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FF"/>
    <a:srgbClr val="A2B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96"/>
    <p:restoredTop sz="94650"/>
  </p:normalViewPr>
  <p:slideViewPr>
    <p:cSldViewPr snapToGrid="0" snapToObjects="1">
      <p:cViewPr varScale="1">
        <p:scale>
          <a:sx n="189" d="100"/>
          <a:sy n="189" d="100"/>
        </p:scale>
        <p:origin x="-26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C8E5-11A1-724B-BD05-8F3344226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98320-99CA-7842-A3CB-D9C065A4D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22E4-700F-274A-B2A8-7F5F158B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D856-B22E-CC43-96FB-21B12C36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1D4BB-022B-C643-AE1B-945A313C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1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71AD-7316-3D43-B23C-ABE6ECA4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0B3C9-AB6A-BD48-A8CE-724FB4C82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A66C5-6ABA-4E42-9F5A-CF827042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0A75E-96EC-5840-97D2-48D0F915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430A-6FA9-2E46-B831-F0BBD92F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7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13093-0A85-574D-81CC-73B68207A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7F505-3ADB-F844-98CC-92DAFEE80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7CA6B-6986-4643-BD80-FFCD65A6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4B79E-FED3-CC4B-845A-F5841B34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89BA-8B87-6540-9AA7-B9C9DBC1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3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E08E-CED1-764F-AC3B-A47624CB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66C8-BB14-D446-8ABE-B1707A5A8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6C866-9784-B340-9CE1-E9C9DFE6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A0C25-09E0-8548-AB44-41BBEE794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048B-48A5-3A42-967F-93EC668A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72FF-64EE-D24E-A527-79DB7D02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6507-018F-9240-8A4B-55748A96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218CD-8137-0146-9E5D-D12A377A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622F7-0B60-0F4B-B0B9-6445B3D5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245A1-FD3E-2846-BD39-19D23020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F38E-A0A8-1A46-82DB-7EA6CE58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26DF-FACA-D843-8B67-39093AE19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DA9CD-80BD-7F45-AC29-B61B61B0D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D18EB-5FDF-A345-A974-93D81B30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F2EC4-5A22-F84F-9A00-E6746439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3FEC-64D0-CD49-9C5D-2376A2B0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2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D6CC-1038-1C47-B72D-02DCC60E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A1537-088D-C945-B82D-04E52A847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DCE9-4D3B-164F-AC26-B1A45A7A7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872BC-79F1-CF4D-AFB8-2B3FD90A3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7C737-A88A-4445-9280-A0DDB5931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C8514-0764-9940-A716-A73F4D54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5427B-BA43-A440-BBA1-7C2CC83B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2D2CF-4CE2-7D4B-AE1A-2AE72992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6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BA11-56BF-8A45-A419-EAB7DE4D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B6598-5BFB-2A48-AC7F-AF668CF0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886B0-2886-AE48-9B78-DD44A577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14C7E-7B37-E240-AC90-5E55A08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4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6F934-D91F-1D44-97F3-3197B31A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C6C0B-25D5-554A-81F7-919FF58B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624D3-1728-634F-9F88-89B62BC7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1D0D-2420-7046-9A96-507B6073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9947-E4F7-2F41-A976-F1A17216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A851-0C3C-6142-BCC4-97D26FF5F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C8457-8359-DC40-B0CC-EA914C96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72039-B294-4945-A28A-4CCFECC5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A1B8E-4351-F44C-8F22-754256E0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9266-1135-B746-B61D-DBB9F49E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31BD2-EDA4-5D4D-A01E-48EBAB1C7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051B5-4F72-D94D-BBB5-7BB12DE6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227D4-2141-2E4A-9F9A-0BB19B43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ED829-1E1D-6A4D-A136-71617B00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028BC-CFA2-9243-91D4-617AE8AA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E6360-21EB-9347-A75F-096F313A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6B9E9-E6F3-094F-9558-DBB5602A6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B68C2-1D8F-8E48-8659-7C9302932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C497-8A07-8E41-9E39-4B190D714977}" type="datetimeFigureOut">
              <a:rPr lang="en-US" smtClean="0"/>
              <a:t>6/26/18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352BD-C739-934E-9E03-97FA03C24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333F7-37D0-9648-870B-FD1E31F54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E1FD-CBBF-B44F-B57E-EB4A1C82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7981D5-A938-6B40-B37D-4921F3D61D41}"/>
              </a:ext>
            </a:extLst>
          </p:cNvPr>
          <p:cNvSpPr/>
          <p:nvPr/>
        </p:nvSpPr>
        <p:spPr>
          <a:xfrm>
            <a:off x="5398038" y="70523"/>
            <a:ext cx="6735597" cy="6735597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6AAB0E60-E73B-3944-9783-41DAA2583D98}"/>
              </a:ext>
            </a:extLst>
          </p:cNvPr>
          <p:cNvGrpSpPr/>
          <p:nvPr/>
        </p:nvGrpSpPr>
        <p:grpSpPr>
          <a:xfrm>
            <a:off x="3806858" y="-1364283"/>
            <a:ext cx="10000582" cy="9776763"/>
            <a:chOff x="3806858" y="-1364283"/>
            <a:chExt cx="10000582" cy="977676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4E5524D-D7D2-2543-A877-F69B09002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2948" y="4493725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131E1E0-5025-7344-9899-AC270FCBA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6744" y="322264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63110ECF-34DD-CC4C-AEBF-A2AAEEF954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8080" y="557784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ABAC96-2CEB-B347-A808-A69980C6C955}"/>
                </a:ext>
              </a:extLst>
            </p:cNvPr>
            <p:cNvGrpSpPr/>
            <p:nvPr/>
          </p:nvGrpSpPr>
          <p:grpSpPr>
            <a:xfrm>
              <a:off x="3806858" y="-1364283"/>
              <a:ext cx="10000582" cy="9776763"/>
              <a:chOff x="3806858" y="-1364283"/>
              <a:chExt cx="10000582" cy="9776763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1FD9046-14E8-C844-B1F4-C3934A70E3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6858" y="3840480"/>
                <a:ext cx="1828800" cy="1828800"/>
              </a:xfrm>
              <a:prstGeom prst="ellipse">
                <a:avLst/>
              </a:prstGeom>
              <a:solidFill>
                <a:srgbClr val="FF0000">
                  <a:alpha val="30000"/>
                </a:srgbClr>
              </a:solidFill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FF57B80-BD98-0046-95B4-28E7E9FF3DCC}"/>
                  </a:ext>
                </a:extLst>
              </p:cNvPr>
              <p:cNvGrpSpPr/>
              <p:nvPr/>
            </p:nvGrpSpPr>
            <p:grpSpPr>
              <a:xfrm>
                <a:off x="3840480" y="-1364283"/>
                <a:ext cx="9966960" cy="9776763"/>
                <a:chOff x="3840480" y="-1364283"/>
                <a:chExt cx="9966960" cy="9776763"/>
              </a:xfrm>
            </p:grpSpPr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9A4C36AA-EF1A-9647-8203-95947791C4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06640" y="6362294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7A535B80-40DF-2F41-B710-311ADD5886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72000" y="-4572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764C11BC-03DC-D64F-BBD7-E99857DFC0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06867" y="57607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452A663F-3AFA-ED48-AD59-1AB6E4CEFA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60645" y="3412293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E5BF2657-178F-6E4F-9679-1392E6196F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97495" y="4880423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8131816B-A0D2-7845-A371-55933DC2FB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2640" y="5276599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6F2FFDB-7918-734A-95B6-8570DBA2C9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2640" y="-1364283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C15D0F92-105F-EF41-927F-D04887A57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416918" y="3781657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0FFF3F0-EC4E-614A-944B-BC807F0F4F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607040" y="-1828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8EF1E07D-F107-4848-984F-63A3DE36B6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15600" y="38404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F97B5DF-3175-1A40-AD3F-7AE4DAD3D4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67705" y="1016476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0971DFD8-5935-B945-AD9A-B46553A306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51891" y="130778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A87C2221-3699-6D43-B478-2FAABC314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067058" y="25603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6182EAA7-4C26-8E4C-A5AE-1546C651C7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607040" y="65836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87271FC1-0090-B242-A0F6-195AF0FBCB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0480" y="-1828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2C05E163-4AC2-3B4C-AEC2-98C361363D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77624" y="2356502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E9E5FC90-1C9F-454C-B77E-B19EFA870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80560" y="53035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C6CB746F-CC01-0144-832D-7122019754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03520" y="18288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B5D70D6F-426C-6842-A80B-486893E8C9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30984" y="6400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682CA1D0-DEEC-9743-A4DC-BE5851C7AF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47120" y="53035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CD0D6226-B294-3148-AD24-AC6D3FCEFE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06640" y="-36576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2FED6BAC-550C-4240-8972-009D6EFB79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8640" y="18288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D5284856-C4E6-4144-BE4E-2C5D12E311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24194" y="25603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2A8C42E6-C3F3-9D4F-B510-4009C68AAD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9995" y="6400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24492BCD-637D-474A-81B8-505E668C17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46720" y="61264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49C05AB5-135F-7A4C-8681-2585DE7354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7840" y="-10972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B00EDA2C-44D4-AC41-AA91-2334FCF0EB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38560" y="630936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15A7C5CD-C15F-E94F-9ECD-0604CC1531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46720" y="-54864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7C96BB1D-C76F-EA4E-A254-517C39CB13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77840" y="557784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A7A0605A-FD91-7D4B-AF39-620796A05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7760" y="39319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7094AC95-CE1D-134D-9422-5D6D106F7A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01150" y="39319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B0DBBC07-3875-2E4C-A9D1-69CE8C41D6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35440" y="62179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AF6478C6-DDC5-5045-8A68-467824E666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309360" y="-96012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E8AAD560-0C10-6C41-A2FA-F040E7E56F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35440" y="-54864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E6110EC0-F0A4-C442-BA11-76EA9C614D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38560" y="-45720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632E4796-6102-9F40-9682-7BB8ECBA63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8080" y="-1097280"/>
                  <a:ext cx="1828800" cy="1828800"/>
                </a:xfrm>
                <a:prstGeom prst="ellipse">
                  <a:avLst/>
                </a:prstGeom>
                <a:solidFill>
                  <a:srgbClr val="FF0000">
                    <a:alpha val="30000"/>
                  </a:srgbClr>
                </a:solidFill>
                <a:ln w="508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B4265-78DD-764A-A564-A4207380E7BB}"/>
              </a:ext>
            </a:extLst>
          </p:cNvPr>
          <p:cNvGrpSpPr/>
          <p:nvPr/>
        </p:nvGrpSpPr>
        <p:grpSpPr>
          <a:xfrm>
            <a:off x="4264058" y="-907083"/>
            <a:ext cx="9086182" cy="8862363"/>
            <a:chOff x="4264058" y="-907083"/>
            <a:chExt cx="9086182" cy="886236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15BBA9-4C0C-1D42-827F-5CAD42EAC3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17845" y="3869493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CDD20B8-3F64-3042-B4F1-FBC8E2F35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4695" y="5337623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6FE24CB-0E21-EA4F-8D2C-80C451765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74118" y="4238857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51BF769-9177-CA4F-A2F9-967E2D69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9840" y="5733799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F541B0F-DABF-FF42-806C-5D208A939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9840" y="-907083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677A65E-C8E5-D744-9B0C-3F91920CE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64240" y="2743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2CEA6DE-2174-C340-B1AB-5011ED0A8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64240" y="70408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A3D4395-429C-B645-95CC-FD1FDE48B9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7680" y="2743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6EC6F5C-D231-094A-BC64-4C97A36E4E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4258" y="30175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6543076-4959-F24B-A23A-DA38381CB7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058" y="42976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BCAE554-C842-824C-A0D0-6F7DE451D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72800" y="42976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D7A0C7C-9649-1E4E-9095-015363F7F1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9091" y="587978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2E3A5E6-A342-D949-97AD-3546DE2223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720" y="228600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9F7E01B-EE4B-2A49-AB87-DB9354533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4905" y="1473676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4031846-42FC-0049-BE28-DCD69EDB1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824" y="2813702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A9FFE2A-D261-574A-89DA-638BC0C2E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3944" y="36798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65A91F3-9E07-EE44-8749-02CFE70CF4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7760" y="57607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216FFF4-D75D-9D42-9E2D-7EACB5F42D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04320" y="57607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409F812-4F0F-AC4B-946A-4EB8D13AA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88184" y="10972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461996E-0C96-1D43-B062-E2B290B9E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7195" y="10972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028479B0-3E6A-E948-93BE-E872A7308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3840" y="914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7C8264E-0A35-7448-BB0C-DDF0E7A3A4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35840" y="228600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A2B90EC-995B-1743-945C-39B405FF8F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1394" y="30175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8D37560-3704-4042-9349-5B88CC174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3920" y="-914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438704A-A19B-AD40-ABB2-5D60A499C1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3920" y="65836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A344E8E-894A-BD4F-8D1A-646FC791F4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5040" y="60350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2CE9FA2-8115-5546-9842-EB8DC5A64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5040" y="-6400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D0889DE-35A7-144A-B65E-7AC150AC8D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4960" y="43891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B6D1A69-7475-6C49-9840-32D2A55BA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58350" y="43891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A2D9AA7-7BBF-A34A-B344-440B3D9B6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5280" y="60350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A8703EB-DB19-4948-A772-10C07D7055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63840" y="6819494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0179B3C-EC1C-9F44-970B-067826F35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5280" y="-64008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56AF82EB-8D8A-2F4E-A4D2-47E407DBC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2640" y="-9144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1A99FE7-88AE-1A4F-A3D5-F9D322E4D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9200" y="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427FA08-D6D0-B542-8365-19CF6B6A67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95760" y="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B1D3881-FF91-9B4C-800E-7EF9C696F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95760" y="676656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498914EA-AD4F-BB49-894C-48D705669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4067" y="62179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B1D8F50B-262A-1446-BCFF-4AE29C2A99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6560" y="-5029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2BC6326C-6213-294C-B1B8-56BB620AF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2640" y="667512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117C7B-277A-6B48-89E4-065A1A3D9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0148" y="4950925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1CDDB9-03AF-2246-B51E-6B61BDD38DC6}"/>
              </a:ext>
            </a:extLst>
          </p:cNvPr>
          <p:cNvGrpSpPr/>
          <p:nvPr/>
        </p:nvGrpSpPr>
        <p:grpSpPr>
          <a:xfrm>
            <a:off x="4606958" y="-559611"/>
            <a:ext cx="8400382" cy="8176563"/>
            <a:chOff x="4606958" y="-559611"/>
            <a:chExt cx="8400382" cy="8176563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635F058E-681C-7C49-8081-465BDCAD8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5540" y="70225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79608F4A-1894-004E-BF25-397BCA8B3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5540" y="25603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FE1CAFD7-E4B6-4149-A49E-3B751CF06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9460" y="-15544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2E82626-B335-674D-BE04-EFC622849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6967" y="65653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DECF1EC6-FC05-FD4C-A17C-B8D936A23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38660" y="711403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123C8E60-D94E-3F47-9715-DD9D95C2C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2100" y="347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276C3604-D554-3D42-8EB3-AD8971649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38660" y="347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6B9AE8E0-2175-A34B-8368-EAF100D840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6740" y="7166966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B660EEBF-5C96-544D-A545-05AEC89ED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8180" y="-29260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B5169B47-D5E3-F94B-B65F-90FB52EAF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98180" y="63825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301F9B8-E818-C244-A8F0-62D417AC0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01250" y="47365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8DA4CAE-6AEB-874B-BF1B-1134E157C9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7860" y="47365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9F969FA-4DD9-A448-BCAC-AF0A3DE89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7940" y="63825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418147B-AD08-FD42-8473-95911B51BF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7940" y="-29260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39F0724-9B5A-F840-BD05-308686F68B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46820" y="69311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CC07F13-18E8-1644-B660-FAB621C7C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46820" y="25603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301C882-00F6-4245-A298-742613E7E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4294" y="33649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6933658-B7BA-F74A-B4A3-4EC698BB17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7874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5CCED4E-9110-0146-9B89-20DFA4E8AB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06740" y="4389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4B1BC2F-BDE4-C840-B589-5C5E1673E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0095" y="14447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D20A2D6-1E36-6140-B0A9-3980D36DD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31084" y="14447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8DC2E1B8-1A20-0D4B-86BE-2673549725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7220" y="61081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A774DD3-17CD-C442-8F3D-42050BD399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660" y="61081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1D2D8EE-F596-7F49-8747-BF084BD18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0362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C4DB4FE-8C97-3B4D-AC69-8545B36A60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6844" y="402731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FC88D68-7D34-4448-8362-9BF93368E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77724" y="3161174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69C6147-9DD9-D049-A131-5FE9C6692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67158" y="33649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5007328-DB24-0441-9419-7BEC5C249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15700" y="46451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A70CA08-E730-484A-AFD8-14ACDAA05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6958" y="46451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DCE3D79-3DFD-D445-8442-7B726009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7805" y="1821148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BAB3B88-F0AE-3F41-AE0F-9B8BEA7E3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40580" y="6217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E413E5B-0A9D-9F4A-B865-EBBD3D2538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1991" y="93545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425EF0C-C1DF-1645-AB7E-3308ED87CE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92740" y="6081271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45C745E-E9DD-2E45-B5E2-2642A8B76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97595" y="568509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DB13032-8DD0-D24D-A853-4079C23F1D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745" y="4216965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73358E7-C30F-4F4A-9BC8-6EBA68D69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07140" y="738835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98F226A-254E-F146-9519-0022CCA39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17018" y="4586329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4F213C7-11FD-BF49-9EE0-1E1271F6E4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92740" y="-559611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372375-E51C-694F-A4E3-081412C6A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3048" y="5298397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99515D2-0352-7A4A-BEFF-416C592E7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07140" y="62179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D58EEC5-3552-BC41-BA13-F687CFD1AA5E}"/>
              </a:ext>
            </a:extLst>
          </p:cNvPr>
          <p:cNvSpPr/>
          <p:nvPr/>
        </p:nvSpPr>
        <p:spPr>
          <a:xfrm>
            <a:off x="3630778" y="-431037"/>
            <a:ext cx="2019603" cy="8405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97D62A-A7E3-7D41-A0DE-0298709A6FD1}"/>
              </a:ext>
            </a:extLst>
          </p:cNvPr>
          <p:cNvGrpSpPr/>
          <p:nvPr/>
        </p:nvGrpSpPr>
        <p:grpSpPr>
          <a:xfrm>
            <a:off x="1636776" y="7527146"/>
            <a:ext cx="1828800" cy="1828800"/>
            <a:chOff x="1828800" y="1828800"/>
            <a:chExt cx="1828800" cy="18288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C6786A9-1F90-634E-B594-CBB2AB72CA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9F13B0-5F65-F44D-BBD9-BFF5C021E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6000" y="2286000"/>
              <a:ext cx="914400" cy="914400"/>
            </a:xfrm>
            <a:prstGeom prst="ellipse">
              <a:avLst/>
            </a:prstGeom>
            <a:solidFill>
              <a:srgbClr val="7030A0">
                <a:alpha val="29000"/>
              </a:srgbClr>
            </a:solidFill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AEE67A-8491-C44D-A515-D42D35E51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94C7A7D-5B4F-CE42-830C-203CA358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2" y="2829056"/>
            <a:ext cx="876563" cy="334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D60363-12C4-474B-B0DE-1148E6F48D59}"/>
              </a:ext>
            </a:extLst>
          </p:cNvPr>
          <p:cNvSpPr txBox="1"/>
          <p:nvPr/>
        </p:nvSpPr>
        <p:spPr>
          <a:xfrm>
            <a:off x="132339" y="3163744"/>
            <a:ext cx="42098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Sandia National Laboratories is a multimission laboratory managed and operated by National Technology and </a:t>
            </a:r>
            <a:br>
              <a:rPr lang="en-US" sz="700" dirty="0"/>
            </a:br>
            <a:r>
              <a:rPr lang="en-US" sz="700" dirty="0"/>
              <a:t>Engineering Solutions of Sandia, LLC., a wholly owned subsidiary of Honeywell International, Inc., for the U.S. </a:t>
            </a:r>
            <a:br>
              <a:rPr lang="en-US" sz="700" dirty="0"/>
            </a:br>
            <a:r>
              <a:rPr lang="en-US" sz="700" dirty="0"/>
              <a:t>Department of Energy’s National Nuclear Security Administration under Contract DE-NA0003525.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E60B70D-C262-A54A-B5D8-3A36AA8F31FF}"/>
              </a:ext>
            </a:extLst>
          </p:cNvPr>
          <p:cNvSpPr txBox="1">
            <a:spLocks/>
          </p:cNvSpPr>
          <p:nvPr/>
        </p:nvSpPr>
        <p:spPr>
          <a:xfrm>
            <a:off x="4701" y="-32425"/>
            <a:ext cx="5572197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High-dimensional blue noise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8E7D4C39-5FE1-D44D-A5D8-860D99B6ACA2}"/>
              </a:ext>
            </a:extLst>
          </p:cNvPr>
          <p:cNvSpPr txBox="1">
            <a:spLocks/>
          </p:cNvSpPr>
          <p:nvPr/>
        </p:nvSpPr>
        <p:spPr>
          <a:xfrm>
            <a:off x="132339" y="659827"/>
            <a:ext cx="5016833" cy="238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Problem: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Fill high-dimensional space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Blue noise points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B1F54C-7515-4143-8632-2B670634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2" y="6217920"/>
            <a:ext cx="1854527" cy="5212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0FD5CB-0C1C-584B-BABB-1A76A3CA17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95" t="11322" r="22624" b="11322"/>
          <a:stretch/>
        </p:blipFill>
        <p:spPr>
          <a:xfrm>
            <a:off x="6578232" y="4054733"/>
            <a:ext cx="1143000" cy="1188720"/>
          </a:xfrm>
          <a:prstGeom prst="rect">
            <a:avLst/>
          </a:prstGeom>
          <a:solidFill>
            <a:srgbClr val="A2B7E0"/>
          </a:solidFill>
        </p:spPr>
      </p:pic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C311E776-640E-5944-8B9D-866AA62EAC1C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Gaps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Not too close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No big gaps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Runtimes exponential-in-d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05F606D-C2FF-674A-A9C1-866B7508B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214" y="1245701"/>
            <a:ext cx="2425128" cy="2312854"/>
          </a:xfrm>
          <a:prstGeom prst="rect">
            <a:avLst/>
          </a:prstGeom>
        </p:spPr>
      </p:pic>
      <p:sp>
        <p:nvSpPr>
          <p:cNvPr id="215" name="Oval 214">
            <a:extLst>
              <a:ext uri="{FF2B5EF4-FFF2-40B4-BE49-F238E27FC236}">
                <a16:creationId xmlns:a16="http://schemas.microsoft.com/office/drawing/2014/main" id="{2AD8DAC7-A0BD-3547-B896-F60395D8EF11}"/>
              </a:ext>
            </a:extLst>
          </p:cNvPr>
          <p:cNvSpPr>
            <a:spLocks noChangeAspect="1"/>
          </p:cNvSpPr>
          <p:nvPr/>
        </p:nvSpPr>
        <p:spPr>
          <a:xfrm>
            <a:off x="6859431" y="4372336"/>
            <a:ext cx="1828800" cy="1828800"/>
          </a:xfrm>
          <a:prstGeom prst="ellipse">
            <a:avLst/>
          </a:prstGeom>
          <a:solidFill>
            <a:srgbClr val="FF0000">
              <a:alpha val="30000"/>
            </a:srgb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BEE4A934-8C61-8047-8A08-FDBE6C5342D2}"/>
              </a:ext>
            </a:extLst>
          </p:cNvPr>
          <p:cNvSpPr>
            <a:spLocks noChangeAspect="1"/>
          </p:cNvSpPr>
          <p:nvPr/>
        </p:nvSpPr>
        <p:spPr>
          <a:xfrm>
            <a:off x="6999893" y="4934712"/>
            <a:ext cx="914400" cy="914400"/>
          </a:xfrm>
          <a:prstGeom prst="ellipse">
            <a:avLst/>
          </a:prstGeom>
          <a:solidFill>
            <a:srgbClr val="7030A0">
              <a:alpha val="29000"/>
            </a:srgbClr>
          </a:solidFill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B187ADE9-8226-2F4B-B2F7-63F60AFACABF}"/>
              </a:ext>
            </a:extLst>
          </p:cNvPr>
          <p:cNvSpPr>
            <a:spLocks noChangeAspect="1"/>
          </p:cNvSpPr>
          <p:nvPr/>
        </p:nvSpPr>
        <p:spPr>
          <a:xfrm>
            <a:off x="7342793" y="5282184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A73ED4C-7FB6-8F42-9317-BB03260EEBDD}"/>
              </a:ext>
            </a:extLst>
          </p:cNvPr>
          <p:cNvGrpSpPr/>
          <p:nvPr/>
        </p:nvGrpSpPr>
        <p:grpSpPr>
          <a:xfrm>
            <a:off x="7802761" y="996142"/>
            <a:ext cx="1828800" cy="1828800"/>
            <a:chOff x="1828800" y="1828800"/>
            <a:chExt cx="1828800" cy="1828800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44793389-6D5F-BC4F-8B34-85505EA89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859508DA-2DBB-5442-9423-BC16F90A97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7767E05-5067-BC48-823A-2F6F09CC7214}"/>
              </a:ext>
            </a:extLst>
          </p:cNvPr>
          <p:cNvGrpSpPr/>
          <p:nvPr/>
        </p:nvGrpSpPr>
        <p:grpSpPr>
          <a:xfrm>
            <a:off x="8211331" y="2517572"/>
            <a:ext cx="1828800" cy="1828800"/>
            <a:chOff x="1828800" y="1828800"/>
            <a:chExt cx="1828800" cy="1828800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62DE34AE-0580-164E-9C5C-642F930AC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EDAC21C-41EA-9F45-9D56-4D8D635372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7DC5896-6B5D-DB42-9619-F55815BA02C6}"/>
              </a:ext>
            </a:extLst>
          </p:cNvPr>
          <p:cNvGrpSpPr/>
          <p:nvPr/>
        </p:nvGrpSpPr>
        <p:grpSpPr>
          <a:xfrm>
            <a:off x="10445618" y="1650735"/>
            <a:ext cx="1828800" cy="1828800"/>
            <a:chOff x="1828800" y="1828800"/>
            <a:chExt cx="1828800" cy="18288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25894875-B255-8544-85AB-1545665C1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46CE81ED-29C8-5943-A35B-BC9054773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44B197F-B2C2-1D47-A095-4D051A158FDD}"/>
              </a:ext>
            </a:extLst>
          </p:cNvPr>
          <p:cNvGrpSpPr/>
          <p:nvPr/>
        </p:nvGrpSpPr>
        <p:grpSpPr>
          <a:xfrm>
            <a:off x="10267116" y="587859"/>
            <a:ext cx="1828800" cy="1828800"/>
            <a:chOff x="1828800" y="1828800"/>
            <a:chExt cx="1828800" cy="1828800"/>
          </a:xfrm>
        </p:grpSpPr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7E4CA65B-6622-C34C-BA24-153E4F9D70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948593E8-EE92-C349-9AB4-EADB82490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CDF96438-3E56-094A-93CA-8FDB945A39B0}"/>
              </a:ext>
            </a:extLst>
          </p:cNvPr>
          <p:cNvGrpSpPr/>
          <p:nvPr/>
        </p:nvGrpSpPr>
        <p:grpSpPr>
          <a:xfrm>
            <a:off x="9686264" y="2416744"/>
            <a:ext cx="1828800" cy="1828800"/>
            <a:chOff x="1828800" y="1828800"/>
            <a:chExt cx="1828800" cy="1828800"/>
          </a:xfrm>
        </p:grpSpPr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378C534B-D3DB-1D4A-80DA-CD9902379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A335F2F7-2439-3E4A-ADDE-850ED4B4D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47DC8210-B1A3-DD44-A233-95625E30346C}"/>
              </a:ext>
            </a:extLst>
          </p:cNvPr>
          <p:cNvGrpSpPr/>
          <p:nvPr/>
        </p:nvGrpSpPr>
        <p:grpSpPr>
          <a:xfrm>
            <a:off x="8906796" y="1002571"/>
            <a:ext cx="1828800" cy="1828800"/>
            <a:chOff x="1828800" y="1828800"/>
            <a:chExt cx="1828800" cy="1828800"/>
          </a:xfrm>
        </p:grpSpPr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A4188E33-4F13-FB45-AAD0-A20B2BFDD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800" y="1828800"/>
              <a:ext cx="1828800" cy="18288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8C3F5983-F91C-3544-8B49-20B187AD32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8900" y="2633472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7" name="Picture 236">
            <a:extLst>
              <a:ext uri="{FF2B5EF4-FFF2-40B4-BE49-F238E27FC236}">
                <a16:creationId xmlns:a16="http://schemas.microsoft.com/office/drawing/2014/main" id="{2D57C2EB-87D9-FD4E-8F5B-D886A859D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0391" y="4696056"/>
            <a:ext cx="1196352" cy="973223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AB4631FE-9C5C-1B4B-AD04-51927BF61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07" y="4594240"/>
            <a:ext cx="598414" cy="59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7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11111E-6 L 0.02864 -0.0159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-81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0.02721 -0.0173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3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0"/>
                            </p:stCondLst>
                            <p:childTnLst>
                              <p:par>
                                <p:cTn id="93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6" grpId="0" animBg="1"/>
      <p:bldP spid="216" grpId="1" animBg="1"/>
      <p:bldP spid="216" grpId="2" animBg="1"/>
      <p:bldP spid="217" grpId="0" animBg="1"/>
      <p:bldP spid="2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Connector 12">
            <a:extLst>
              <a:ext uri="{FF2B5EF4-FFF2-40B4-BE49-F238E27FC236}">
                <a16:creationId xmlns:a16="http://schemas.microsoft.com/office/drawing/2014/main" id="{FE9F4FC9-72BC-414F-A61E-4A1BAEABC348}"/>
              </a:ext>
            </a:extLst>
          </p:cNvPr>
          <p:cNvSpPr>
            <a:spLocks noChangeAspect="1"/>
          </p:cNvSpPr>
          <p:nvPr/>
        </p:nvSpPr>
        <p:spPr>
          <a:xfrm>
            <a:off x="5488827" y="161317"/>
            <a:ext cx="6579953" cy="6579953"/>
          </a:xfrm>
          <a:prstGeom prst="flowChartConnector">
            <a:avLst/>
          </a:prstGeom>
          <a:solidFill>
            <a:srgbClr val="FF0000">
              <a:alpha val="16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1234"/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D95B315D-47CF-4648-8118-E146949319A1}"/>
              </a:ext>
            </a:extLst>
          </p:cNvPr>
          <p:cNvSpPr txBox="1">
            <a:spLocks/>
          </p:cNvSpPr>
          <p:nvPr/>
        </p:nvSpPr>
        <p:spPr>
          <a:xfrm>
            <a:off x="132339" y="659826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30 tries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point-sampling</a:t>
            </a:r>
          </a:p>
          <a:p>
            <a:endParaRPr lang="en-US" dirty="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E60B70D-C262-A54A-B5D8-3A36AA8F31FF}"/>
              </a:ext>
            </a:extLst>
          </p:cNvPr>
          <p:cNvSpPr txBox="1">
            <a:spLocks/>
          </p:cNvSpPr>
          <p:nvPr/>
        </p:nvSpPr>
        <p:spPr>
          <a:xfrm>
            <a:off x="13845" y="-32425"/>
            <a:ext cx="4902383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Bridson</a:t>
            </a:r>
            <a:r>
              <a:rPr lang="en-US" sz="3600" b="1" dirty="0"/>
              <a:t>, SIGGRAPH 2007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53753-79B2-3041-8979-842F89E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9" y="6220570"/>
            <a:ext cx="1371600" cy="5207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51E7611-0E37-3D44-ABC1-5F29DDD8EE72}"/>
              </a:ext>
            </a:extLst>
          </p:cNvPr>
          <p:cNvGrpSpPr/>
          <p:nvPr/>
        </p:nvGrpSpPr>
        <p:grpSpPr>
          <a:xfrm>
            <a:off x="7196328" y="1865377"/>
            <a:ext cx="3163823" cy="3163823"/>
            <a:chOff x="7196328" y="1865377"/>
            <a:chExt cx="3163823" cy="3163823"/>
          </a:xfrm>
        </p:grpSpPr>
        <p:sp>
          <p:nvSpPr>
            <p:cNvPr id="27" name="Flowchart: Connector 3">
              <a:extLst>
                <a:ext uri="{FF2B5EF4-FFF2-40B4-BE49-F238E27FC236}">
                  <a16:creationId xmlns:a16="http://schemas.microsoft.com/office/drawing/2014/main" id="{6929BC8C-D609-AC41-BDD6-091E64DC77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2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3F0D03-1E46-E143-A82D-08A425EE7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BF8068B7-25E4-7C4A-B762-1B547F951843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Depends on dimension?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E21D18-9F69-644C-BA15-6CA6487C194A}"/>
              </a:ext>
            </a:extLst>
          </p:cNvPr>
          <p:cNvGrpSpPr/>
          <p:nvPr/>
        </p:nvGrpSpPr>
        <p:grpSpPr>
          <a:xfrm>
            <a:off x="6730149" y="142955"/>
            <a:ext cx="3163823" cy="3163823"/>
            <a:chOff x="7196328" y="1865377"/>
            <a:chExt cx="3163823" cy="3163823"/>
          </a:xfrm>
        </p:grpSpPr>
        <p:sp>
          <p:nvSpPr>
            <p:cNvPr id="39" name="Flowchart: Connector 3">
              <a:extLst>
                <a:ext uri="{FF2B5EF4-FFF2-40B4-BE49-F238E27FC236}">
                  <a16:creationId xmlns:a16="http://schemas.microsoft.com/office/drawing/2014/main" id="{7FC93EEC-A74F-C849-9911-D43C1D34F8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C2D5BE8-24AF-0A4A-8CAB-3749F39AC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BAF60A-32DA-7C46-857E-A9ED328ADD93}"/>
              </a:ext>
            </a:extLst>
          </p:cNvPr>
          <p:cNvGrpSpPr/>
          <p:nvPr/>
        </p:nvGrpSpPr>
        <p:grpSpPr>
          <a:xfrm>
            <a:off x="8390297" y="-209478"/>
            <a:ext cx="3163823" cy="3163823"/>
            <a:chOff x="7196328" y="1865377"/>
            <a:chExt cx="3163823" cy="3163823"/>
          </a:xfrm>
        </p:grpSpPr>
        <p:sp>
          <p:nvSpPr>
            <p:cNvPr id="44" name="Flowchart: Connector 3">
              <a:extLst>
                <a:ext uri="{FF2B5EF4-FFF2-40B4-BE49-F238E27FC236}">
                  <a16:creationId xmlns:a16="http://schemas.microsoft.com/office/drawing/2014/main" id="{0809158F-DE96-3C4B-9DB1-DBA22F981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1123B7E-D8BF-9044-8BEE-7384669EB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558C5D-10C8-1E47-A77C-C7BA88D07B5C}"/>
              </a:ext>
            </a:extLst>
          </p:cNvPr>
          <p:cNvGrpSpPr/>
          <p:nvPr/>
        </p:nvGrpSpPr>
        <p:grpSpPr>
          <a:xfrm>
            <a:off x="5020188" y="-200853"/>
            <a:ext cx="3163823" cy="3163823"/>
            <a:chOff x="7196328" y="1865377"/>
            <a:chExt cx="3163823" cy="3163823"/>
          </a:xfrm>
        </p:grpSpPr>
        <p:sp>
          <p:nvSpPr>
            <p:cNvPr id="47" name="Flowchart: Connector 3">
              <a:extLst>
                <a:ext uri="{FF2B5EF4-FFF2-40B4-BE49-F238E27FC236}">
                  <a16:creationId xmlns:a16="http://schemas.microsoft.com/office/drawing/2014/main" id="{913E3384-9DAC-8144-ACDB-B17F7CAE8A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A7C2FBD-C079-6048-89B6-FDCC02E42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AFE3952-DEDB-CF4B-A927-5441F08DAF95}"/>
              </a:ext>
            </a:extLst>
          </p:cNvPr>
          <p:cNvGrpSpPr/>
          <p:nvPr/>
        </p:nvGrpSpPr>
        <p:grpSpPr>
          <a:xfrm>
            <a:off x="6389981" y="4906099"/>
            <a:ext cx="3163823" cy="3163823"/>
            <a:chOff x="7196328" y="1865377"/>
            <a:chExt cx="3163823" cy="3163823"/>
          </a:xfrm>
        </p:grpSpPr>
        <p:sp>
          <p:nvSpPr>
            <p:cNvPr id="50" name="Flowchart: Connector 3">
              <a:extLst>
                <a:ext uri="{FF2B5EF4-FFF2-40B4-BE49-F238E27FC236}">
                  <a16:creationId xmlns:a16="http://schemas.microsoft.com/office/drawing/2014/main" id="{9226AE01-7EBC-8646-96FF-434CF89D5A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5C85BD2-39EE-D14A-A3A2-C6A173092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014B30-F7FD-9540-97C1-F852E40CC252}"/>
              </a:ext>
            </a:extLst>
          </p:cNvPr>
          <p:cNvGrpSpPr/>
          <p:nvPr/>
        </p:nvGrpSpPr>
        <p:grpSpPr>
          <a:xfrm>
            <a:off x="9157919" y="4037244"/>
            <a:ext cx="3163823" cy="3163823"/>
            <a:chOff x="7196328" y="1865377"/>
            <a:chExt cx="3163823" cy="3163823"/>
          </a:xfrm>
        </p:grpSpPr>
        <p:sp>
          <p:nvSpPr>
            <p:cNvPr id="53" name="Flowchart: Connector 3">
              <a:extLst>
                <a:ext uri="{FF2B5EF4-FFF2-40B4-BE49-F238E27FC236}">
                  <a16:creationId xmlns:a16="http://schemas.microsoft.com/office/drawing/2014/main" id="{AF6F257F-3A66-004B-BC45-82CEEF427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D14B2AB-7043-D048-AFB9-7DD95CA65B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C6CB44-0362-564F-9B81-A665BB8077DF}"/>
              </a:ext>
            </a:extLst>
          </p:cNvPr>
          <p:cNvGrpSpPr/>
          <p:nvPr/>
        </p:nvGrpSpPr>
        <p:grpSpPr>
          <a:xfrm>
            <a:off x="10030018" y="426384"/>
            <a:ext cx="3163823" cy="3163823"/>
            <a:chOff x="7196328" y="1865377"/>
            <a:chExt cx="3163823" cy="3163823"/>
          </a:xfrm>
        </p:grpSpPr>
        <p:sp>
          <p:nvSpPr>
            <p:cNvPr id="56" name="Flowchart: Connector 3">
              <a:extLst>
                <a:ext uri="{FF2B5EF4-FFF2-40B4-BE49-F238E27FC236}">
                  <a16:creationId xmlns:a16="http://schemas.microsoft.com/office/drawing/2014/main" id="{51FF24C2-2EF7-BB49-AB38-1E40571E2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877F6E3-CBF7-7740-B337-D2A6C6233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E38ECE-F866-3543-9270-CBE8A0D8A6D9}"/>
              </a:ext>
            </a:extLst>
          </p:cNvPr>
          <p:cNvGrpSpPr/>
          <p:nvPr/>
        </p:nvGrpSpPr>
        <p:grpSpPr>
          <a:xfrm>
            <a:off x="5332353" y="3534874"/>
            <a:ext cx="3163823" cy="3163823"/>
            <a:chOff x="7196328" y="1865377"/>
            <a:chExt cx="3163823" cy="3163823"/>
          </a:xfrm>
        </p:grpSpPr>
        <p:sp>
          <p:nvSpPr>
            <p:cNvPr id="59" name="Flowchart: Connector 3">
              <a:extLst>
                <a:ext uri="{FF2B5EF4-FFF2-40B4-BE49-F238E27FC236}">
                  <a16:creationId xmlns:a16="http://schemas.microsoft.com/office/drawing/2014/main" id="{748A3872-E2B1-6C49-93F8-E793E07B5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F76A8ED-9B68-D44D-BE03-3B43F2CA7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660CC36-BC97-A342-8A6C-2D3C7FF0593E}"/>
              </a:ext>
            </a:extLst>
          </p:cNvPr>
          <p:cNvGrpSpPr/>
          <p:nvPr/>
        </p:nvGrpSpPr>
        <p:grpSpPr>
          <a:xfrm>
            <a:off x="6261954" y="169942"/>
            <a:ext cx="3163823" cy="3163823"/>
            <a:chOff x="7196328" y="1865377"/>
            <a:chExt cx="3163823" cy="3163823"/>
          </a:xfrm>
        </p:grpSpPr>
        <p:sp>
          <p:nvSpPr>
            <p:cNvPr id="62" name="Flowchart: Connector 3">
              <a:extLst>
                <a:ext uri="{FF2B5EF4-FFF2-40B4-BE49-F238E27FC236}">
                  <a16:creationId xmlns:a16="http://schemas.microsoft.com/office/drawing/2014/main" id="{95AAE731-4493-6B46-9790-314DEC439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6328" y="1865377"/>
              <a:ext cx="3163823" cy="3163823"/>
            </a:xfrm>
            <a:prstGeom prst="flowChartConnector">
              <a:avLst/>
            </a:prstGeom>
            <a:solidFill>
              <a:srgbClr val="0000FF">
                <a:alpha val="1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8C8635B-8990-D249-B281-685B17F4A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9490" y="3376955"/>
              <a:ext cx="157919" cy="157919"/>
            </a:xfrm>
            <a:prstGeom prst="ellipse">
              <a:avLst/>
            </a:prstGeom>
            <a:solidFill>
              <a:srgbClr val="17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FF5248EC-0020-EB46-BA06-B696B1EB8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486" y="2518340"/>
            <a:ext cx="1760722" cy="167920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65AC752-6AD1-5B41-8C39-7E2FD40F1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306" y="4446643"/>
            <a:ext cx="1423436" cy="135753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6B957A9-9128-A541-A1B3-22D427DF1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604" y="2901738"/>
            <a:ext cx="2009447" cy="191641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F96E184-FDDC-2A4E-8928-24B2870FD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784" y="14011"/>
            <a:ext cx="1521025" cy="145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3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9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D95B315D-47CF-4648-8118-E146949319A1}"/>
              </a:ext>
            </a:extLst>
          </p:cNvPr>
          <p:cNvSpPr txBox="1">
            <a:spLocks/>
          </p:cNvSpPr>
          <p:nvPr/>
        </p:nvSpPr>
        <p:spPr>
          <a:xfrm>
            <a:off x="132339" y="659826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30 tries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</a:rPr>
              <a:t>point-sampling</a:t>
            </a:r>
          </a:p>
          <a:p>
            <a:endParaRPr lang="en-US" dirty="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0E60B70D-C262-A54A-B5D8-3A36AA8F31FF}"/>
              </a:ext>
            </a:extLst>
          </p:cNvPr>
          <p:cNvSpPr txBox="1">
            <a:spLocks/>
          </p:cNvSpPr>
          <p:nvPr/>
        </p:nvSpPr>
        <p:spPr>
          <a:xfrm>
            <a:off x="13845" y="-32425"/>
            <a:ext cx="4902383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/>
              <a:t>Bridson</a:t>
            </a:r>
            <a:r>
              <a:rPr lang="en-US" sz="3600" b="1" dirty="0"/>
              <a:t>, SIGGRAPH 2007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53753-79B2-3041-8979-842F89E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9" y="6220570"/>
            <a:ext cx="1371600" cy="5207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5B7309D1-924C-EC44-BBBE-8E57AD23EA90}"/>
              </a:ext>
            </a:extLst>
          </p:cNvPr>
          <p:cNvGrpSpPr/>
          <p:nvPr/>
        </p:nvGrpSpPr>
        <p:grpSpPr>
          <a:xfrm>
            <a:off x="5488827" y="161317"/>
            <a:ext cx="6579953" cy="6579953"/>
            <a:chOff x="5398038" y="2234120"/>
            <a:chExt cx="4572000" cy="4572000"/>
          </a:xfrm>
        </p:grpSpPr>
        <p:sp>
          <p:nvSpPr>
            <p:cNvPr id="24" name="Flowchart: Connector 12">
              <a:extLst>
                <a:ext uri="{FF2B5EF4-FFF2-40B4-BE49-F238E27FC236}">
                  <a16:creationId xmlns:a16="http://schemas.microsoft.com/office/drawing/2014/main" id="{FE9F4FC9-72BC-414F-A61E-4A1BAEABC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8038" y="2234120"/>
              <a:ext cx="4572000" cy="4572000"/>
            </a:xfrm>
            <a:prstGeom prst="flowChartConnector">
              <a:avLst/>
            </a:prstGeom>
            <a:solidFill>
              <a:srgbClr val="FF0000">
                <a:alpha val="1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5" name="Flowchart: Connector 12">
              <a:extLst>
                <a:ext uri="{FF2B5EF4-FFF2-40B4-BE49-F238E27FC236}">
                  <a16:creationId xmlns:a16="http://schemas.microsoft.com/office/drawing/2014/main" id="{5CBE7706-BCF9-B74A-9773-1E44379E9A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758" y="3420119"/>
              <a:ext cx="2194560" cy="2194560"/>
            </a:xfrm>
            <a:prstGeom prst="flowChartConnector">
              <a:avLst/>
            </a:prstGeom>
            <a:solidFill>
              <a:srgbClr val="FF0000">
                <a:alpha val="28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4C85F3-C373-FC42-88B7-ED525CC2D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5398" y="3968759"/>
              <a:ext cx="1097280" cy="10972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27" name="Flowchart: Connector 3">
              <a:extLst>
                <a:ext uri="{FF2B5EF4-FFF2-40B4-BE49-F238E27FC236}">
                  <a16:creationId xmlns:a16="http://schemas.microsoft.com/office/drawing/2014/main" id="{6929BC8C-D609-AC41-BDD6-091E64DC774D}"/>
                </a:ext>
              </a:extLst>
            </p:cNvPr>
            <p:cNvSpPr/>
            <p:nvPr/>
          </p:nvSpPr>
          <p:spPr>
            <a:xfrm>
              <a:off x="7135398" y="3968759"/>
              <a:ext cx="1097280" cy="1097280"/>
            </a:xfrm>
            <a:prstGeom prst="flowChartConnector">
              <a:avLst/>
            </a:prstGeom>
            <a:solidFill>
              <a:srgbClr val="0000FF">
                <a:alpha val="2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C1E7D6-C0FC-0E4B-A9B0-1CD176ECEF6A}"/>
                </a:ext>
              </a:extLst>
            </p:cNvPr>
            <p:cNvCxnSpPr>
              <a:cxnSpLocks/>
            </p:cNvCxnSpPr>
            <p:nvPr/>
          </p:nvCxnSpPr>
          <p:spPr>
            <a:xfrm rot="-4800000" flipV="1">
              <a:off x="7561480" y="3052586"/>
              <a:ext cx="758952" cy="0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A13B0-147E-9A44-A78E-59EE764CA750}"/>
                </a:ext>
              </a:extLst>
            </p:cNvPr>
            <p:cNvCxnSpPr>
              <a:cxnSpLocks/>
            </p:cNvCxnSpPr>
            <p:nvPr/>
          </p:nvCxnSpPr>
          <p:spPr>
            <a:xfrm>
              <a:off x="7143548" y="2330101"/>
              <a:ext cx="1752936" cy="1364784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D63BCF-1A1A-E54E-A46F-E2F34B3A8BB9}"/>
                </a:ext>
              </a:extLst>
            </p:cNvPr>
            <p:cNvCxnSpPr>
              <a:cxnSpLocks/>
            </p:cNvCxnSpPr>
            <p:nvPr/>
          </p:nvCxnSpPr>
          <p:spPr>
            <a:xfrm rot="600000" flipV="1">
              <a:off x="7853006" y="2584522"/>
              <a:ext cx="0" cy="1947672"/>
            </a:xfrm>
            <a:prstGeom prst="line">
              <a:avLst/>
            </a:prstGeom>
            <a:ln w="25400">
              <a:solidFill>
                <a:srgbClr val="0070C0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15784C-7E06-AE4A-99B2-D83568E0B864}"/>
                </a:ext>
              </a:extLst>
            </p:cNvPr>
            <p:cNvCxnSpPr>
              <a:cxnSpLocks/>
            </p:cNvCxnSpPr>
            <p:nvPr/>
          </p:nvCxnSpPr>
          <p:spPr>
            <a:xfrm rot="2280000" flipV="1">
              <a:off x="6877499" y="3015895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arrow" w="lg" len="med"/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D735DA-7BA8-E044-B9BB-2F4B54F58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8323" y="2918032"/>
              <a:ext cx="109728" cy="10972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7990D7-7808-7A43-9381-83174D6E7E15}"/>
                </a:ext>
              </a:extLst>
            </p:cNvPr>
            <p:cNvSpPr/>
            <p:nvPr/>
          </p:nvSpPr>
          <p:spPr>
            <a:xfrm>
              <a:off x="8419760" y="331271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3F0D03-1E46-E143-A82D-08A425EE7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8928" y="446846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582652-E97F-F547-BC66-D691B2F4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2508" y="4332813"/>
              <a:ext cx="292100" cy="3556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7C8375-DA1E-7249-981D-76A1EA74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39948" y="2881815"/>
              <a:ext cx="393700" cy="381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DAD9428-7112-EC46-845B-6EA8FC121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2354" y="2872866"/>
              <a:ext cx="495300" cy="381000"/>
            </a:xfrm>
            <a:prstGeom prst="rect">
              <a:avLst/>
            </a:prstGeom>
          </p:spPr>
        </p:pic>
      </p:grpSp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BF8068B7-25E4-7C4A-B762-1B547F951843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Big gaps? 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Unknown?</a:t>
            </a:r>
            <a:b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FF0000"/>
                </a:solidFill>
                <a:latin typeface="Calibri Light" panose="020F0302020204030204"/>
                <a:ea typeface="+mj-ea"/>
                <a:cs typeface="+mj-cs"/>
              </a:rPr>
              <a:t>      Depends on dimension?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F114EA6-9C18-1F4D-A37F-4514000FF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354919">
            <a:off x="-3602" y="238878"/>
            <a:ext cx="2726783" cy="1698652"/>
          </a:xfrm>
          <a:prstGeom prst="rect">
            <a:avLst/>
          </a:prstGeom>
        </p:spPr>
      </p:pic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6684A494-8108-7C47-BEA4-F6D74165E1CE}"/>
              </a:ext>
            </a:extLst>
          </p:cNvPr>
          <p:cNvSpPr txBox="1">
            <a:spLocks/>
          </p:cNvSpPr>
          <p:nvPr/>
        </p:nvSpPr>
        <p:spPr>
          <a:xfrm>
            <a:off x="424559" y="2779041"/>
            <a:ext cx="6367111" cy="6466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prstClr val="black"/>
                </a:solidFill>
                <a:latin typeface="Lucida Bright" panose="02040602050505020304" pitchFamily="18" charset="77"/>
                <a:ea typeface="+mj-ea"/>
                <a:cs typeface="+mj-cs"/>
              </a:rPr>
              <a:t>Now with spicy </a:t>
            </a:r>
            <a:r>
              <a:rPr lang="en-US" sz="3500" b="1" i="1" dirty="0">
                <a:solidFill>
                  <a:srgbClr val="00B050"/>
                </a:solidFill>
                <a:latin typeface="Lucida Bright" panose="02040602050505020304" pitchFamily="18" charset="77"/>
                <a:ea typeface="+mj-ea"/>
                <a:cs typeface="+mj-cs"/>
              </a:rPr>
              <a:t>line-sampling</a:t>
            </a:r>
            <a:r>
              <a:rPr lang="en-US" sz="3200" b="1" i="1" dirty="0">
                <a:solidFill>
                  <a:srgbClr val="00B050"/>
                </a:solidFill>
                <a:latin typeface="Lucida Bright" panose="02040602050505020304" pitchFamily="18" charset="77"/>
                <a:ea typeface="+mj-ea"/>
                <a:cs typeface="+mj-cs"/>
              </a:rPr>
              <a:t> !!!</a:t>
            </a:r>
          </a:p>
        </p:txBody>
      </p:sp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7F37E4CA-C22B-D746-8264-2665946EDD20}"/>
              </a:ext>
            </a:extLst>
          </p:cNvPr>
          <p:cNvSpPr txBox="1">
            <a:spLocks/>
          </p:cNvSpPr>
          <p:nvPr/>
        </p:nvSpPr>
        <p:spPr>
          <a:xfrm>
            <a:off x="434108" y="4174208"/>
            <a:ext cx="10831300" cy="13707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prstClr val="black"/>
                </a:solidFill>
                <a:latin typeface="Lucida Bright" panose="02040602050505020304" pitchFamily="18" charset="77"/>
                <a:ea typeface="+mj-ea"/>
                <a:cs typeface="+mj-cs"/>
              </a:rPr>
              <a:t>Crunchy probabilistic guarantee of </a:t>
            </a:r>
            <a:r>
              <a:rPr lang="en-US" sz="3200" b="1" i="1" dirty="0">
                <a:solidFill>
                  <a:srgbClr val="00B050"/>
                </a:solidFill>
                <a:latin typeface="Lucida Bright" panose="02040602050505020304" pitchFamily="18" charset="77"/>
                <a:ea typeface="+mj-ea"/>
                <a:cs typeface="+mj-cs"/>
              </a:rPr>
              <a:t>no big gaps !!!</a:t>
            </a:r>
          </a:p>
          <a:p>
            <a:pPr marL="0" indent="0">
              <a:buNone/>
            </a:pPr>
            <a:r>
              <a:rPr lang="en-US" sz="3200" b="1" i="1" dirty="0">
                <a:solidFill>
                  <a:srgbClr val="00B050"/>
                </a:solidFill>
                <a:latin typeface="Lucida Bright" panose="02040602050505020304" pitchFamily="18" charset="77"/>
                <a:ea typeface="+mj-ea"/>
                <a:cs typeface="+mj-cs"/>
              </a:rPr>
              <a:t>						        for all dimensions</a:t>
            </a:r>
          </a:p>
        </p:txBody>
      </p:sp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0E6DDB59-716D-9646-8C2D-CF127DF374F1}"/>
              </a:ext>
            </a:extLst>
          </p:cNvPr>
          <p:cNvSpPr txBox="1">
            <a:spLocks/>
          </p:cNvSpPr>
          <p:nvPr/>
        </p:nvSpPr>
        <p:spPr>
          <a:xfrm>
            <a:off x="2264760" y="6261983"/>
            <a:ext cx="10363008" cy="7757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i="1" dirty="0">
                <a:solidFill>
                  <a:srgbClr val="00B050"/>
                </a:solidFill>
                <a:latin typeface="Lucida Bright" panose="02040602050505020304" pitchFamily="18" charset="77"/>
              </a:rPr>
              <a:t>linear in dimension </a:t>
            </a:r>
            <a:r>
              <a:rPr lang="en-US" sz="3000" b="1" i="1" dirty="0">
                <a:solidFill>
                  <a:prstClr val="black"/>
                </a:solidFill>
                <a:latin typeface="Lucida Bright" panose="02040602050505020304" pitchFamily="18" charset="77"/>
                <a:ea typeface="+mj-ea"/>
                <a:cs typeface="+mj-cs"/>
              </a:rPr>
              <a:t>- same great runtime scent </a:t>
            </a:r>
            <a:r>
              <a:rPr lang="en-US" sz="3000" b="1" i="1" dirty="0">
                <a:solidFill>
                  <a:srgbClr val="00B050"/>
                </a:solidFill>
                <a:latin typeface="Lucida Bright" panose="02040602050505020304" pitchFamily="18" charset="77"/>
                <a:ea typeface="+mj-ea"/>
                <a:cs typeface="+mj-cs"/>
              </a:rPr>
              <a:t>!!!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A058548-A885-9940-A9B1-75BA169F3D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49" y="4683480"/>
            <a:ext cx="6398693" cy="724239"/>
          </a:xfrm>
          <a:prstGeom prst="rect">
            <a:avLst/>
          </a:prstGeom>
        </p:spPr>
      </p:pic>
      <p:sp>
        <p:nvSpPr>
          <p:cNvPr id="46" name="Content Placeholder 4">
            <a:extLst>
              <a:ext uri="{FF2B5EF4-FFF2-40B4-BE49-F238E27FC236}">
                <a16:creationId xmlns:a16="http://schemas.microsoft.com/office/drawing/2014/main" id="{B4632475-3428-2244-84AC-CC40BA6E0794}"/>
              </a:ext>
            </a:extLst>
          </p:cNvPr>
          <p:cNvSpPr txBox="1">
            <a:spLocks/>
          </p:cNvSpPr>
          <p:nvPr/>
        </p:nvSpPr>
        <p:spPr>
          <a:xfrm>
            <a:off x="3533844" y="2246441"/>
            <a:ext cx="2161647" cy="57608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prstClr val="black"/>
                </a:solidFill>
                <a:latin typeface="Lucida Bright" panose="02040602050505020304" pitchFamily="18" charset="77"/>
                <a:ea typeface="+mj-ea"/>
                <a:cs typeface="+mj-cs"/>
              </a:rPr>
              <a:t>12 tries</a:t>
            </a:r>
            <a:endParaRPr lang="en-US" sz="3200" b="1" i="1" dirty="0">
              <a:solidFill>
                <a:srgbClr val="00B050"/>
              </a:solidFill>
              <a:latin typeface="Lucida Bright" panose="02040602050505020304" pitchFamily="18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785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3">
            <a:extLst>
              <a:ext uri="{FF2B5EF4-FFF2-40B4-BE49-F238E27FC236}">
                <a16:creationId xmlns:a16="http://schemas.microsoft.com/office/drawing/2014/main" id="{0E60B70D-C262-A54A-B5D8-3A36AA8F31FF}"/>
              </a:ext>
            </a:extLst>
          </p:cNvPr>
          <p:cNvSpPr txBox="1">
            <a:spLocks/>
          </p:cNvSpPr>
          <p:nvPr/>
        </p:nvSpPr>
        <p:spPr>
          <a:xfrm>
            <a:off x="13845" y="-32425"/>
            <a:ext cx="5927031" cy="800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B050"/>
                </a:solidFill>
              </a:rPr>
              <a:t>Spoke-Darts, SIGGRAPH 2018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7309D1-924C-EC44-BBBE-8E57AD23EA90}"/>
              </a:ext>
            </a:extLst>
          </p:cNvPr>
          <p:cNvGrpSpPr/>
          <p:nvPr/>
        </p:nvGrpSpPr>
        <p:grpSpPr>
          <a:xfrm>
            <a:off x="5488827" y="161317"/>
            <a:ext cx="6579953" cy="6579953"/>
            <a:chOff x="5398038" y="2234120"/>
            <a:chExt cx="4572000" cy="4572000"/>
          </a:xfrm>
        </p:grpSpPr>
        <p:sp>
          <p:nvSpPr>
            <p:cNvPr id="24" name="Flowchart: Connector 12">
              <a:extLst>
                <a:ext uri="{FF2B5EF4-FFF2-40B4-BE49-F238E27FC236}">
                  <a16:creationId xmlns:a16="http://schemas.microsoft.com/office/drawing/2014/main" id="{FE9F4FC9-72BC-414F-A61E-4A1BAEABC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8038" y="2234120"/>
              <a:ext cx="4572000" cy="4572000"/>
            </a:xfrm>
            <a:prstGeom prst="flowChartConnector">
              <a:avLst/>
            </a:prstGeom>
            <a:solidFill>
              <a:srgbClr val="FF0000">
                <a:alpha val="1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5" name="Flowchart: Connector 12">
              <a:extLst>
                <a:ext uri="{FF2B5EF4-FFF2-40B4-BE49-F238E27FC236}">
                  <a16:creationId xmlns:a16="http://schemas.microsoft.com/office/drawing/2014/main" id="{5CBE7706-BCF9-B74A-9773-1E44379E9A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758" y="3420119"/>
              <a:ext cx="2194560" cy="2194560"/>
            </a:xfrm>
            <a:prstGeom prst="flowChartConnector">
              <a:avLst/>
            </a:prstGeom>
            <a:solidFill>
              <a:srgbClr val="FF0000">
                <a:alpha val="28000"/>
              </a:srgb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4C85F3-C373-FC42-88B7-ED525CC2D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5398" y="3968759"/>
              <a:ext cx="1097280" cy="1097280"/>
            </a:xfrm>
            <a:prstGeom prst="ellipse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27" name="Flowchart: Connector 3">
              <a:extLst>
                <a:ext uri="{FF2B5EF4-FFF2-40B4-BE49-F238E27FC236}">
                  <a16:creationId xmlns:a16="http://schemas.microsoft.com/office/drawing/2014/main" id="{6929BC8C-D609-AC41-BDD6-091E64DC774D}"/>
                </a:ext>
              </a:extLst>
            </p:cNvPr>
            <p:cNvSpPr/>
            <p:nvPr/>
          </p:nvSpPr>
          <p:spPr>
            <a:xfrm>
              <a:off x="7135398" y="3968759"/>
              <a:ext cx="1097280" cy="1097280"/>
            </a:xfrm>
            <a:prstGeom prst="flowChartConnector">
              <a:avLst/>
            </a:prstGeom>
            <a:solidFill>
              <a:srgbClr val="0000FF">
                <a:alpha val="25000"/>
              </a:srgbClr>
            </a:solidFill>
            <a:ln w="254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234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C1E7D6-C0FC-0E4B-A9B0-1CD176ECEF6A}"/>
                </a:ext>
              </a:extLst>
            </p:cNvPr>
            <p:cNvCxnSpPr>
              <a:cxnSpLocks/>
            </p:cNvCxnSpPr>
            <p:nvPr/>
          </p:nvCxnSpPr>
          <p:spPr>
            <a:xfrm rot="-4800000" flipV="1">
              <a:off x="7561480" y="3052586"/>
              <a:ext cx="758952" cy="0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A13B0-147E-9A44-A78E-59EE764CA750}"/>
                </a:ext>
              </a:extLst>
            </p:cNvPr>
            <p:cNvCxnSpPr>
              <a:cxnSpLocks/>
            </p:cNvCxnSpPr>
            <p:nvPr/>
          </p:nvCxnSpPr>
          <p:spPr>
            <a:xfrm>
              <a:off x="7143548" y="2330101"/>
              <a:ext cx="1752936" cy="1364784"/>
            </a:xfrm>
            <a:prstGeom prst="line">
              <a:avLst/>
            </a:prstGeom>
            <a:ln w="63500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D63BCF-1A1A-E54E-A46F-E2F34B3A8BB9}"/>
                </a:ext>
              </a:extLst>
            </p:cNvPr>
            <p:cNvCxnSpPr>
              <a:cxnSpLocks/>
            </p:cNvCxnSpPr>
            <p:nvPr/>
          </p:nvCxnSpPr>
          <p:spPr>
            <a:xfrm rot="600000" flipV="1">
              <a:off x="7853006" y="2584522"/>
              <a:ext cx="0" cy="1947672"/>
            </a:xfrm>
            <a:prstGeom prst="line">
              <a:avLst/>
            </a:prstGeom>
            <a:ln w="25400">
              <a:solidFill>
                <a:srgbClr val="0070C0"/>
              </a:solidFill>
              <a:tailEnd type="arrow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15784C-7E06-AE4A-99B2-D83568E0B864}"/>
                </a:ext>
              </a:extLst>
            </p:cNvPr>
            <p:cNvCxnSpPr>
              <a:cxnSpLocks/>
            </p:cNvCxnSpPr>
            <p:nvPr/>
          </p:nvCxnSpPr>
          <p:spPr>
            <a:xfrm rot="2280000" flipV="1">
              <a:off x="6877499" y="3015895"/>
              <a:ext cx="2286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arrow" w="lg" len="med"/>
              <a:tailEnd type="arrow" w="lg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D735DA-7BA8-E044-B9BB-2F4B54F58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8323" y="2918032"/>
              <a:ext cx="109728" cy="10972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7990D7-7808-7A43-9381-83174D6E7E15}"/>
                </a:ext>
              </a:extLst>
            </p:cNvPr>
            <p:cNvSpPr/>
            <p:nvPr/>
          </p:nvSpPr>
          <p:spPr>
            <a:xfrm>
              <a:off x="8419760" y="331271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F3F0D03-1E46-E143-A82D-08A425EE7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8928" y="4468467"/>
              <a:ext cx="109728" cy="109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34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4582652-E97F-F547-BC66-D691B2F4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2508" y="4332813"/>
              <a:ext cx="292100" cy="3556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7C8375-DA1E-7249-981D-76A1EA74C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9948" y="2881815"/>
              <a:ext cx="393700" cy="38100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DAD9428-7112-EC46-845B-6EA8FC121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2354" y="2872866"/>
              <a:ext cx="495300" cy="381000"/>
            </a:xfrm>
            <a:prstGeom prst="rect">
              <a:avLst/>
            </a:prstGeom>
          </p:spPr>
        </p:pic>
      </p:grp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4ED7481E-1878-EC45-9477-D7AFCBA24BF9}"/>
              </a:ext>
            </a:extLst>
          </p:cNvPr>
          <p:cNvSpPr txBox="1">
            <a:spLocks/>
          </p:cNvSpPr>
          <p:nvPr/>
        </p:nvSpPr>
        <p:spPr>
          <a:xfrm>
            <a:off x="132339" y="659826"/>
            <a:ext cx="5016833" cy="346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Solution: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local annular neighborhood around prior samples</a:t>
            </a: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</a:rPr>
              <a:t>rejection sampling, </a:t>
            </a: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12 tries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</a:rPr>
              <a:t>line-sampling</a:t>
            </a:r>
          </a:p>
          <a:p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CF27C2D-EAA4-A94D-AED5-E467E3FB9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209" y="6220570"/>
            <a:ext cx="1371600" cy="520700"/>
          </a:xfrm>
          <a:prstGeom prst="rect">
            <a:avLst/>
          </a:prstGeom>
        </p:spPr>
      </p:pic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25AE7FE2-0EB2-4645-8538-8E155573074A}"/>
              </a:ext>
            </a:extLst>
          </p:cNvPr>
          <p:cNvSpPr txBox="1">
            <a:spLocks/>
          </p:cNvSpPr>
          <p:nvPr/>
        </p:nvSpPr>
        <p:spPr>
          <a:xfrm>
            <a:off x="123573" y="3638144"/>
            <a:ext cx="5016833" cy="3210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Features: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Probably no big gaps</a:t>
            </a:r>
            <a:b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</a:br>
            <a:r>
              <a:rPr lang="en-US" sz="3200" b="1" dirty="0">
                <a:solidFill>
                  <a:srgbClr val="00B050"/>
                </a:solidFill>
                <a:latin typeface="Calibri Light" panose="020F0302020204030204"/>
                <a:ea typeface="+mj-ea"/>
                <a:cs typeface="+mj-cs"/>
              </a:rPr>
              <a:t>regardless of dimension!</a:t>
            </a:r>
          </a:p>
          <a:p>
            <a:endParaRPr lang="en-US" sz="3200" b="1" dirty="0">
              <a:solidFill>
                <a:prstClr val="black"/>
              </a:solidFill>
              <a:latin typeface="Calibri Light" panose="020F0302020204030204"/>
              <a:ea typeface="+mj-ea"/>
              <a:cs typeface="+mj-cs"/>
            </a:endParaRPr>
          </a:p>
          <a:p>
            <a:r>
              <a:rPr lang="en-US" sz="3200" b="1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scalable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E5A6A-C96A-DE46-AC94-F06D2089C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92" y="5129720"/>
            <a:ext cx="3268659" cy="62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6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122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Bright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Microsoft Office User</dc:creator>
  <cp:lastModifiedBy>Microsoft Office User</cp:lastModifiedBy>
  <cp:revision>34</cp:revision>
  <dcterms:created xsi:type="dcterms:W3CDTF">2018-06-25T22:43:33Z</dcterms:created>
  <dcterms:modified xsi:type="dcterms:W3CDTF">2018-06-27T01:04:19Z</dcterms:modified>
</cp:coreProperties>
</file>