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18"/>
    <p:restoredTop sz="94650"/>
  </p:normalViewPr>
  <p:slideViewPr>
    <p:cSldViewPr snapToGrid="0" snapToObjects="1">
      <p:cViewPr varScale="1">
        <p:scale>
          <a:sx n="196" d="100"/>
          <a:sy n="196" d="100"/>
        </p:scale>
        <p:origin x="32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C8E5-11A1-724B-BD05-8F3344226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98320-99CA-7842-A3CB-D9C065A4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222E4-700F-274A-B2A8-7F5F158B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2D856-B22E-CC43-96FB-21B12C36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1D4BB-022B-C643-AE1B-945A313C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1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71AD-7316-3D43-B23C-ABE6ECA4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0B3C9-AB6A-BD48-A8CE-724FB4C82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A66C5-6ABA-4E42-9F5A-CF827042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0A75E-96EC-5840-97D2-48D0F915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5430A-6FA9-2E46-B831-F0BBD92F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7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13093-0A85-574D-81CC-73B68207A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7F505-3ADB-F844-98CC-92DAFEE80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7CA6B-6986-4643-BD80-FFCD65A66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4B79E-FED3-CC4B-845A-F5841B34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B89BA-8B87-6540-9AA7-B9C9DBC1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3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E08E-CED1-764F-AC3B-A47624CB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766C8-BB14-D446-8ABE-B1707A5A8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6C866-9784-B340-9CE1-E9C9DFE6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A0C25-09E0-8548-AB44-41BBEE79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F048B-48A5-3A42-967F-93EC668A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8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72FF-64EE-D24E-A527-79DB7D02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26507-018F-9240-8A4B-55748A969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218CD-8137-0146-9E5D-D12A377A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622F7-0B60-0F4B-B0B9-6445B3D5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245A1-FD3E-2846-BD39-19D23020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9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F38E-A0A8-1A46-82DB-7EA6CE58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626DF-FACA-D843-8B67-39093AE19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DA9CD-80BD-7F45-AC29-B61B61B0D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D18EB-5FDF-A345-A974-93D81B30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F2EC4-5A22-F84F-9A00-E6746439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3FEC-64D0-CD49-9C5D-2376A2B0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2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D6CC-1038-1C47-B72D-02DCC60E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A1537-088D-C945-B82D-04E52A847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0DCE9-4D3B-164F-AC26-B1A45A7A7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872BC-79F1-CF4D-AFB8-2B3FD90A3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57C737-A88A-4445-9280-A0DDB5931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C8514-0764-9940-A716-A73F4D54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D5427B-BA43-A440-BBA1-7C2CC83B3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2D2CF-4CE2-7D4B-AE1A-2AE729922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6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BA11-56BF-8A45-A419-EAB7DE4D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B6598-5BFB-2A48-AC7F-AF668CF0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886B0-2886-AE48-9B78-DD44A577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14C7E-7B37-E240-AC90-5E55A08B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4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6F934-D91F-1D44-97F3-3197B31A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9C6C0B-25D5-554A-81F7-919FF58B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624D3-1728-634F-9F88-89B62BC7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01D0D-2420-7046-9A96-507B6073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29947-E4F7-2F41-A976-F1A172167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A851-0C3C-6142-BCC4-97D26FF5F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C8457-8359-DC40-B0CC-EA914C96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72039-B294-4945-A28A-4CCFECC5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A1B8E-4351-F44C-8F22-754256E0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4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B9266-1135-B746-B61D-DBB9F49E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31BD2-EDA4-5D4D-A01E-48EBAB1C7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051B5-4F72-D94D-BBB5-7BB12DE6C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227D4-2141-2E4A-9F9A-0BB19B43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ED829-1E1D-6A4D-A136-71617B00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028BC-CFA2-9243-91D4-617AE8AA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7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1E6360-21EB-9347-A75F-096F313A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6B9E9-E6F3-094F-9558-DBB5602A6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B68C2-1D8F-8E48-8659-7C9302932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DC497-8A07-8E41-9E39-4B190D714977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352BD-C739-934E-9E03-97FA03C24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333F7-37D0-9648-870B-FD1E31F54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C2B68A-4ED9-7A46-A6E6-275297E61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47" y="2803443"/>
            <a:ext cx="4378416" cy="2387347"/>
          </a:xfrm>
        </p:spPr>
        <p:txBody>
          <a:bodyPr>
            <a:normAutofit/>
          </a:bodyPr>
          <a:lstStyle/>
          <a:p>
            <a:r>
              <a:rPr lang="en-US" dirty="0"/>
              <a:t>Blue noise</a:t>
            </a:r>
          </a:p>
          <a:p>
            <a:pPr lvl="1"/>
            <a:r>
              <a:rPr lang="en-US" dirty="0"/>
              <a:t>Not too close together</a:t>
            </a:r>
          </a:p>
          <a:p>
            <a:pPr lvl="1"/>
            <a:r>
              <a:rPr lang="en-US" dirty="0"/>
              <a:t>Not too far apart</a:t>
            </a:r>
          </a:p>
          <a:p>
            <a:r>
              <a:rPr lang="en-US" dirty="0"/>
              <a:t>Scalable algorithm</a:t>
            </a:r>
          </a:p>
          <a:p>
            <a:pPr lvl="1"/>
            <a:r>
              <a:rPr lang="en-US" dirty="0"/>
              <a:t>Most are exponential-in-d !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A62286-0446-5248-A8D2-FDE8AD292547}"/>
              </a:ext>
            </a:extLst>
          </p:cNvPr>
          <p:cNvSpPr txBox="1">
            <a:spLocks/>
          </p:cNvSpPr>
          <p:nvPr/>
        </p:nvSpPr>
        <p:spPr bwMode="auto">
          <a:xfrm>
            <a:off x="7391400" y="33853438"/>
            <a:ext cx="11353800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 anchor="ctr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dirty="0">
              <a:solidFill>
                <a:schemeClr val="bg1"/>
              </a:solidFill>
              <a:latin typeface="+mj-lt"/>
            </a:endParaRPr>
          </a:p>
          <a:p>
            <a:pPr algn="ctr" eaLnBrk="1" hangingPunct="1">
              <a:defRPr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Sandia National Laboratories is a multimission laboratory managed and operated by National Technology and Engineering Solutions of Sandia, LLC., a wholly owned subsidiary of Honeywell International, Inc., for the U.S. Department of Energy’s National Nuclear Security Administration under Contract DE-NA0003525.</a:t>
            </a:r>
          </a:p>
          <a:p>
            <a:pPr algn="ctr" eaLnBrk="1" hangingPunct="1">
              <a:defRPr/>
            </a:pPr>
            <a:endParaRPr lang="en-US" altLang="en-US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6DAE0A-2A3C-F14F-90F8-26A6E2EFD9FB}"/>
              </a:ext>
            </a:extLst>
          </p:cNvPr>
          <p:cNvSpPr txBox="1">
            <a:spLocks/>
          </p:cNvSpPr>
          <p:nvPr/>
        </p:nvSpPr>
        <p:spPr bwMode="auto">
          <a:xfrm>
            <a:off x="7543800" y="34005838"/>
            <a:ext cx="11353800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 anchor="ctr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dirty="0">
              <a:solidFill>
                <a:schemeClr val="bg1"/>
              </a:solidFill>
              <a:latin typeface="+mj-lt"/>
            </a:endParaRPr>
          </a:p>
          <a:p>
            <a:pPr algn="ctr" eaLnBrk="1" hangingPunct="1">
              <a:defRPr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Sandia National Laboratories is a multimission laboratory managed and operated by National Technology and Engineering Solutions of Sandia, LLC., a wholly owned subsidiary of Honeywell International, Inc., for the U.S. Department of Energy’s National Nuclear Security Administration under Contract DE-NA0003525.</a:t>
            </a:r>
          </a:p>
          <a:p>
            <a:pPr algn="ctr" eaLnBrk="1" hangingPunct="1">
              <a:defRPr/>
            </a:pPr>
            <a:endParaRPr lang="en-US" altLang="en-US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B9D3833-2E5E-684A-B67C-7B0490605A21}"/>
              </a:ext>
            </a:extLst>
          </p:cNvPr>
          <p:cNvSpPr txBox="1">
            <a:spLocks/>
          </p:cNvSpPr>
          <p:nvPr/>
        </p:nvSpPr>
        <p:spPr bwMode="auto">
          <a:xfrm>
            <a:off x="7696200" y="34158238"/>
            <a:ext cx="11353800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 anchor="ctr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dirty="0">
              <a:solidFill>
                <a:schemeClr val="bg1"/>
              </a:solidFill>
              <a:latin typeface="+mj-lt"/>
            </a:endParaRPr>
          </a:p>
          <a:p>
            <a:pPr algn="ctr" eaLnBrk="1" hangingPunct="1">
              <a:defRPr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Sandia National Laboratories is a multimission laboratory managed and operated by National Technology and Engineering Solutions of Sandia, LLC., a wholly owned subsidiary of Honeywell International, Inc., for the U.S. Department of Energy’s National Nuclear Security Administration under Contract DE-NA0003525.</a:t>
            </a:r>
          </a:p>
          <a:p>
            <a:pPr algn="ctr" eaLnBrk="1" hangingPunct="1">
              <a:defRPr/>
            </a:pPr>
            <a:endParaRPr lang="en-US" altLang="en-US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9E4D917-E58F-6C48-A545-0B17C6762859}"/>
              </a:ext>
            </a:extLst>
          </p:cNvPr>
          <p:cNvSpPr txBox="1">
            <a:spLocks/>
          </p:cNvSpPr>
          <p:nvPr/>
        </p:nvSpPr>
        <p:spPr bwMode="auto">
          <a:xfrm>
            <a:off x="9982200" y="29946600"/>
            <a:ext cx="11353800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 anchor="ctr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dirty="0">
              <a:solidFill>
                <a:schemeClr val="tx1"/>
              </a:solidFill>
              <a:latin typeface="+mj-lt"/>
            </a:endParaRPr>
          </a:p>
          <a:p>
            <a:pPr algn="ctr" eaLnBrk="1" hangingPunct="1">
              <a:defRPr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Sandia National Laboratories is a multimission laboratory managed and operated by National Technology and Engineering Solutions of Sandia, LLC., a wholly owned subsidiary of Honeywell International, Inc., for the U.S. Department of Energy’s National Nuclear Security Administration under Contract DE-NA0003525.</a:t>
            </a:r>
          </a:p>
          <a:p>
            <a:pPr algn="ctr" eaLnBrk="1" hangingPunct="1">
              <a:defRPr/>
            </a:pPr>
            <a:endParaRPr lang="en-US" alt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2B1E78B-06B4-0345-B3DC-C389D405CA39}"/>
              </a:ext>
            </a:extLst>
          </p:cNvPr>
          <p:cNvSpPr txBox="1">
            <a:spLocks/>
          </p:cNvSpPr>
          <p:nvPr/>
        </p:nvSpPr>
        <p:spPr bwMode="auto">
          <a:xfrm>
            <a:off x="10134600" y="30099000"/>
            <a:ext cx="11353800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 anchor="ctr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dirty="0">
              <a:solidFill>
                <a:schemeClr val="tx1"/>
              </a:solidFill>
              <a:latin typeface="+mj-lt"/>
            </a:endParaRPr>
          </a:p>
          <a:p>
            <a:pPr algn="ctr" eaLnBrk="1" hangingPunct="1">
              <a:defRPr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Sandia National Laboratories is a multimission laboratory managed and operated by National Technology and Engineering Solutions of Sandia, LLC., a wholly owned subsidiary of Honeywell International, Inc., for the U.S. Department of Energy’s National Nuclear Security Administration under Contract DE-NA0003525.</a:t>
            </a:r>
          </a:p>
          <a:p>
            <a:pPr algn="ctr" eaLnBrk="1" hangingPunct="1">
              <a:defRPr/>
            </a:pPr>
            <a:endParaRPr lang="en-US" altLang="en-US" sz="1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94C7A7D-5B4F-CE42-830C-203CA358F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867" y="6376420"/>
            <a:ext cx="876563" cy="3346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D60363-12C4-474B-B0DE-1148E6F48D59}"/>
              </a:ext>
            </a:extLst>
          </p:cNvPr>
          <p:cNvSpPr txBox="1"/>
          <p:nvPr/>
        </p:nvSpPr>
        <p:spPr>
          <a:xfrm>
            <a:off x="7149732" y="6340490"/>
            <a:ext cx="42098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Sandia National Laboratories is a multimission laboratory managed and operated by National Technology and </a:t>
            </a:r>
            <a:br>
              <a:rPr lang="en-US" sz="700" dirty="0"/>
            </a:br>
            <a:r>
              <a:rPr lang="en-US" sz="700" dirty="0"/>
              <a:t>Engineering Solutions of Sandia, LLC., a wholly owned subsidiary of Honeywell International, Inc., for the U.S. </a:t>
            </a:r>
            <a:br>
              <a:rPr lang="en-US" sz="700" dirty="0"/>
            </a:br>
            <a:r>
              <a:rPr lang="en-US" sz="700" dirty="0"/>
              <a:t>Department of Energy’s National Nuclear Security Administration under Contract DE-NA0003525.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7981D5-A938-6B40-B37D-4921F3D61D41}"/>
              </a:ext>
            </a:extLst>
          </p:cNvPr>
          <p:cNvSpPr/>
          <p:nvPr/>
        </p:nvSpPr>
        <p:spPr>
          <a:xfrm>
            <a:off x="5398038" y="70523"/>
            <a:ext cx="6735597" cy="6735597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0E60B70D-C262-A54A-B5D8-3A36AA8F31FF}"/>
              </a:ext>
            </a:extLst>
          </p:cNvPr>
          <p:cNvSpPr txBox="1">
            <a:spLocks/>
          </p:cNvSpPr>
          <p:nvPr/>
        </p:nvSpPr>
        <p:spPr>
          <a:xfrm>
            <a:off x="123574" y="-32425"/>
            <a:ext cx="2587772" cy="8002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Spoke-Darts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AEE67A-8491-C44D-A515-D42D35E51D48}"/>
              </a:ext>
            </a:extLst>
          </p:cNvPr>
          <p:cNvSpPr>
            <a:spLocks noChangeAspect="1"/>
          </p:cNvSpPr>
          <p:nvPr/>
        </p:nvSpPr>
        <p:spPr>
          <a:xfrm>
            <a:off x="7277100" y="2997323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8E7D4C39-5FE1-D44D-A5D8-860D99B6ACA2}"/>
              </a:ext>
            </a:extLst>
          </p:cNvPr>
          <p:cNvSpPr txBox="1">
            <a:spLocks/>
          </p:cNvSpPr>
          <p:nvPr/>
        </p:nvSpPr>
        <p:spPr>
          <a:xfrm>
            <a:off x="132339" y="659827"/>
            <a:ext cx="5016833" cy="2387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Problem: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fill high-dimensional space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blue noise points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DB1F54C-7515-4143-8632-2B6706345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931" y="5009851"/>
            <a:ext cx="1943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7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D95B315D-47CF-4648-8118-E146949319A1}"/>
              </a:ext>
            </a:extLst>
          </p:cNvPr>
          <p:cNvSpPr txBox="1">
            <a:spLocks/>
          </p:cNvSpPr>
          <p:nvPr/>
        </p:nvSpPr>
        <p:spPr>
          <a:xfrm>
            <a:off x="132339" y="659826"/>
            <a:ext cx="5016833" cy="3464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Solution: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local annular neighborhood around prior samples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</a:rPr>
              <a:t>rejection sampling, </a:t>
            </a: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</a:rPr>
              <a:t>30 tries</a:t>
            </a:r>
          </a:p>
          <a:p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</a:rPr>
              <a:t>point-sampling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A62286-0446-5248-A8D2-FDE8AD292547}"/>
              </a:ext>
            </a:extLst>
          </p:cNvPr>
          <p:cNvSpPr txBox="1">
            <a:spLocks/>
          </p:cNvSpPr>
          <p:nvPr/>
        </p:nvSpPr>
        <p:spPr bwMode="auto">
          <a:xfrm>
            <a:off x="7391400" y="33853438"/>
            <a:ext cx="11353800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 anchor="ctr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dirty="0">
              <a:solidFill>
                <a:schemeClr val="bg1"/>
              </a:solidFill>
              <a:latin typeface="+mj-lt"/>
            </a:endParaRPr>
          </a:p>
          <a:p>
            <a:pPr algn="ctr" eaLnBrk="1" hangingPunct="1">
              <a:defRPr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Sandia National Laboratories is a multimission laboratory managed and operated by National Technology and Engineering Solutions of Sandia, LLC., a wholly owned subsidiary of Honeywell International, Inc., for the U.S. Department of Energy’s National Nuclear Security Administration under Contract DE-NA0003525.</a:t>
            </a:r>
          </a:p>
          <a:p>
            <a:pPr algn="ctr" eaLnBrk="1" hangingPunct="1">
              <a:defRPr/>
            </a:pPr>
            <a:endParaRPr lang="en-US" altLang="en-US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6DAE0A-2A3C-F14F-90F8-26A6E2EFD9FB}"/>
              </a:ext>
            </a:extLst>
          </p:cNvPr>
          <p:cNvSpPr txBox="1">
            <a:spLocks/>
          </p:cNvSpPr>
          <p:nvPr/>
        </p:nvSpPr>
        <p:spPr bwMode="auto">
          <a:xfrm>
            <a:off x="7543800" y="34005838"/>
            <a:ext cx="11353800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 anchor="ctr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dirty="0">
              <a:solidFill>
                <a:schemeClr val="bg1"/>
              </a:solidFill>
              <a:latin typeface="+mj-lt"/>
            </a:endParaRPr>
          </a:p>
          <a:p>
            <a:pPr algn="ctr" eaLnBrk="1" hangingPunct="1">
              <a:defRPr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Sandia National Laboratories is a multimission laboratory managed and operated by National Technology and Engineering Solutions of Sandia, LLC., a wholly owned subsidiary of Honeywell International, Inc., for the U.S. Department of Energy’s National Nuclear Security Administration under Contract DE-NA0003525.</a:t>
            </a:r>
          </a:p>
          <a:p>
            <a:pPr algn="ctr" eaLnBrk="1" hangingPunct="1">
              <a:defRPr/>
            </a:pPr>
            <a:endParaRPr lang="en-US" altLang="en-US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B9D3833-2E5E-684A-B67C-7B0490605A21}"/>
              </a:ext>
            </a:extLst>
          </p:cNvPr>
          <p:cNvSpPr txBox="1">
            <a:spLocks/>
          </p:cNvSpPr>
          <p:nvPr/>
        </p:nvSpPr>
        <p:spPr bwMode="auto">
          <a:xfrm>
            <a:off x="7696200" y="34158238"/>
            <a:ext cx="11353800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 anchor="ctr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dirty="0">
              <a:solidFill>
                <a:schemeClr val="bg1"/>
              </a:solidFill>
              <a:latin typeface="+mj-lt"/>
            </a:endParaRPr>
          </a:p>
          <a:p>
            <a:pPr algn="ctr" eaLnBrk="1" hangingPunct="1">
              <a:defRPr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Sandia National Laboratories is a multimission laboratory managed and operated by National Technology and Engineering Solutions of Sandia, LLC., a wholly owned subsidiary of Honeywell International, Inc., for the U.S. Department of Energy’s National Nuclear Security Administration under Contract DE-NA0003525.</a:t>
            </a:r>
          </a:p>
          <a:p>
            <a:pPr algn="ctr" eaLnBrk="1" hangingPunct="1">
              <a:defRPr/>
            </a:pPr>
            <a:endParaRPr lang="en-US" altLang="en-US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9E4D917-E58F-6C48-A545-0B17C6762859}"/>
              </a:ext>
            </a:extLst>
          </p:cNvPr>
          <p:cNvSpPr txBox="1">
            <a:spLocks/>
          </p:cNvSpPr>
          <p:nvPr/>
        </p:nvSpPr>
        <p:spPr bwMode="auto">
          <a:xfrm>
            <a:off x="9982200" y="29946600"/>
            <a:ext cx="11353800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 anchor="ctr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dirty="0">
              <a:solidFill>
                <a:schemeClr val="tx1"/>
              </a:solidFill>
              <a:latin typeface="+mj-lt"/>
            </a:endParaRPr>
          </a:p>
          <a:p>
            <a:pPr algn="ctr" eaLnBrk="1" hangingPunct="1">
              <a:defRPr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Sandia National Laboratories is a multimission laboratory managed and operated by National Technology and Engineering Solutions of Sandia, LLC., a wholly owned subsidiary of Honeywell International, Inc., for the U.S. Department of Energy’s National Nuclear Security Administration under Contract DE-NA0003525.</a:t>
            </a:r>
          </a:p>
          <a:p>
            <a:pPr algn="ctr" eaLnBrk="1" hangingPunct="1">
              <a:defRPr/>
            </a:pPr>
            <a:endParaRPr lang="en-US" alt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2B1E78B-06B4-0345-B3DC-C389D405CA39}"/>
              </a:ext>
            </a:extLst>
          </p:cNvPr>
          <p:cNvSpPr txBox="1">
            <a:spLocks/>
          </p:cNvSpPr>
          <p:nvPr/>
        </p:nvSpPr>
        <p:spPr bwMode="auto">
          <a:xfrm>
            <a:off x="10134600" y="30099000"/>
            <a:ext cx="11353800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 anchor="ctr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dirty="0">
              <a:solidFill>
                <a:schemeClr val="tx1"/>
              </a:solidFill>
              <a:latin typeface="+mj-lt"/>
            </a:endParaRPr>
          </a:p>
          <a:p>
            <a:pPr algn="ctr" eaLnBrk="1" hangingPunct="1">
              <a:defRPr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Sandia National Laboratories is a multimission laboratory managed and operated by National Technology and Engineering Solutions of Sandia, LLC., a wholly owned subsidiary of Honeywell International, Inc., for the U.S. Department of Energy’s National Nuclear Security Administration under Contract DE-NA0003525.</a:t>
            </a:r>
          </a:p>
          <a:p>
            <a:pPr algn="ctr" eaLnBrk="1" hangingPunct="1">
              <a:defRPr/>
            </a:pPr>
            <a:endParaRPr lang="en-US" alt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0E60B70D-C262-A54A-B5D8-3A36AA8F31FF}"/>
              </a:ext>
            </a:extLst>
          </p:cNvPr>
          <p:cNvSpPr txBox="1">
            <a:spLocks/>
          </p:cNvSpPr>
          <p:nvPr/>
        </p:nvSpPr>
        <p:spPr>
          <a:xfrm>
            <a:off x="123573" y="-32425"/>
            <a:ext cx="4902383" cy="8002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/>
              <a:t>Bridson</a:t>
            </a:r>
            <a:r>
              <a:rPr lang="en-US" sz="3600" b="1" dirty="0"/>
              <a:t>, SIGGRAPH 2007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53753-79B2-3041-8979-842F89E7E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09" y="6220570"/>
            <a:ext cx="1371600" cy="52070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5B7309D1-924C-EC44-BBBE-8E57AD23EA90}"/>
              </a:ext>
            </a:extLst>
          </p:cNvPr>
          <p:cNvGrpSpPr/>
          <p:nvPr/>
        </p:nvGrpSpPr>
        <p:grpSpPr>
          <a:xfrm>
            <a:off x="5488827" y="161317"/>
            <a:ext cx="6579953" cy="6579953"/>
            <a:chOff x="5398038" y="2234120"/>
            <a:chExt cx="4572000" cy="4572000"/>
          </a:xfrm>
        </p:grpSpPr>
        <p:sp>
          <p:nvSpPr>
            <p:cNvPr id="24" name="Flowchart: Connector 12">
              <a:extLst>
                <a:ext uri="{FF2B5EF4-FFF2-40B4-BE49-F238E27FC236}">
                  <a16:creationId xmlns:a16="http://schemas.microsoft.com/office/drawing/2014/main" id="{FE9F4FC9-72BC-414F-A61E-4A1BAEABC3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8038" y="2234120"/>
              <a:ext cx="4572000" cy="4572000"/>
            </a:xfrm>
            <a:prstGeom prst="flowChartConnector">
              <a:avLst/>
            </a:prstGeom>
            <a:solidFill>
              <a:srgbClr val="FF0000">
                <a:alpha val="16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25" name="Flowchart: Connector 12">
              <a:extLst>
                <a:ext uri="{FF2B5EF4-FFF2-40B4-BE49-F238E27FC236}">
                  <a16:creationId xmlns:a16="http://schemas.microsoft.com/office/drawing/2014/main" id="{5CBE7706-BCF9-B74A-9773-1E44379E9A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6758" y="3420119"/>
              <a:ext cx="2194560" cy="2194560"/>
            </a:xfrm>
            <a:prstGeom prst="flowChartConnector">
              <a:avLst/>
            </a:prstGeom>
            <a:solidFill>
              <a:srgbClr val="FF0000">
                <a:alpha val="28000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C4C85F3-C373-FC42-88B7-ED525CC2D4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35398" y="3968759"/>
              <a:ext cx="1097280" cy="1097280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  <p:sp>
          <p:nvSpPr>
            <p:cNvPr id="27" name="Flowchart: Connector 3">
              <a:extLst>
                <a:ext uri="{FF2B5EF4-FFF2-40B4-BE49-F238E27FC236}">
                  <a16:creationId xmlns:a16="http://schemas.microsoft.com/office/drawing/2014/main" id="{6929BC8C-D609-AC41-BDD6-091E64DC774D}"/>
                </a:ext>
              </a:extLst>
            </p:cNvPr>
            <p:cNvSpPr/>
            <p:nvPr/>
          </p:nvSpPr>
          <p:spPr>
            <a:xfrm>
              <a:off x="7135398" y="3968759"/>
              <a:ext cx="1097280" cy="1097280"/>
            </a:xfrm>
            <a:prstGeom prst="flowChartConnector">
              <a:avLst/>
            </a:prstGeom>
            <a:solidFill>
              <a:srgbClr val="0000FF">
                <a:alpha val="2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5C1E7D6-C0FC-0E4B-A9B0-1CD176ECEF6A}"/>
                </a:ext>
              </a:extLst>
            </p:cNvPr>
            <p:cNvCxnSpPr>
              <a:cxnSpLocks/>
            </p:cNvCxnSpPr>
            <p:nvPr/>
          </p:nvCxnSpPr>
          <p:spPr>
            <a:xfrm rot="-4800000" flipV="1">
              <a:off x="7561480" y="3052586"/>
              <a:ext cx="758952" cy="0"/>
            </a:xfrm>
            <a:prstGeom prst="line">
              <a:avLst/>
            </a:prstGeom>
            <a:ln w="63500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A13B0-147E-9A44-A78E-59EE764CA750}"/>
                </a:ext>
              </a:extLst>
            </p:cNvPr>
            <p:cNvCxnSpPr>
              <a:cxnSpLocks/>
            </p:cNvCxnSpPr>
            <p:nvPr/>
          </p:nvCxnSpPr>
          <p:spPr>
            <a:xfrm>
              <a:off x="7143548" y="2330101"/>
              <a:ext cx="1752936" cy="1364784"/>
            </a:xfrm>
            <a:prstGeom prst="line">
              <a:avLst/>
            </a:prstGeom>
            <a:ln w="63500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D63BCF-1A1A-E54E-A46F-E2F34B3A8BB9}"/>
                </a:ext>
              </a:extLst>
            </p:cNvPr>
            <p:cNvCxnSpPr>
              <a:cxnSpLocks/>
            </p:cNvCxnSpPr>
            <p:nvPr/>
          </p:nvCxnSpPr>
          <p:spPr>
            <a:xfrm rot="600000" flipV="1">
              <a:off x="7853006" y="2584522"/>
              <a:ext cx="0" cy="1947672"/>
            </a:xfrm>
            <a:prstGeom prst="line">
              <a:avLst/>
            </a:prstGeom>
            <a:ln w="25400">
              <a:solidFill>
                <a:srgbClr val="0070C0"/>
              </a:solidFill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C15784C-7E06-AE4A-99B2-D83568E0B864}"/>
                </a:ext>
              </a:extLst>
            </p:cNvPr>
            <p:cNvCxnSpPr>
              <a:cxnSpLocks/>
            </p:cNvCxnSpPr>
            <p:nvPr/>
          </p:nvCxnSpPr>
          <p:spPr>
            <a:xfrm rot="2280000" flipV="1">
              <a:off x="6877499" y="3015895"/>
              <a:ext cx="22860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arrow" w="lg" len="med"/>
              <a:tailEnd type="arrow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6D735DA-7BA8-E044-B9BB-2F4B54F58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8323" y="2918032"/>
              <a:ext cx="109728" cy="10972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E7990D7-7808-7A43-9381-83174D6E7E15}"/>
                </a:ext>
              </a:extLst>
            </p:cNvPr>
            <p:cNvSpPr/>
            <p:nvPr/>
          </p:nvSpPr>
          <p:spPr>
            <a:xfrm>
              <a:off x="8419760" y="3312717"/>
              <a:ext cx="109728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F3F0D03-1E46-E143-A82D-08A425EE78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8928" y="4468467"/>
              <a:ext cx="109728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4582652-E97F-F547-BC66-D691B2F4C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2508" y="4332813"/>
              <a:ext cx="292100" cy="3556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67C8375-DA1E-7249-981D-76A1EA74C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39948" y="2881815"/>
              <a:ext cx="393700" cy="3810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DAD9428-7112-EC46-845B-6EA8FC121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52354" y="2872866"/>
              <a:ext cx="495300" cy="381000"/>
            </a:xfrm>
            <a:prstGeom prst="rect">
              <a:avLst/>
            </a:prstGeom>
          </p:spPr>
        </p:pic>
      </p:grpSp>
      <p:sp>
        <p:nvSpPr>
          <p:cNvPr id="42" name="Content Placeholder 4">
            <a:extLst>
              <a:ext uri="{FF2B5EF4-FFF2-40B4-BE49-F238E27FC236}">
                <a16:creationId xmlns:a16="http://schemas.microsoft.com/office/drawing/2014/main" id="{BF8068B7-25E4-7C4A-B762-1B547F951843}"/>
              </a:ext>
            </a:extLst>
          </p:cNvPr>
          <p:cNvSpPr txBox="1">
            <a:spLocks/>
          </p:cNvSpPr>
          <p:nvPr/>
        </p:nvSpPr>
        <p:spPr>
          <a:xfrm>
            <a:off x="123573" y="3638144"/>
            <a:ext cx="5016833" cy="3210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Features:</a:t>
            </a:r>
          </a:p>
          <a:p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Big gaps? </a:t>
            </a:r>
            <a:b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     Unknown?</a:t>
            </a:r>
            <a:b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     Depends on dimension?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scalable algorithm</a:t>
            </a:r>
          </a:p>
        </p:txBody>
      </p:sp>
    </p:spTree>
    <p:extLst>
      <p:ext uri="{BB962C8B-B14F-4D97-AF65-F5344CB8AC3E}">
        <p14:creationId xmlns:p14="http://schemas.microsoft.com/office/powerpoint/2010/main" val="178653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0A62286-0446-5248-A8D2-FDE8AD292547}"/>
              </a:ext>
            </a:extLst>
          </p:cNvPr>
          <p:cNvSpPr txBox="1">
            <a:spLocks/>
          </p:cNvSpPr>
          <p:nvPr/>
        </p:nvSpPr>
        <p:spPr bwMode="auto">
          <a:xfrm>
            <a:off x="7391400" y="33853438"/>
            <a:ext cx="11353800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 anchor="ctr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dirty="0">
              <a:solidFill>
                <a:schemeClr val="bg1"/>
              </a:solidFill>
              <a:latin typeface="+mj-lt"/>
            </a:endParaRPr>
          </a:p>
          <a:p>
            <a:pPr algn="ctr" eaLnBrk="1" hangingPunct="1">
              <a:defRPr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Sandia National Laboratories is a multimission laboratory managed and operated by National Technology and Engineering Solutions of Sandia, LLC., a wholly owned subsidiary of Honeywell International, Inc., for the U.S. Department of Energy’s National Nuclear Security Administration under Contract DE-NA0003525.</a:t>
            </a:r>
          </a:p>
          <a:p>
            <a:pPr algn="ctr" eaLnBrk="1" hangingPunct="1">
              <a:defRPr/>
            </a:pPr>
            <a:endParaRPr lang="en-US" altLang="en-US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6DAE0A-2A3C-F14F-90F8-26A6E2EFD9FB}"/>
              </a:ext>
            </a:extLst>
          </p:cNvPr>
          <p:cNvSpPr txBox="1">
            <a:spLocks/>
          </p:cNvSpPr>
          <p:nvPr/>
        </p:nvSpPr>
        <p:spPr bwMode="auto">
          <a:xfrm>
            <a:off x="7543800" y="34005838"/>
            <a:ext cx="11353800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 anchor="ctr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dirty="0">
              <a:solidFill>
                <a:schemeClr val="bg1"/>
              </a:solidFill>
              <a:latin typeface="+mj-lt"/>
            </a:endParaRPr>
          </a:p>
          <a:p>
            <a:pPr algn="ctr" eaLnBrk="1" hangingPunct="1">
              <a:defRPr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Sandia National Laboratories is a multimission laboratory managed and operated by National Technology and Engineering Solutions of Sandia, LLC., a wholly owned subsidiary of Honeywell International, Inc., for the U.S. Department of Energy’s National Nuclear Security Administration under Contract DE-NA0003525.</a:t>
            </a:r>
          </a:p>
          <a:p>
            <a:pPr algn="ctr" eaLnBrk="1" hangingPunct="1">
              <a:defRPr/>
            </a:pPr>
            <a:endParaRPr lang="en-US" altLang="en-US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B9D3833-2E5E-684A-B67C-7B0490605A21}"/>
              </a:ext>
            </a:extLst>
          </p:cNvPr>
          <p:cNvSpPr txBox="1">
            <a:spLocks/>
          </p:cNvSpPr>
          <p:nvPr/>
        </p:nvSpPr>
        <p:spPr bwMode="auto">
          <a:xfrm>
            <a:off x="7696200" y="34158238"/>
            <a:ext cx="11353800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 anchor="ctr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dirty="0">
              <a:solidFill>
                <a:schemeClr val="bg1"/>
              </a:solidFill>
              <a:latin typeface="+mj-lt"/>
            </a:endParaRPr>
          </a:p>
          <a:p>
            <a:pPr algn="ctr" eaLnBrk="1" hangingPunct="1">
              <a:defRPr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Sandia National Laboratories is a multimission laboratory managed and operated by National Technology and Engineering Solutions of Sandia, LLC., a wholly owned subsidiary of Honeywell International, Inc., for the U.S. Department of Energy’s National Nuclear Security Administration under Contract DE-NA0003525.</a:t>
            </a:r>
          </a:p>
          <a:p>
            <a:pPr algn="ctr" eaLnBrk="1" hangingPunct="1">
              <a:defRPr/>
            </a:pPr>
            <a:endParaRPr lang="en-US" altLang="en-US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9E4D917-E58F-6C48-A545-0B17C6762859}"/>
              </a:ext>
            </a:extLst>
          </p:cNvPr>
          <p:cNvSpPr txBox="1">
            <a:spLocks/>
          </p:cNvSpPr>
          <p:nvPr/>
        </p:nvSpPr>
        <p:spPr bwMode="auto">
          <a:xfrm>
            <a:off x="9982200" y="29946600"/>
            <a:ext cx="11353800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 anchor="ctr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dirty="0">
              <a:solidFill>
                <a:schemeClr val="tx1"/>
              </a:solidFill>
              <a:latin typeface="+mj-lt"/>
            </a:endParaRPr>
          </a:p>
          <a:p>
            <a:pPr algn="ctr" eaLnBrk="1" hangingPunct="1">
              <a:defRPr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Sandia National Laboratories is a multimission laboratory managed and operated by National Technology and Engineering Solutions of Sandia, LLC., a wholly owned subsidiary of Honeywell International, Inc., for the U.S. Department of Energy’s National Nuclear Security Administration under Contract DE-NA0003525.</a:t>
            </a:r>
          </a:p>
          <a:p>
            <a:pPr algn="ctr" eaLnBrk="1" hangingPunct="1">
              <a:defRPr/>
            </a:pPr>
            <a:endParaRPr lang="en-US" alt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2B1E78B-06B4-0345-B3DC-C389D405CA39}"/>
              </a:ext>
            </a:extLst>
          </p:cNvPr>
          <p:cNvSpPr txBox="1">
            <a:spLocks/>
          </p:cNvSpPr>
          <p:nvPr/>
        </p:nvSpPr>
        <p:spPr bwMode="auto">
          <a:xfrm>
            <a:off x="10134600" y="30099000"/>
            <a:ext cx="11353800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 anchor="ctr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dirty="0">
              <a:solidFill>
                <a:schemeClr val="tx1"/>
              </a:solidFill>
              <a:latin typeface="+mj-lt"/>
            </a:endParaRPr>
          </a:p>
          <a:p>
            <a:pPr algn="ctr" eaLnBrk="1" hangingPunct="1">
              <a:defRPr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Sandia National Laboratories is a multimission laboratory managed and operated by National Technology and Engineering Solutions of Sandia, LLC., a wholly owned subsidiary of Honeywell International, Inc., for the U.S. Department of Energy’s National Nuclear Security Administration under Contract DE-NA0003525.</a:t>
            </a:r>
          </a:p>
          <a:p>
            <a:pPr algn="ctr" eaLnBrk="1" hangingPunct="1">
              <a:defRPr/>
            </a:pPr>
            <a:endParaRPr lang="en-US" alt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0E60B70D-C262-A54A-B5D8-3A36AA8F31FF}"/>
              </a:ext>
            </a:extLst>
          </p:cNvPr>
          <p:cNvSpPr txBox="1">
            <a:spLocks/>
          </p:cNvSpPr>
          <p:nvPr/>
        </p:nvSpPr>
        <p:spPr>
          <a:xfrm>
            <a:off x="123573" y="-32425"/>
            <a:ext cx="5927031" cy="8002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Spoke-Darts, SIGGRAPH 2018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B7309D1-924C-EC44-BBBE-8E57AD23EA90}"/>
              </a:ext>
            </a:extLst>
          </p:cNvPr>
          <p:cNvGrpSpPr/>
          <p:nvPr/>
        </p:nvGrpSpPr>
        <p:grpSpPr>
          <a:xfrm>
            <a:off x="5488827" y="161317"/>
            <a:ext cx="6579953" cy="6579953"/>
            <a:chOff x="5398038" y="2234120"/>
            <a:chExt cx="4572000" cy="4572000"/>
          </a:xfrm>
        </p:grpSpPr>
        <p:sp>
          <p:nvSpPr>
            <p:cNvPr id="24" name="Flowchart: Connector 12">
              <a:extLst>
                <a:ext uri="{FF2B5EF4-FFF2-40B4-BE49-F238E27FC236}">
                  <a16:creationId xmlns:a16="http://schemas.microsoft.com/office/drawing/2014/main" id="{FE9F4FC9-72BC-414F-A61E-4A1BAEABC3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8038" y="2234120"/>
              <a:ext cx="4572000" cy="4572000"/>
            </a:xfrm>
            <a:prstGeom prst="flowChartConnector">
              <a:avLst/>
            </a:prstGeom>
            <a:solidFill>
              <a:srgbClr val="FF0000">
                <a:alpha val="16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25" name="Flowchart: Connector 12">
              <a:extLst>
                <a:ext uri="{FF2B5EF4-FFF2-40B4-BE49-F238E27FC236}">
                  <a16:creationId xmlns:a16="http://schemas.microsoft.com/office/drawing/2014/main" id="{5CBE7706-BCF9-B74A-9773-1E44379E9A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6758" y="3420119"/>
              <a:ext cx="2194560" cy="2194560"/>
            </a:xfrm>
            <a:prstGeom prst="flowChartConnector">
              <a:avLst/>
            </a:prstGeom>
            <a:solidFill>
              <a:srgbClr val="FF0000">
                <a:alpha val="28000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C4C85F3-C373-FC42-88B7-ED525CC2D4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35398" y="3968759"/>
              <a:ext cx="1097280" cy="1097280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  <p:sp>
          <p:nvSpPr>
            <p:cNvPr id="27" name="Flowchart: Connector 3">
              <a:extLst>
                <a:ext uri="{FF2B5EF4-FFF2-40B4-BE49-F238E27FC236}">
                  <a16:creationId xmlns:a16="http://schemas.microsoft.com/office/drawing/2014/main" id="{6929BC8C-D609-AC41-BDD6-091E64DC774D}"/>
                </a:ext>
              </a:extLst>
            </p:cNvPr>
            <p:cNvSpPr/>
            <p:nvPr/>
          </p:nvSpPr>
          <p:spPr>
            <a:xfrm>
              <a:off x="7135398" y="3968759"/>
              <a:ext cx="1097280" cy="1097280"/>
            </a:xfrm>
            <a:prstGeom prst="flowChartConnector">
              <a:avLst/>
            </a:prstGeom>
            <a:solidFill>
              <a:srgbClr val="0000FF">
                <a:alpha val="2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5C1E7D6-C0FC-0E4B-A9B0-1CD176ECEF6A}"/>
                </a:ext>
              </a:extLst>
            </p:cNvPr>
            <p:cNvCxnSpPr>
              <a:cxnSpLocks/>
            </p:cNvCxnSpPr>
            <p:nvPr/>
          </p:nvCxnSpPr>
          <p:spPr>
            <a:xfrm rot="-4800000" flipV="1">
              <a:off x="7561480" y="3052586"/>
              <a:ext cx="758952" cy="0"/>
            </a:xfrm>
            <a:prstGeom prst="line">
              <a:avLst/>
            </a:prstGeom>
            <a:ln w="63500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A13B0-147E-9A44-A78E-59EE764CA750}"/>
                </a:ext>
              </a:extLst>
            </p:cNvPr>
            <p:cNvCxnSpPr>
              <a:cxnSpLocks/>
            </p:cNvCxnSpPr>
            <p:nvPr/>
          </p:nvCxnSpPr>
          <p:spPr>
            <a:xfrm>
              <a:off x="7143548" y="2330101"/>
              <a:ext cx="1752936" cy="1364784"/>
            </a:xfrm>
            <a:prstGeom prst="line">
              <a:avLst/>
            </a:prstGeom>
            <a:ln w="63500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D63BCF-1A1A-E54E-A46F-E2F34B3A8BB9}"/>
                </a:ext>
              </a:extLst>
            </p:cNvPr>
            <p:cNvCxnSpPr>
              <a:cxnSpLocks/>
            </p:cNvCxnSpPr>
            <p:nvPr/>
          </p:nvCxnSpPr>
          <p:spPr>
            <a:xfrm rot="600000" flipV="1">
              <a:off x="7853006" y="2584522"/>
              <a:ext cx="0" cy="1947672"/>
            </a:xfrm>
            <a:prstGeom prst="line">
              <a:avLst/>
            </a:prstGeom>
            <a:ln w="25400">
              <a:solidFill>
                <a:srgbClr val="0070C0"/>
              </a:solidFill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C15784C-7E06-AE4A-99B2-D83568E0B864}"/>
                </a:ext>
              </a:extLst>
            </p:cNvPr>
            <p:cNvCxnSpPr>
              <a:cxnSpLocks/>
            </p:cNvCxnSpPr>
            <p:nvPr/>
          </p:nvCxnSpPr>
          <p:spPr>
            <a:xfrm rot="2280000" flipV="1">
              <a:off x="6877499" y="3015895"/>
              <a:ext cx="22860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arrow" w="lg" len="med"/>
              <a:tailEnd type="arrow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6D735DA-7BA8-E044-B9BB-2F4B54F58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8323" y="2918032"/>
              <a:ext cx="109728" cy="10972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E7990D7-7808-7A43-9381-83174D6E7E15}"/>
                </a:ext>
              </a:extLst>
            </p:cNvPr>
            <p:cNvSpPr/>
            <p:nvPr/>
          </p:nvSpPr>
          <p:spPr>
            <a:xfrm>
              <a:off x="8419760" y="3312717"/>
              <a:ext cx="109728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F3F0D03-1E46-E143-A82D-08A425EE78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8928" y="4468467"/>
              <a:ext cx="109728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4582652-E97F-F547-BC66-D691B2F4C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32508" y="4332813"/>
              <a:ext cx="292100" cy="3556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67C8375-DA1E-7249-981D-76A1EA74C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9948" y="2881815"/>
              <a:ext cx="393700" cy="3810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DAD9428-7112-EC46-845B-6EA8FC121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52354" y="2872866"/>
              <a:ext cx="495300" cy="381000"/>
            </a:xfrm>
            <a:prstGeom prst="rect">
              <a:avLst/>
            </a:prstGeom>
          </p:spPr>
        </p:pic>
      </p:grpSp>
      <p:sp>
        <p:nvSpPr>
          <p:cNvPr id="38" name="Content Placeholder 4">
            <a:extLst>
              <a:ext uri="{FF2B5EF4-FFF2-40B4-BE49-F238E27FC236}">
                <a16:creationId xmlns:a16="http://schemas.microsoft.com/office/drawing/2014/main" id="{4ED7481E-1878-EC45-9477-D7AFCBA24BF9}"/>
              </a:ext>
            </a:extLst>
          </p:cNvPr>
          <p:cNvSpPr txBox="1">
            <a:spLocks/>
          </p:cNvSpPr>
          <p:nvPr/>
        </p:nvSpPr>
        <p:spPr>
          <a:xfrm>
            <a:off x="132339" y="659826"/>
            <a:ext cx="5016833" cy="3464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Solution: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local annular neighborhood around prior samples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</a:rPr>
              <a:t>rejection sampling, </a:t>
            </a:r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</a:rPr>
              <a:t>12 tries</a:t>
            </a:r>
          </a:p>
          <a:p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</a:rPr>
              <a:t>line-sampling</a:t>
            </a:r>
          </a:p>
          <a:p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CF27C2D-EAA4-A94D-AED5-E467E3FB99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209" y="6220570"/>
            <a:ext cx="1371600" cy="520700"/>
          </a:xfrm>
          <a:prstGeom prst="rect">
            <a:avLst/>
          </a:prstGeom>
        </p:spPr>
      </p:pic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25AE7FE2-0EB2-4645-8538-8E155573074A}"/>
              </a:ext>
            </a:extLst>
          </p:cNvPr>
          <p:cNvSpPr txBox="1">
            <a:spLocks/>
          </p:cNvSpPr>
          <p:nvPr/>
        </p:nvSpPr>
        <p:spPr>
          <a:xfrm>
            <a:off x="123573" y="3638144"/>
            <a:ext cx="5016833" cy="3210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Features:</a:t>
            </a:r>
          </a:p>
          <a:p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  <a:ea typeface="+mj-ea"/>
                <a:cs typeface="+mj-cs"/>
              </a:rPr>
              <a:t>Big gaps, low probability,</a:t>
            </a:r>
            <a:br>
              <a:rPr lang="en-US" sz="3200" b="1" dirty="0">
                <a:solidFill>
                  <a:srgbClr val="00B05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  <a:ea typeface="+mj-ea"/>
                <a:cs typeface="+mj-cs"/>
              </a:rPr>
              <a:t>regardless of dimension!</a:t>
            </a:r>
          </a:p>
          <a:p>
            <a:endParaRPr lang="en-US" sz="3200" b="1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scalable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9E5A6A-C96A-DE46-AC94-F06D2089C1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092" y="5129720"/>
            <a:ext cx="3268659" cy="62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6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808</Words>
  <Application>Microsoft Macintosh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</dc:title>
  <dc:creator>Microsoft Office User</dc:creator>
  <cp:lastModifiedBy>Microsoft Office User</cp:lastModifiedBy>
  <cp:revision>10</cp:revision>
  <dcterms:created xsi:type="dcterms:W3CDTF">2018-06-25T22:43:33Z</dcterms:created>
  <dcterms:modified xsi:type="dcterms:W3CDTF">2018-06-26T00:19:45Z</dcterms:modified>
</cp:coreProperties>
</file>