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handoutMasterIdLst>
    <p:handoutMasterId r:id="rId14"/>
  </p:handoutMasterIdLst>
  <p:sldIdLst>
    <p:sldId id="256" r:id="rId2"/>
    <p:sldId id="265" r:id="rId3"/>
    <p:sldId id="266" r:id="rId4"/>
    <p:sldId id="257" r:id="rId5"/>
    <p:sldId id="267" r:id="rId6"/>
    <p:sldId id="258" r:id="rId7"/>
    <p:sldId id="259" r:id="rId8"/>
    <p:sldId id="268" r:id="rId9"/>
    <p:sldId id="269" r:id="rId10"/>
    <p:sldId id="260" r:id="rId11"/>
    <p:sldId id="26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124" autoAdjust="0"/>
  </p:normalViewPr>
  <p:slideViewPr>
    <p:cSldViewPr snapToGrid="0" snapToObjects="1">
      <p:cViewPr>
        <p:scale>
          <a:sx n="116" d="100"/>
          <a:sy n="116" d="100"/>
        </p:scale>
        <p:origin x="-3048" y="-16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571C12E-F76D-B846-8E26-9715DD9D5263}" type="datetimeFigureOut">
              <a:rPr lang="en-US" smtClean="0"/>
              <a:t>8/12/15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4A6967-7338-174A-9F28-D619E9A31263}" type="slidenum">
              <a:rPr lang="en-US" smtClean="0"/>
              <a:t>‹#›</a:t>
            </a:fld>
            <a:endParaRPr lang="en-US"/>
          </a:p>
        </p:txBody>
      </p:sp>
    </p:spTree>
    <p:extLst>
      <p:ext uri="{BB962C8B-B14F-4D97-AF65-F5344CB8AC3E}">
        <p14:creationId xmlns:p14="http://schemas.microsoft.com/office/powerpoint/2010/main" val="37636475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E1C6AC-A068-814C-AA41-196404F04C5E}" type="datetimeFigureOut">
              <a:rPr lang="en-US" smtClean="0"/>
              <a:t>8/12/15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28A077-849A-3F47-AA87-A744B9E74082}" type="slidenum">
              <a:rPr lang="en-US" smtClean="0"/>
              <a:t>‹#›</a:t>
            </a:fld>
            <a:endParaRPr lang="en-US"/>
          </a:p>
        </p:txBody>
      </p:sp>
    </p:spTree>
    <p:extLst>
      <p:ext uri="{BB962C8B-B14F-4D97-AF65-F5344CB8AC3E}">
        <p14:creationId xmlns:p14="http://schemas.microsoft.com/office/powerpoint/2010/main" val="196601869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346B34-771A-8F4F-9E11-70F4169A9D3D}" type="datetime1">
              <a:rPr lang="en-US" smtClean="0"/>
              <a:t>8/12/15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1CC98-E7B8-5140-8C29-1584ACFF6029}"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6F4C53-F2A0-D346-B48A-05220E9BABB0}" type="datetime1">
              <a:rPr lang="en-US" smtClean="0"/>
              <a:t>8/12/15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1CC98-E7B8-5140-8C29-1584ACFF602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3B7D83-DC5A-B147-A8B9-A304C9209BA5}" type="datetime1">
              <a:rPr lang="en-US" smtClean="0"/>
              <a:t>8/12/15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1CC98-E7B8-5140-8C29-1584ACFF602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D8C816-8D25-7144-B657-6A39C6B0E130}" type="datetime1">
              <a:rPr lang="en-US" smtClean="0"/>
              <a:t>8/12/15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1CC98-E7B8-5140-8C29-1584ACFF602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B8BAD4-F127-0C4E-B740-83091F3E6429}" type="datetime1">
              <a:rPr lang="en-US" smtClean="0"/>
              <a:t>8/12/15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1CC98-E7B8-5140-8C29-1584ACFF6029}"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8FD5F0-9DC5-EC47-9938-81708DA37A76}" type="datetime1">
              <a:rPr lang="en-US" smtClean="0"/>
              <a:t>8/12/15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31CC98-E7B8-5140-8C29-1584ACFF602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D4C382-3098-CF40-B25D-AFAA2B437807}" type="datetime1">
              <a:rPr lang="en-US" smtClean="0"/>
              <a:t>8/12/15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31CC98-E7B8-5140-8C29-1584ACFF6029}"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5E9EF0-C746-B24C-B9CA-35BDF98D964A}" type="datetime1">
              <a:rPr lang="en-US" smtClean="0"/>
              <a:t>8/12/15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31CC98-E7B8-5140-8C29-1584ACFF602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8B7BAF-40EB-8548-84FA-178CEC317254}" type="datetime1">
              <a:rPr lang="en-US" smtClean="0"/>
              <a:t>8/12/15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31CC98-E7B8-5140-8C29-1584ACFF602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02A15B-A8A3-1B49-8AD7-6F066DE44186}" type="datetime1">
              <a:rPr lang="en-US" smtClean="0"/>
              <a:t>8/12/15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31CC98-E7B8-5140-8C29-1584ACFF6029}"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F780ED-EE80-9345-A690-AA0821D287FA}" type="datetime1">
              <a:rPr lang="en-US" smtClean="0"/>
              <a:t>8/12/15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31CC98-E7B8-5140-8C29-1584ACFF602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3BB124D-76AB-0040-BB6F-7555936F3F45}" type="datetime1">
              <a:rPr lang="en-US" smtClean="0"/>
              <a:t>8/12/15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531CC98-E7B8-5140-8C29-1584ACFF602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w3schools.com/" TargetMode="External"/><Relationship Id="rId4" Type="http://schemas.openxmlformats.org/officeDocument/2006/relationships/hyperlink" Target="http://adama.readthedocs.org/en/latest/" TargetMode="External"/><Relationship Id="rId1" Type="http://schemas.openxmlformats.org/officeDocument/2006/relationships/slideLayout" Target="../slideLayouts/slideLayout2.xml"/><Relationship Id="rId2" Type="http://schemas.openxmlformats.org/officeDocument/2006/relationships/hyperlink" Target="http://learnpythonthehardway.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araport.org/users/jasonkuo147"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Adding </a:t>
            </a:r>
            <a:r>
              <a:rPr lang="en-US" dirty="0" smtClean="0"/>
              <a:t>The Protein </a:t>
            </a:r>
            <a:r>
              <a:rPr lang="en-US" dirty="0" smtClean="0"/>
              <a:t>API to Araport</a:t>
            </a:r>
            <a:endParaRPr lang="en-US" dirty="0"/>
          </a:p>
        </p:txBody>
      </p:sp>
      <p:sp>
        <p:nvSpPr>
          <p:cNvPr id="3" name="Subtitle 2"/>
          <p:cNvSpPr>
            <a:spLocks noGrp="1"/>
          </p:cNvSpPr>
          <p:nvPr>
            <p:ph type="subTitle" idx="1"/>
          </p:nvPr>
        </p:nvSpPr>
        <p:spPr/>
        <p:txBody>
          <a:bodyPr/>
          <a:lstStyle/>
          <a:p>
            <a:r>
              <a:rPr lang="en-US" dirty="0" smtClean="0"/>
              <a:t>Jason </a:t>
            </a:r>
            <a:r>
              <a:rPr lang="en-US" dirty="0" err="1" smtClean="0"/>
              <a:t>Kuo</a:t>
            </a:r>
            <a:endParaRPr lang="en-US" dirty="0" smtClean="0"/>
          </a:p>
          <a:p>
            <a:r>
              <a:rPr lang="en-US" dirty="0" smtClean="0"/>
              <a:t>JCVI 2015</a:t>
            </a:r>
            <a:endParaRPr lang="en-US" dirty="0"/>
          </a:p>
        </p:txBody>
      </p:sp>
      <p:sp>
        <p:nvSpPr>
          <p:cNvPr id="4" name="Slide Number Placeholder 3"/>
          <p:cNvSpPr>
            <a:spLocks noGrp="1"/>
          </p:cNvSpPr>
          <p:nvPr>
            <p:ph type="sldNum" sz="quarter" idx="12"/>
          </p:nvPr>
        </p:nvSpPr>
        <p:spPr/>
        <p:txBody>
          <a:bodyPr/>
          <a:lstStyle/>
          <a:p>
            <a:fld id="{5531CC98-E7B8-5140-8C29-1584ACFF6029}" type="slidenum">
              <a:rPr lang="en-US" smtClean="0"/>
              <a:t>1</a:t>
            </a:fld>
            <a:endParaRPr lang="en-US"/>
          </a:p>
        </p:txBody>
      </p:sp>
    </p:spTree>
    <p:extLst>
      <p:ext uri="{BB962C8B-B14F-4D97-AF65-F5344CB8AC3E}">
        <p14:creationId xmlns:p14="http://schemas.microsoft.com/office/powerpoint/2010/main" val="1915912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Provenance Documentation</a:t>
            </a:r>
            <a:endParaRPr lang="en-US" dirty="0"/>
          </a:p>
        </p:txBody>
      </p:sp>
      <p:sp>
        <p:nvSpPr>
          <p:cNvPr id="5" name="Content Placeholder 4"/>
          <p:cNvSpPr>
            <a:spLocks noGrp="1"/>
          </p:cNvSpPr>
          <p:nvPr>
            <p:ph idx="1"/>
          </p:nvPr>
        </p:nvSpPr>
        <p:spPr/>
        <p:txBody>
          <a:bodyPr/>
          <a:lstStyle/>
          <a:p>
            <a:r>
              <a:rPr lang="en-US" dirty="0" smtClean="0"/>
              <a:t>It was mostly clear, but it was unclear who the sponsor and provider were pointing to.</a:t>
            </a:r>
            <a:endParaRPr lang="en-US" dirty="0"/>
          </a:p>
          <a:p>
            <a:r>
              <a:rPr lang="en-US" dirty="0" smtClean="0"/>
              <a:t>It was clearer with the provenance image that is generated in the web service. It is more helpful to describe sponsor and provider with the descriptions next to the arrows in the image (“</a:t>
            </a:r>
            <a:r>
              <a:rPr lang="en-US" dirty="0" err="1" smtClean="0"/>
              <a:t>actedOnBehalfOf</a:t>
            </a:r>
            <a:r>
              <a:rPr lang="en-US" dirty="0" smtClean="0"/>
              <a:t>”, “</a:t>
            </a:r>
            <a:r>
              <a:rPr lang="en-US" dirty="0" err="1" smtClean="0"/>
              <a:t>wasAttributedTo</a:t>
            </a:r>
            <a:r>
              <a:rPr lang="en-US" dirty="0" smtClean="0"/>
              <a:t>”)</a:t>
            </a:r>
          </a:p>
          <a:p>
            <a:r>
              <a:rPr lang="en-US" dirty="0" smtClean="0"/>
              <a:t>There was no way to have multiple providers or sponsors.</a:t>
            </a:r>
          </a:p>
        </p:txBody>
      </p:sp>
      <p:sp>
        <p:nvSpPr>
          <p:cNvPr id="4" name="Slide Number Placeholder 3"/>
          <p:cNvSpPr>
            <a:spLocks noGrp="1"/>
          </p:cNvSpPr>
          <p:nvPr>
            <p:ph type="sldNum" sz="quarter" idx="12"/>
          </p:nvPr>
        </p:nvSpPr>
        <p:spPr/>
        <p:txBody>
          <a:bodyPr/>
          <a:lstStyle/>
          <a:p>
            <a:fld id="{5531CC98-E7B8-5140-8C29-1584ACFF6029}" type="slidenum">
              <a:rPr lang="en-US" smtClean="0"/>
              <a:t>10</a:t>
            </a:fld>
            <a:endParaRPr lang="en-US"/>
          </a:p>
        </p:txBody>
      </p:sp>
    </p:spTree>
    <p:extLst>
      <p:ext uri="{BB962C8B-B14F-4D97-AF65-F5344CB8AC3E}">
        <p14:creationId xmlns:p14="http://schemas.microsoft.com/office/powerpoint/2010/main" val="4141097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Make sure that all proteins are represented in the API since some don’t have mRNA primary identifiers.</a:t>
            </a:r>
          </a:p>
          <a:p>
            <a:r>
              <a:rPr lang="en-US" dirty="0" smtClean="0"/>
              <a:t>Be able to return more information about each protein and create an easy way for a user to specify what information they want.</a:t>
            </a:r>
          </a:p>
          <a:p>
            <a:r>
              <a:rPr lang="en-US" dirty="0" smtClean="0"/>
              <a:t>Allow users to constrain the table in different ways to obtain different results.</a:t>
            </a:r>
          </a:p>
          <a:p>
            <a:r>
              <a:rPr lang="en-US" dirty="0" smtClean="0"/>
              <a:t>Be able to print the results or download as a file.</a:t>
            </a:r>
            <a:endParaRPr lang="en-US" dirty="0"/>
          </a:p>
        </p:txBody>
      </p:sp>
      <p:sp>
        <p:nvSpPr>
          <p:cNvPr id="4" name="Slide Number Placeholder 3"/>
          <p:cNvSpPr>
            <a:spLocks noGrp="1"/>
          </p:cNvSpPr>
          <p:nvPr>
            <p:ph type="sldNum" sz="quarter" idx="12"/>
          </p:nvPr>
        </p:nvSpPr>
        <p:spPr/>
        <p:txBody>
          <a:bodyPr/>
          <a:lstStyle/>
          <a:p>
            <a:fld id="{5531CC98-E7B8-5140-8C29-1584ACFF6029}" type="slidenum">
              <a:rPr lang="en-US" smtClean="0"/>
              <a:t>11</a:t>
            </a:fld>
            <a:endParaRPr lang="en-US"/>
          </a:p>
        </p:txBody>
      </p:sp>
    </p:spTree>
    <p:extLst>
      <p:ext uri="{BB962C8B-B14F-4D97-AF65-F5344CB8AC3E}">
        <p14:creationId xmlns:p14="http://schemas.microsoft.com/office/powerpoint/2010/main" val="4122525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Araport Web Service Tutorial</a:t>
            </a:r>
            <a:endParaRPr lang="en-US" dirty="0"/>
          </a:p>
        </p:txBody>
      </p:sp>
      <p:sp>
        <p:nvSpPr>
          <p:cNvPr id="3" name="Content Placeholder 2"/>
          <p:cNvSpPr>
            <a:spLocks noGrp="1"/>
          </p:cNvSpPr>
          <p:nvPr>
            <p:ph idx="1"/>
          </p:nvPr>
        </p:nvSpPr>
        <p:spPr/>
        <p:txBody>
          <a:bodyPr>
            <a:normAutofit/>
          </a:bodyPr>
          <a:lstStyle/>
          <a:p>
            <a:r>
              <a:rPr lang="en-US" dirty="0" smtClean="0"/>
              <a:t>Good, but it assumes that Python and </a:t>
            </a:r>
            <a:r>
              <a:rPr lang="en-US" dirty="0" err="1" smtClean="0"/>
              <a:t>Javascript</a:t>
            </a:r>
            <a:r>
              <a:rPr lang="en-US" dirty="0" smtClean="0"/>
              <a:t> are known. A link could be provided to a tutorial.</a:t>
            </a:r>
          </a:p>
          <a:p>
            <a:r>
              <a:rPr lang="en-US" dirty="0" smtClean="0"/>
              <a:t>The controlled vocabulary should be on a more accessible page so everyone knows it.</a:t>
            </a:r>
          </a:p>
          <a:p>
            <a:r>
              <a:rPr lang="en-US" dirty="0" smtClean="0"/>
              <a:t>Liked how the tutorial was step by step with code samples.</a:t>
            </a:r>
          </a:p>
          <a:p>
            <a:r>
              <a:rPr lang="en-US" dirty="0" smtClean="0"/>
              <a:t>Which endpoints can be programmed should be stated.</a:t>
            </a:r>
          </a:p>
          <a:p>
            <a:r>
              <a:rPr lang="en-US" dirty="0" smtClean="0"/>
              <a:t>Explain what “---” does.</a:t>
            </a:r>
          </a:p>
          <a:p>
            <a:endParaRPr lang="en-US" dirty="0" smtClean="0"/>
          </a:p>
        </p:txBody>
      </p:sp>
      <p:sp>
        <p:nvSpPr>
          <p:cNvPr id="4" name="Slide Number Placeholder 3"/>
          <p:cNvSpPr>
            <a:spLocks noGrp="1"/>
          </p:cNvSpPr>
          <p:nvPr>
            <p:ph type="sldNum" sz="quarter" idx="12"/>
          </p:nvPr>
        </p:nvSpPr>
        <p:spPr/>
        <p:txBody>
          <a:bodyPr/>
          <a:lstStyle/>
          <a:p>
            <a:fld id="{5531CC98-E7B8-5140-8C29-1584ACFF6029}" type="slidenum">
              <a:rPr lang="en-US" smtClean="0"/>
              <a:t>2</a:t>
            </a:fld>
            <a:endParaRPr lang="en-US"/>
          </a:p>
        </p:txBody>
      </p:sp>
    </p:spTree>
    <p:extLst>
      <p:ext uri="{BB962C8B-B14F-4D97-AF65-F5344CB8AC3E}">
        <p14:creationId xmlns:p14="http://schemas.microsoft.com/office/powerpoint/2010/main" val="3218351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Araport App Tutorial</a:t>
            </a:r>
            <a:endParaRPr lang="en-US" dirty="0"/>
          </a:p>
        </p:txBody>
      </p:sp>
      <p:sp>
        <p:nvSpPr>
          <p:cNvPr id="3" name="Content Placeholder 2"/>
          <p:cNvSpPr>
            <a:spLocks noGrp="1"/>
          </p:cNvSpPr>
          <p:nvPr>
            <p:ph idx="1"/>
          </p:nvPr>
        </p:nvSpPr>
        <p:spPr/>
        <p:txBody>
          <a:bodyPr>
            <a:normAutofit/>
          </a:bodyPr>
          <a:lstStyle/>
          <a:p>
            <a:r>
              <a:rPr lang="en-US" dirty="0" smtClean="0"/>
              <a:t>Installing </a:t>
            </a:r>
            <a:r>
              <a:rPr lang="en-US" dirty="0" err="1" smtClean="0"/>
              <a:t>Node.js</a:t>
            </a:r>
            <a:r>
              <a:rPr lang="en-US" dirty="0" smtClean="0"/>
              <a:t> on these computers was difficult because I did not have root access.</a:t>
            </a:r>
            <a:r>
              <a:rPr lang="en-US" dirty="0"/>
              <a:t> </a:t>
            </a:r>
            <a:r>
              <a:rPr lang="en-US" dirty="0" smtClean="0"/>
              <a:t>Methods 1 and 3 did not work but 2 did after a long time.</a:t>
            </a:r>
          </a:p>
          <a:p>
            <a:r>
              <a:rPr lang="en-US" dirty="0" smtClean="0"/>
              <a:t>I like how bower, grunt and yeoman were explained specifically in their own pages, but yeoman was last even though the scaffolding was needed to run grunt.</a:t>
            </a:r>
          </a:p>
          <a:p>
            <a:r>
              <a:rPr lang="en-US" dirty="0" smtClean="0"/>
              <a:t>Doesn’t explain $PATH and the files that run when bash is started such as .profile.</a:t>
            </a:r>
          </a:p>
          <a:p>
            <a:r>
              <a:rPr lang="en-US" dirty="0" smtClean="0"/>
              <a:t>The problem with element ID’s being unique for each app should be mentioned earlier so that a programmer doesn’t have to change everything at the end.</a:t>
            </a:r>
          </a:p>
          <a:p>
            <a:endParaRPr lang="en-US" dirty="0" smtClean="0"/>
          </a:p>
        </p:txBody>
      </p:sp>
      <p:sp>
        <p:nvSpPr>
          <p:cNvPr id="4" name="Slide Number Placeholder 3"/>
          <p:cNvSpPr>
            <a:spLocks noGrp="1"/>
          </p:cNvSpPr>
          <p:nvPr>
            <p:ph type="sldNum" sz="quarter" idx="12"/>
          </p:nvPr>
        </p:nvSpPr>
        <p:spPr/>
        <p:txBody>
          <a:bodyPr/>
          <a:lstStyle/>
          <a:p>
            <a:fld id="{5531CC98-E7B8-5140-8C29-1584ACFF6029}" type="slidenum">
              <a:rPr lang="en-US" smtClean="0"/>
              <a:t>3</a:t>
            </a:fld>
            <a:endParaRPr lang="en-US"/>
          </a:p>
        </p:txBody>
      </p:sp>
    </p:spTree>
    <p:extLst>
      <p:ext uri="{BB962C8B-B14F-4D97-AF65-F5344CB8AC3E}">
        <p14:creationId xmlns:p14="http://schemas.microsoft.com/office/powerpoint/2010/main" val="1221272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Times</a:t>
            </a:r>
            <a:endParaRPr lang="en-US" dirty="0"/>
          </a:p>
        </p:txBody>
      </p:sp>
      <p:sp>
        <p:nvSpPr>
          <p:cNvPr id="3" name="Content Placeholder 2"/>
          <p:cNvSpPr>
            <a:spLocks noGrp="1"/>
          </p:cNvSpPr>
          <p:nvPr>
            <p:ph idx="1"/>
          </p:nvPr>
        </p:nvSpPr>
        <p:spPr/>
        <p:txBody>
          <a:bodyPr>
            <a:normAutofit/>
          </a:bodyPr>
          <a:lstStyle/>
          <a:p>
            <a:r>
              <a:rPr lang="en-US" dirty="0" smtClean="0"/>
              <a:t>Learning biology – few days</a:t>
            </a:r>
          </a:p>
          <a:p>
            <a:r>
              <a:rPr lang="en-US" dirty="0" smtClean="0"/>
              <a:t>Learning Python – 1 day</a:t>
            </a:r>
          </a:p>
          <a:p>
            <a:r>
              <a:rPr lang="en-US" dirty="0" smtClean="0"/>
              <a:t>Learning </a:t>
            </a:r>
            <a:r>
              <a:rPr lang="en-US" dirty="0" err="1" smtClean="0"/>
              <a:t>Javascript</a:t>
            </a:r>
            <a:r>
              <a:rPr lang="en-US" dirty="0" smtClean="0"/>
              <a:t> and Bootstrap – 1 day</a:t>
            </a:r>
          </a:p>
          <a:p>
            <a:r>
              <a:rPr lang="en-US" dirty="0" smtClean="0"/>
              <a:t>Creating the service – 1 week</a:t>
            </a:r>
          </a:p>
          <a:p>
            <a:r>
              <a:rPr lang="en-US" dirty="0"/>
              <a:t>S</a:t>
            </a:r>
            <a:r>
              <a:rPr lang="en-US" dirty="0" smtClean="0"/>
              <a:t>ervice conformity &amp; bug fixes – rest of the summer</a:t>
            </a:r>
          </a:p>
          <a:p>
            <a:r>
              <a:rPr lang="en-US" dirty="0" smtClean="0"/>
              <a:t>Creating the app – 1 week</a:t>
            </a:r>
          </a:p>
          <a:p>
            <a:r>
              <a:rPr lang="en-US" dirty="0" smtClean="0"/>
              <a:t>App conformity &amp; bug fixes – 0 days</a:t>
            </a:r>
            <a:endParaRPr lang="en-US" dirty="0" smtClean="0"/>
          </a:p>
          <a:p>
            <a:r>
              <a:rPr lang="en-US" dirty="0" smtClean="0"/>
              <a:t>Figuring out how to use Araport – few days</a:t>
            </a:r>
          </a:p>
          <a:p>
            <a:endParaRPr lang="en-US" dirty="0" smtClean="0"/>
          </a:p>
        </p:txBody>
      </p:sp>
      <p:sp>
        <p:nvSpPr>
          <p:cNvPr id="4" name="Slide Number Placeholder 3"/>
          <p:cNvSpPr>
            <a:spLocks noGrp="1"/>
          </p:cNvSpPr>
          <p:nvPr>
            <p:ph type="sldNum" sz="quarter" idx="12"/>
          </p:nvPr>
        </p:nvSpPr>
        <p:spPr/>
        <p:txBody>
          <a:bodyPr/>
          <a:lstStyle/>
          <a:p>
            <a:fld id="{5531CC98-E7B8-5140-8C29-1584ACFF6029}" type="slidenum">
              <a:rPr lang="en-US" smtClean="0"/>
              <a:t>4</a:t>
            </a:fld>
            <a:endParaRPr lang="en-US"/>
          </a:p>
        </p:txBody>
      </p:sp>
    </p:spTree>
    <p:extLst>
      <p:ext uri="{BB962C8B-B14F-4D97-AF65-F5344CB8AC3E}">
        <p14:creationId xmlns:p14="http://schemas.microsoft.com/office/powerpoint/2010/main" val="3538864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Programmer Resources</a:t>
            </a:r>
            <a:endParaRPr lang="en-US" dirty="0"/>
          </a:p>
        </p:txBody>
      </p:sp>
      <p:sp>
        <p:nvSpPr>
          <p:cNvPr id="3" name="Content Placeholder 2"/>
          <p:cNvSpPr>
            <a:spLocks noGrp="1"/>
          </p:cNvSpPr>
          <p:nvPr>
            <p:ph idx="1"/>
          </p:nvPr>
        </p:nvSpPr>
        <p:spPr/>
        <p:txBody>
          <a:bodyPr>
            <a:normAutofit/>
          </a:bodyPr>
          <a:lstStyle/>
          <a:p>
            <a:r>
              <a:rPr lang="en-US" dirty="0">
                <a:hlinkClick r:id="rId2"/>
              </a:rPr>
              <a:t>http://learnpythonthehardway.org</a:t>
            </a:r>
            <a:r>
              <a:rPr lang="en-US" dirty="0" smtClean="0">
                <a:hlinkClick r:id="rId2"/>
              </a:rPr>
              <a:t>/</a:t>
            </a:r>
            <a:r>
              <a:rPr lang="en-US" dirty="0" smtClean="0"/>
              <a:t> - Learned python</a:t>
            </a:r>
          </a:p>
          <a:p>
            <a:r>
              <a:rPr lang="en-US" dirty="0">
                <a:hlinkClick r:id="rId3"/>
              </a:rPr>
              <a:t>http://www.w3schools.com</a:t>
            </a:r>
            <a:r>
              <a:rPr lang="en-US" dirty="0" smtClean="0">
                <a:hlinkClick r:id="rId3"/>
              </a:rPr>
              <a:t>/</a:t>
            </a:r>
            <a:r>
              <a:rPr lang="en-US" dirty="0" smtClean="0"/>
              <a:t> - Learned HTML, CSS, </a:t>
            </a:r>
            <a:r>
              <a:rPr lang="en-US" dirty="0" err="1" smtClean="0"/>
              <a:t>Javascript</a:t>
            </a:r>
            <a:r>
              <a:rPr lang="en-US" dirty="0" smtClean="0"/>
              <a:t>, and Bootstrap</a:t>
            </a:r>
          </a:p>
          <a:p>
            <a:r>
              <a:rPr lang="en-US" dirty="0">
                <a:hlinkClick r:id="rId4"/>
              </a:rPr>
              <a:t>http://adama.readthedocs.org/en/latest</a:t>
            </a:r>
            <a:r>
              <a:rPr lang="en-US" dirty="0" smtClean="0">
                <a:hlinkClick r:id="rId4"/>
              </a:rPr>
              <a:t>/</a:t>
            </a:r>
            <a:r>
              <a:rPr lang="en-US" dirty="0" smtClean="0"/>
              <a:t> - Learned how to program for </a:t>
            </a:r>
            <a:r>
              <a:rPr lang="en-US" dirty="0" err="1" smtClean="0"/>
              <a:t>Adama</a:t>
            </a:r>
            <a:endParaRPr lang="en-US" dirty="0" smtClean="0"/>
          </a:p>
          <a:p>
            <a:r>
              <a:rPr lang="en-US" dirty="0" smtClean="0"/>
              <a:t>Brian Liu’s code – Basic framework for web service and app</a:t>
            </a:r>
          </a:p>
          <a:p>
            <a:r>
              <a:rPr lang="en-US" dirty="0" smtClean="0"/>
              <a:t>Jason Miller – Biology and conforming my service to others</a:t>
            </a:r>
          </a:p>
          <a:p>
            <a:endParaRPr lang="en-US" dirty="0" smtClean="0"/>
          </a:p>
        </p:txBody>
      </p:sp>
      <p:sp>
        <p:nvSpPr>
          <p:cNvPr id="4" name="Slide Number Placeholder 3"/>
          <p:cNvSpPr>
            <a:spLocks noGrp="1"/>
          </p:cNvSpPr>
          <p:nvPr>
            <p:ph type="sldNum" sz="quarter" idx="12"/>
          </p:nvPr>
        </p:nvSpPr>
        <p:spPr/>
        <p:txBody>
          <a:bodyPr/>
          <a:lstStyle/>
          <a:p>
            <a:fld id="{5531CC98-E7B8-5140-8C29-1584ACFF6029}" type="slidenum">
              <a:rPr lang="en-US" smtClean="0"/>
              <a:t>5</a:t>
            </a:fld>
            <a:endParaRPr lang="en-US"/>
          </a:p>
        </p:txBody>
      </p:sp>
    </p:spTree>
    <p:extLst>
      <p:ext uri="{BB962C8B-B14F-4D97-AF65-F5344CB8AC3E}">
        <p14:creationId xmlns:p14="http://schemas.microsoft.com/office/powerpoint/2010/main" val="1451278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ThaleMine</a:t>
            </a:r>
            <a:endParaRPr lang="en-US" dirty="0"/>
          </a:p>
        </p:txBody>
      </p:sp>
      <p:sp>
        <p:nvSpPr>
          <p:cNvPr id="3" name="Content Placeholder 2"/>
          <p:cNvSpPr>
            <a:spLocks noGrp="1"/>
          </p:cNvSpPr>
          <p:nvPr>
            <p:ph idx="1"/>
          </p:nvPr>
        </p:nvSpPr>
        <p:spPr/>
        <p:txBody>
          <a:bodyPr>
            <a:normAutofit/>
          </a:bodyPr>
          <a:lstStyle/>
          <a:p>
            <a:pPr lvl="1"/>
            <a:r>
              <a:rPr lang="en-US" sz="2400" dirty="0" smtClean="0"/>
              <a:t>Provides multiple identifiers. The mRNA primary identifier was used in my service to match the formatting of other services.</a:t>
            </a:r>
            <a:endParaRPr lang="en-US" sz="2400" dirty="0"/>
          </a:p>
          <a:p>
            <a:pPr lvl="1"/>
            <a:r>
              <a:rPr lang="en-US" sz="2400" dirty="0" smtClean="0"/>
              <a:t>Sample code is very useful, but it doesn’t show the </a:t>
            </a:r>
            <a:r>
              <a:rPr lang="en-US" sz="2400" dirty="0" err="1" smtClean="0"/>
              <a:t>add_constraint</a:t>
            </a:r>
            <a:r>
              <a:rPr lang="en-US" sz="2400" dirty="0" smtClean="0"/>
              <a:t> syntax unless a constraint was added.</a:t>
            </a:r>
            <a:endParaRPr lang="en-US" sz="2400" dirty="0"/>
          </a:p>
          <a:p>
            <a:pPr lvl="1"/>
            <a:r>
              <a:rPr lang="en-US" sz="2400" dirty="0" smtClean="0"/>
              <a:t>It takes about 20 seconds to retrieve the whole protein table</a:t>
            </a:r>
          </a:p>
          <a:p>
            <a:pPr lvl="1"/>
            <a:r>
              <a:rPr lang="en-US" sz="2400" dirty="0" smtClean="0"/>
              <a:t>Error with data where two proteins are incorrectly mapped to a single mRNA primary identifier</a:t>
            </a:r>
            <a:endParaRPr lang="en-US" sz="2400" dirty="0"/>
          </a:p>
        </p:txBody>
      </p:sp>
      <p:sp>
        <p:nvSpPr>
          <p:cNvPr id="4" name="Slide Number Placeholder 3"/>
          <p:cNvSpPr>
            <a:spLocks noGrp="1"/>
          </p:cNvSpPr>
          <p:nvPr>
            <p:ph type="sldNum" sz="quarter" idx="12"/>
          </p:nvPr>
        </p:nvSpPr>
        <p:spPr/>
        <p:txBody>
          <a:bodyPr/>
          <a:lstStyle/>
          <a:p>
            <a:fld id="{5531CC98-E7B8-5140-8C29-1584ACFF6029}" type="slidenum">
              <a:rPr lang="en-US" smtClean="0"/>
              <a:t>6</a:t>
            </a:fld>
            <a:endParaRPr lang="en-US"/>
          </a:p>
        </p:txBody>
      </p:sp>
    </p:spTree>
    <p:extLst>
      <p:ext uri="{BB962C8B-B14F-4D97-AF65-F5344CB8AC3E}">
        <p14:creationId xmlns:p14="http://schemas.microsoft.com/office/powerpoint/2010/main" val="3355150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API Related Issues</a:t>
            </a:r>
            <a:endParaRPr lang="en-US" dirty="0"/>
          </a:p>
        </p:txBody>
      </p:sp>
      <p:sp>
        <p:nvSpPr>
          <p:cNvPr id="3" name="Content Placeholder 2"/>
          <p:cNvSpPr>
            <a:spLocks noGrp="1"/>
          </p:cNvSpPr>
          <p:nvPr>
            <p:ph idx="1"/>
          </p:nvPr>
        </p:nvSpPr>
        <p:spPr/>
        <p:txBody>
          <a:bodyPr>
            <a:normAutofit/>
          </a:bodyPr>
          <a:lstStyle/>
          <a:p>
            <a:r>
              <a:rPr lang="en-US" dirty="0" smtClean="0"/>
              <a:t>In order to update a web service, you have to DELETE it and POST it again. There does not seem to be a way to use PUT to update the code.</a:t>
            </a:r>
          </a:p>
          <a:p>
            <a:r>
              <a:rPr lang="en-US" dirty="0" smtClean="0"/>
              <a:t>No error is returned when making a namespace with an expired token.</a:t>
            </a:r>
          </a:p>
          <a:p>
            <a:r>
              <a:rPr lang="en-US" dirty="0" smtClean="0"/>
              <a:t>Bug where the service cannot be opened on Araport when I say the version number is 1 and I write it as a floating point number.</a:t>
            </a:r>
          </a:p>
          <a:p>
            <a:r>
              <a:rPr lang="en-US" dirty="0" smtClean="0"/>
              <a:t>Sometimes, the API returns a timeout error.</a:t>
            </a:r>
          </a:p>
          <a:p>
            <a:r>
              <a:rPr lang="en-US" dirty="0" smtClean="0"/>
              <a:t>If the parameter for an API is an </a:t>
            </a:r>
            <a:r>
              <a:rPr lang="en-US" dirty="0" err="1" smtClean="0"/>
              <a:t>enum</a:t>
            </a:r>
            <a:r>
              <a:rPr lang="en-US" dirty="0" smtClean="0"/>
              <a:t>, there is a glitch where the parameter name is repeated and everything else is shifted over.</a:t>
            </a:r>
          </a:p>
        </p:txBody>
      </p:sp>
      <p:sp>
        <p:nvSpPr>
          <p:cNvPr id="4" name="Slide Number Placeholder 3"/>
          <p:cNvSpPr>
            <a:spLocks noGrp="1"/>
          </p:cNvSpPr>
          <p:nvPr>
            <p:ph type="sldNum" sz="quarter" idx="12"/>
          </p:nvPr>
        </p:nvSpPr>
        <p:spPr/>
        <p:txBody>
          <a:bodyPr/>
          <a:lstStyle/>
          <a:p>
            <a:fld id="{5531CC98-E7B8-5140-8C29-1584ACFF6029}" type="slidenum">
              <a:rPr lang="en-US" smtClean="0"/>
              <a:t>7</a:t>
            </a:fld>
            <a:endParaRPr lang="en-US"/>
          </a:p>
        </p:txBody>
      </p:sp>
    </p:spTree>
    <p:extLst>
      <p:ext uri="{BB962C8B-B14F-4D97-AF65-F5344CB8AC3E}">
        <p14:creationId xmlns:p14="http://schemas.microsoft.com/office/powerpoint/2010/main" val="815144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Araport Related Issues</a:t>
            </a:r>
            <a:endParaRPr lang="en-US" dirty="0"/>
          </a:p>
        </p:txBody>
      </p:sp>
      <p:sp>
        <p:nvSpPr>
          <p:cNvPr id="3" name="Content Placeholder 2"/>
          <p:cNvSpPr>
            <a:spLocks noGrp="1"/>
          </p:cNvSpPr>
          <p:nvPr>
            <p:ph idx="1"/>
          </p:nvPr>
        </p:nvSpPr>
        <p:spPr/>
        <p:txBody>
          <a:bodyPr>
            <a:normAutofit/>
          </a:bodyPr>
          <a:lstStyle/>
          <a:p>
            <a:r>
              <a:rPr lang="en-US" dirty="0"/>
              <a:t>Being logged in on Araport is supposed to transfer that login status to </a:t>
            </a:r>
            <a:r>
              <a:rPr lang="en-US" dirty="0" err="1"/>
              <a:t>ThaleMine</a:t>
            </a:r>
            <a:r>
              <a:rPr lang="en-US" dirty="0"/>
              <a:t> so you should also be logged in there</a:t>
            </a:r>
            <a:r>
              <a:rPr lang="en-US" dirty="0" smtClean="0"/>
              <a:t>.</a:t>
            </a:r>
          </a:p>
          <a:p>
            <a:r>
              <a:rPr lang="en-US" dirty="0" smtClean="0"/>
              <a:t>The view tab on the my </a:t>
            </a:r>
            <a:r>
              <a:rPr lang="en-US" dirty="0"/>
              <a:t>account page (</a:t>
            </a:r>
            <a:r>
              <a:rPr lang="en-US" dirty="0">
                <a:hlinkClick r:id="rId2"/>
              </a:rPr>
              <a:t>https://www.araport.org/users/</a:t>
            </a:r>
            <a:r>
              <a:rPr lang="en-US" dirty="0" smtClean="0">
                <a:hlinkClick r:id="rId2"/>
              </a:rPr>
              <a:t>jasonkuo147</a:t>
            </a:r>
            <a:r>
              <a:rPr lang="en-US" dirty="0" smtClean="0"/>
              <a:t>) seems to have two columns, but the personal information is shifted over from its header.</a:t>
            </a:r>
          </a:p>
          <a:p>
            <a:endParaRPr lang="en-US" dirty="0"/>
          </a:p>
        </p:txBody>
      </p:sp>
      <p:sp>
        <p:nvSpPr>
          <p:cNvPr id="4" name="Slide Number Placeholder 3"/>
          <p:cNvSpPr>
            <a:spLocks noGrp="1"/>
          </p:cNvSpPr>
          <p:nvPr>
            <p:ph type="sldNum" sz="quarter" idx="12"/>
          </p:nvPr>
        </p:nvSpPr>
        <p:spPr/>
        <p:txBody>
          <a:bodyPr/>
          <a:lstStyle/>
          <a:p>
            <a:fld id="{5531CC98-E7B8-5140-8C29-1584ACFF6029}" type="slidenum">
              <a:rPr lang="en-US" smtClean="0"/>
              <a:t>8</a:t>
            </a:fld>
            <a:endParaRPr lang="en-US"/>
          </a:p>
        </p:txBody>
      </p:sp>
    </p:spTree>
    <p:extLst>
      <p:ext uri="{BB962C8B-B14F-4D97-AF65-F5344CB8AC3E}">
        <p14:creationId xmlns:p14="http://schemas.microsoft.com/office/powerpoint/2010/main" val="332512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App Related Issues</a:t>
            </a:r>
            <a:endParaRPr lang="en-US" dirty="0"/>
          </a:p>
        </p:txBody>
      </p:sp>
      <p:sp>
        <p:nvSpPr>
          <p:cNvPr id="3" name="Content Placeholder 2"/>
          <p:cNvSpPr>
            <a:spLocks noGrp="1"/>
          </p:cNvSpPr>
          <p:nvPr>
            <p:ph idx="1"/>
          </p:nvPr>
        </p:nvSpPr>
        <p:spPr/>
        <p:txBody>
          <a:bodyPr>
            <a:normAutofit/>
          </a:bodyPr>
          <a:lstStyle/>
          <a:p>
            <a:r>
              <a:rPr lang="en-US" dirty="0" smtClean="0"/>
              <a:t>The page to publish my app was difficult to find on Araport.</a:t>
            </a:r>
          </a:p>
          <a:p>
            <a:r>
              <a:rPr lang="en-US" dirty="0" smtClean="0"/>
              <a:t>After all the information was filled in, it took a long time to prepare the app. It also kept giving errors even though it deployed without any problems in the end.</a:t>
            </a:r>
          </a:p>
          <a:p>
            <a:endParaRPr lang="en-US" dirty="0"/>
          </a:p>
        </p:txBody>
      </p:sp>
      <p:sp>
        <p:nvSpPr>
          <p:cNvPr id="4" name="Slide Number Placeholder 3"/>
          <p:cNvSpPr>
            <a:spLocks noGrp="1"/>
          </p:cNvSpPr>
          <p:nvPr>
            <p:ph type="sldNum" sz="quarter" idx="12"/>
          </p:nvPr>
        </p:nvSpPr>
        <p:spPr/>
        <p:txBody>
          <a:bodyPr/>
          <a:lstStyle/>
          <a:p>
            <a:fld id="{5531CC98-E7B8-5140-8C29-1584ACFF6029}" type="slidenum">
              <a:rPr lang="en-US" smtClean="0"/>
              <a:t>9</a:t>
            </a:fld>
            <a:endParaRPr lang="en-US"/>
          </a:p>
        </p:txBody>
      </p:sp>
    </p:spTree>
    <p:extLst>
      <p:ext uri="{BB962C8B-B14F-4D97-AF65-F5344CB8AC3E}">
        <p14:creationId xmlns:p14="http://schemas.microsoft.com/office/powerpoint/2010/main" val="13087151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327</TotalTime>
  <Words>761</Words>
  <Application>Microsoft Macintosh PowerPoint</Application>
  <PresentationFormat>On-screen Show (4:3)</PresentationFormat>
  <Paragraphs>66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Clarity</vt:lpstr>
      <vt:lpstr>Adding The Protein API to Araport</vt:lpstr>
      <vt:lpstr>Araport Web Service Tutorial</vt:lpstr>
      <vt:lpstr>Araport App Tutorial</vt:lpstr>
      <vt:lpstr>Work Times</vt:lpstr>
      <vt:lpstr>Programmer Resources</vt:lpstr>
      <vt:lpstr>ThaleMine</vt:lpstr>
      <vt:lpstr>Overall API Related Issues</vt:lpstr>
      <vt:lpstr>Overall Araport Related Issues</vt:lpstr>
      <vt:lpstr>Overall App Related Issues</vt:lpstr>
      <vt:lpstr>Provenance Documentation</vt:lpstr>
      <vt:lpstr>Future Work</vt:lpstr>
    </vt:vector>
  </TitlesOfParts>
  <Company>J. Craig Venter Institute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Jason</dc:creator>
  <cp:lastModifiedBy>Kuo Jason</cp:lastModifiedBy>
  <cp:revision>20</cp:revision>
  <dcterms:created xsi:type="dcterms:W3CDTF">2015-08-10T17:34:31Z</dcterms:created>
  <dcterms:modified xsi:type="dcterms:W3CDTF">2015-08-12T18:02:23Z</dcterms:modified>
</cp:coreProperties>
</file>