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876" y="-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.kavitha%20excel%20employee%20analysis%20data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[M.kavitha excel employee analysis data project.xlsx]Sheet1!PivotTable1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8</c:v>
                </c:pt>
                <c:pt idx="1">
                  <c:v>11</c:v>
                </c:pt>
                <c:pt idx="2">
                  <c:v>6</c:v>
                </c:pt>
                <c:pt idx="3">
                  <c:v>7</c:v>
                </c:pt>
                <c:pt idx="4">
                  <c:v>12</c:v>
                </c:pt>
                <c:pt idx="5">
                  <c:v>15</c:v>
                </c:pt>
                <c:pt idx="6">
                  <c:v>12</c:v>
                </c:pt>
                <c:pt idx="7">
                  <c:v>7</c:v>
                </c:pt>
                <c:pt idx="8">
                  <c:v>11</c:v>
                </c:pt>
                <c:pt idx="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1A-3942-9EDE-15E9F1568527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17</c:v>
                </c:pt>
                <c:pt idx="1">
                  <c:v>27</c:v>
                </c:pt>
                <c:pt idx="2">
                  <c:v>20</c:v>
                </c:pt>
                <c:pt idx="3">
                  <c:v>23</c:v>
                </c:pt>
                <c:pt idx="4">
                  <c:v>23</c:v>
                </c:pt>
                <c:pt idx="5">
                  <c:v>17</c:v>
                </c:pt>
                <c:pt idx="6">
                  <c:v>22</c:v>
                </c:pt>
                <c:pt idx="7">
                  <c:v>18</c:v>
                </c:pt>
                <c:pt idx="8">
                  <c:v>21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1A-3942-9EDE-15E9F1568527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32</c:v>
                </c:pt>
                <c:pt idx="1">
                  <c:v>20</c:v>
                </c:pt>
                <c:pt idx="2">
                  <c:v>26</c:v>
                </c:pt>
                <c:pt idx="3">
                  <c:v>40</c:v>
                </c:pt>
                <c:pt idx="4">
                  <c:v>32</c:v>
                </c:pt>
                <c:pt idx="5">
                  <c:v>26</c:v>
                </c:pt>
                <c:pt idx="6">
                  <c:v>27</c:v>
                </c:pt>
                <c:pt idx="7">
                  <c:v>33</c:v>
                </c:pt>
                <c:pt idx="8">
                  <c:v>33</c:v>
                </c:pt>
                <c:pt idx="9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91A-3942-9EDE-15E9F1568527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6</c:v>
                </c:pt>
                <c:pt idx="3">
                  <c:v>5</c:v>
                </c:pt>
                <c:pt idx="4">
                  <c:v>8</c:v>
                </c:pt>
                <c:pt idx="5">
                  <c:v>5</c:v>
                </c:pt>
                <c:pt idx="6">
                  <c:v>10</c:v>
                </c:pt>
                <c:pt idx="7">
                  <c:v>5</c:v>
                </c:pt>
                <c:pt idx="8">
                  <c:v>4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91A-3942-9EDE-15E9F15685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00028656"/>
        <c:axId val="1100029616"/>
      </c:barChart>
      <c:catAx>
        <c:axId val="1100028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0029616"/>
        <c:crosses val="autoZero"/>
        <c:auto val="1"/>
        <c:lblAlgn val="ctr"/>
        <c:lblOffset val="100"/>
        <c:noMultiLvlLbl val="0"/>
      </c:catAx>
      <c:valAx>
        <c:axId val="1100029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0028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01434" y="2054860"/>
            <a:ext cx="2435859" cy="1490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E0E0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71525" y="3478466"/>
            <a:ext cx="5873750" cy="1130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3267" y="354012"/>
            <a:ext cx="10705464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4707" y="1396936"/>
            <a:ext cx="10522585" cy="360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62055" y="6475579"/>
            <a:ext cx="15176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Relationship Id="rId4" Type="http://schemas.openxmlformats.org/officeDocument/2006/relationships/chart" Target="../charts/chart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0.jp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 /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45"/>
              </a:spcBef>
            </a:pPr>
            <a:r>
              <a:rPr dirty="0"/>
              <a:t>Employee </a:t>
            </a:r>
            <a:r>
              <a:rPr spc="5" dirty="0"/>
              <a:t> </a:t>
            </a:r>
            <a:r>
              <a:rPr spc="-5" dirty="0"/>
              <a:t>Data</a:t>
            </a:r>
            <a:r>
              <a:rPr spc="-95" dirty="0"/>
              <a:t> </a:t>
            </a:r>
            <a:r>
              <a:rPr spc="5" dirty="0"/>
              <a:t>Analysis </a:t>
            </a:r>
            <a:r>
              <a:rPr spc="-785" dirty="0"/>
              <a:t> </a:t>
            </a:r>
            <a:r>
              <a:rPr dirty="0"/>
              <a:t>using</a:t>
            </a:r>
            <a:r>
              <a:rPr spc="-35" dirty="0"/>
              <a:t> </a:t>
            </a:r>
            <a:r>
              <a:rPr spc="5" dirty="0"/>
              <a:t>Excel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ubTitle" idx="4"/>
          </p:nvPr>
        </p:nvSpPr>
        <p:spPr>
          <a:xfrm>
            <a:off x="771525" y="3478466"/>
            <a:ext cx="5873750" cy="1400063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3599815">
              <a:lnSpc>
                <a:spcPct val="101000"/>
              </a:lnSpc>
              <a:spcBef>
                <a:spcPts val="80"/>
              </a:spcBef>
            </a:pPr>
            <a:r>
              <a:rPr b="0" spc="-10" dirty="0"/>
              <a:t>Student</a:t>
            </a:r>
            <a:r>
              <a:rPr b="0" spc="5" dirty="0"/>
              <a:t> </a:t>
            </a:r>
            <a:r>
              <a:rPr b="0" spc="-5" dirty="0"/>
              <a:t>Name</a:t>
            </a:r>
            <a:r>
              <a:rPr lang="en-US" b="0" spc="-5" dirty="0"/>
              <a:t>:</a:t>
            </a:r>
            <a:r>
              <a:rPr b="0" spc="25" dirty="0"/>
              <a:t> </a:t>
            </a:r>
            <a:r>
              <a:rPr lang="en-US" b="0" spc="-10" dirty="0"/>
              <a:t>Janani S</a:t>
            </a:r>
            <a:r>
              <a:rPr b="0" spc="5" dirty="0"/>
              <a:t> </a:t>
            </a:r>
            <a:r>
              <a:rPr b="0" dirty="0"/>
              <a:t>Register</a:t>
            </a:r>
            <a:r>
              <a:rPr b="0" spc="-25" dirty="0"/>
              <a:t> </a:t>
            </a:r>
            <a:r>
              <a:rPr b="0" spc="-30" dirty="0"/>
              <a:t>No</a:t>
            </a:r>
            <a:r>
              <a:rPr b="0" spc="20" dirty="0"/>
              <a:t> </a:t>
            </a:r>
            <a:r>
              <a:rPr lang="en-US" b="0" spc="20" dirty="0"/>
              <a:t>:</a:t>
            </a:r>
            <a:r>
              <a:rPr b="0" dirty="0"/>
              <a:t>122202287</a:t>
            </a:r>
          </a:p>
          <a:p>
            <a:pPr marL="12700" marR="5080">
              <a:lnSpc>
                <a:spcPct val="100800"/>
              </a:lnSpc>
            </a:pPr>
            <a:r>
              <a:rPr b="0" spc="-5" dirty="0"/>
              <a:t>Department</a:t>
            </a:r>
            <a:r>
              <a:rPr b="0" spc="15" dirty="0"/>
              <a:t> </a:t>
            </a:r>
            <a:r>
              <a:rPr lang="en-US" b="0" spc="15" dirty="0"/>
              <a:t>:</a:t>
            </a:r>
            <a:r>
              <a:rPr b="0" spc="-5" dirty="0"/>
              <a:t>Bachelor </a:t>
            </a:r>
            <a:r>
              <a:rPr b="0" dirty="0"/>
              <a:t>of</a:t>
            </a:r>
            <a:r>
              <a:rPr b="0" spc="-5" dirty="0"/>
              <a:t> Commerce</a:t>
            </a:r>
            <a:r>
              <a:rPr b="0" spc="-40" dirty="0"/>
              <a:t> </a:t>
            </a:r>
            <a:r>
              <a:rPr b="0" spc="-5" dirty="0"/>
              <a:t>(Corporate</a:t>
            </a:r>
            <a:r>
              <a:rPr b="0" spc="30" dirty="0"/>
              <a:t> </a:t>
            </a:r>
            <a:r>
              <a:rPr b="0" spc="-10" dirty="0"/>
              <a:t>Secretaryship) </a:t>
            </a:r>
            <a:endParaRPr lang="en-US" b="0" spc="-10" dirty="0"/>
          </a:p>
          <a:p>
            <a:pPr marL="12700" marR="5080">
              <a:lnSpc>
                <a:spcPct val="100800"/>
              </a:lnSpc>
            </a:pPr>
            <a:r>
              <a:rPr lang="en-US" b="0" spc="-10" dirty="0"/>
              <a:t>NM ID: 8A8B85F54A6D1AA1640BFAFF50311</a:t>
            </a:r>
          </a:p>
          <a:p>
            <a:pPr marL="12700" marR="5080">
              <a:lnSpc>
                <a:spcPct val="100800"/>
              </a:lnSpc>
            </a:pPr>
            <a:r>
              <a:rPr b="0" spc="-390" dirty="0"/>
              <a:t> </a:t>
            </a:r>
            <a:r>
              <a:rPr b="0" dirty="0"/>
              <a:t>College</a:t>
            </a:r>
            <a:r>
              <a:rPr b="0" spc="400" dirty="0"/>
              <a:t> </a:t>
            </a:r>
            <a:r>
              <a:rPr lang="en-US" b="0" spc="400" dirty="0"/>
              <a:t>:</a:t>
            </a:r>
            <a:r>
              <a:rPr b="0" spc="-5" dirty="0"/>
              <a:t>Valliammal</a:t>
            </a:r>
            <a:r>
              <a:rPr b="0" spc="-30" dirty="0"/>
              <a:t> </a:t>
            </a:r>
            <a:r>
              <a:rPr b="0" spc="-5" dirty="0"/>
              <a:t>college</a:t>
            </a:r>
            <a:r>
              <a:rPr b="0" spc="-40" dirty="0"/>
              <a:t> </a:t>
            </a:r>
            <a:r>
              <a:rPr b="0" spc="10" dirty="0"/>
              <a:t>for</a:t>
            </a:r>
            <a:r>
              <a:rPr b="0" dirty="0"/>
              <a:t> </a:t>
            </a:r>
            <a:r>
              <a:rPr b="0" spc="-10" dirty="0"/>
              <a:t>women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2988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>
                <a:latin typeface="Trebuchet MS"/>
                <a:cs typeface="Trebuchet MS"/>
              </a:rPr>
              <a:t>M</a:t>
            </a:r>
            <a:r>
              <a:rPr dirty="0">
                <a:latin typeface="Trebuchet MS"/>
                <a:cs typeface="Trebuchet MS"/>
              </a:rPr>
              <a:t>O</a:t>
            </a:r>
            <a:r>
              <a:rPr spc="-15" dirty="0">
                <a:latin typeface="Trebuchet MS"/>
                <a:cs typeface="Trebuchet MS"/>
              </a:rPr>
              <a:t>D</a:t>
            </a:r>
            <a:r>
              <a:rPr spc="-45" dirty="0">
                <a:latin typeface="Trebuchet MS"/>
                <a:cs typeface="Trebuchet MS"/>
              </a:rPr>
              <a:t>E</a:t>
            </a:r>
            <a:r>
              <a:rPr spc="-30" dirty="0">
                <a:latin typeface="Trebuchet MS"/>
                <a:cs typeface="Trebuchet MS"/>
              </a:rPr>
              <a:t>L</a:t>
            </a:r>
            <a:r>
              <a:rPr spc="-45" dirty="0">
                <a:latin typeface="Trebuchet MS"/>
                <a:cs typeface="Trebuchet MS"/>
              </a:rPr>
              <a:t>L</a:t>
            </a:r>
            <a:r>
              <a:rPr spc="-5" dirty="0">
                <a:latin typeface="Trebuchet MS"/>
                <a:cs typeface="Trebuchet MS"/>
              </a:rPr>
              <a:t>I</a:t>
            </a:r>
            <a:r>
              <a:rPr spc="25" dirty="0">
                <a:latin typeface="Trebuchet MS"/>
                <a:cs typeface="Trebuchet MS"/>
              </a:rPr>
              <a:t>N</a:t>
            </a:r>
            <a:r>
              <a:rPr spc="5" dirty="0">
                <a:latin typeface="Trebuchet MS"/>
                <a:cs typeface="Trebuchet MS"/>
              </a:rPr>
              <a:t>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62525" y="1219835"/>
            <a:ext cx="4572000" cy="322834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72477" y="1244282"/>
            <a:ext cx="3844290" cy="387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Times New Roman"/>
                <a:cs typeface="Times New Roman"/>
              </a:rPr>
              <a:t>D</a:t>
            </a:r>
            <a:r>
              <a:rPr sz="1800" b="1" spc="-105" dirty="0">
                <a:latin typeface="Times New Roman"/>
                <a:cs typeface="Times New Roman"/>
              </a:rPr>
              <a:t>A</a:t>
            </a:r>
            <a:r>
              <a:rPr sz="1800" b="1" spc="-155" dirty="0">
                <a:latin typeface="Times New Roman"/>
                <a:cs typeface="Times New Roman"/>
              </a:rPr>
              <a:t>T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Times New Roman"/>
                <a:cs typeface="Times New Roman"/>
              </a:rPr>
              <a:t>C</a:t>
            </a:r>
            <a:r>
              <a:rPr sz="1800" b="1" spc="20" dirty="0">
                <a:latin typeface="Times New Roman"/>
                <a:cs typeface="Times New Roman"/>
              </a:rPr>
              <a:t>O</a:t>
            </a:r>
            <a:r>
              <a:rPr sz="1800" b="1" dirty="0">
                <a:latin typeface="Times New Roman"/>
                <a:cs typeface="Times New Roman"/>
              </a:rPr>
              <a:t>LL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spc="-30" dirty="0">
                <a:latin typeface="Times New Roman"/>
                <a:cs typeface="Times New Roman"/>
              </a:rPr>
              <a:t>C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r>
              <a:rPr sz="1800" b="1" spc="45" dirty="0">
                <a:latin typeface="Times New Roman"/>
                <a:cs typeface="Times New Roman"/>
              </a:rPr>
              <a:t>I</a:t>
            </a:r>
            <a:r>
              <a:rPr sz="1800" b="1" spc="-55" dirty="0">
                <a:latin typeface="Times New Roman"/>
                <a:cs typeface="Times New Roman"/>
              </a:rPr>
              <a:t>O</a:t>
            </a:r>
            <a:r>
              <a:rPr sz="1800" b="1" spc="45" dirty="0">
                <a:latin typeface="Times New Roman"/>
                <a:cs typeface="Times New Roman"/>
              </a:rPr>
              <a:t>N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"/>
              <a:tabLst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Collection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employees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Id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5"/>
              </a:spcBef>
              <a:buFont typeface="Wingdings"/>
              <a:buChar char=""/>
              <a:tabLst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Collection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employees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Bio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referenc</a:t>
            </a:r>
            <a:r>
              <a:rPr sz="1800" i="1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"/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30" dirty="0">
                <a:latin typeface="Times New Roman"/>
                <a:cs typeface="Times New Roman"/>
              </a:rPr>
              <a:t>D</a:t>
            </a:r>
            <a:r>
              <a:rPr sz="1800" b="1" spc="-105" dirty="0">
                <a:latin typeface="Times New Roman"/>
                <a:cs typeface="Times New Roman"/>
              </a:rPr>
              <a:t>A</a:t>
            </a:r>
            <a:r>
              <a:rPr sz="1800" b="1" spc="-155" dirty="0">
                <a:latin typeface="Times New Roman"/>
                <a:cs typeface="Times New Roman"/>
              </a:rPr>
              <a:t>T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Times New Roman"/>
                <a:cs typeface="Times New Roman"/>
              </a:rPr>
              <a:t>C</a:t>
            </a:r>
            <a:r>
              <a:rPr sz="1800" b="1" dirty="0">
                <a:latin typeface="Times New Roman"/>
                <a:cs typeface="Times New Roman"/>
              </a:rPr>
              <a:t>LE</a:t>
            </a:r>
            <a:r>
              <a:rPr sz="1800" b="1" spc="40" dirty="0">
                <a:latin typeface="Times New Roman"/>
                <a:cs typeface="Times New Roman"/>
              </a:rPr>
              <a:t>A</a:t>
            </a:r>
            <a:r>
              <a:rPr sz="1800" b="1" spc="-30" dirty="0">
                <a:latin typeface="Times New Roman"/>
                <a:cs typeface="Times New Roman"/>
              </a:rPr>
              <a:t>NI</a:t>
            </a:r>
            <a:r>
              <a:rPr sz="1800" b="1" spc="45" dirty="0">
                <a:latin typeface="Times New Roman"/>
                <a:cs typeface="Times New Roman"/>
              </a:rPr>
              <a:t>N</a:t>
            </a:r>
            <a:r>
              <a:rPr sz="1800" b="1" spc="-55" dirty="0">
                <a:latin typeface="Times New Roman"/>
                <a:cs typeface="Times New Roman"/>
              </a:rPr>
              <a:t>G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"/>
              <a:tabLst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Removing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duplicates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ts val="2130"/>
              </a:lnSpc>
              <a:spcBef>
                <a:spcPts val="15"/>
              </a:spcBef>
              <a:buFont typeface="Wingdings"/>
              <a:buChar char=""/>
              <a:tabLst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Handling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missing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ts val="2130"/>
              </a:lnSpc>
              <a:buFont typeface="Wingdings"/>
              <a:buChar char=""/>
              <a:tabLst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Correcting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errors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"/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PERFORMANCE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LEVEL: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"/>
              <a:tabLst>
                <a:tab pos="298450" algn="l"/>
              </a:tabLst>
            </a:pPr>
            <a:r>
              <a:rPr sz="1800" spc="-10" dirty="0">
                <a:latin typeface="Times New Roman"/>
                <a:cs typeface="Times New Roman"/>
              </a:rPr>
              <a:t>Used</a:t>
            </a:r>
            <a:r>
              <a:rPr sz="1800" spc="-5" dirty="0">
                <a:latin typeface="Times New Roman"/>
                <a:cs typeface="Times New Roman"/>
              </a:rPr>
              <a:t> formulas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identify</a:t>
            </a:r>
            <a:r>
              <a:rPr sz="1800" spc="-5" dirty="0">
                <a:latin typeface="Times New Roman"/>
                <a:cs typeface="Times New Roman"/>
              </a:rPr>
              <a:t> ratings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0" y="366713"/>
            <a:ext cx="2430463" cy="758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>
                <a:latin typeface="Trebuchet MS"/>
                <a:cs typeface="Trebuchet MS"/>
              </a:rPr>
              <a:t>RESULTS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26" name="Picture 2" descr="C:\Users\SERVER\Desktop\sd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90600" y="9594265"/>
            <a:ext cx="9253566" cy="18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62690DB-1FD1-C06F-7D98-14A234D7F5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9430690"/>
              </p:ext>
            </p:extLst>
          </p:nvPr>
        </p:nvGraphicFramePr>
        <p:xfrm>
          <a:off x="512604" y="1125538"/>
          <a:ext cx="9064248" cy="5522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CFF87E-781D-A19D-3C1C-480E70AF54E7}"/>
              </a:ext>
            </a:extLst>
          </p:cNvPr>
          <p:cNvSpPr txBox="1"/>
          <p:nvPr/>
        </p:nvSpPr>
        <p:spPr>
          <a:xfrm>
            <a:off x="1460875" y="1164084"/>
            <a:ext cx="70699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Summary, Our Employee Performance Analysis solution leverages Excel to transform complex data into actionable insights. </a:t>
            </a:r>
          </a:p>
          <a:p>
            <a:r>
              <a:rPr lang="en-US" dirty="0"/>
              <a:t>By organizing and summarizing performance metrics, comparing data across teams and periods and forecasting future trends, it provides a comprehensive view of employee performance.</a:t>
            </a:r>
          </a:p>
          <a:p>
            <a:r>
              <a:rPr lang="en-US" dirty="0"/>
              <a:t>The use of interactive dashboards and automated processes further simplifies data interpretation and decision-making.</a:t>
            </a:r>
          </a:p>
          <a:p>
            <a:r>
              <a:rPr lang="en-US" dirty="0"/>
              <a:t>This approach enhances productivity, improves workforce management, and supports informed strategic decisions, ultimately driving better organizational outcomes.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40409" y="815593"/>
            <a:ext cx="3897629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dirty="0">
                <a:latin typeface="Trebuchet MS"/>
                <a:cs typeface="Trebuchet MS"/>
              </a:rPr>
              <a:t>PROJECT</a:t>
            </a:r>
            <a:r>
              <a:rPr sz="4250" b="1" spc="-130" dirty="0">
                <a:latin typeface="Trebuchet MS"/>
                <a:cs typeface="Trebuchet MS"/>
              </a:rPr>
              <a:t> </a:t>
            </a:r>
            <a:r>
              <a:rPr sz="4250" b="1" spc="2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297305" y="2140013"/>
            <a:ext cx="7752080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spc="-7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spc="-29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5" dirty="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spc="-108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5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spc="-1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1999" y="0"/>
                  </a:moveTo>
                  <a:lnTo>
                    <a:pt x="0" y="0"/>
                  </a:lnTo>
                  <a:lnTo>
                    <a:pt x="0" y="6829423"/>
                  </a:lnTo>
                  <a:lnTo>
                    <a:pt x="12191999" y="6829423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5" name="object 15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077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rebuchet MS"/>
                <a:cs typeface="Trebuchet MS"/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1" name="object 21"/>
          <p:cNvSpPr txBox="1"/>
          <p:nvPr/>
        </p:nvSpPr>
        <p:spPr>
          <a:xfrm>
            <a:off x="2590419" y="1496123"/>
            <a:ext cx="4467225" cy="343407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464945">
              <a:lnSpc>
                <a:spcPct val="101200"/>
              </a:lnSpc>
              <a:spcBef>
                <a:spcPts val="85"/>
              </a:spcBef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1.Problem</a:t>
            </a:r>
            <a:r>
              <a:rPr sz="275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Statement </a:t>
            </a:r>
            <a:r>
              <a:rPr sz="2750" spc="-6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2.Project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Overview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101899"/>
              </a:lnSpc>
              <a:spcBef>
                <a:spcPts val="20"/>
              </a:spcBef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4.Our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Proposition </a:t>
            </a:r>
            <a:r>
              <a:rPr sz="2750" spc="-6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5.Dataset</a:t>
            </a:r>
            <a:r>
              <a:rPr sz="275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Description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6.Modelling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Approach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7.Results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Discussion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8.Conclusion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707" y="560705"/>
            <a:ext cx="563372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z="4250" spc="10" dirty="0">
                <a:latin typeface="Trebuchet MS"/>
                <a:cs typeface="Trebuchet MS"/>
              </a:rPr>
              <a:t>PROBLEM	</a:t>
            </a:r>
            <a:r>
              <a:rPr sz="4250" spc="-90" dirty="0">
                <a:latin typeface="Trebuchet MS"/>
                <a:cs typeface="Trebuchet MS"/>
              </a:rPr>
              <a:t>STATEMENT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13447" y="1511998"/>
            <a:ext cx="5180330" cy="36715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85420">
              <a:lnSpc>
                <a:spcPct val="100800"/>
              </a:lnSpc>
              <a:spcBef>
                <a:spcPts val="85"/>
              </a:spcBef>
            </a:pPr>
            <a:r>
              <a:rPr sz="1800" b="1" spc="-15" dirty="0">
                <a:latin typeface="Calibri"/>
                <a:cs typeface="Calibri"/>
              </a:rPr>
              <a:t>Analyze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employee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data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using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Excel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understand </a:t>
            </a:r>
            <a:r>
              <a:rPr sz="1800" b="1" spc="-10" dirty="0">
                <a:latin typeface="Calibri"/>
                <a:cs typeface="Calibri"/>
              </a:rPr>
              <a:t> performance</a:t>
            </a:r>
            <a:r>
              <a:rPr sz="1800" b="1" spc="3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trends</a:t>
            </a:r>
            <a:r>
              <a:rPr sz="1800" b="1" spc="5" dirty="0">
                <a:latin typeface="Calibri"/>
                <a:cs typeface="Calibri"/>
              </a:rPr>
              <a:t> and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improve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decision-making.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It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also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analyze</a:t>
            </a:r>
            <a:r>
              <a:rPr sz="1800" b="1" spc="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employee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data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and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understand 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performance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trends.</a:t>
            </a:r>
            <a:endParaRPr sz="1800">
              <a:latin typeface="Calibri"/>
              <a:cs typeface="Calibri"/>
            </a:endParaRPr>
          </a:p>
          <a:p>
            <a:pPr marL="812800" indent="-33972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1800" i="1" spc="-10" dirty="0">
                <a:latin typeface="Calibri"/>
                <a:cs typeface="Calibri"/>
              </a:rPr>
              <a:t>Dates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(Start</a:t>
            </a:r>
            <a:r>
              <a:rPr sz="1800" i="1" spc="-50" dirty="0">
                <a:latin typeface="Calibri"/>
                <a:cs typeface="Calibri"/>
              </a:rPr>
              <a:t> </a:t>
            </a:r>
            <a:r>
              <a:rPr sz="1800" i="1" spc="5" dirty="0">
                <a:latin typeface="Calibri"/>
                <a:cs typeface="Calibri"/>
              </a:rPr>
              <a:t>and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30" dirty="0">
                <a:latin typeface="Calibri"/>
                <a:cs typeface="Calibri"/>
              </a:rPr>
              <a:t>End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Dates)</a:t>
            </a:r>
            <a:endParaRPr sz="1800">
              <a:latin typeface="Calibri"/>
              <a:cs typeface="Calibri"/>
            </a:endParaRPr>
          </a:p>
          <a:p>
            <a:pPr marL="812800" indent="-33972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1800" i="1" spc="-5" dirty="0">
                <a:latin typeface="Calibri"/>
                <a:cs typeface="Calibri"/>
              </a:rPr>
              <a:t>Supervisors-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Contact</a:t>
            </a:r>
            <a:r>
              <a:rPr sz="1800" i="1" spc="-4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Information</a:t>
            </a:r>
            <a:endParaRPr sz="1800">
              <a:latin typeface="Calibri"/>
              <a:cs typeface="Calibri"/>
            </a:endParaRPr>
          </a:p>
          <a:p>
            <a:pPr marL="812800" indent="-33972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1800" i="1" spc="-5" dirty="0">
                <a:latin typeface="Calibri"/>
                <a:cs typeface="Calibri"/>
              </a:rPr>
              <a:t>Employment</a:t>
            </a:r>
            <a:r>
              <a:rPr sz="1800" i="1" spc="-5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Details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(Employee </a:t>
            </a:r>
            <a:r>
              <a:rPr sz="1800" i="1" spc="-25" dirty="0">
                <a:latin typeface="Calibri"/>
                <a:cs typeface="Calibri"/>
              </a:rPr>
              <a:t>Type,</a:t>
            </a:r>
            <a:r>
              <a:rPr sz="1800" i="1" spc="30" dirty="0">
                <a:latin typeface="Calibri"/>
                <a:cs typeface="Calibri"/>
              </a:rPr>
              <a:t> </a:t>
            </a:r>
            <a:r>
              <a:rPr sz="1800" i="1" spc="-25" dirty="0">
                <a:latin typeface="Calibri"/>
                <a:cs typeface="Calibri"/>
              </a:rPr>
              <a:t>Pay</a:t>
            </a:r>
            <a:r>
              <a:rPr sz="1800" i="1" spc="-2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Zone)</a:t>
            </a:r>
            <a:endParaRPr sz="1800">
              <a:latin typeface="Calibri"/>
              <a:cs typeface="Calibri"/>
            </a:endParaRPr>
          </a:p>
          <a:p>
            <a:pPr marL="812800" indent="-33972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1800" i="1" spc="-5" dirty="0">
                <a:latin typeface="Calibri"/>
                <a:cs typeface="Calibri"/>
              </a:rPr>
              <a:t>Employment</a:t>
            </a:r>
            <a:r>
              <a:rPr sz="1800" i="1" spc="-6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Status </a:t>
            </a:r>
            <a:r>
              <a:rPr sz="1800" i="1" spc="-15" dirty="0">
                <a:latin typeface="Calibri"/>
                <a:cs typeface="Calibri"/>
              </a:rPr>
              <a:t>(Termination)</a:t>
            </a:r>
            <a:endParaRPr sz="1800">
              <a:latin typeface="Calibri"/>
              <a:cs typeface="Calibri"/>
            </a:endParaRPr>
          </a:p>
          <a:p>
            <a:pPr marL="812800" indent="-339725">
              <a:lnSpc>
                <a:spcPts val="2130"/>
              </a:lnSpc>
              <a:spcBef>
                <a:spcPts val="15"/>
              </a:spcBef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1800" i="1" spc="-5" dirty="0">
                <a:latin typeface="Calibri"/>
                <a:cs typeface="Calibri"/>
              </a:rPr>
              <a:t>Departments</a:t>
            </a:r>
            <a:endParaRPr sz="1800">
              <a:latin typeface="Calibri"/>
              <a:cs typeface="Calibri"/>
            </a:endParaRPr>
          </a:p>
          <a:p>
            <a:pPr marL="812800" indent="-339725">
              <a:lnSpc>
                <a:spcPts val="2130"/>
              </a:lnSpc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1800" i="1" dirty="0">
                <a:latin typeface="Calibri"/>
                <a:cs typeface="Calibri"/>
              </a:rPr>
              <a:t>Demographics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(Birth</a:t>
            </a:r>
            <a:r>
              <a:rPr sz="1800" i="1" spc="-7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Date,</a:t>
            </a:r>
            <a:r>
              <a:rPr sz="1800" i="1" spc="-40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State)</a:t>
            </a:r>
            <a:endParaRPr sz="1800">
              <a:latin typeface="Calibri"/>
              <a:cs typeface="Calibri"/>
            </a:endParaRPr>
          </a:p>
          <a:p>
            <a:pPr marL="760095" indent="-28702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760095" algn="l"/>
                <a:tab pos="760730" algn="l"/>
              </a:tabLst>
            </a:pPr>
            <a:r>
              <a:rPr sz="1800" i="1" spc="-5" dirty="0">
                <a:latin typeface="Calibri"/>
                <a:cs typeface="Calibri"/>
              </a:rPr>
              <a:t>Job</a:t>
            </a:r>
            <a:r>
              <a:rPr sz="1800" i="1" spc="-2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Function</a:t>
            </a:r>
            <a:endParaRPr sz="1800">
              <a:latin typeface="Calibri"/>
              <a:cs typeface="Calibri"/>
            </a:endParaRPr>
          </a:p>
          <a:p>
            <a:pPr marL="812800" indent="-33972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1800" i="1" dirty="0">
                <a:latin typeface="Calibri"/>
                <a:cs typeface="Calibri"/>
              </a:rPr>
              <a:t>Location</a:t>
            </a:r>
            <a:endParaRPr sz="1800">
              <a:latin typeface="Calibri"/>
              <a:cs typeface="Calibri"/>
            </a:endParaRPr>
          </a:p>
          <a:p>
            <a:pPr marL="812800" indent="-33972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1800" i="1" spc="-10" dirty="0">
                <a:latin typeface="Calibri"/>
                <a:cs typeface="Calibri"/>
              </a:rPr>
              <a:t>Performance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815593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sz="4250" dirty="0">
                <a:latin typeface="Trebuchet MS"/>
                <a:cs typeface="Trebuchet MS"/>
              </a:rPr>
              <a:t>PROJECT	</a:t>
            </a:r>
            <a:r>
              <a:rPr sz="4250" spc="-20" dirty="0"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88047" y="1511998"/>
            <a:ext cx="5790565" cy="3671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Calibri"/>
                <a:cs typeface="Calibri"/>
              </a:rPr>
              <a:t>Analyze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employee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data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using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Excel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understand</a:t>
            </a:r>
            <a:endParaRPr sz="1800">
              <a:latin typeface="Calibri"/>
              <a:cs typeface="Calibri"/>
            </a:endParaRPr>
          </a:p>
          <a:p>
            <a:pPr marL="38100" marR="30480">
              <a:lnSpc>
                <a:spcPct val="78900"/>
              </a:lnSpc>
              <a:spcBef>
                <a:spcPts val="475"/>
              </a:spcBef>
            </a:pPr>
            <a:r>
              <a:rPr sz="1800" b="1" spc="-10" dirty="0">
                <a:latin typeface="Calibri"/>
                <a:cs typeface="Calibri"/>
              </a:rPr>
              <a:t>performance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trends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and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improve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decision-making.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It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also 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65" dirty="0">
                <a:latin typeface="Calibri"/>
                <a:cs typeface="Calibri"/>
              </a:rPr>
              <a:t>an</a:t>
            </a:r>
            <a:r>
              <a:rPr sz="3600" spc="-247" baseline="-31250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1800" b="1" spc="-165" dirty="0">
                <a:latin typeface="Calibri"/>
                <a:cs typeface="Calibri"/>
              </a:rPr>
              <a:t>a</a:t>
            </a:r>
            <a:r>
              <a:rPr sz="3600" spc="-247" baseline="-31250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r>
              <a:rPr sz="1800" b="1" spc="-165" dirty="0">
                <a:latin typeface="Calibri"/>
                <a:cs typeface="Calibri"/>
              </a:rPr>
              <a:t>lyze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employee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data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and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understand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performance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trends.</a:t>
            </a:r>
            <a:endParaRPr sz="1800">
              <a:latin typeface="Calibri"/>
              <a:cs typeface="Calibri"/>
            </a:endParaRPr>
          </a:p>
          <a:p>
            <a:pPr marL="838200" indent="-339725">
              <a:lnSpc>
                <a:spcPct val="100000"/>
              </a:lnSpc>
              <a:spcBef>
                <a:spcPts val="2560"/>
              </a:spcBef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1800" i="1" spc="-10" dirty="0">
                <a:latin typeface="Calibri"/>
                <a:cs typeface="Calibri"/>
              </a:rPr>
              <a:t>Dates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(Start</a:t>
            </a:r>
            <a:r>
              <a:rPr sz="1800" i="1" spc="-50" dirty="0">
                <a:latin typeface="Calibri"/>
                <a:cs typeface="Calibri"/>
              </a:rPr>
              <a:t> </a:t>
            </a:r>
            <a:r>
              <a:rPr sz="1800" i="1" spc="5" dirty="0">
                <a:latin typeface="Calibri"/>
                <a:cs typeface="Calibri"/>
              </a:rPr>
              <a:t>and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30" dirty="0">
                <a:latin typeface="Calibri"/>
                <a:cs typeface="Calibri"/>
              </a:rPr>
              <a:t>End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Dates)</a:t>
            </a:r>
            <a:endParaRPr sz="1800">
              <a:latin typeface="Calibri"/>
              <a:cs typeface="Calibri"/>
            </a:endParaRPr>
          </a:p>
          <a:p>
            <a:pPr marL="838200" indent="-33972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1800" i="1" spc="-5" dirty="0">
                <a:latin typeface="Calibri"/>
                <a:cs typeface="Calibri"/>
              </a:rPr>
              <a:t>Supervisors-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Contact</a:t>
            </a:r>
            <a:r>
              <a:rPr sz="1800" i="1" spc="-4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Information</a:t>
            </a:r>
            <a:endParaRPr sz="1800">
              <a:latin typeface="Calibri"/>
              <a:cs typeface="Calibri"/>
            </a:endParaRPr>
          </a:p>
          <a:p>
            <a:pPr marL="838200" indent="-33972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1800" i="1" spc="-5" dirty="0">
                <a:latin typeface="Calibri"/>
                <a:cs typeface="Calibri"/>
              </a:rPr>
              <a:t>Employment</a:t>
            </a:r>
            <a:r>
              <a:rPr sz="1800" i="1" spc="-4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Details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(Employee </a:t>
            </a:r>
            <a:r>
              <a:rPr sz="1800" i="1" spc="-25" dirty="0">
                <a:latin typeface="Calibri"/>
                <a:cs typeface="Calibri"/>
              </a:rPr>
              <a:t>Type,</a:t>
            </a:r>
            <a:r>
              <a:rPr sz="1800" i="1" spc="35" dirty="0">
                <a:latin typeface="Calibri"/>
                <a:cs typeface="Calibri"/>
              </a:rPr>
              <a:t> </a:t>
            </a:r>
            <a:r>
              <a:rPr sz="1800" i="1" spc="-25" dirty="0">
                <a:latin typeface="Calibri"/>
                <a:cs typeface="Calibri"/>
              </a:rPr>
              <a:t>Pay</a:t>
            </a:r>
            <a:r>
              <a:rPr sz="1800" i="1" spc="-2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Zone)</a:t>
            </a:r>
            <a:endParaRPr sz="1800">
              <a:latin typeface="Calibri"/>
              <a:cs typeface="Calibri"/>
            </a:endParaRPr>
          </a:p>
          <a:p>
            <a:pPr marL="838200" indent="-33972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1800" i="1" spc="-5" dirty="0">
                <a:latin typeface="Calibri"/>
                <a:cs typeface="Calibri"/>
              </a:rPr>
              <a:t>Employment</a:t>
            </a:r>
            <a:r>
              <a:rPr sz="1800" i="1" spc="-6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Status </a:t>
            </a:r>
            <a:r>
              <a:rPr sz="1800" i="1" spc="-15" dirty="0">
                <a:latin typeface="Calibri"/>
                <a:cs typeface="Calibri"/>
              </a:rPr>
              <a:t>(Termination)</a:t>
            </a:r>
            <a:endParaRPr sz="1800">
              <a:latin typeface="Calibri"/>
              <a:cs typeface="Calibri"/>
            </a:endParaRPr>
          </a:p>
          <a:p>
            <a:pPr marL="838200" indent="-339725">
              <a:lnSpc>
                <a:spcPts val="2130"/>
              </a:lnSpc>
              <a:spcBef>
                <a:spcPts val="15"/>
              </a:spcBef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1800" i="1" spc="-5" dirty="0">
                <a:latin typeface="Calibri"/>
                <a:cs typeface="Calibri"/>
              </a:rPr>
              <a:t>Departments</a:t>
            </a:r>
            <a:endParaRPr sz="1800">
              <a:latin typeface="Calibri"/>
              <a:cs typeface="Calibri"/>
            </a:endParaRPr>
          </a:p>
          <a:p>
            <a:pPr marL="838200" indent="-339725">
              <a:lnSpc>
                <a:spcPts val="2130"/>
              </a:lnSpc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1800" i="1" dirty="0">
                <a:latin typeface="Calibri"/>
                <a:cs typeface="Calibri"/>
              </a:rPr>
              <a:t>Demographics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(Birth</a:t>
            </a:r>
            <a:r>
              <a:rPr sz="1800" i="1" spc="-7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Date,</a:t>
            </a:r>
            <a:r>
              <a:rPr sz="1800" i="1" spc="-40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State)</a:t>
            </a:r>
            <a:endParaRPr sz="1800">
              <a:latin typeface="Calibri"/>
              <a:cs typeface="Calibri"/>
            </a:endParaRPr>
          </a:p>
          <a:p>
            <a:pPr marL="785495" indent="-28702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785495" algn="l"/>
                <a:tab pos="786130" algn="l"/>
              </a:tabLst>
            </a:pPr>
            <a:r>
              <a:rPr sz="1800" i="1" spc="-5" dirty="0">
                <a:latin typeface="Calibri"/>
                <a:cs typeface="Calibri"/>
              </a:rPr>
              <a:t>Job</a:t>
            </a:r>
            <a:r>
              <a:rPr sz="1800" i="1" spc="-2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Function</a:t>
            </a:r>
            <a:endParaRPr sz="1800">
              <a:latin typeface="Calibri"/>
              <a:cs typeface="Calibri"/>
            </a:endParaRPr>
          </a:p>
          <a:p>
            <a:pPr marL="838200" indent="-33972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1800" i="1" dirty="0">
                <a:latin typeface="Calibri"/>
                <a:cs typeface="Calibri"/>
              </a:rPr>
              <a:t>Location</a:t>
            </a:r>
            <a:endParaRPr sz="1800">
              <a:latin typeface="Calibri"/>
              <a:cs typeface="Calibri"/>
            </a:endParaRPr>
          </a:p>
          <a:p>
            <a:pPr marL="838200" indent="-33972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1800" i="1" spc="-10" dirty="0">
                <a:latin typeface="Calibri"/>
                <a:cs typeface="Calibri"/>
              </a:rPr>
              <a:t>Performance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0087" y="877569"/>
            <a:ext cx="50107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latin typeface="Trebuchet MS"/>
                <a:cs typeface="Trebuchet MS"/>
              </a:rPr>
              <a:t>W</a:t>
            </a:r>
            <a:r>
              <a:rPr sz="3200" spc="-25" dirty="0">
                <a:latin typeface="Trebuchet MS"/>
                <a:cs typeface="Trebuchet MS"/>
              </a:rPr>
              <a:t>H</a:t>
            </a:r>
            <a:r>
              <a:rPr sz="3200" spc="20" dirty="0">
                <a:latin typeface="Trebuchet MS"/>
                <a:cs typeface="Trebuchet MS"/>
              </a:rPr>
              <a:t>O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A</a:t>
            </a:r>
            <a:r>
              <a:rPr sz="3200" spc="-30" dirty="0">
                <a:latin typeface="Trebuchet MS"/>
                <a:cs typeface="Trebuchet MS"/>
              </a:rPr>
              <a:t>R</a:t>
            </a:r>
            <a:r>
              <a:rPr sz="3200" spc="15" dirty="0">
                <a:latin typeface="Trebuchet MS"/>
                <a:cs typeface="Trebuchet MS"/>
              </a:rPr>
              <a:t>E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T</a:t>
            </a:r>
            <a:r>
              <a:rPr sz="3200" spc="-15" dirty="0">
                <a:latin typeface="Trebuchet MS"/>
                <a:cs typeface="Trebuchet MS"/>
              </a:rPr>
              <a:t>H</a:t>
            </a:r>
            <a:r>
              <a:rPr sz="3200" spc="15" dirty="0">
                <a:latin typeface="Trebuchet MS"/>
                <a:cs typeface="Trebuchet MS"/>
              </a:rPr>
              <a:t>E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E</a:t>
            </a:r>
            <a:r>
              <a:rPr sz="3200" spc="30" dirty="0">
                <a:latin typeface="Trebuchet MS"/>
                <a:cs typeface="Trebuchet MS"/>
              </a:rPr>
              <a:t>N</a:t>
            </a:r>
            <a:r>
              <a:rPr sz="3200" spc="15" dirty="0">
                <a:latin typeface="Trebuchet MS"/>
                <a:cs typeface="Trebuchet MS"/>
              </a:rPr>
              <a:t>D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5" dirty="0">
                <a:latin typeface="Trebuchet MS"/>
                <a:cs typeface="Trebuchet MS"/>
              </a:rPr>
              <a:t>U</a:t>
            </a:r>
            <a:r>
              <a:rPr sz="3200" spc="10" dirty="0">
                <a:latin typeface="Trebuchet MS"/>
                <a:cs typeface="Trebuchet MS"/>
              </a:rPr>
              <a:t>S</a:t>
            </a:r>
            <a:r>
              <a:rPr sz="3200" spc="-25" dirty="0">
                <a:latin typeface="Trebuchet MS"/>
                <a:cs typeface="Trebuchet MS"/>
              </a:rPr>
              <a:t>E</a:t>
            </a:r>
            <a:r>
              <a:rPr sz="3200" spc="-15" dirty="0">
                <a:latin typeface="Trebuchet MS"/>
                <a:cs typeface="Trebuchet MS"/>
              </a:rPr>
              <a:t>R</a:t>
            </a:r>
            <a:r>
              <a:rPr sz="3200" spc="5" dirty="0">
                <a:latin typeface="Trebuchet MS"/>
                <a:cs typeface="Trebuchet MS"/>
              </a:rPr>
              <a:t>S?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1743075"/>
            <a:ext cx="5010150" cy="30480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72275" y="2162175"/>
            <a:ext cx="2667000" cy="2209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482" y="850264"/>
            <a:ext cx="94710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5" dirty="0">
                <a:latin typeface="Trebuchet MS"/>
                <a:cs typeface="Trebuchet MS"/>
              </a:rPr>
              <a:t>O</a:t>
            </a:r>
            <a:r>
              <a:rPr sz="3600" spc="20" dirty="0">
                <a:latin typeface="Trebuchet MS"/>
                <a:cs typeface="Trebuchet MS"/>
              </a:rPr>
              <a:t>U</a:t>
            </a:r>
            <a:r>
              <a:rPr sz="3600" dirty="0">
                <a:latin typeface="Trebuchet MS"/>
                <a:cs typeface="Trebuchet MS"/>
              </a:rPr>
              <a:t>R</a:t>
            </a:r>
            <a:r>
              <a:rPr sz="3600" spc="5" dirty="0">
                <a:latin typeface="Trebuchet MS"/>
                <a:cs typeface="Trebuchet MS"/>
              </a:rPr>
              <a:t> </a:t>
            </a:r>
            <a:r>
              <a:rPr sz="3600" spc="20" dirty="0">
                <a:latin typeface="Trebuchet MS"/>
                <a:cs typeface="Trebuchet MS"/>
              </a:rPr>
              <a:t>S</a:t>
            </a:r>
            <a:r>
              <a:rPr sz="3600" spc="10" dirty="0">
                <a:latin typeface="Trebuchet MS"/>
                <a:cs typeface="Trebuchet MS"/>
              </a:rPr>
              <a:t>O</a:t>
            </a:r>
            <a:r>
              <a:rPr sz="3600" spc="30" dirty="0">
                <a:latin typeface="Trebuchet MS"/>
                <a:cs typeface="Trebuchet MS"/>
              </a:rPr>
              <a:t>L</a:t>
            </a:r>
            <a:r>
              <a:rPr sz="3600" spc="5" dirty="0">
                <a:latin typeface="Trebuchet MS"/>
                <a:cs typeface="Trebuchet MS"/>
              </a:rPr>
              <a:t>U</a:t>
            </a:r>
            <a:r>
              <a:rPr sz="3600" spc="-45" dirty="0">
                <a:latin typeface="Trebuchet MS"/>
                <a:cs typeface="Trebuchet MS"/>
              </a:rPr>
              <a:t>T</a:t>
            </a:r>
            <a:r>
              <a:rPr sz="3600" spc="-35" dirty="0">
                <a:latin typeface="Trebuchet MS"/>
                <a:cs typeface="Trebuchet MS"/>
              </a:rPr>
              <a:t>I</a:t>
            </a:r>
            <a:r>
              <a:rPr sz="3600" spc="10" dirty="0">
                <a:latin typeface="Trebuchet MS"/>
                <a:cs typeface="Trebuchet MS"/>
              </a:rPr>
              <a:t>O</a:t>
            </a:r>
            <a:r>
              <a:rPr sz="3600" dirty="0">
                <a:latin typeface="Trebuchet MS"/>
                <a:cs typeface="Trebuchet MS"/>
              </a:rPr>
              <a:t>N</a:t>
            </a:r>
            <a:r>
              <a:rPr sz="3600" spc="-350" dirty="0">
                <a:latin typeface="Trebuchet MS"/>
                <a:cs typeface="Trebuchet MS"/>
              </a:rPr>
              <a:t> </a:t>
            </a:r>
            <a:r>
              <a:rPr sz="3600" spc="-45" dirty="0">
                <a:latin typeface="Trebuchet MS"/>
                <a:cs typeface="Trebuchet MS"/>
              </a:rPr>
              <a:t>A</a:t>
            </a:r>
            <a:r>
              <a:rPr sz="3600" spc="-10" dirty="0">
                <a:latin typeface="Trebuchet MS"/>
                <a:cs typeface="Trebuchet MS"/>
              </a:rPr>
              <a:t>N</a:t>
            </a:r>
            <a:r>
              <a:rPr sz="3600" dirty="0">
                <a:latin typeface="Trebuchet MS"/>
                <a:cs typeface="Trebuchet MS"/>
              </a:rPr>
              <a:t>D</a:t>
            </a:r>
            <a:r>
              <a:rPr sz="3600" spc="35" dirty="0">
                <a:latin typeface="Trebuchet MS"/>
                <a:cs typeface="Trebuchet MS"/>
              </a:rPr>
              <a:t> </a:t>
            </a:r>
            <a:r>
              <a:rPr sz="3600" spc="-35" dirty="0">
                <a:latin typeface="Trebuchet MS"/>
                <a:cs typeface="Trebuchet MS"/>
              </a:rPr>
              <a:t>I</a:t>
            </a:r>
            <a:r>
              <a:rPr sz="3600" spc="-40" dirty="0">
                <a:latin typeface="Trebuchet MS"/>
                <a:cs typeface="Trebuchet MS"/>
              </a:rPr>
              <a:t>T</a:t>
            </a:r>
            <a:r>
              <a:rPr sz="3600" dirty="0">
                <a:latin typeface="Trebuchet MS"/>
                <a:cs typeface="Trebuchet MS"/>
              </a:rPr>
              <a:t>S</a:t>
            </a:r>
            <a:r>
              <a:rPr sz="3600" spc="60" dirty="0">
                <a:latin typeface="Trebuchet MS"/>
                <a:cs typeface="Trebuchet MS"/>
              </a:rPr>
              <a:t> </a:t>
            </a:r>
            <a:r>
              <a:rPr sz="3600" spc="-300" dirty="0">
                <a:latin typeface="Trebuchet MS"/>
                <a:cs typeface="Trebuchet MS"/>
              </a:rPr>
              <a:t>V</a:t>
            </a:r>
            <a:r>
              <a:rPr sz="3600" spc="-40" dirty="0">
                <a:latin typeface="Trebuchet MS"/>
                <a:cs typeface="Trebuchet MS"/>
              </a:rPr>
              <a:t>A</a:t>
            </a:r>
            <a:r>
              <a:rPr sz="3600" spc="30" dirty="0">
                <a:latin typeface="Trebuchet MS"/>
                <a:cs typeface="Trebuchet MS"/>
              </a:rPr>
              <a:t>L</a:t>
            </a:r>
            <a:r>
              <a:rPr sz="3600" spc="5" dirty="0">
                <a:latin typeface="Trebuchet MS"/>
                <a:cs typeface="Trebuchet MS"/>
              </a:rPr>
              <a:t>U</a:t>
            </a:r>
            <a:r>
              <a:rPr sz="3600" dirty="0">
                <a:latin typeface="Trebuchet MS"/>
                <a:cs typeface="Trebuchet MS"/>
              </a:rPr>
              <a:t>E</a:t>
            </a:r>
            <a:r>
              <a:rPr sz="3600" spc="-65" dirty="0">
                <a:latin typeface="Trebuchet MS"/>
                <a:cs typeface="Trebuchet MS"/>
              </a:rPr>
              <a:t> </a:t>
            </a:r>
            <a:r>
              <a:rPr sz="3600" spc="-20" dirty="0">
                <a:latin typeface="Trebuchet MS"/>
                <a:cs typeface="Trebuchet MS"/>
              </a:rPr>
              <a:t>P</a:t>
            </a:r>
            <a:r>
              <a:rPr sz="3600" spc="-30" dirty="0">
                <a:latin typeface="Trebuchet MS"/>
                <a:cs typeface="Trebuchet MS"/>
              </a:rPr>
              <a:t>R</a:t>
            </a:r>
            <a:r>
              <a:rPr sz="3600" spc="10" dirty="0">
                <a:latin typeface="Trebuchet MS"/>
                <a:cs typeface="Trebuchet MS"/>
              </a:rPr>
              <a:t>O</a:t>
            </a:r>
            <a:r>
              <a:rPr sz="3600" spc="-20" dirty="0">
                <a:latin typeface="Trebuchet MS"/>
                <a:cs typeface="Trebuchet MS"/>
              </a:rPr>
              <a:t>P</a:t>
            </a:r>
            <a:r>
              <a:rPr sz="3600" spc="15" dirty="0">
                <a:latin typeface="Trebuchet MS"/>
                <a:cs typeface="Trebuchet MS"/>
              </a:rPr>
              <a:t>O</a:t>
            </a:r>
            <a:r>
              <a:rPr sz="3600" spc="20" dirty="0">
                <a:latin typeface="Trebuchet MS"/>
                <a:cs typeface="Trebuchet MS"/>
              </a:rPr>
              <a:t>S</a:t>
            </a:r>
            <a:r>
              <a:rPr sz="3600" spc="-35" dirty="0">
                <a:latin typeface="Trebuchet MS"/>
                <a:cs typeface="Trebuchet MS"/>
              </a:rPr>
              <a:t>I</a:t>
            </a:r>
            <a:r>
              <a:rPr sz="3600" spc="-45" dirty="0">
                <a:latin typeface="Trebuchet MS"/>
                <a:cs typeface="Trebuchet MS"/>
              </a:rPr>
              <a:t>T</a:t>
            </a:r>
            <a:r>
              <a:rPr sz="3600" spc="-35" dirty="0">
                <a:latin typeface="Trebuchet MS"/>
                <a:cs typeface="Trebuchet MS"/>
              </a:rPr>
              <a:t>I</a:t>
            </a:r>
            <a:r>
              <a:rPr sz="3600" spc="15" dirty="0">
                <a:latin typeface="Trebuchet MS"/>
                <a:cs typeface="Trebuchet MS"/>
              </a:rPr>
              <a:t>O</a:t>
            </a:r>
            <a:r>
              <a:rPr sz="3600" dirty="0">
                <a:latin typeface="Trebuchet MS"/>
                <a:cs typeface="Trebuchet MS"/>
              </a:rPr>
              <a:t>N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131566" y="2247201"/>
            <a:ext cx="4928870" cy="235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3535">
              <a:lnSpc>
                <a:spcPts val="2390"/>
              </a:lnSpc>
              <a:spcBef>
                <a:spcPts val="125"/>
              </a:spcBef>
              <a:buAutoNum type="arabicParenR"/>
              <a:tabLst>
                <a:tab pos="355600" algn="l"/>
                <a:tab pos="356235" algn="l"/>
              </a:tabLst>
            </a:pPr>
            <a:r>
              <a:rPr sz="2000" b="1" i="1" dirty="0">
                <a:latin typeface="Times New Roman"/>
                <a:cs typeface="Times New Roman"/>
              </a:rPr>
              <a:t>CONDITIONAL</a:t>
            </a:r>
            <a:r>
              <a:rPr sz="2000" b="1" i="1" spc="-105" dirty="0">
                <a:latin typeface="Times New Roman"/>
                <a:cs typeface="Times New Roman"/>
              </a:rPr>
              <a:t> </a:t>
            </a:r>
            <a:r>
              <a:rPr sz="2000" b="1" i="1" spc="-10" dirty="0">
                <a:latin typeface="Times New Roman"/>
                <a:cs typeface="Times New Roman"/>
              </a:rPr>
              <a:t>FORMATTING</a:t>
            </a:r>
            <a:r>
              <a:rPr sz="1800" b="1" i="1" spc="-1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869950">
              <a:lnSpc>
                <a:spcPts val="2150"/>
              </a:lnSpc>
            </a:pPr>
            <a:r>
              <a:rPr sz="1800" i="1" dirty="0">
                <a:latin typeface="Times New Roman"/>
                <a:cs typeface="Times New Roman"/>
              </a:rPr>
              <a:t>It</a:t>
            </a:r>
            <a:r>
              <a:rPr sz="1800" i="1" spc="25" dirty="0">
                <a:latin typeface="Times New Roman"/>
                <a:cs typeface="Times New Roman"/>
              </a:rPr>
              <a:t> </a:t>
            </a:r>
            <a:r>
              <a:rPr sz="1800" i="1" spc="-25" dirty="0">
                <a:latin typeface="Times New Roman"/>
                <a:cs typeface="Times New Roman"/>
              </a:rPr>
              <a:t>is</a:t>
            </a:r>
            <a:r>
              <a:rPr sz="1800" i="1" spc="4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used </a:t>
            </a:r>
            <a:r>
              <a:rPr sz="1800" i="1" spc="-25" dirty="0">
                <a:latin typeface="Times New Roman"/>
                <a:cs typeface="Times New Roman"/>
              </a:rPr>
              <a:t>to</a:t>
            </a:r>
            <a:r>
              <a:rPr sz="1800" i="1" dirty="0">
                <a:latin typeface="Times New Roman"/>
                <a:cs typeface="Times New Roman"/>
              </a:rPr>
              <a:t> </a:t>
            </a:r>
            <a:r>
              <a:rPr sz="1800" i="1" spc="5" dirty="0">
                <a:latin typeface="Times New Roman"/>
                <a:cs typeface="Times New Roman"/>
              </a:rPr>
              <a:t>identify</a:t>
            </a:r>
            <a:r>
              <a:rPr sz="1800" i="1" spc="-50" dirty="0">
                <a:latin typeface="Times New Roman"/>
                <a:cs typeface="Times New Roman"/>
              </a:rPr>
              <a:t> </a:t>
            </a:r>
            <a:r>
              <a:rPr sz="1800" i="1" spc="5" dirty="0">
                <a:latin typeface="Times New Roman"/>
                <a:cs typeface="Times New Roman"/>
              </a:rPr>
              <a:t>the</a:t>
            </a:r>
            <a:r>
              <a:rPr sz="1800" i="1" spc="2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missing</a:t>
            </a:r>
            <a:r>
              <a:rPr sz="1800" i="1" dirty="0">
                <a:latin typeface="Times New Roman"/>
                <a:cs typeface="Times New Roman"/>
              </a:rPr>
              <a:t> elements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ts val="2390"/>
              </a:lnSpc>
              <a:spcBef>
                <a:spcPts val="45"/>
              </a:spcBef>
              <a:buAutoNum type="arabicParenR" startAt="2"/>
              <a:tabLst>
                <a:tab pos="355600" algn="l"/>
                <a:tab pos="356235" algn="l"/>
              </a:tabLst>
            </a:pPr>
            <a:r>
              <a:rPr sz="2000" b="1" i="1" spc="-5" dirty="0">
                <a:latin typeface="Times New Roman"/>
                <a:cs typeface="Times New Roman"/>
              </a:rPr>
              <a:t>FILTERING:</a:t>
            </a:r>
            <a:endParaRPr sz="2000">
              <a:latin typeface="Times New Roman"/>
              <a:cs typeface="Times New Roman"/>
            </a:endParaRPr>
          </a:p>
          <a:p>
            <a:pPr marL="869950">
              <a:lnSpc>
                <a:spcPts val="2135"/>
              </a:lnSpc>
            </a:pPr>
            <a:r>
              <a:rPr sz="1800" i="1" dirty="0">
                <a:latin typeface="Times New Roman"/>
                <a:cs typeface="Times New Roman"/>
              </a:rPr>
              <a:t>It</a:t>
            </a:r>
            <a:r>
              <a:rPr sz="1800" i="1" spc="20" dirty="0">
                <a:latin typeface="Times New Roman"/>
                <a:cs typeface="Times New Roman"/>
              </a:rPr>
              <a:t> </a:t>
            </a:r>
            <a:r>
              <a:rPr sz="1800" i="1" spc="-25" dirty="0">
                <a:latin typeface="Times New Roman"/>
                <a:cs typeface="Times New Roman"/>
              </a:rPr>
              <a:t>is</a:t>
            </a:r>
            <a:r>
              <a:rPr sz="1800" i="1" spc="4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used </a:t>
            </a:r>
            <a:r>
              <a:rPr sz="1800" i="1" spc="-25" dirty="0">
                <a:latin typeface="Times New Roman"/>
                <a:cs typeface="Times New Roman"/>
              </a:rPr>
              <a:t>to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i="1" spc="-15" dirty="0">
                <a:latin typeface="Times New Roman"/>
                <a:cs typeface="Times New Roman"/>
              </a:rPr>
              <a:t>remove</a:t>
            </a:r>
            <a:r>
              <a:rPr sz="1800" i="1" spc="25" dirty="0">
                <a:latin typeface="Times New Roman"/>
                <a:cs typeface="Times New Roman"/>
              </a:rPr>
              <a:t> </a:t>
            </a:r>
            <a:r>
              <a:rPr sz="1800" i="1" spc="5" dirty="0">
                <a:latin typeface="Times New Roman"/>
                <a:cs typeface="Times New Roman"/>
              </a:rPr>
              <a:t>the</a:t>
            </a:r>
            <a:r>
              <a:rPr sz="1800" i="1" spc="-55" dirty="0">
                <a:latin typeface="Times New Roman"/>
                <a:cs typeface="Times New Roman"/>
              </a:rPr>
              <a:t> </a:t>
            </a:r>
            <a:r>
              <a:rPr sz="1800" i="1" spc="5" dirty="0">
                <a:latin typeface="Times New Roman"/>
                <a:cs typeface="Times New Roman"/>
              </a:rPr>
              <a:t>unwanted</a:t>
            </a:r>
            <a:r>
              <a:rPr sz="1800" i="1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elements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ts val="2385"/>
              </a:lnSpc>
              <a:buAutoNum type="arabicParenR" startAt="3"/>
              <a:tabLst>
                <a:tab pos="355600" algn="l"/>
                <a:tab pos="356235" algn="l"/>
              </a:tabLst>
            </a:pPr>
            <a:r>
              <a:rPr sz="2000" b="1" i="1" dirty="0">
                <a:latin typeface="Times New Roman"/>
                <a:cs typeface="Times New Roman"/>
              </a:rPr>
              <a:t>FORMULA</a:t>
            </a:r>
            <a:r>
              <a:rPr sz="1800" b="1" i="1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927735">
              <a:lnSpc>
                <a:spcPts val="2145"/>
              </a:lnSpc>
              <a:spcBef>
                <a:spcPts val="55"/>
              </a:spcBef>
            </a:pPr>
            <a:r>
              <a:rPr sz="1800" i="1" dirty="0">
                <a:latin typeface="Times New Roman"/>
                <a:cs typeface="Times New Roman"/>
              </a:rPr>
              <a:t>It</a:t>
            </a:r>
            <a:r>
              <a:rPr sz="1800" i="1" spc="15" dirty="0">
                <a:latin typeface="Times New Roman"/>
                <a:cs typeface="Times New Roman"/>
              </a:rPr>
              <a:t> </a:t>
            </a:r>
            <a:r>
              <a:rPr sz="1800" i="1" spc="-30" dirty="0">
                <a:latin typeface="Times New Roman"/>
                <a:cs typeface="Times New Roman"/>
              </a:rPr>
              <a:t>is</a:t>
            </a:r>
            <a:r>
              <a:rPr sz="1800" i="1" spc="4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used</a:t>
            </a:r>
            <a:r>
              <a:rPr sz="1800" i="1" dirty="0">
                <a:latin typeface="Times New Roman"/>
                <a:cs typeface="Times New Roman"/>
              </a:rPr>
              <a:t> </a:t>
            </a:r>
            <a:r>
              <a:rPr sz="1800" i="1" spc="-30" dirty="0">
                <a:latin typeface="Times New Roman"/>
                <a:cs typeface="Times New Roman"/>
              </a:rPr>
              <a:t>to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analyze</a:t>
            </a:r>
            <a:r>
              <a:rPr sz="1800" i="1" spc="20" dirty="0">
                <a:latin typeface="Times New Roman"/>
                <a:cs typeface="Times New Roman"/>
              </a:rPr>
              <a:t> </a:t>
            </a:r>
            <a:r>
              <a:rPr sz="1800" i="1" spc="-20" dirty="0">
                <a:latin typeface="Times New Roman"/>
                <a:cs typeface="Times New Roman"/>
              </a:rPr>
              <a:t>the</a:t>
            </a:r>
            <a:r>
              <a:rPr sz="1800" i="1" spc="2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performance</a:t>
            </a:r>
            <a:r>
              <a:rPr sz="1800" i="1" spc="15" dirty="0">
                <a:latin typeface="Times New Roman"/>
                <a:cs typeface="Times New Roman"/>
              </a:rPr>
              <a:t> </a:t>
            </a:r>
            <a:r>
              <a:rPr sz="1800" i="1" spc="-15" dirty="0">
                <a:latin typeface="Times New Roman"/>
                <a:cs typeface="Times New Roman"/>
              </a:rPr>
              <a:t>level</a:t>
            </a:r>
            <a:endParaRPr sz="1800">
              <a:latin typeface="Times New Roman"/>
              <a:cs typeface="Times New Roman"/>
            </a:endParaRPr>
          </a:p>
          <a:p>
            <a:pPr marL="469265" indent="-400050">
              <a:lnSpc>
                <a:spcPts val="2385"/>
              </a:lnSpc>
              <a:buAutoNum type="arabicParenR" startAt="4"/>
              <a:tabLst>
                <a:tab pos="469265" algn="l"/>
                <a:tab pos="469900" algn="l"/>
              </a:tabLst>
            </a:pPr>
            <a:r>
              <a:rPr sz="2000" b="1" i="1" dirty="0">
                <a:latin typeface="Times New Roman"/>
                <a:cs typeface="Times New Roman"/>
              </a:rPr>
              <a:t>GRAPH</a:t>
            </a:r>
            <a:r>
              <a:rPr sz="1800" b="1" i="1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927735">
              <a:lnSpc>
                <a:spcPct val="100000"/>
              </a:lnSpc>
              <a:spcBef>
                <a:spcPts val="50"/>
              </a:spcBef>
            </a:pPr>
            <a:r>
              <a:rPr sz="1800" i="1" dirty="0">
                <a:latin typeface="Times New Roman"/>
                <a:cs typeface="Times New Roman"/>
              </a:rPr>
              <a:t>It</a:t>
            </a:r>
            <a:r>
              <a:rPr sz="1800" i="1" spc="25" dirty="0">
                <a:latin typeface="Times New Roman"/>
                <a:cs typeface="Times New Roman"/>
              </a:rPr>
              <a:t> </a:t>
            </a:r>
            <a:r>
              <a:rPr sz="1800" i="1" spc="-30" dirty="0">
                <a:latin typeface="Times New Roman"/>
                <a:cs typeface="Times New Roman"/>
              </a:rPr>
              <a:t>is</a:t>
            </a:r>
            <a:r>
              <a:rPr sz="1800" i="1" spc="5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used</a:t>
            </a:r>
            <a:r>
              <a:rPr sz="1800" i="1" spc="5" dirty="0">
                <a:latin typeface="Times New Roman"/>
                <a:cs typeface="Times New Roman"/>
              </a:rPr>
              <a:t> </a:t>
            </a:r>
            <a:r>
              <a:rPr sz="1800" i="1" spc="-30" dirty="0">
                <a:latin typeface="Times New Roman"/>
                <a:cs typeface="Times New Roman"/>
              </a:rPr>
              <a:t>to</a:t>
            </a:r>
            <a:r>
              <a:rPr sz="1800" i="1" spc="5" dirty="0">
                <a:latin typeface="Times New Roman"/>
                <a:cs typeface="Times New Roman"/>
              </a:rPr>
              <a:t> </a:t>
            </a:r>
            <a:r>
              <a:rPr sz="1800" i="1" spc="-15" dirty="0">
                <a:latin typeface="Times New Roman"/>
                <a:cs typeface="Times New Roman"/>
              </a:rPr>
              <a:t>represent</a:t>
            </a:r>
            <a:r>
              <a:rPr sz="1800" i="1" spc="-50" dirty="0">
                <a:latin typeface="Times New Roman"/>
                <a:cs typeface="Times New Roman"/>
              </a:rPr>
              <a:t> </a:t>
            </a:r>
            <a:r>
              <a:rPr sz="1800" i="1" spc="5" dirty="0">
                <a:latin typeface="Times New Roman"/>
                <a:cs typeface="Times New Roman"/>
              </a:rPr>
              <a:t>the</a:t>
            </a:r>
            <a:r>
              <a:rPr sz="1800" i="1" spc="25" dirty="0">
                <a:latin typeface="Times New Roman"/>
                <a:cs typeface="Times New Roman"/>
              </a:rPr>
              <a:t> </a:t>
            </a:r>
            <a:r>
              <a:rPr sz="1800" i="1" spc="-15" dirty="0">
                <a:latin typeface="Times New Roman"/>
                <a:cs typeface="Times New Roman"/>
              </a:rPr>
              <a:t>data</a:t>
            </a:r>
            <a:r>
              <a:rPr sz="1800" i="1" spc="1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visualization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55956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Trebuchet MS"/>
                <a:cs typeface="Trebuchet MS"/>
              </a:rPr>
              <a:t>Dataset</a:t>
            </a:r>
            <a:r>
              <a:rPr spc="-5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4707" y="1396936"/>
            <a:ext cx="7031990" cy="36004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80"/>
              </a:spcBef>
            </a:pPr>
            <a:r>
              <a:rPr sz="1800" b="1" i="1" dirty="0">
                <a:latin typeface="Times New Roman"/>
                <a:cs typeface="Times New Roman"/>
              </a:rPr>
              <a:t>This </a:t>
            </a:r>
            <a:r>
              <a:rPr sz="1800" b="1" i="1" spc="-5" dirty="0">
                <a:latin typeface="Times New Roman"/>
                <a:cs typeface="Times New Roman"/>
              </a:rPr>
              <a:t>description </a:t>
            </a:r>
            <a:r>
              <a:rPr sz="1800" b="1" i="1" spc="10" dirty="0">
                <a:latin typeface="Times New Roman"/>
                <a:cs typeface="Times New Roman"/>
              </a:rPr>
              <a:t>is </a:t>
            </a:r>
            <a:r>
              <a:rPr sz="1800" b="1" i="1" spc="5" dirty="0">
                <a:latin typeface="Times New Roman"/>
                <a:cs typeface="Times New Roman"/>
              </a:rPr>
              <a:t>about </a:t>
            </a:r>
            <a:r>
              <a:rPr sz="1800" b="1" i="1" dirty="0">
                <a:latin typeface="Times New Roman"/>
                <a:cs typeface="Times New Roman"/>
              </a:rPr>
              <a:t>employee data analysis which </a:t>
            </a:r>
            <a:r>
              <a:rPr sz="1800" b="1" i="1" spc="10" dirty="0">
                <a:latin typeface="Times New Roman"/>
                <a:cs typeface="Times New Roman"/>
              </a:rPr>
              <a:t>is </a:t>
            </a:r>
            <a:r>
              <a:rPr sz="1800" b="1" i="1" spc="-10" dirty="0">
                <a:latin typeface="Times New Roman"/>
                <a:cs typeface="Times New Roman"/>
              </a:rPr>
              <a:t>done </a:t>
            </a:r>
            <a:r>
              <a:rPr sz="1800" b="1" i="1" dirty="0">
                <a:latin typeface="Times New Roman"/>
                <a:cs typeface="Times New Roman"/>
              </a:rPr>
              <a:t>through </a:t>
            </a:r>
            <a:r>
              <a:rPr sz="1800" b="1" i="1" spc="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kaggle. </a:t>
            </a:r>
            <a:r>
              <a:rPr sz="1800" b="1" i="1" spc="-15" dirty="0">
                <a:latin typeface="Times New Roman"/>
                <a:cs typeface="Times New Roman"/>
              </a:rPr>
              <a:t>It</a:t>
            </a:r>
            <a:r>
              <a:rPr sz="1800" b="1" i="1" spc="20" dirty="0">
                <a:latin typeface="Times New Roman"/>
                <a:cs typeface="Times New Roman"/>
              </a:rPr>
              <a:t> </a:t>
            </a:r>
            <a:r>
              <a:rPr sz="1800" b="1" i="1" spc="-10" dirty="0">
                <a:latin typeface="Times New Roman"/>
                <a:cs typeface="Times New Roman"/>
              </a:rPr>
              <a:t>has</a:t>
            </a:r>
            <a:r>
              <a:rPr sz="1800" b="1" i="1" spc="4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26 </a:t>
            </a:r>
            <a:r>
              <a:rPr sz="1800" b="1" i="1" spc="-10" dirty="0">
                <a:latin typeface="Times New Roman"/>
                <a:cs typeface="Times New Roman"/>
              </a:rPr>
              <a:t>total</a:t>
            </a:r>
            <a:r>
              <a:rPr sz="1800" b="1" i="1" spc="20" dirty="0">
                <a:latin typeface="Times New Roman"/>
                <a:cs typeface="Times New Roman"/>
              </a:rPr>
              <a:t> </a:t>
            </a:r>
            <a:r>
              <a:rPr sz="1800" b="1" i="1" spc="-10" dirty="0">
                <a:latin typeface="Times New Roman"/>
                <a:cs typeface="Times New Roman"/>
              </a:rPr>
              <a:t>features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10" dirty="0">
                <a:latin typeface="Times New Roman"/>
                <a:cs typeface="Times New Roman"/>
              </a:rPr>
              <a:t>and</a:t>
            </a:r>
            <a:r>
              <a:rPr sz="1800" b="1" i="1" dirty="0">
                <a:latin typeface="Times New Roman"/>
                <a:cs typeface="Times New Roman"/>
              </a:rPr>
              <a:t> </a:t>
            </a:r>
            <a:r>
              <a:rPr sz="1800" b="1" i="1" spc="10" dirty="0">
                <a:latin typeface="Times New Roman"/>
                <a:cs typeface="Times New Roman"/>
              </a:rPr>
              <a:t>in</a:t>
            </a:r>
            <a:r>
              <a:rPr sz="1800" b="1" i="1" spc="-30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this</a:t>
            </a:r>
            <a:r>
              <a:rPr sz="1800" b="1" i="1" spc="-30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data </a:t>
            </a:r>
            <a:r>
              <a:rPr sz="1800" b="1" i="1" spc="-5" dirty="0">
                <a:latin typeface="Times New Roman"/>
                <a:cs typeface="Times New Roman"/>
              </a:rPr>
              <a:t>set</a:t>
            </a:r>
            <a:r>
              <a:rPr sz="1800" b="1" i="1" spc="-50" dirty="0">
                <a:latin typeface="Times New Roman"/>
                <a:cs typeface="Times New Roman"/>
              </a:rPr>
              <a:t> </a:t>
            </a:r>
            <a:r>
              <a:rPr sz="1800" b="1" i="1" spc="10" dirty="0">
                <a:latin typeface="Times New Roman"/>
                <a:cs typeface="Times New Roman"/>
              </a:rPr>
              <a:t>it</a:t>
            </a:r>
            <a:r>
              <a:rPr sz="1800" b="1" i="1" spc="20" dirty="0">
                <a:latin typeface="Times New Roman"/>
                <a:cs typeface="Times New Roman"/>
              </a:rPr>
              <a:t> </a:t>
            </a:r>
            <a:r>
              <a:rPr sz="1800" b="1" i="1" spc="-10" dirty="0">
                <a:latin typeface="Times New Roman"/>
                <a:cs typeface="Times New Roman"/>
              </a:rPr>
              <a:t>has</a:t>
            </a:r>
            <a:r>
              <a:rPr sz="1800" b="1" i="1" spc="-2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involved 6 </a:t>
            </a:r>
            <a:r>
              <a:rPr sz="1800" b="1" i="1" spc="-5" dirty="0">
                <a:latin typeface="Times New Roman"/>
                <a:cs typeface="Times New Roman"/>
              </a:rPr>
              <a:t>feature </a:t>
            </a:r>
            <a:r>
              <a:rPr sz="1800" b="1" i="1" spc="-434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which</a:t>
            </a:r>
            <a:r>
              <a:rPr sz="1800" b="1" i="1" spc="-35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includes;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ts val="2130"/>
              </a:lnSpc>
              <a:spcBef>
                <a:spcPts val="20"/>
              </a:spcBef>
              <a:buAutoNum type="arabicParenR"/>
              <a:tabLst>
                <a:tab pos="355600" algn="l"/>
                <a:tab pos="356235" algn="l"/>
              </a:tabLst>
            </a:pPr>
            <a:r>
              <a:rPr sz="1800" i="1" spc="-5" dirty="0">
                <a:latin typeface="Times New Roman"/>
                <a:cs typeface="Times New Roman"/>
              </a:rPr>
              <a:t>Employee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ID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ts val="2130"/>
              </a:lnSpc>
              <a:buAutoNum type="arabicParenR"/>
              <a:tabLst>
                <a:tab pos="355600" algn="l"/>
                <a:tab pos="356235" algn="l"/>
              </a:tabLst>
            </a:pPr>
            <a:r>
              <a:rPr sz="1800" i="1" spc="-5" dirty="0">
                <a:latin typeface="Times New Roman"/>
                <a:cs typeface="Times New Roman"/>
              </a:rPr>
              <a:t>First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Name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5"/>
              </a:spcBef>
              <a:buAutoNum type="arabicParenR"/>
              <a:tabLst>
                <a:tab pos="355600" algn="l"/>
                <a:tab pos="356235" algn="l"/>
              </a:tabLst>
            </a:pPr>
            <a:r>
              <a:rPr sz="1800" i="1" dirty="0">
                <a:latin typeface="Times New Roman"/>
                <a:cs typeface="Times New Roman"/>
              </a:rPr>
              <a:t>Last</a:t>
            </a:r>
            <a:r>
              <a:rPr sz="1800" i="1" spc="-85" dirty="0">
                <a:latin typeface="Times New Roman"/>
                <a:cs typeface="Times New Roman"/>
              </a:rPr>
              <a:t> </a:t>
            </a:r>
            <a:r>
              <a:rPr sz="1800" i="1" spc="10" dirty="0">
                <a:latin typeface="Times New Roman"/>
                <a:cs typeface="Times New Roman"/>
              </a:rPr>
              <a:t>Name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0"/>
              </a:spcBef>
              <a:buAutoNum type="arabicParenR"/>
              <a:tabLst>
                <a:tab pos="355600" algn="l"/>
                <a:tab pos="356235" algn="l"/>
              </a:tabLst>
            </a:pPr>
            <a:r>
              <a:rPr sz="1800" i="1" dirty="0">
                <a:latin typeface="Times New Roman"/>
                <a:cs typeface="Times New Roman"/>
              </a:rPr>
              <a:t>Business</a:t>
            </a:r>
            <a:r>
              <a:rPr sz="1800" i="1" spc="-6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Unit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0"/>
              </a:spcBef>
              <a:buAutoNum type="arabicParenR"/>
              <a:tabLst>
                <a:tab pos="355600" algn="l"/>
                <a:tab pos="356235" algn="l"/>
              </a:tabLst>
            </a:pPr>
            <a:r>
              <a:rPr sz="1800" i="1" dirty="0">
                <a:latin typeface="Times New Roman"/>
                <a:cs typeface="Times New Roman"/>
              </a:rPr>
              <a:t>Gender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ts val="2130"/>
              </a:lnSpc>
              <a:spcBef>
                <a:spcPts val="15"/>
              </a:spcBef>
              <a:buAutoNum type="arabicParenR"/>
              <a:tabLst>
                <a:tab pos="355600" algn="l"/>
                <a:tab pos="356235" algn="l"/>
              </a:tabLst>
            </a:pPr>
            <a:r>
              <a:rPr sz="1800" i="1" spc="-5" dirty="0">
                <a:latin typeface="Times New Roman"/>
                <a:cs typeface="Times New Roman"/>
              </a:rPr>
              <a:t>Employee</a:t>
            </a:r>
            <a:r>
              <a:rPr sz="1800" i="1" spc="-1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Classification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ts val="2130"/>
              </a:lnSpc>
              <a:buAutoNum type="arabicParenR"/>
              <a:tabLst>
                <a:tab pos="355600" algn="l"/>
                <a:tab pos="356235" algn="l"/>
              </a:tabLst>
            </a:pPr>
            <a:r>
              <a:rPr sz="1800" i="1" spc="-5" dirty="0">
                <a:latin typeface="Times New Roman"/>
                <a:cs typeface="Times New Roman"/>
              </a:rPr>
              <a:t>Employee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Status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0"/>
              </a:spcBef>
              <a:buAutoNum type="arabicParenR"/>
              <a:tabLst>
                <a:tab pos="355600" algn="l"/>
                <a:tab pos="356235" algn="l"/>
              </a:tabLst>
            </a:pPr>
            <a:r>
              <a:rPr sz="1800" i="1" spc="-5" dirty="0">
                <a:latin typeface="Times New Roman"/>
                <a:cs typeface="Times New Roman"/>
              </a:rPr>
              <a:t>Employee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i="1" spc="-40" dirty="0">
                <a:latin typeface="Times New Roman"/>
                <a:cs typeface="Times New Roman"/>
              </a:rPr>
              <a:t>Type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5"/>
              </a:spcBef>
              <a:buAutoNum type="arabicParenR"/>
              <a:tabLst>
                <a:tab pos="355600" algn="l"/>
                <a:tab pos="356235" algn="l"/>
              </a:tabLst>
            </a:pPr>
            <a:r>
              <a:rPr sz="1800" i="1" spc="-5" dirty="0">
                <a:latin typeface="Times New Roman"/>
                <a:cs typeface="Times New Roman"/>
              </a:rPr>
              <a:t>Performance</a:t>
            </a:r>
            <a:r>
              <a:rPr sz="1800" i="1" spc="-80" dirty="0">
                <a:latin typeface="Times New Roman"/>
                <a:cs typeface="Times New Roman"/>
              </a:rPr>
              <a:t> </a:t>
            </a:r>
            <a:r>
              <a:rPr sz="1800" i="1" spc="-20" dirty="0">
                <a:latin typeface="Times New Roman"/>
                <a:cs typeface="Times New Roman"/>
              </a:rPr>
              <a:t>Score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0"/>
              </a:spcBef>
              <a:buAutoNum type="arabicParenR"/>
              <a:tabLst>
                <a:tab pos="356235" algn="l"/>
              </a:tabLst>
            </a:pPr>
            <a:r>
              <a:rPr sz="1800" i="1" spc="-5" dirty="0">
                <a:latin typeface="Times New Roman"/>
                <a:cs typeface="Times New Roman"/>
              </a:rPr>
              <a:t>Performance</a:t>
            </a:r>
            <a:r>
              <a:rPr sz="1800" i="1" spc="-100" dirty="0">
                <a:latin typeface="Times New Roman"/>
                <a:cs typeface="Times New Roman"/>
              </a:rPr>
              <a:t> </a:t>
            </a:r>
            <a:r>
              <a:rPr sz="1800" i="1" spc="5" dirty="0">
                <a:latin typeface="Times New Roman"/>
                <a:cs typeface="Times New Roman"/>
              </a:rPr>
              <a:t>level.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40409" y="640715"/>
            <a:ext cx="75939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latin typeface="Trebuchet MS"/>
                <a:cs typeface="Trebuchet MS"/>
              </a:rPr>
              <a:t>THE</a:t>
            </a:r>
            <a:r>
              <a:rPr sz="4250" b="1" spc="-25" dirty="0">
                <a:latin typeface="Trebuchet MS"/>
                <a:cs typeface="Trebuchet MS"/>
              </a:rPr>
              <a:t> </a:t>
            </a:r>
            <a:r>
              <a:rPr sz="4250" b="1" spc="10" dirty="0">
                <a:latin typeface="Trebuchet MS"/>
                <a:cs typeface="Trebuchet MS"/>
              </a:rPr>
              <a:t>"WOW"</a:t>
            </a:r>
            <a:r>
              <a:rPr sz="4250" b="1" spc="70" dirty="0">
                <a:latin typeface="Trebuchet MS"/>
                <a:cs typeface="Trebuchet MS"/>
              </a:rPr>
              <a:t> </a:t>
            </a:r>
            <a:r>
              <a:rPr sz="4250" b="1" spc="15" dirty="0">
                <a:latin typeface="Trebuchet MS"/>
                <a:cs typeface="Trebuchet MS"/>
              </a:rPr>
              <a:t>IN</a:t>
            </a:r>
            <a:r>
              <a:rPr sz="4250" b="1" spc="-40" dirty="0">
                <a:latin typeface="Trebuchet MS"/>
                <a:cs typeface="Trebuchet MS"/>
              </a:rPr>
              <a:t> </a:t>
            </a:r>
            <a:r>
              <a:rPr sz="4250" b="1" spc="20" dirty="0">
                <a:latin typeface="Trebuchet MS"/>
                <a:cs typeface="Trebuchet MS"/>
              </a:rPr>
              <a:t>OUR</a:t>
            </a:r>
            <a:r>
              <a:rPr sz="4250" b="1" spc="-55" dirty="0">
                <a:latin typeface="Trebuchet MS"/>
                <a:cs typeface="Trebuchet MS"/>
              </a:rPr>
              <a:t> </a:t>
            </a:r>
            <a:r>
              <a:rPr sz="4250" b="1" spc="20" dirty="0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1850" y="2354897"/>
            <a:ext cx="950722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spc="5" dirty="0">
                <a:latin typeface="Calibri"/>
                <a:cs typeface="Calibri"/>
              </a:rPr>
              <a:t>=IFS(Z8&gt;=5,”VERY</a:t>
            </a:r>
            <a:r>
              <a:rPr sz="2750" spc="-8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HIGH”,Z8&gt;=4,’HIGH”,Z8&gt;=4,”MED”,TRUE,”LOW”)</a:t>
            </a:r>
            <a:endParaRPr sz="275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57600" y="3171825"/>
            <a:ext cx="4114800" cy="264795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357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 Data Analysis  using Excel</vt:lpstr>
      <vt:lpstr>PowerPoint Presentation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 Data Analysis  using Excel</dc:title>
  <dc:creator>SERVER</dc:creator>
  <cp:lastModifiedBy>Guest User</cp:lastModifiedBy>
  <cp:revision>7</cp:revision>
  <dcterms:created xsi:type="dcterms:W3CDTF">2024-09-01T09:20:55Z</dcterms:created>
  <dcterms:modified xsi:type="dcterms:W3CDTF">2024-09-01T23:18:06Z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2024-09-01T00:00:00Z</vt:filetime>
  </property>
  <property fmtid="{D5CDD505-2E9C-101B-9397-08002B2CF9AE}" pid="3" name="LastSaved">
    <vt:filetime>2024-09-01T00:00:00Z</vt:filetime>
  </property>
</Properties>
</file>