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54131-78BC-487E-94FC-80240525614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FC242-A632-44CC-8AC3-11B20684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costs are $2,000; Revenues are $5,500; Total Costs are </a:t>
            </a:r>
            <a:r>
              <a:rPr lang="en-US"/>
              <a:t>$5,000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6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</a:t>
            </a:r>
            <a:r>
              <a:rPr lang="en-US" baseline="0" dirty="0"/>
              <a:t> $157,000 by 1.15 to get the earlier year amount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7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Accounts receivable increases by $8,000 ($20,000 less $12,00 received)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49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$12,000 policy cost divided</a:t>
            </a:r>
            <a:r>
              <a:rPr lang="en-US" baseline="0" dirty="0"/>
              <a:t> by 12 months = $1,000 per month insurance expense x 6 months = $6.000 total insurance expense for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Advertising expense is recognized in the month the ad runs, regardless of when it is paid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none of the insurance has been used as of the end of May, the full $12,000 would be shown as Prepaid insurance on</a:t>
            </a:r>
            <a:r>
              <a:rPr lang="en-US" baseline="0" dirty="0"/>
              <a:t> the may 31</a:t>
            </a:r>
            <a:r>
              <a:rPr lang="en-US" baseline="30000" dirty="0"/>
              <a:t>st</a:t>
            </a:r>
            <a:r>
              <a:rPr lang="en-US" baseline="0" dirty="0"/>
              <a:t> Balance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7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Equipment</a:t>
            </a:r>
            <a:r>
              <a:rPr lang="en-US" baseline="0" dirty="0"/>
              <a:t> will increase by $100,000 and cash will decrease by $100,000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8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 Interest Earned  =  Operating Income divided by Interest Expense  (or Cash Income before interest and taxes divided by cash paid for interest, on a cash basis)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7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first number (numerator) is bigger than second number (denominator),</a:t>
            </a:r>
            <a:r>
              <a:rPr lang="en-US" baseline="0" dirty="0"/>
              <a:t> the fraction would indicate a cash Cow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00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debt ratio of 115%</a:t>
            </a:r>
            <a:r>
              <a:rPr lang="en-US" baseline="0" dirty="0"/>
              <a:t> means that liabilities exceed assets by 15%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33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Under accrual accounting, Revenue is recognized in the year that services are provided, or when a sale is fully consummated, regardless of whether the money is received in the year before or the year after the sale.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$4,500 (where total costs equal total revenues)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59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Assets = Liabilities + Owners</a:t>
            </a:r>
            <a:r>
              <a:rPr lang="en-US" baseline="0" dirty="0"/>
              <a:t> Equity……So Assets = $400 mil + $200 mil or $600 million     $600 million in total assets less $150 million of current assets = $450 million of long-term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7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Contribution margin= $5 minus $3 = $2      Breakeven Units = Fixed Costs / Contribution Margin = $1,000 / $2 = 500   Dollar sales Break-Even</a:t>
            </a:r>
            <a:r>
              <a:rPr lang="en-US" baseline="0" dirty="0"/>
              <a:t> = Breakeven Units x Selling price per Unit = 500 x $5 = $2,500    Target Profit Units = (Target Profit + Fixed Costs) / Contribution Margin = $3,000 / 2 = 1,500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0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100,000 x $.50</a:t>
            </a:r>
            <a:r>
              <a:rPr lang="en-US" baseline="0" dirty="0"/>
              <a:t> = $50,000    : $50,000 + $250,000 current gross profit = $300,000 new gross 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Acticvity</a:t>
            </a:r>
            <a:r>
              <a:rPr lang="en-US" dirty="0"/>
              <a:t> based Costing (the ABC column) gives more accurate information for Cost of Goods Sold.</a:t>
            </a:r>
            <a:r>
              <a:rPr lang="en-US" baseline="0" dirty="0"/>
              <a:t> Since they are selling the items for less than its’s actually coting them to make them, they need to go up on the price.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Applied Overhead = Units produced x Overhead Rate = 2,400,000</a:t>
            </a:r>
            <a:r>
              <a:rPr lang="en-US" baseline="0" dirty="0"/>
              <a:t> x $.25 = $600,000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Three Step Process. Step 1:</a:t>
            </a:r>
            <a:r>
              <a:rPr lang="en-US" baseline="0" dirty="0"/>
              <a:t> Calculate “Rates” in first table.  (Rate 1 = $500,000 / 10,000   Rate 2 = $30,000 / 200   Rate 3 = $20,000 / 200) Step 2: Multiply each amount in the Product B column by the respective rate (9,500 x Rat 1 , 350 x Rate 2, 90 x Rate 3)  Step 3: Add each amount calculated in Step 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1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$120,000 cost</a:t>
            </a:r>
            <a:r>
              <a:rPr lang="en-US" baseline="0" dirty="0"/>
              <a:t>  divided by 4,000 units produced = $30 Cost per Unit   x 3,000 units SOLD = $90,000 Cost of goods Sold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2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</a:t>
            </a:r>
            <a:r>
              <a:rPr lang="en-US" baseline="0" dirty="0"/>
              <a:t> cost with the word direct , indirect, or factory is a product cost (all are product costs)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C242-A632-44CC-8AC3-11B20684D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4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8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9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3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48F4-F286-4C6C-91E4-B7D53ECF2AF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087F-CA9E-42D1-A500-6DC8A6DD2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541" y="1062402"/>
            <a:ext cx="10198308" cy="2387600"/>
          </a:xfrm>
        </p:spPr>
        <p:txBody>
          <a:bodyPr>
            <a:normAutofit/>
          </a:bodyPr>
          <a:lstStyle/>
          <a:p>
            <a:r>
              <a:rPr lang="en-US" sz="7200" b="1" dirty="0"/>
              <a:t>C213 Calculations Cohort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069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Harold Lagroue, Ph.D., CPA</a:t>
            </a:r>
          </a:p>
        </p:txBody>
      </p:sp>
    </p:spTree>
    <p:extLst>
      <p:ext uri="{BB962C8B-B14F-4D97-AF65-F5344CB8AC3E}">
        <p14:creationId xmlns:p14="http://schemas.microsoft.com/office/powerpoint/2010/main" val="186156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6" y="615652"/>
            <a:ext cx="10515600" cy="791278"/>
          </a:xfrm>
        </p:spPr>
        <p:txBody>
          <a:bodyPr>
            <a:noAutofit/>
          </a:bodyPr>
          <a:lstStyle/>
          <a:p>
            <a:r>
              <a:rPr lang="en-US" sz="5400" b="1" dirty="0"/>
              <a:t>Product Costs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623218"/>
              </p:ext>
            </p:extLst>
          </p:nvPr>
        </p:nvGraphicFramePr>
        <p:xfrm>
          <a:off x="464696" y="3069882"/>
          <a:ext cx="10515600" cy="2743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0447742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034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Direct materials costs  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  $5,000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809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Indirect materials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  $2,000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71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Direct labor     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$15,000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399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Indirect labor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  $3,000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859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Factory rent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$10,000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Depreciation on factory equipment     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  $8,000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8084"/>
                  </a:ext>
                </a:extLst>
              </a:tr>
            </a:tbl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696" y="1532224"/>
            <a:ext cx="1007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During its first month of operations, a manufacturer incurs the following costs in dollars related to activities within its factory. What are the manufacturer’s total product costs for the month?</a:t>
            </a:r>
          </a:p>
        </p:txBody>
      </p:sp>
    </p:spTree>
    <p:extLst>
      <p:ext uri="{BB962C8B-B14F-4D97-AF65-F5344CB8AC3E}">
        <p14:creationId xmlns:p14="http://schemas.microsoft.com/office/powerpoint/2010/main" val="131296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Pro Forma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What was the 2016 net profit amount if the 2017 pro-forma net profit of $157,000 was based on a 15% increase?</a:t>
            </a:r>
          </a:p>
        </p:txBody>
      </p:sp>
    </p:spTree>
    <p:extLst>
      <p:ext uri="{BB962C8B-B14F-4D97-AF65-F5344CB8AC3E}">
        <p14:creationId xmlns:p14="http://schemas.microsoft.com/office/powerpoint/2010/main" val="130453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Transaction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January of year 1, the company provided technology-related services worth $20,000. Customers paid a total of $12,000 in cash for these services and promised to pay the remainder the following month.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will be the total impact of these services provided on the company’s balance sheet other than an increase in cash of $12,000?</a:t>
            </a: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Prepaid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On July 1, 2018, a company using accrual accounting purchased equipment costing $600,000. It expects the equipment to have a useful life of ten years. At the time of purchase, the company also purchased a one-year insurance policy on this equipment, which cost $12,000. 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How much insurance expense </a:t>
            </a:r>
            <a:r>
              <a:rPr lang="en-US" dirty="0"/>
              <a:t>should the company have recognized for the year ending in 2018?</a:t>
            </a:r>
          </a:p>
        </p:txBody>
      </p:sp>
    </p:spTree>
    <p:extLst>
      <p:ext uri="{BB962C8B-B14F-4D97-AF65-F5344CB8AC3E}">
        <p14:creationId xmlns:p14="http://schemas.microsoft.com/office/powerpoint/2010/main" val="142657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Advertising Expense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furniture company using accrual accounting purchased 10 sofas in November 2018. In December 2018, 15 of the 20 sofas were sold to customers. 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January 2019, the furniture company paid $4,000 for advertising that ran in the local newspaper in November 2018.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which month should advertising costs be expensed</a:t>
            </a:r>
            <a:r>
              <a:rPr lang="en-US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8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Prepaid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May 31, a corporation paid $12,000 cash for a one-year insurance policy. The policy period will begin on June 1, year 1.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will be the impact of the May 31 event on the company’s balance sheet on that date?</a:t>
            </a:r>
          </a:p>
        </p:txBody>
      </p:sp>
    </p:spTree>
    <p:extLst>
      <p:ext uri="{BB962C8B-B14F-4D97-AF65-F5344CB8AC3E}">
        <p14:creationId xmlns:p14="http://schemas.microsoft.com/office/powerpoint/2010/main" val="395228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Transaction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On April 5, a corporation purchased equipment to be used in the business for $100,000 cash. What will be the impact of the April 5 event on the company’s balance sheet on that date?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6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Times Interest 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Describe how to calculate the Times Interest Earned Formula.</a:t>
            </a:r>
          </a:p>
        </p:txBody>
      </p:sp>
    </p:spTree>
    <p:extLst>
      <p:ext uri="{BB962C8B-B14F-4D97-AF65-F5344CB8AC3E}">
        <p14:creationId xmlns:p14="http://schemas.microsoft.com/office/powerpoint/2010/main" val="759950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Cash Flow Adequacy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How to determine if a cash flow adequacy ratio* is indicative of a so-called “cash cow”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*Cash flow from operations ÷ (Long-term debt paid + Fixed assets purchased + Cash dividends distributed)</a:t>
            </a:r>
          </a:p>
        </p:txBody>
      </p:sp>
    </p:spTree>
    <p:extLst>
      <p:ext uri="{BB962C8B-B14F-4D97-AF65-F5344CB8AC3E}">
        <p14:creationId xmlns:p14="http://schemas.microsoft.com/office/powerpoint/2010/main" val="365621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Debt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Debt Ratio Formula: Total Liabilities / Total Assets</a:t>
            </a:r>
          </a:p>
          <a:p>
            <a:pPr marL="0" indent="0">
              <a:buNone/>
            </a:pPr>
            <a:r>
              <a:rPr lang="en-US" sz="4000" dirty="0"/>
              <a:t>What does it mean if a company has a debt ratio of 115%?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7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108"/>
          </a:xfrm>
        </p:spPr>
        <p:txBody>
          <a:bodyPr>
            <a:noAutofit/>
          </a:bodyPr>
          <a:lstStyle/>
          <a:p>
            <a:r>
              <a:rPr lang="en-US" sz="5400" b="1" dirty="0"/>
              <a:t>Cost-Volume-Profit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8" y="1394085"/>
            <a:ext cx="8274860" cy="5416742"/>
          </a:xfrm>
        </p:spPr>
      </p:pic>
      <p:sp>
        <p:nvSpPr>
          <p:cNvPr id="9" name="TextBox 8"/>
          <p:cNvSpPr txBox="1"/>
          <p:nvPr/>
        </p:nvSpPr>
        <p:spPr>
          <a:xfrm>
            <a:off x="9218952" y="1633928"/>
            <a:ext cx="2803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Which statement is true with respect to the point on this graph when sales are at 300 units per month?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918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Revenue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Under accrual accounting, Revenue is recognized in the year that services are provided, or when a sale is fully consummated, regardless of whether the money is received in the year before or the year after the sale.</a:t>
            </a:r>
          </a:p>
        </p:txBody>
      </p:sp>
    </p:spTree>
    <p:extLst>
      <p:ext uri="{BB962C8B-B14F-4D97-AF65-F5344CB8AC3E}">
        <p14:creationId xmlns:p14="http://schemas.microsoft.com/office/powerpoint/2010/main" val="129300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Accounting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corporation has total liabilities of $400 million, total owners’ equity of $200 million, and current assets of $150 million. 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What is the value of the firm's long-term assets?</a:t>
            </a:r>
          </a:p>
        </p:txBody>
      </p:sp>
    </p:spTree>
    <p:extLst>
      <p:ext uri="{BB962C8B-B14F-4D97-AF65-F5344CB8AC3E}">
        <p14:creationId xmlns:p14="http://schemas.microsoft.com/office/powerpoint/2010/main" val="234009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51" y="350135"/>
            <a:ext cx="9984698" cy="564265"/>
          </a:xfrm>
        </p:spPr>
        <p:txBody>
          <a:bodyPr>
            <a:noAutofit/>
          </a:bodyPr>
          <a:lstStyle/>
          <a:p>
            <a:r>
              <a:rPr lang="en-US" sz="5400" b="1" dirty="0"/>
              <a:t>Cost-Volume-Profit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1" y="1079292"/>
            <a:ext cx="8669606" cy="5778707"/>
          </a:xfrm>
        </p:spPr>
      </p:pic>
      <p:sp>
        <p:nvSpPr>
          <p:cNvPr id="5" name="TextBox 4"/>
          <p:cNvSpPr txBox="1"/>
          <p:nvPr/>
        </p:nvSpPr>
        <p:spPr>
          <a:xfrm>
            <a:off x="9188969" y="1244183"/>
            <a:ext cx="28181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do total costs equal at the break-even point?</a:t>
            </a:r>
          </a:p>
          <a:p>
            <a:endParaRPr lang="en-US" sz="2800" b="1" dirty="0"/>
          </a:p>
          <a:p>
            <a:r>
              <a:rPr lang="en-US" sz="2800" b="1" dirty="0"/>
              <a:t>How do total costs and “cost per unit” change as volume changes?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47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43" y="316978"/>
            <a:ext cx="10515600" cy="789118"/>
          </a:xfrm>
        </p:spPr>
        <p:txBody>
          <a:bodyPr>
            <a:noAutofit/>
          </a:bodyPr>
          <a:lstStyle/>
          <a:p>
            <a:r>
              <a:rPr lang="en-US" sz="5400" b="1" dirty="0"/>
              <a:t>Break-Even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106096"/>
            <a:ext cx="11347554" cy="5564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own a hamburger business with the following costs: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    •      Each hamburger has a </a:t>
            </a:r>
            <a:r>
              <a:rPr lang="en-US" b="1" dirty="0"/>
              <a:t>selling price </a:t>
            </a:r>
            <a:r>
              <a:rPr lang="en-US" dirty="0"/>
              <a:t>of $5 </a:t>
            </a:r>
            <a:br>
              <a:rPr lang="en-US" dirty="0"/>
            </a:br>
            <a:r>
              <a:rPr lang="en-US" dirty="0"/>
              <a:t>        •      The </a:t>
            </a:r>
            <a:r>
              <a:rPr lang="en-US" b="1" dirty="0"/>
              <a:t>variable cost </a:t>
            </a:r>
            <a:r>
              <a:rPr lang="en-US" dirty="0"/>
              <a:t>per hamburger (patty, bun, lettuce and tomato, mayonnaise and mustard)  is $3 </a:t>
            </a:r>
            <a:br>
              <a:rPr lang="en-US" dirty="0"/>
            </a:br>
            <a:r>
              <a:rPr lang="en-US" dirty="0"/>
              <a:t>        •      Total </a:t>
            </a:r>
            <a:r>
              <a:rPr lang="en-US" b="1" dirty="0"/>
              <a:t>fixed costs </a:t>
            </a:r>
            <a:r>
              <a:rPr lang="en-US" dirty="0"/>
              <a:t>per month (rent, utilities, insurance,  are $1,000</a:t>
            </a:r>
            <a:br>
              <a:rPr lang="en-US" dirty="0"/>
            </a:br>
            <a:r>
              <a:rPr lang="en-US" dirty="0"/>
              <a:t>         </a:t>
            </a:r>
          </a:p>
          <a:p>
            <a:r>
              <a:rPr lang="en-US" dirty="0"/>
              <a:t>What is the </a:t>
            </a:r>
            <a:r>
              <a:rPr lang="en-US" b="1" dirty="0"/>
              <a:t>contribution margin</a:t>
            </a:r>
            <a:r>
              <a:rPr lang="en-US" dirty="0"/>
              <a:t>?</a:t>
            </a:r>
          </a:p>
          <a:p>
            <a:r>
              <a:rPr lang="en-US" dirty="0"/>
              <a:t>How many hamburgers do you need to sell each month to </a:t>
            </a:r>
            <a:r>
              <a:rPr lang="en-US" b="1" dirty="0"/>
              <a:t>break even</a:t>
            </a:r>
            <a:r>
              <a:rPr lang="en-US" dirty="0"/>
              <a:t>?</a:t>
            </a:r>
          </a:p>
          <a:p>
            <a:r>
              <a:rPr lang="en-US" dirty="0"/>
              <a:t>What do you need in </a:t>
            </a:r>
            <a:r>
              <a:rPr lang="en-US" b="1" dirty="0"/>
              <a:t>dollar sales </a:t>
            </a:r>
            <a:r>
              <a:rPr lang="en-US" dirty="0"/>
              <a:t>to break-even”?</a:t>
            </a:r>
          </a:p>
          <a:p>
            <a:r>
              <a:rPr lang="en-US" dirty="0"/>
              <a:t>How many hamburgers need to be sold to make $2,000 per month</a:t>
            </a:r>
            <a:r>
              <a:rPr lang="en-US" b="1" dirty="0"/>
              <a:t> profit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2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118"/>
          </a:xfrm>
        </p:spPr>
        <p:txBody>
          <a:bodyPr>
            <a:noAutofit/>
          </a:bodyPr>
          <a:lstStyle/>
          <a:p>
            <a:r>
              <a:rPr lang="en-US" sz="5400" b="1" dirty="0"/>
              <a:t>Incremental Profit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1470395"/>
            <a:ext cx="932513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A company reported the following information for the production and sale of 100,000 gallons of oil: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</a:b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Sales                $1,000,000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3333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Variable Costs    $750,000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3333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Gross Profit        $250,000 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What would be the gross profit if the company increased its selling price per gallon by $0.50?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32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Activity Based Costing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14220"/>
              </p:ext>
            </p:extLst>
          </p:nvPr>
        </p:nvGraphicFramePr>
        <p:xfrm>
          <a:off x="673308" y="2055812"/>
          <a:ext cx="10515600" cy="23164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174263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202631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436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</a:rPr>
                        <a:t>Traditional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ABC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86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$200,000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$200,000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28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Cost of goods sold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$175,000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$225,000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2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Gross margin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$25,000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($25,000)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991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Company A calculated the following information under traditional and activity-based costing for the production and sale of 1,000 units of Product B: 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 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8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Applied Overhead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001818"/>
              </p:ext>
            </p:extLst>
          </p:nvPr>
        </p:nvGraphicFramePr>
        <p:xfrm>
          <a:off x="688298" y="2835800"/>
          <a:ext cx="11353800" cy="2712720"/>
        </p:xfrm>
        <a:graphic>
          <a:graphicData uri="http://schemas.openxmlformats.org/drawingml/2006/table">
            <a:tbl>
              <a:tblPr/>
              <a:tblGrid>
                <a:gridCol w="5676900">
                  <a:extLst>
                    <a:ext uri="{9D8B030D-6E8A-4147-A177-3AD203B41FA5}">
                      <a16:colId xmlns:a16="http://schemas.microsoft.com/office/drawing/2014/main" val="707326970"/>
                    </a:ext>
                  </a:extLst>
                </a:gridCol>
                <a:gridCol w="5676900">
                  <a:extLst>
                    <a:ext uri="{9D8B030D-6E8A-4147-A177-3AD203B41FA5}">
                      <a16:colId xmlns:a16="http://schemas.microsoft.com/office/drawing/2014/main" val="1467829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Estimated Overhead:</a:t>
                      </a:r>
                      <a:r>
                        <a:rPr lang="en-US" sz="3200" baseline="0" dirty="0">
                          <a:effectLst/>
                        </a:rPr>
                        <a:t>     $500,000</a:t>
                      </a:r>
                      <a:br>
                        <a:rPr lang="en-US" sz="3200" dirty="0">
                          <a:effectLst/>
                        </a:rPr>
                      </a:br>
                      <a:r>
                        <a:rPr lang="en-US" sz="3200" dirty="0">
                          <a:effectLst/>
                        </a:rPr>
                        <a:t>Pairs of shoes </a:t>
                      </a:r>
                      <a:r>
                        <a:rPr lang="en-US" sz="3200" b="1" dirty="0">
                          <a:effectLst/>
                        </a:rPr>
                        <a:t>expected</a:t>
                      </a:r>
                      <a:r>
                        <a:rPr lang="en-US" sz="3200" dirty="0">
                          <a:effectLst/>
                        </a:rPr>
                        <a:t> to be produced 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2,000,000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629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Pairs of shoes </a:t>
                      </a:r>
                      <a:r>
                        <a:rPr lang="en-US" sz="3200" b="1" dirty="0">
                          <a:effectLst/>
                        </a:rPr>
                        <a:t>actually</a:t>
                      </a:r>
                      <a:r>
                        <a:rPr lang="en-US" sz="3200" dirty="0">
                          <a:effectLst/>
                        </a:rPr>
                        <a:t> produced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2,400,000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538361"/>
                  </a:ext>
                </a:extLst>
              </a:tr>
              <a:tr h="267905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Overhead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$0.25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70618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Given the following information: 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 </a:t>
            </a:r>
            <a:b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What is the amount of applied overhead?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602312"/>
            <a:ext cx="10704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Overhead Rate = Estimated Overhead /Estimated Production</a:t>
            </a:r>
          </a:p>
          <a:p>
            <a:r>
              <a:rPr lang="en-US" sz="3200" b="1" dirty="0"/>
              <a:t>Applied Overhead = Units Produced x Overhead 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367" y="5861155"/>
            <a:ext cx="524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Applied Overhead =</a:t>
            </a:r>
          </a:p>
        </p:txBody>
      </p:sp>
    </p:spTree>
    <p:extLst>
      <p:ext uri="{BB962C8B-B14F-4D97-AF65-F5344CB8AC3E}">
        <p14:creationId xmlns:p14="http://schemas.microsoft.com/office/powerpoint/2010/main" val="68960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314"/>
          </a:xfrm>
        </p:spPr>
        <p:txBody>
          <a:bodyPr>
            <a:noAutofit/>
          </a:bodyPr>
          <a:lstStyle/>
          <a:p>
            <a:r>
              <a:rPr lang="en-US" sz="5400" b="1" dirty="0"/>
              <a:t>Activity Based Costing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264503"/>
              </p:ext>
            </p:extLst>
          </p:nvPr>
        </p:nvGraphicFramePr>
        <p:xfrm>
          <a:off x="838200" y="2087419"/>
          <a:ext cx="4348398" cy="2875584"/>
        </p:xfrm>
        <a:graphic>
          <a:graphicData uri="http://schemas.openxmlformats.org/drawingml/2006/table">
            <a:tbl>
              <a:tblPr/>
              <a:tblGrid>
                <a:gridCol w="1449466">
                  <a:extLst>
                    <a:ext uri="{9D8B030D-6E8A-4147-A177-3AD203B41FA5}">
                      <a16:colId xmlns:a16="http://schemas.microsoft.com/office/drawing/2014/main" val="2840155565"/>
                    </a:ext>
                  </a:extLst>
                </a:gridCol>
                <a:gridCol w="1449466">
                  <a:extLst>
                    <a:ext uri="{9D8B030D-6E8A-4147-A177-3AD203B41FA5}">
                      <a16:colId xmlns:a16="http://schemas.microsoft.com/office/drawing/2014/main" val="1972546561"/>
                    </a:ext>
                  </a:extLst>
                </a:gridCol>
                <a:gridCol w="1449466">
                  <a:extLst>
                    <a:ext uri="{9D8B030D-6E8A-4147-A177-3AD203B41FA5}">
                      <a16:colId xmlns:a16="http://schemas.microsoft.com/office/drawing/2014/main" val="1357824334"/>
                    </a:ext>
                  </a:extLst>
                </a:gridCol>
              </a:tblGrid>
              <a:tr h="452552"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Cost Pool</a:t>
                      </a: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Costs</a:t>
                      </a: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Total Activity</a:t>
                      </a: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533508"/>
                  </a:ext>
                </a:extLst>
              </a:tr>
              <a:tr h="488680"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</a:rPr>
                        <a:t>Pool 1</a:t>
                      </a: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</a:rPr>
                        <a:t>$500,000  </a:t>
                      </a:r>
                      <a:br>
                        <a:rPr lang="en-US" sz="1700" b="0" dirty="0">
                          <a:effectLst/>
                        </a:rPr>
                      </a:br>
                      <a:endParaRPr lang="en-US" sz="1700" b="0" dirty="0">
                        <a:effectLst/>
                      </a:endParaRP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</a:rPr>
                        <a:t>10,000 hours</a:t>
                      </a: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07328"/>
                  </a:ext>
                </a:extLst>
              </a:tr>
              <a:tr h="516604"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</a:rPr>
                        <a:t>Pool 2</a:t>
                      </a: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</a:rPr>
                        <a:t>$30,000  </a:t>
                      </a:r>
                      <a:br>
                        <a:rPr lang="en-US" sz="1700" b="0" dirty="0">
                          <a:effectLst/>
                        </a:rPr>
                      </a:br>
                      <a:endParaRPr lang="en-US" sz="1700" b="0" dirty="0">
                        <a:effectLst/>
                      </a:endParaRP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</a:rPr>
                        <a:t>200 pounds</a:t>
                      </a: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115128"/>
                  </a:ext>
                </a:extLst>
              </a:tr>
              <a:tr h="516604"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</a:rPr>
                        <a:t>Pool 3</a:t>
                      </a: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</a:rPr>
                        <a:t>$20,000  </a:t>
                      </a:r>
                      <a:br>
                        <a:rPr lang="en-US" sz="1700" b="0" dirty="0">
                          <a:effectLst/>
                        </a:rPr>
                      </a:br>
                      <a:endParaRPr lang="en-US" sz="1700" b="0" dirty="0">
                        <a:effectLst/>
                      </a:endParaRP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</a:rPr>
                        <a:t>200 moves</a:t>
                      </a: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65329"/>
                  </a:ext>
                </a:extLst>
              </a:tr>
              <a:tr h="516604"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</a:rPr>
                        <a:t>Total</a:t>
                      </a: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</a:rPr>
                        <a:t>$550,000  </a:t>
                      </a:r>
                      <a:br>
                        <a:rPr lang="en-US" sz="1700" b="0" dirty="0">
                          <a:effectLst/>
                        </a:rPr>
                      </a:br>
                      <a:endParaRPr lang="en-US" sz="1700" b="0" dirty="0">
                        <a:effectLst/>
                      </a:endParaRP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</a:rPr>
                        <a:t> </a:t>
                      </a:r>
                    </a:p>
                  </a:txBody>
                  <a:tcPr marL="87598" marR="87598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6102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3998569" y="-1073856"/>
            <a:ext cx="1909646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A manufacturer produces three products: A, B, and C. 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The company uses the following information to determine activity rates for each pool: 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/>
              </a:rPr>
              <a:t>  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287438"/>
            <a:ext cx="1035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manufacturer produces three products: A, B, and C.   The company uses the following information to determine activity rates for each pool: 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03790"/>
              </p:ext>
            </p:extLst>
          </p:nvPr>
        </p:nvGraphicFramePr>
        <p:xfrm>
          <a:off x="6226075" y="3330339"/>
          <a:ext cx="4452316" cy="2834640"/>
        </p:xfrm>
        <a:graphic>
          <a:graphicData uri="http://schemas.openxmlformats.org/drawingml/2006/table">
            <a:tbl>
              <a:tblPr/>
              <a:tblGrid>
                <a:gridCol w="1113079">
                  <a:extLst>
                    <a:ext uri="{9D8B030D-6E8A-4147-A177-3AD203B41FA5}">
                      <a16:colId xmlns:a16="http://schemas.microsoft.com/office/drawing/2014/main" val="3532285017"/>
                    </a:ext>
                  </a:extLst>
                </a:gridCol>
                <a:gridCol w="1113079">
                  <a:extLst>
                    <a:ext uri="{9D8B030D-6E8A-4147-A177-3AD203B41FA5}">
                      <a16:colId xmlns:a16="http://schemas.microsoft.com/office/drawing/2014/main" val="3293817089"/>
                    </a:ext>
                  </a:extLst>
                </a:gridCol>
                <a:gridCol w="1113079">
                  <a:extLst>
                    <a:ext uri="{9D8B030D-6E8A-4147-A177-3AD203B41FA5}">
                      <a16:colId xmlns:a16="http://schemas.microsoft.com/office/drawing/2014/main" val="3694940685"/>
                    </a:ext>
                  </a:extLst>
                </a:gridCol>
                <a:gridCol w="1113079">
                  <a:extLst>
                    <a:ext uri="{9D8B030D-6E8A-4147-A177-3AD203B41FA5}">
                      <a16:colId xmlns:a16="http://schemas.microsoft.com/office/drawing/2014/main" val="680826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Cost Driver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Products 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Products 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Products 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0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 of hours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10,000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9,500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2,500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032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 of pounds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150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350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42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 of moves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90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7012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26075" y="2370323"/>
            <a:ext cx="499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concerning the three products appear below.</a:t>
            </a:r>
            <a:br>
              <a:rPr lang="en-US" b="1" dirty="0"/>
            </a:br>
            <a:r>
              <a:rPr lang="en-US" b="1" dirty="0"/>
              <a:t>What is the total overhead applied to Product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Cost of Goods Sold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367161"/>
            <a:ext cx="9593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During its first month of operations, a manufacturer incurs the following costs related to activities within its factory. What amount should be reported as </a:t>
            </a:r>
            <a:r>
              <a:rPr lang="en-US" sz="2400" b="1" dirty="0"/>
              <a:t>cost of goods sold</a:t>
            </a:r>
            <a:r>
              <a:rPr lang="en-US" sz="2400" dirty="0"/>
              <a:t> on the income statement if 4,000 units are produced and 3,000 are sold?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519513"/>
            <a:ext cx="10494364" cy="2401602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dirty="0"/>
              <a:t>Direct materials                   $25,000</a:t>
            </a:r>
          </a:p>
          <a:p>
            <a:pPr marL="0" indent="0" fontAlgn="ctr">
              <a:buNone/>
            </a:pPr>
            <a:r>
              <a:rPr lang="en-US" dirty="0"/>
              <a:t>Direct labor                           $35,000</a:t>
            </a:r>
          </a:p>
          <a:p>
            <a:pPr marL="0" indent="0" fontAlgn="ctr">
              <a:buNone/>
            </a:pPr>
            <a:r>
              <a:rPr lang="en-US" dirty="0"/>
              <a:t>Manufacturing overhead   $60,000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0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1301</Words>
  <Application>Microsoft Office PowerPoint</Application>
  <PresentationFormat>Widescreen</PresentationFormat>
  <Paragraphs>168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Office Theme</vt:lpstr>
      <vt:lpstr>C213 Calculations Cohort</vt:lpstr>
      <vt:lpstr>Cost-Volume-Profit Analysis</vt:lpstr>
      <vt:lpstr>Cost-Volume-Profit Analysis</vt:lpstr>
      <vt:lpstr>Break-Even Analysis</vt:lpstr>
      <vt:lpstr>Incremental Profit</vt:lpstr>
      <vt:lpstr>Activity Based Costing</vt:lpstr>
      <vt:lpstr>Applied Overhead</vt:lpstr>
      <vt:lpstr>Activity Based Costing</vt:lpstr>
      <vt:lpstr>Cost of Goods Sold</vt:lpstr>
      <vt:lpstr>Product Costs</vt:lpstr>
      <vt:lpstr>Pro Forma Calculations</vt:lpstr>
      <vt:lpstr>Transaction Analysis</vt:lpstr>
      <vt:lpstr>Prepaid Insurance</vt:lpstr>
      <vt:lpstr>Advertising Expense</vt:lpstr>
      <vt:lpstr>Prepaid Insurance</vt:lpstr>
      <vt:lpstr>Transaction Analysis</vt:lpstr>
      <vt:lpstr>Times Interest Earned</vt:lpstr>
      <vt:lpstr>Cash Flow Adequacy Ratio</vt:lpstr>
      <vt:lpstr>Debt Ratio</vt:lpstr>
      <vt:lpstr>Revenue Recognition</vt:lpstr>
      <vt:lpstr>Accounting Equation</vt:lpstr>
    </vt:vector>
  </TitlesOfParts>
  <Company>Western Governors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C213 Calculations Cohort</dc:title>
  <dc:creator>Harold Lagroue</dc:creator>
  <cp:lastModifiedBy>Walfyette Powell</cp:lastModifiedBy>
  <cp:revision>49</cp:revision>
  <dcterms:created xsi:type="dcterms:W3CDTF">2019-02-06T20:32:14Z</dcterms:created>
  <dcterms:modified xsi:type="dcterms:W3CDTF">2020-09-10T06:03:56Z</dcterms:modified>
</cp:coreProperties>
</file>