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5" r:id="rId4"/>
    <p:sldId id="257" r:id="rId5"/>
    <p:sldId id="299" r:id="rId6"/>
    <p:sldId id="300" r:id="rId7"/>
    <p:sldId id="274" r:id="rId8"/>
    <p:sldId id="259" r:id="rId9"/>
    <p:sldId id="301" r:id="rId10"/>
    <p:sldId id="302" r:id="rId11"/>
    <p:sldId id="277" r:id="rId12"/>
    <p:sldId id="303" r:id="rId13"/>
    <p:sldId id="304" r:id="rId14"/>
    <p:sldId id="278" r:id="rId15"/>
    <p:sldId id="279" r:id="rId16"/>
    <p:sldId id="280" r:id="rId17"/>
    <p:sldId id="284" r:id="rId18"/>
    <p:sldId id="283" r:id="rId19"/>
    <p:sldId id="282" r:id="rId20"/>
    <p:sldId id="285" r:id="rId21"/>
    <p:sldId id="268" r:id="rId22"/>
    <p:sldId id="287" r:id="rId23"/>
    <p:sldId id="286" r:id="rId24"/>
    <p:sldId id="270" r:id="rId25"/>
    <p:sldId id="271" r:id="rId26"/>
    <p:sldId id="288" r:id="rId27"/>
    <p:sldId id="289" r:id="rId28"/>
    <p:sldId id="290" r:id="rId29"/>
    <p:sldId id="292" r:id="rId30"/>
    <p:sldId id="293" r:id="rId31"/>
    <p:sldId id="294" r:id="rId32"/>
    <p:sldId id="295" r:id="rId33"/>
    <p:sldId id="296" r:id="rId34"/>
    <p:sldId id="297" r:id="rId35"/>
    <p:sldId id="298"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C65CCE-03F3-4275-B95B-92AE9EC0F4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26C7DF-D93F-4FBB-A869-AECD0B444851}">
      <dgm:prSet/>
      <dgm:spPr/>
      <dgm:t>
        <a:bodyPr/>
        <a:lstStyle/>
        <a:p>
          <a:r>
            <a:rPr lang="en-US"/>
            <a:t>The correct answer is:</a:t>
          </a:r>
        </a:p>
      </dgm:t>
    </dgm:pt>
    <dgm:pt modelId="{C63FFA95-CAA7-44DD-AC5D-8FA27F228D49}" type="parTrans" cxnId="{1EBB818E-E8BB-4BF2-A8C9-C93C4F58E5DD}">
      <dgm:prSet/>
      <dgm:spPr/>
      <dgm:t>
        <a:bodyPr/>
        <a:lstStyle/>
        <a:p>
          <a:endParaRPr lang="en-US"/>
        </a:p>
      </dgm:t>
    </dgm:pt>
    <dgm:pt modelId="{4E7C7976-0237-4A39-9487-41562A6CC7EF}" type="sibTrans" cxnId="{1EBB818E-E8BB-4BF2-A8C9-C93C4F58E5DD}">
      <dgm:prSet/>
      <dgm:spPr/>
      <dgm:t>
        <a:bodyPr/>
        <a:lstStyle/>
        <a:p>
          <a:endParaRPr lang="en-US"/>
        </a:p>
      </dgm:t>
    </dgm:pt>
    <dgm:pt modelId="{7AA71188-5126-4390-8826-4CBF9C1A1A57}">
      <dgm:prSet/>
      <dgm:spPr/>
      <dgm:t>
        <a:bodyPr/>
        <a:lstStyle/>
        <a:p>
          <a:r>
            <a:rPr lang="en-US"/>
            <a:t>Cash before interest and taxes of $11,000 / cash paid for interest of $1,000</a:t>
          </a:r>
        </a:p>
      </dgm:t>
    </dgm:pt>
    <dgm:pt modelId="{DB5981D6-9FD2-4857-B462-26B85322F35C}" type="parTrans" cxnId="{C8B15712-F159-4F39-9558-3E1AF3AC981A}">
      <dgm:prSet/>
      <dgm:spPr/>
      <dgm:t>
        <a:bodyPr/>
        <a:lstStyle/>
        <a:p>
          <a:endParaRPr lang="en-US"/>
        </a:p>
      </dgm:t>
    </dgm:pt>
    <dgm:pt modelId="{2B40093B-E0F7-4DA0-AA25-0057E2C059C2}" type="sibTrans" cxnId="{C8B15712-F159-4F39-9558-3E1AF3AC981A}">
      <dgm:prSet/>
      <dgm:spPr/>
      <dgm:t>
        <a:bodyPr/>
        <a:lstStyle/>
        <a:p>
          <a:endParaRPr lang="en-US"/>
        </a:p>
      </dgm:t>
    </dgm:pt>
    <dgm:pt modelId="{8CB783CE-EBF3-4AAE-A2BB-C22F404C7885}" type="pres">
      <dgm:prSet presAssocID="{88C65CCE-03F3-4275-B95B-92AE9EC0F46B}" presName="root" presStyleCnt="0">
        <dgm:presLayoutVars>
          <dgm:dir/>
          <dgm:resizeHandles val="exact"/>
        </dgm:presLayoutVars>
      </dgm:prSet>
      <dgm:spPr/>
    </dgm:pt>
    <dgm:pt modelId="{551794C7-F24E-42F1-A4D2-8120CC5E234C}" type="pres">
      <dgm:prSet presAssocID="{2226C7DF-D93F-4FBB-A869-AECD0B444851}" presName="compNode" presStyleCnt="0"/>
      <dgm:spPr/>
    </dgm:pt>
    <dgm:pt modelId="{9B4E46EA-2FB5-43CC-829B-EF8EB6E8005E}" type="pres">
      <dgm:prSet presAssocID="{2226C7DF-D93F-4FBB-A869-AECD0B444851}" presName="bgRect" presStyleLbl="bgShp" presStyleIdx="0" presStyleCnt="2"/>
      <dgm:spPr/>
    </dgm:pt>
    <dgm:pt modelId="{7E590D5C-87C0-4AFE-BE39-1C73087DA51E}" type="pres">
      <dgm:prSet presAssocID="{2226C7DF-D93F-4FBB-A869-AECD0B4448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king Face with No Fill"/>
        </a:ext>
      </dgm:extLst>
    </dgm:pt>
    <dgm:pt modelId="{0FD45FC8-303E-45EC-857D-C1E0A2802FAE}" type="pres">
      <dgm:prSet presAssocID="{2226C7DF-D93F-4FBB-A869-AECD0B444851}" presName="spaceRect" presStyleCnt="0"/>
      <dgm:spPr/>
    </dgm:pt>
    <dgm:pt modelId="{B54A6E33-1189-41AB-AC11-62F0A76BD2AE}" type="pres">
      <dgm:prSet presAssocID="{2226C7DF-D93F-4FBB-A869-AECD0B444851}" presName="parTx" presStyleLbl="revTx" presStyleIdx="0" presStyleCnt="2">
        <dgm:presLayoutVars>
          <dgm:chMax val="0"/>
          <dgm:chPref val="0"/>
        </dgm:presLayoutVars>
      </dgm:prSet>
      <dgm:spPr/>
    </dgm:pt>
    <dgm:pt modelId="{4C599FF1-47F6-4CDA-B2E2-8E5A6E54011B}" type="pres">
      <dgm:prSet presAssocID="{4E7C7976-0237-4A39-9487-41562A6CC7EF}" presName="sibTrans" presStyleCnt="0"/>
      <dgm:spPr/>
    </dgm:pt>
    <dgm:pt modelId="{18C1EA73-9CA0-4E91-A8C3-A5BAFAEA32AE}" type="pres">
      <dgm:prSet presAssocID="{7AA71188-5126-4390-8826-4CBF9C1A1A57}" presName="compNode" presStyleCnt="0"/>
      <dgm:spPr/>
    </dgm:pt>
    <dgm:pt modelId="{087DA817-2C91-452D-9D28-3EDD4E62E03F}" type="pres">
      <dgm:prSet presAssocID="{7AA71188-5126-4390-8826-4CBF9C1A1A57}" presName="bgRect" presStyleLbl="bgShp" presStyleIdx="1" presStyleCnt="2"/>
      <dgm:spPr/>
    </dgm:pt>
    <dgm:pt modelId="{5813094C-EA44-47E7-9F31-7566A9126F8C}" type="pres">
      <dgm:prSet presAssocID="{7AA71188-5126-4390-8826-4CBF9C1A1A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7B6C36AB-4C6F-4511-82C1-E6E4E037EC70}" type="pres">
      <dgm:prSet presAssocID="{7AA71188-5126-4390-8826-4CBF9C1A1A57}" presName="spaceRect" presStyleCnt="0"/>
      <dgm:spPr/>
    </dgm:pt>
    <dgm:pt modelId="{DA0E4E32-D34A-4BD2-8056-91F5E777D10C}" type="pres">
      <dgm:prSet presAssocID="{7AA71188-5126-4390-8826-4CBF9C1A1A57}" presName="parTx" presStyleLbl="revTx" presStyleIdx="1" presStyleCnt="2">
        <dgm:presLayoutVars>
          <dgm:chMax val="0"/>
          <dgm:chPref val="0"/>
        </dgm:presLayoutVars>
      </dgm:prSet>
      <dgm:spPr/>
    </dgm:pt>
  </dgm:ptLst>
  <dgm:cxnLst>
    <dgm:cxn modelId="{A8BCEA09-8466-4625-BD51-3F0FA63DD14F}" type="presOf" srcId="{7AA71188-5126-4390-8826-4CBF9C1A1A57}" destId="{DA0E4E32-D34A-4BD2-8056-91F5E777D10C}" srcOrd="0" destOrd="0" presId="urn:microsoft.com/office/officeart/2018/2/layout/IconVerticalSolidList"/>
    <dgm:cxn modelId="{C8B15712-F159-4F39-9558-3E1AF3AC981A}" srcId="{88C65CCE-03F3-4275-B95B-92AE9EC0F46B}" destId="{7AA71188-5126-4390-8826-4CBF9C1A1A57}" srcOrd="1" destOrd="0" parTransId="{DB5981D6-9FD2-4857-B462-26B85322F35C}" sibTransId="{2B40093B-E0F7-4DA0-AA25-0057E2C059C2}"/>
    <dgm:cxn modelId="{5CE7B469-CAA8-4B04-BB17-18FE930E3D2F}" type="presOf" srcId="{88C65CCE-03F3-4275-B95B-92AE9EC0F46B}" destId="{8CB783CE-EBF3-4AAE-A2BB-C22F404C7885}" srcOrd="0" destOrd="0" presId="urn:microsoft.com/office/officeart/2018/2/layout/IconVerticalSolidList"/>
    <dgm:cxn modelId="{1EBB818E-E8BB-4BF2-A8C9-C93C4F58E5DD}" srcId="{88C65CCE-03F3-4275-B95B-92AE9EC0F46B}" destId="{2226C7DF-D93F-4FBB-A869-AECD0B444851}" srcOrd="0" destOrd="0" parTransId="{C63FFA95-CAA7-44DD-AC5D-8FA27F228D49}" sibTransId="{4E7C7976-0237-4A39-9487-41562A6CC7EF}"/>
    <dgm:cxn modelId="{05AF5FFA-A15A-4FEC-AD7A-880E1F8982DE}" type="presOf" srcId="{2226C7DF-D93F-4FBB-A869-AECD0B444851}" destId="{B54A6E33-1189-41AB-AC11-62F0A76BD2AE}" srcOrd="0" destOrd="0" presId="urn:microsoft.com/office/officeart/2018/2/layout/IconVerticalSolidList"/>
    <dgm:cxn modelId="{AF259343-F15B-4CD5-BB82-30046642BB57}" type="presParOf" srcId="{8CB783CE-EBF3-4AAE-A2BB-C22F404C7885}" destId="{551794C7-F24E-42F1-A4D2-8120CC5E234C}" srcOrd="0" destOrd="0" presId="urn:microsoft.com/office/officeart/2018/2/layout/IconVerticalSolidList"/>
    <dgm:cxn modelId="{927A86BA-E81A-411D-9E1E-B97E0D2B6960}" type="presParOf" srcId="{551794C7-F24E-42F1-A4D2-8120CC5E234C}" destId="{9B4E46EA-2FB5-43CC-829B-EF8EB6E8005E}" srcOrd="0" destOrd="0" presId="urn:microsoft.com/office/officeart/2018/2/layout/IconVerticalSolidList"/>
    <dgm:cxn modelId="{45F90C28-0903-4A60-BDE4-30BABEA988E5}" type="presParOf" srcId="{551794C7-F24E-42F1-A4D2-8120CC5E234C}" destId="{7E590D5C-87C0-4AFE-BE39-1C73087DA51E}" srcOrd="1" destOrd="0" presId="urn:microsoft.com/office/officeart/2018/2/layout/IconVerticalSolidList"/>
    <dgm:cxn modelId="{81B1CC8E-BEF3-44CC-9E82-83764B1584EB}" type="presParOf" srcId="{551794C7-F24E-42F1-A4D2-8120CC5E234C}" destId="{0FD45FC8-303E-45EC-857D-C1E0A2802FAE}" srcOrd="2" destOrd="0" presId="urn:microsoft.com/office/officeart/2018/2/layout/IconVerticalSolidList"/>
    <dgm:cxn modelId="{7676AF06-15A0-44D9-B236-C3AD3D336FE8}" type="presParOf" srcId="{551794C7-F24E-42F1-A4D2-8120CC5E234C}" destId="{B54A6E33-1189-41AB-AC11-62F0A76BD2AE}" srcOrd="3" destOrd="0" presId="urn:microsoft.com/office/officeart/2018/2/layout/IconVerticalSolidList"/>
    <dgm:cxn modelId="{F703EE09-4673-4C5A-8C31-4601DA7812E2}" type="presParOf" srcId="{8CB783CE-EBF3-4AAE-A2BB-C22F404C7885}" destId="{4C599FF1-47F6-4CDA-B2E2-8E5A6E54011B}" srcOrd="1" destOrd="0" presId="urn:microsoft.com/office/officeart/2018/2/layout/IconVerticalSolidList"/>
    <dgm:cxn modelId="{BF1647FB-CEFA-4DA9-B514-A1A72307795B}" type="presParOf" srcId="{8CB783CE-EBF3-4AAE-A2BB-C22F404C7885}" destId="{18C1EA73-9CA0-4E91-A8C3-A5BAFAEA32AE}" srcOrd="2" destOrd="0" presId="urn:microsoft.com/office/officeart/2018/2/layout/IconVerticalSolidList"/>
    <dgm:cxn modelId="{C5E587C5-E2C0-45F7-A8F4-EBC4C7EF0808}" type="presParOf" srcId="{18C1EA73-9CA0-4E91-A8C3-A5BAFAEA32AE}" destId="{087DA817-2C91-452D-9D28-3EDD4E62E03F}" srcOrd="0" destOrd="0" presId="urn:microsoft.com/office/officeart/2018/2/layout/IconVerticalSolidList"/>
    <dgm:cxn modelId="{194D6F51-D356-4922-BE9B-CB6C06E02F06}" type="presParOf" srcId="{18C1EA73-9CA0-4E91-A8C3-A5BAFAEA32AE}" destId="{5813094C-EA44-47E7-9F31-7566A9126F8C}" srcOrd="1" destOrd="0" presId="urn:microsoft.com/office/officeart/2018/2/layout/IconVerticalSolidList"/>
    <dgm:cxn modelId="{5D9841E0-ACAE-4838-86D9-B38FCF2225E3}" type="presParOf" srcId="{18C1EA73-9CA0-4E91-A8C3-A5BAFAEA32AE}" destId="{7B6C36AB-4C6F-4511-82C1-E6E4E037EC70}" srcOrd="2" destOrd="0" presId="urn:microsoft.com/office/officeart/2018/2/layout/IconVerticalSolidList"/>
    <dgm:cxn modelId="{51AB2EEE-30D6-4AE6-8DD8-3D28824236C5}" type="presParOf" srcId="{18C1EA73-9CA0-4E91-A8C3-A5BAFAEA32AE}" destId="{DA0E4E32-D34A-4BD2-8056-91F5E777D1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46EA-2FB5-43CC-829B-EF8EB6E8005E}">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90D5C-87C0-4AFE-BE39-1C73087DA51E}">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A6E33-1189-41AB-AC11-62F0A76BD2AE}">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The correct answer is:</a:t>
          </a:r>
        </a:p>
      </dsp:txBody>
      <dsp:txXfrm>
        <a:off x="2039300" y="956381"/>
        <a:ext cx="4474303" cy="1765627"/>
      </dsp:txXfrm>
    </dsp:sp>
    <dsp:sp modelId="{087DA817-2C91-452D-9D28-3EDD4E62E03F}">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13094C-EA44-47E7-9F31-7566A9126F8C}">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E4E32-D34A-4BD2-8056-91F5E777D10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Cash before interest and taxes of $11,000 / cash paid for interest of $1,000</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560C-EFF8-4D3F-9CF6-4944169F8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E42D31-EEE0-4922-B413-EFF3B47A8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882590-4248-4CFF-BB9E-473DC5C9E7A4}"/>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5" name="Footer Placeholder 4">
            <a:extLst>
              <a:ext uri="{FF2B5EF4-FFF2-40B4-BE49-F238E27FC236}">
                <a16:creationId xmlns:a16="http://schemas.microsoft.com/office/drawing/2014/main" id="{DEB30596-40BC-4C7B-B96E-C13CB71FB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2B09F-08AC-4ACD-9617-892DBA5A1914}"/>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251062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55DE-5B19-48CE-988A-E4A488DA8D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1731BC-4FEF-4C8D-A763-F44CE6D804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E1058-0EF9-41DE-B870-94E67E5217F0}"/>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5" name="Footer Placeholder 4">
            <a:extLst>
              <a:ext uri="{FF2B5EF4-FFF2-40B4-BE49-F238E27FC236}">
                <a16:creationId xmlns:a16="http://schemas.microsoft.com/office/drawing/2014/main" id="{436F440E-56E5-4318-AEC8-B728ED3CB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F3D71-884C-4831-B45D-D9A05E3C2446}"/>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240290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539D2-4CBD-411E-B5F3-36353DE9C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3D9BE-8ACE-40A4-BECF-5E17DDF732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76AD1-F34C-439D-A974-9992B2C2A893}"/>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5" name="Footer Placeholder 4">
            <a:extLst>
              <a:ext uri="{FF2B5EF4-FFF2-40B4-BE49-F238E27FC236}">
                <a16:creationId xmlns:a16="http://schemas.microsoft.com/office/drawing/2014/main" id="{CFC78164-39A3-4DC7-BD8A-C23F9061B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31A1D-4371-40A1-A442-C25F6C27AFFF}"/>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349244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D3D2-5FB9-46B2-A54E-23BBA2877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D28E2-9C9A-4DE9-8AFE-8617350DAE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95A20-2B61-48C6-9B2A-78411BC04271}"/>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5" name="Footer Placeholder 4">
            <a:extLst>
              <a:ext uri="{FF2B5EF4-FFF2-40B4-BE49-F238E27FC236}">
                <a16:creationId xmlns:a16="http://schemas.microsoft.com/office/drawing/2014/main" id="{C17C94D5-3F77-4836-9375-931FCB861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8023A-849D-4F2F-BF83-92FF44479F5B}"/>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339876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8476-5C47-4E63-8345-4D069ACC0D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0E453-8EE8-4880-ACD4-4630AF4CA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60434F-D989-4DF5-A8AF-211D167D15C4}"/>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5" name="Footer Placeholder 4">
            <a:extLst>
              <a:ext uri="{FF2B5EF4-FFF2-40B4-BE49-F238E27FC236}">
                <a16:creationId xmlns:a16="http://schemas.microsoft.com/office/drawing/2014/main" id="{C4592C82-6ABA-4732-8349-E37CADAF9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A432D-2C99-4BE4-8C3E-7A383439D4FD}"/>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79173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47C6-930F-4BCB-9DB7-0E28DF753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0E087-5DF3-4D14-9F83-63EC10791C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281741-0305-46C3-AF2A-CE8BA0485A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7E6984-8EF5-4EC3-B295-9230CEDD3E14}"/>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6" name="Footer Placeholder 5">
            <a:extLst>
              <a:ext uri="{FF2B5EF4-FFF2-40B4-BE49-F238E27FC236}">
                <a16:creationId xmlns:a16="http://schemas.microsoft.com/office/drawing/2014/main" id="{B743541B-4065-4271-ADC7-4CF56CE6F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9F226-C881-4F72-9C8A-CE6F65B0A29C}"/>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26018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975B-A2B3-4329-BBD5-4BDC27933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455FCF-413F-47AE-8CE4-F73B32549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C541CF-0D8A-432E-B2A2-E08E74B23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5DDC30-0497-4B00-BF43-83F80395E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B1F785-ACFC-47E6-B741-6CDE2E0938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21C421-7805-4463-A51B-DAFEA045438A}"/>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8" name="Footer Placeholder 7">
            <a:extLst>
              <a:ext uri="{FF2B5EF4-FFF2-40B4-BE49-F238E27FC236}">
                <a16:creationId xmlns:a16="http://schemas.microsoft.com/office/drawing/2014/main" id="{46F9BFBA-9F82-4FBA-A27B-07E6583D0E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5F71C3-D9DD-432D-BA76-B4A81C8CBA4C}"/>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313265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35EA-4146-4D66-A17D-17CD4B72AD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2EAC4-097D-4010-BAA3-55D1CE6B3B98}"/>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4" name="Footer Placeholder 3">
            <a:extLst>
              <a:ext uri="{FF2B5EF4-FFF2-40B4-BE49-F238E27FC236}">
                <a16:creationId xmlns:a16="http://schemas.microsoft.com/office/drawing/2014/main" id="{EADBF770-AE2D-40BD-8092-A4AC0CE3E8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1BDAD7-01EB-46DD-B8CA-350869204E00}"/>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30684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A1AFD-5955-49A5-AA77-D204B6D88D4E}"/>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3" name="Footer Placeholder 2">
            <a:extLst>
              <a:ext uri="{FF2B5EF4-FFF2-40B4-BE49-F238E27FC236}">
                <a16:creationId xmlns:a16="http://schemas.microsoft.com/office/drawing/2014/main" id="{DAA0A6BF-439B-45F1-8C58-3616AE31DE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8DCB92-BE80-48CB-B7B8-15BB114C02C3}"/>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19427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1731-D141-41B9-BA61-06249E8E0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AEF519-F43A-4CAE-AA7D-2BFE18CB0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B37D87-2806-4C49-925F-F39B95E0B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9C7B26-6C7E-4401-B89E-DC84E0D63BE9}"/>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6" name="Footer Placeholder 5">
            <a:extLst>
              <a:ext uri="{FF2B5EF4-FFF2-40B4-BE49-F238E27FC236}">
                <a16:creationId xmlns:a16="http://schemas.microsoft.com/office/drawing/2014/main" id="{CA8F3CA6-308D-44AA-B03E-6567AAD3F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BB4C6-89BE-485B-8426-A39D1A11336C}"/>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426909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10D-07A9-4876-A6C8-712F3F26E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B58ACD-8FD8-47FC-8660-73DF3F78D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35F1F9-D550-4FB6-9A6F-FB170F48F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46D6C-696A-4BF5-8A75-26691E23C52E}"/>
              </a:ext>
            </a:extLst>
          </p:cNvPr>
          <p:cNvSpPr>
            <a:spLocks noGrp="1"/>
          </p:cNvSpPr>
          <p:nvPr>
            <p:ph type="dt" sz="half" idx="10"/>
          </p:nvPr>
        </p:nvSpPr>
        <p:spPr/>
        <p:txBody>
          <a:bodyPr/>
          <a:lstStyle/>
          <a:p>
            <a:fld id="{7DFEC55C-BDEF-4610-9E42-A16C249EB37A}" type="datetimeFigureOut">
              <a:rPr lang="en-US" smtClean="0"/>
              <a:t>6/8/2020</a:t>
            </a:fld>
            <a:endParaRPr lang="en-US"/>
          </a:p>
        </p:txBody>
      </p:sp>
      <p:sp>
        <p:nvSpPr>
          <p:cNvPr id="6" name="Footer Placeholder 5">
            <a:extLst>
              <a:ext uri="{FF2B5EF4-FFF2-40B4-BE49-F238E27FC236}">
                <a16:creationId xmlns:a16="http://schemas.microsoft.com/office/drawing/2014/main" id="{13A2C7EE-B5B7-4937-A412-BFFAEF1D0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AF448-EE1E-4C85-BDD3-561449EB0DAA}"/>
              </a:ext>
            </a:extLst>
          </p:cNvPr>
          <p:cNvSpPr>
            <a:spLocks noGrp="1"/>
          </p:cNvSpPr>
          <p:nvPr>
            <p:ph type="sldNum" sz="quarter" idx="12"/>
          </p:nvPr>
        </p:nvSpPr>
        <p:spPr/>
        <p:txBody>
          <a:bodyPr/>
          <a:lstStyle/>
          <a:p>
            <a:fld id="{7CA80BC4-CC0B-4B07-8D54-D4198D5AFCC3}" type="slidenum">
              <a:rPr lang="en-US" smtClean="0"/>
              <a:t>‹#›</a:t>
            </a:fld>
            <a:endParaRPr lang="en-US"/>
          </a:p>
        </p:txBody>
      </p:sp>
    </p:spTree>
    <p:extLst>
      <p:ext uri="{BB962C8B-B14F-4D97-AF65-F5344CB8AC3E}">
        <p14:creationId xmlns:p14="http://schemas.microsoft.com/office/powerpoint/2010/main" val="1242904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307AFD-99F5-4B47-9B25-47F9A2741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7D2AD3-FD0A-4831-A523-6D24C5B73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FC18E-4660-4D30-A5FF-84464334B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EC55C-BDEF-4610-9E42-A16C249EB37A}" type="datetimeFigureOut">
              <a:rPr lang="en-US" smtClean="0"/>
              <a:t>6/8/2020</a:t>
            </a:fld>
            <a:endParaRPr lang="en-US"/>
          </a:p>
        </p:txBody>
      </p:sp>
      <p:sp>
        <p:nvSpPr>
          <p:cNvPr id="5" name="Footer Placeholder 4">
            <a:extLst>
              <a:ext uri="{FF2B5EF4-FFF2-40B4-BE49-F238E27FC236}">
                <a16:creationId xmlns:a16="http://schemas.microsoft.com/office/drawing/2014/main" id="{D7EC09F3-450E-4D42-8944-C0D5B57F3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CAB92F-B122-4793-BC85-141D43053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80BC4-CC0B-4B07-8D54-D4198D5AFCC3}" type="slidenum">
              <a:rPr lang="en-US" smtClean="0"/>
              <a:t>‹#›</a:t>
            </a:fld>
            <a:endParaRPr lang="en-US"/>
          </a:p>
        </p:txBody>
      </p:sp>
    </p:spTree>
    <p:extLst>
      <p:ext uri="{BB962C8B-B14F-4D97-AF65-F5344CB8AC3E}">
        <p14:creationId xmlns:p14="http://schemas.microsoft.com/office/powerpoint/2010/main" val="117247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FBEC9F-E3B1-46FC-8200-D540A2A2D16E}"/>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Cost Concept and Financial Ratios</a:t>
            </a:r>
          </a:p>
        </p:txBody>
      </p:sp>
      <p:sp>
        <p:nvSpPr>
          <p:cNvPr id="3" name="Subtitle 2">
            <a:extLst>
              <a:ext uri="{FF2B5EF4-FFF2-40B4-BE49-F238E27FC236}">
                <a16:creationId xmlns:a16="http://schemas.microsoft.com/office/drawing/2014/main" id="{D99FABAC-1358-4E46-AC00-222BB0A6EFD6}"/>
              </a:ext>
            </a:extLst>
          </p:cNvPr>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Stephen Keels, CPA, PhD</a:t>
            </a:r>
          </a:p>
          <a:p>
            <a:r>
              <a:rPr lang="en-US" dirty="0">
                <a:solidFill>
                  <a:srgbClr val="FFFFFF"/>
                </a:solidFill>
              </a:rPr>
              <a:t>Stephen.Keels@wgu.edu</a:t>
            </a:r>
          </a:p>
        </p:txBody>
      </p:sp>
    </p:spTree>
    <p:extLst>
      <p:ext uri="{BB962C8B-B14F-4D97-AF65-F5344CB8AC3E}">
        <p14:creationId xmlns:p14="http://schemas.microsoft.com/office/powerpoint/2010/main" val="25816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F3FC8C-519F-4368-AD3F-2945E9370BD0}"/>
              </a:ext>
            </a:extLst>
          </p:cNvPr>
          <p:cNvSpPr>
            <a:spLocks noGrp="1"/>
          </p:cNvSpPr>
          <p:nvPr>
            <p:ph type="title"/>
          </p:nvPr>
        </p:nvSpPr>
        <p:spPr>
          <a:xfrm>
            <a:off x="640079" y="2053641"/>
            <a:ext cx="3669161" cy="2760098"/>
          </a:xfrm>
        </p:spPr>
        <p:txBody>
          <a:bodyPr>
            <a:normAutofit/>
          </a:bodyPr>
          <a:lstStyle/>
          <a:p>
            <a:r>
              <a:rPr lang="en-US">
                <a:solidFill>
                  <a:srgbClr val="FFFFFF"/>
                </a:solidFill>
              </a:rPr>
              <a:t>Solution</a:t>
            </a:r>
          </a:p>
        </p:txBody>
      </p:sp>
      <p:sp>
        <p:nvSpPr>
          <p:cNvPr id="3" name="Content Placeholder 2">
            <a:extLst>
              <a:ext uri="{FF2B5EF4-FFF2-40B4-BE49-F238E27FC236}">
                <a16:creationId xmlns:a16="http://schemas.microsoft.com/office/drawing/2014/main" id="{323BB8C1-235A-4FEC-AAFA-29D02D3E1AC4}"/>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The best answer is:</a:t>
            </a:r>
          </a:p>
          <a:p>
            <a:r>
              <a:rPr lang="en-US" sz="2400">
                <a:solidFill>
                  <a:srgbClr val="000000"/>
                </a:solidFill>
              </a:rPr>
              <a:t>Management accounting is used primarily for internal planning, control, and evaluation.</a:t>
            </a:r>
          </a:p>
          <a:p>
            <a:r>
              <a:rPr lang="en-US" sz="2400">
                <a:solidFill>
                  <a:srgbClr val="000000"/>
                </a:solidFill>
              </a:rPr>
              <a:t>Do not forget that Management Accounting is about assisting Managers to make good decisions for the Company as opposed to providing information to Stakeholders.</a:t>
            </a:r>
          </a:p>
        </p:txBody>
      </p:sp>
    </p:spTree>
    <p:extLst>
      <p:ext uri="{BB962C8B-B14F-4D97-AF65-F5344CB8AC3E}">
        <p14:creationId xmlns:p14="http://schemas.microsoft.com/office/powerpoint/2010/main" val="263056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E63BAB-451A-4B49-82D4-BD7331A33110}"/>
              </a:ext>
            </a:extLst>
          </p:cNvPr>
          <p:cNvSpPr>
            <a:spLocks noGrp="1"/>
          </p:cNvSpPr>
          <p:nvPr>
            <p:ph type="title"/>
          </p:nvPr>
        </p:nvSpPr>
        <p:spPr>
          <a:xfrm>
            <a:off x="804671" y="365125"/>
            <a:ext cx="3405821" cy="3117038"/>
          </a:xfrm>
        </p:spPr>
        <p:txBody>
          <a:bodyPr anchor="ctr">
            <a:normAutofit/>
          </a:bodyPr>
          <a:lstStyle/>
          <a:p>
            <a:r>
              <a:rPr lang="en-US" dirty="0"/>
              <a:t>Cost-Volume-Profit or Breakeven Analysis</a:t>
            </a:r>
            <a:br>
              <a:rPr lang="en-US" dirty="0"/>
            </a:br>
            <a:endParaRPr lang="en-US" dirty="0"/>
          </a:p>
        </p:txBody>
      </p:sp>
      <p:sp>
        <p:nvSpPr>
          <p:cNvPr id="3" name="Content Placeholder 2">
            <a:extLst>
              <a:ext uri="{FF2B5EF4-FFF2-40B4-BE49-F238E27FC236}">
                <a16:creationId xmlns:a16="http://schemas.microsoft.com/office/drawing/2014/main" id="{CDEB006A-3E82-4A9C-8365-D65B6E0D133C}"/>
              </a:ext>
            </a:extLst>
          </p:cNvPr>
          <p:cNvSpPr>
            <a:spLocks noGrp="1"/>
          </p:cNvSpPr>
          <p:nvPr>
            <p:ph idx="1"/>
          </p:nvPr>
        </p:nvSpPr>
        <p:spPr>
          <a:xfrm>
            <a:off x="6374219" y="994145"/>
            <a:ext cx="5156364" cy="4832498"/>
          </a:xfrm>
        </p:spPr>
        <p:txBody>
          <a:bodyPr anchor="ctr">
            <a:normAutofit/>
          </a:bodyPr>
          <a:lstStyle/>
          <a:p>
            <a:r>
              <a:rPr lang="en-US" sz="1900" dirty="0">
                <a:solidFill>
                  <a:schemeClr val="bg1"/>
                </a:solidFill>
              </a:rPr>
              <a:t>The Concepts of fixed and variable cost are important to CVP Analysis. Fixed costs are costs which are not dependent of production such as rent or property taxes. Variable cost vary with production such as materials. Although this type of analysis is sometimes called Breakeven Analysis, the purpose is not to break even, but to determine how many units must be sold before the breakeven point is achieved.</a:t>
            </a:r>
          </a:p>
          <a:p>
            <a:r>
              <a:rPr lang="en-US" sz="1900" dirty="0">
                <a:solidFill>
                  <a:schemeClr val="bg1"/>
                </a:solidFill>
              </a:rPr>
              <a:t>Period Costs are cost that are only dependent on time such as rent or insurance. Fixed costs are costs that do not vary with the level of output such as rent or property taxes. As production increases, these fixed costs can be spread over more units so that the fixed cost per unit falls as production increases.</a:t>
            </a:r>
          </a:p>
          <a:p>
            <a:endParaRPr lang="en-US" sz="1900" dirty="0">
              <a:solidFill>
                <a:schemeClr val="bg1"/>
              </a:solidFill>
            </a:endParaRPr>
          </a:p>
        </p:txBody>
      </p:sp>
    </p:spTree>
    <p:extLst>
      <p:ext uri="{BB962C8B-B14F-4D97-AF65-F5344CB8AC3E}">
        <p14:creationId xmlns:p14="http://schemas.microsoft.com/office/powerpoint/2010/main" val="104552129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6DE66-FBFC-41C0-84DA-DC24B313F92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Cost-Volume-Profit Example</a:t>
            </a:r>
          </a:p>
        </p:txBody>
      </p:sp>
      <p:sp>
        <p:nvSpPr>
          <p:cNvPr id="73" name="Rectangle 7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 ">
            <a:extLst>
              <a:ext uri="{FF2B5EF4-FFF2-40B4-BE49-F238E27FC236}">
                <a16:creationId xmlns:a16="http://schemas.microsoft.com/office/drawing/2014/main" id="{BC4FA665-BA75-4586-8D46-8B7B4314FB0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98"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71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D8736-97E8-4FAB-AF51-CA84D2F5BDA9}"/>
              </a:ext>
            </a:extLst>
          </p:cNvPr>
          <p:cNvSpPr>
            <a:spLocks noGrp="1"/>
          </p:cNvSpPr>
          <p:nvPr>
            <p:ph type="title"/>
          </p:nvPr>
        </p:nvSpPr>
        <p:spPr>
          <a:xfrm>
            <a:off x="1045028" y="1336329"/>
            <a:ext cx="3892732" cy="4382588"/>
          </a:xfrm>
        </p:spPr>
        <p:txBody>
          <a:bodyPr anchor="ctr">
            <a:normAutofit/>
          </a:bodyPr>
          <a:lstStyle/>
          <a:p>
            <a:r>
              <a:rPr lang="en-US" sz="5000" b="1" dirty="0"/>
              <a:t>What are total revenues equal at the break-even point?</a:t>
            </a:r>
            <a:endParaRPr lang="en-US" sz="5000" dirty="0"/>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3C4695-77F1-48BB-89C1-272C69262AEC}"/>
              </a:ext>
            </a:extLst>
          </p:cNvPr>
          <p:cNvSpPr>
            <a:spLocks noGrp="1"/>
          </p:cNvSpPr>
          <p:nvPr>
            <p:ph idx="1"/>
          </p:nvPr>
        </p:nvSpPr>
        <p:spPr>
          <a:xfrm>
            <a:off x="6096001" y="1336329"/>
            <a:ext cx="5260848" cy="4382588"/>
          </a:xfrm>
        </p:spPr>
        <p:txBody>
          <a:bodyPr anchor="ctr">
            <a:normAutofit/>
          </a:bodyPr>
          <a:lstStyle/>
          <a:p>
            <a:r>
              <a:rPr lang="en-US" sz="2000" dirty="0"/>
              <a:t>By looking at the previous graph we see that the lines cross at $4,500 so that is the correct answer.</a:t>
            </a:r>
          </a:p>
          <a:p>
            <a:r>
              <a:rPr lang="en-US" sz="2000" dirty="0"/>
              <a:t>The purpose of CVP analysis is not so much to break-even, but to get a measure for break-even so goals may be set appropriately.</a:t>
            </a:r>
          </a:p>
          <a:p>
            <a:endParaRPr lang="en-US" sz="2000" dirty="0"/>
          </a:p>
          <a:p>
            <a:endParaRPr lang="en-US" sz="2000" dirty="0"/>
          </a:p>
        </p:txBody>
      </p:sp>
    </p:spTree>
    <p:extLst>
      <p:ext uri="{BB962C8B-B14F-4D97-AF65-F5344CB8AC3E}">
        <p14:creationId xmlns:p14="http://schemas.microsoft.com/office/powerpoint/2010/main" val="264002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77520F-33E1-439F-8B60-FC2F314EE5F0}"/>
              </a:ext>
            </a:extLst>
          </p:cNvPr>
          <p:cNvSpPr>
            <a:spLocks noGrp="1"/>
          </p:cNvSpPr>
          <p:nvPr>
            <p:ph type="title"/>
          </p:nvPr>
        </p:nvSpPr>
        <p:spPr>
          <a:xfrm>
            <a:off x="804671" y="365125"/>
            <a:ext cx="3405821" cy="3117038"/>
          </a:xfrm>
        </p:spPr>
        <p:txBody>
          <a:bodyPr anchor="ctr">
            <a:normAutofit/>
          </a:bodyPr>
          <a:lstStyle/>
          <a:p>
            <a:r>
              <a:rPr lang="en-US" dirty="0"/>
              <a:t>Variable and Fixed Costs</a:t>
            </a:r>
          </a:p>
        </p:txBody>
      </p:sp>
      <p:sp>
        <p:nvSpPr>
          <p:cNvPr id="3" name="Content Placeholder 2">
            <a:extLst>
              <a:ext uri="{FF2B5EF4-FFF2-40B4-BE49-F238E27FC236}">
                <a16:creationId xmlns:a16="http://schemas.microsoft.com/office/drawing/2014/main" id="{B5B26030-0F8E-407F-A640-79B51AF0F0CA}"/>
              </a:ext>
            </a:extLst>
          </p:cNvPr>
          <p:cNvSpPr>
            <a:spLocks noGrp="1"/>
          </p:cNvSpPr>
          <p:nvPr>
            <p:ph idx="1"/>
          </p:nvPr>
        </p:nvSpPr>
        <p:spPr>
          <a:xfrm>
            <a:off x="6374219" y="994145"/>
            <a:ext cx="5156364" cy="4832498"/>
          </a:xfrm>
        </p:spPr>
        <p:txBody>
          <a:bodyPr anchor="ctr">
            <a:normAutofit/>
          </a:bodyPr>
          <a:lstStyle/>
          <a:p>
            <a:r>
              <a:rPr lang="en-US" sz="2100" dirty="0">
                <a:solidFill>
                  <a:schemeClr val="bg1"/>
                </a:solidFill>
              </a:rPr>
              <a:t>Variable costs are the costs that vary with production such as the cost of the material used in production or the labor used to produce an item. The total variable cost increase as production increases. The difference between the sale price and the sum of the variable and fixed costs is the profit or margin. The more units that are sold, the more the fixed cost can be spread over more units, the more profit will be made since the variable cost per unit remains constant. That is why sales are so important to a firm: more sales mean more profit since the fixed cost can be spread over more units and hence, margins for each item become larger.</a:t>
            </a:r>
          </a:p>
          <a:p>
            <a:endParaRPr lang="en-US" sz="2100" dirty="0">
              <a:solidFill>
                <a:schemeClr val="bg1"/>
              </a:solidFill>
            </a:endParaRPr>
          </a:p>
        </p:txBody>
      </p:sp>
    </p:spTree>
    <p:extLst>
      <p:ext uri="{BB962C8B-B14F-4D97-AF65-F5344CB8AC3E}">
        <p14:creationId xmlns:p14="http://schemas.microsoft.com/office/powerpoint/2010/main" val="394649313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E51D7C-09C7-4D4D-A032-8D36C1A4026C}"/>
              </a:ext>
            </a:extLst>
          </p:cNvPr>
          <p:cNvSpPr>
            <a:spLocks noGrp="1"/>
          </p:cNvSpPr>
          <p:nvPr>
            <p:ph type="title"/>
          </p:nvPr>
        </p:nvSpPr>
        <p:spPr>
          <a:xfrm>
            <a:off x="804671" y="365125"/>
            <a:ext cx="3405821" cy="3117038"/>
          </a:xfrm>
        </p:spPr>
        <p:txBody>
          <a:bodyPr anchor="ctr">
            <a:normAutofit/>
          </a:bodyPr>
          <a:lstStyle/>
          <a:p>
            <a:r>
              <a:rPr lang="en-US" sz="4100"/>
              <a:t>Manufacturing Costs</a:t>
            </a:r>
          </a:p>
        </p:txBody>
      </p:sp>
      <p:sp>
        <p:nvSpPr>
          <p:cNvPr id="3" name="Content Placeholder 2">
            <a:extLst>
              <a:ext uri="{FF2B5EF4-FFF2-40B4-BE49-F238E27FC236}">
                <a16:creationId xmlns:a16="http://schemas.microsoft.com/office/drawing/2014/main" id="{34DA7219-EC53-4B0A-A65F-2DAF237E111E}"/>
              </a:ext>
            </a:extLst>
          </p:cNvPr>
          <p:cNvSpPr>
            <a:spLocks noGrp="1"/>
          </p:cNvSpPr>
          <p:nvPr>
            <p:ph idx="1"/>
          </p:nvPr>
        </p:nvSpPr>
        <p:spPr>
          <a:xfrm>
            <a:off x="6374219" y="994145"/>
            <a:ext cx="5156364" cy="4832498"/>
          </a:xfrm>
        </p:spPr>
        <p:txBody>
          <a:bodyPr anchor="ctr">
            <a:normAutofit/>
          </a:bodyPr>
          <a:lstStyle/>
          <a:p>
            <a:r>
              <a:rPr lang="en-US" sz="2100" dirty="0">
                <a:solidFill>
                  <a:schemeClr val="bg1"/>
                </a:solidFill>
                <a:latin typeface="NimbusRomNo9L-Regu"/>
              </a:rPr>
              <a:t>To help management analyze the manufacturing cost of its products, product costs are divided into three components:</a:t>
            </a:r>
          </a:p>
          <a:p>
            <a:r>
              <a:rPr lang="en-US" sz="2100" dirty="0">
                <a:solidFill>
                  <a:schemeClr val="bg1"/>
                </a:solidFill>
                <a:latin typeface="CMSY10"/>
              </a:rPr>
              <a:t>• </a:t>
            </a:r>
            <a:r>
              <a:rPr lang="en-US" sz="2100" dirty="0">
                <a:solidFill>
                  <a:schemeClr val="bg1"/>
                </a:solidFill>
                <a:latin typeface="NimbusRomNo9L-Regu"/>
              </a:rPr>
              <a:t>Direct materials</a:t>
            </a:r>
          </a:p>
          <a:p>
            <a:r>
              <a:rPr lang="en-US" sz="2100" dirty="0">
                <a:solidFill>
                  <a:schemeClr val="bg1"/>
                </a:solidFill>
                <a:latin typeface="CMSY10"/>
              </a:rPr>
              <a:t>• </a:t>
            </a:r>
            <a:r>
              <a:rPr lang="en-US" sz="2100" dirty="0">
                <a:solidFill>
                  <a:schemeClr val="bg1"/>
                </a:solidFill>
                <a:latin typeface="NimbusRomNo9L-Regu"/>
              </a:rPr>
              <a:t>Direct labor</a:t>
            </a:r>
          </a:p>
          <a:p>
            <a:r>
              <a:rPr lang="en-US" sz="2100" dirty="0">
                <a:solidFill>
                  <a:schemeClr val="bg1"/>
                </a:solidFill>
                <a:latin typeface="CMSY10"/>
              </a:rPr>
              <a:t>• </a:t>
            </a:r>
            <a:r>
              <a:rPr lang="en-US" sz="2100" dirty="0">
                <a:solidFill>
                  <a:schemeClr val="bg1"/>
                </a:solidFill>
                <a:latin typeface="NimbusRomNo9L-Regu"/>
              </a:rPr>
              <a:t>Manufacturing overhead</a:t>
            </a:r>
            <a:endParaRPr lang="en-US" sz="2100" dirty="0">
              <a:solidFill>
                <a:schemeClr val="bg1"/>
              </a:solidFill>
            </a:endParaRPr>
          </a:p>
          <a:p>
            <a:r>
              <a:rPr lang="en-US" sz="2100" dirty="0">
                <a:solidFill>
                  <a:schemeClr val="bg1"/>
                </a:solidFill>
              </a:rPr>
              <a:t>Direct materials are the materials needed to product or service.</a:t>
            </a:r>
          </a:p>
          <a:p>
            <a:r>
              <a:rPr lang="en-US" sz="2100" dirty="0">
                <a:solidFill>
                  <a:schemeClr val="bg1"/>
                </a:solidFill>
              </a:rPr>
              <a:t>Direct labor is the labor needed to produce the product or service.</a:t>
            </a:r>
          </a:p>
          <a:p>
            <a:r>
              <a:rPr lang="en-US" sz="2100" dirty="0">
                <a:solidFill>
                  <a:schemeClr val="bg1"/>
                </a:solidFill>
              </a:rPr>
              <a:t>Manufacture overhead are all the cost directly associated with the production of the product or service.</a:t>
            </a:r>
          </a:p>
          <a:p>
            <a:endParaRPr lang="en-US" sz="2100" dirty="0">
              <a:solidFill>
                <a:schemeClr val="bg1"/>
              </a:solidFill>
            </a:endParaRPr>
          </a:p>
        </p:txBody>
      </p:sp>
    </p:spTree>
    <p:extLst>
      <p:ext uri="{BB962C8B-B14F-4D97-AF65-F5344CB8AC3E}">
        <p14:creationId xmlns:p14="http://schemas.microsoft.com/office/powerpoint/2010/main" val="36599699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1464C1-11A7-4AE0-AAF9-1CEACBEC6D3F}"/>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2900" kern="1200">
                <a:solidFill>
                  <a:schemeClr val="bg1"/>
                </a:solidFill>
                <a:latin typeface="+mj-lt"/>
                <a:ea typeface="+mj-ea"/>
                <a:cs typeface="+mj-cs"/>
              </a:rPr>
              <a:t>We generally think of a manufacture when we think of product cost, but often a service firm such as an accountant or a plumber may have product costs as well.</a:t>
            </a:r>
            <a:br>
              <a:rPr lang="en-US" sz="2900" kern="1200">
                <a:solidFill>
                  <a:schemeClr val="bg1"/>
                </a:solidFill>
                <a:latin typeface="+mj-lt"/>
                <a:ea typeface="+mj-ea"/>
                <a:cs typeface="+mj-cs"/>
              </a:rPr>
            </a:br>
            <a:endParaRPr lang="en-US" sz="2900" kern="1200">
              <a:solidFill>
                <a:schemeClr val="bg1"/>
              </a:solidFill>
              <a:latin typeface="+mj-lt"/>
              <a:ea typeface="+mj-ea"/>
              <a:cs typeface="+mj-cs"/>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D4549B3D-BB7B-4BCA-A859-FC28D9454E45}"/>
              </a:ext>
            </a:extLst>
          </p:cNvPr>
          <p:cNvPicPr>
            <a:picLocks noGrp="1" noChangeAspect="1"/>
          </p:cNvPicPr>
          <p:nvPr>
            <p:ph idx="1"/>
          </p:nvPr>
        </p:nvPicPr>
        <p:blipFill>
          <a:blip r:embed="rId2"/>
          <a:stretch>
            <a:fillRect/>
          </a:stretch>
        </p:blipFill>
        <p:spPr>
          <a:xfrm>
            <a:off x="419382" y="329251"/>
            <a:ext cx="5604772" cy="4547550"/>
          </a:xfrm>
          <a:prstGeom prst="rect">
            <a:avLst/>
          </a:prstGeom>
        </p:spPr>
      </p:pic>
    </p:spTree>
    <p:extLst>
      <p:ext uri="{BB962C8B-B14F-4D97-AF65-F5344CB8AC3E}">
        <p14:creationId xmlns:p14="http://schemas.microsoft.com/office/powerpoint/2010/main" val="330620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8332C-3913-4BB4-B4EC-B35F58ABBD4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Expenses verses Opportunity Costs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DC8698-05A2-4F8E-83A6-6B95736D7B17}"/>
              </a:ext>
            </a:extLst>
          </p:cNvPr>
          <p:cNvSpPr>
            <a:spLocks noGrp="1"/>
          </p:cNvSpPr>
          <p:nvPr>
            <p:ph idx="1"/>
          </p:nvPr>
        </p:nvSpPr>
        <p:spPr>
          <a:xfrm>
            <a:off x="4976031" y="963877"/>
            <a:ext cx="6377769" cy="4930246"/>
          </a:xfrm>
        </p:spPr>
        <p:txBody>
          <a:bodyPr anchor="ctr">
            <a:normAutofit/>
          </a:bodyPr>
          <a:lstStyle/>
          <a:p>
            <a:r>
              <a:rPr lang="en-US" sz="1500"/>
              <a:t>Out of pocket  expenses are costs that used or will require cash while Opportunity Costs are the value of the option not utilized: the cost of not doing something.</a:t>
            </a:r>
          </a:p>
          <a:p>
            <a:r>
              <a:rPr lang="en-US" sz="1500">
                <a:latin typeface="NimbusRomNo9L-ReguItal"/>
              </a:rPr>
              <a:t>Costs can be categorized in a variety of ways depending on the decision that is being made. The most important</a:t>
            </a:r>
          </a:p>
          <a:p>
            <a:r>
              <a:rPr lang="en-US" sz="1500">
                <a:latin typeface="NimbusRomNo9L-ReguItal"/>
              </a:rPr>
              <a:t>categorizations are as follows:</a:t>
            </a:r>
          </a:p>
          <a:p>
            <a:r>
              <a:rPr lang="en-US" sz="1500">
                <a:latin typeface="NimbusRomNo9L-Medi"/>
              </a:rPr>
              <a:t>Fixed/ Variable </a:t>
            </a:r>
            <a:r>
              <a:rPr lang="en-US" sz="1500">
                <a:latin typeface="NimbusRomNo9L-ReguItal"/>
              </a:rPr>
              <a:t>Fixed—A cost that doesn’t change based on changes in the level of sales or production. </a:t>
            </a:r>
          </a:p>
          <a:p>
            <a:r>
              <a:rPr lang="en-US" sz="1500">
                <a:latin typeface="NimbusRomNo9L-Medi"/>
              </a:rPr>
              <a:t>Product/ Period </a:t>
            </a:r>
            <a:r>
              <a:rPr lang="en-US" sz="1500">
                <a:latin typeface="NimbusRomNo9L-ReguItal"/>
              </a:rPr>
              <a:t>Product—A cost incurred as part of the production process. </a:t>
            </a:r>
          </a:p>
          <a:p>
            <a:r>
              <a:rPr lang="en-US" sz="1500">
                <a:latin typeface="NimbusRomNo9L-ReguItal"/>
              </a:rPr>
              <a:t>Pr</a:t>
            </a:r>
            <a:r>
              <a:rPr lang="en-US" sz="1500">
                <a:latin typeface="NimbusRomNo9L-Medi"/>
              </a:rPr>
              <a:t>oduct Costs </a:t>
            </a:r>
            <a:r>
              <a:rPr lang="en-US" sz="1500">
                <a:latin typeface="NimbusRomNo9L-ReguItal"/>
              </a:rPr>
              <a:t>Direct materials—The cost of the primary raw materials used in production.  </a:t>
            </a:r>
          </a:p>
          <a:p>
            <a:r>
              <a:rPr lang="en-US" sz="1500">
                <a:latin typeface="NimbusRomNo9L-Medi"/>
              </a:rPr>
              <a:t>Direct/Indirect </a:t>
            </a:r>
            <a:r>
              <a:rPr lang="en-US" sz="1500">
                <a:latin typeface="NimbusRomNo9L-ReguItal"/>
              </a:rPr>
              <a:t>Direct—The costs that are created by a particular product or segment that is being analyzed. </a:t>
            </a:r>
            <a:r>
              <a:rPr lang="en-US" sz="1500">
                <a:latin typeface="NimbusRomNo9L-Medi"/>
              </a:rPr>
              <a:t> </a:t>
            </a:r>
            <a:r>
              <a:rPr lang="en-US" sz="1500">
                <a:latin typeface="NimbusRomNo9L-ReguItal"/>
              </a:rPr>
              <a:t>Differential—A future cost that can be changed by a decision made now. </a:t>
            </a:r>
          </a:p>
          <a:p>
            <a:r>
              <a:rPr lang="en-US" sz="1500">
                <a:latin typeface="NimbusRomNo9L-Medi"/>
              </a:rPr>
              <a:t>Out-of-pocket/Opportunity </a:t>
            </a:r>
            <a:r>
              <a:rPr lang="en-US" sz="1500">
                <a:latin typeface="NimbusRomNo9L-ReguItal"/>
              </a:rPr>
              <a:t>Out-of-pocket—Costs that involve the outlay of cash or the use of some other asset </a:t>
            </a:r>
            <a:endParaRPr lang="en-US" sz="1500"/>
          </a:p>
          <a:p>
            <a:endParaRPr lang="en-US" sz="1500"/>
          </a:p>
        </p:txBody>
      </p:sp>
    </p:spTree>
    <p:extLst>
      <p:ext uri="{BB962C8B-B14F-4D97-AF65-F5344CB8AC3E}">
        <p14:creationId xmlns:p14="http://schemas.microsoft.com/office/powerpoint/2010/main" val="51169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C302FC-135A-4053-885E-56CE354E2B6E}"/>
              </a:ext>
            </a:extLst>
          </p:cNvPr>
          <p:cNvSpPr>
            <a:spLocks noGrp="1"/>
          </p:cNvSpPr>
          <p:nvPr>
            <p:ph type="title"/>
          </p:nvPr>
        </p:nvSpPr>
        <p:spPr>
          <a:xfrm>
            <a:off x="640079" y="2053641"/>
            <a:ext cx="3669161" cy="2760098"/>
          </a:xfrm>
        </p:spPr>
        <p:txBody>
          <a:bodyPr>
            <a:normAutofit/>
          </a:bodyPr>
          <a:lstStyle/>
          <a:p>
            <a:r>
              <a:rPr lang="en-US" dirty="0"/>
              <a:t>Types of Costs</a:t>
            </a:r>
            <a:endParaRPr lang="en-US" dirty="0">
              <a:solidFill>
                <a:srgbClr val="FFFFFF"/>
              </a:solidFill>
            </a:endParaRPr>
          </a:p>
        </p:txBody>
      </p:sp>
      <p:sp>
        <p:nvSpPr>
          <p:cNvPr id="3" name="Content Placeholder 2">
            <a:extLst>
              <a:ext uri="{FF2B5EF4-FFF2-40B4-BE49-F238E27FC236}">
                <a16:creationId xmlns:a16="http://schemas.microsoft.com/office/drawing/2014/main" id="{9E1C6BED-33AE-46CC-AC62-8406210AD5C2}"/>
              </a:ext>
            </a:extLst>
          </p:cNvPr>
          <p:cNvSpPr>
            <a:spLocks noGrp="1"/>
          </p:cNvSpPr>
          <p:nvPr>
            <p:ph idx="1"/>
          </p:nvPr>
        </p:nvSpPr>
        <p:spPr>
          <a:xfrm>
            <a:off x="6090574" y="801866"/>
            <a:ext cx="5306084" cy="5230634"/>
          </a:xfrm>
        </p:spPr>
        <p:txBody>
          <a:bodyPr anchor="ctr">
            <a:normAutofit/>
          </a:bodyPr>
          <a:lstStyle/>
          <a:p>
            <a:r>
              <a:rPr lang="en-US" sz="2400" dirty="0"/>
              <a:t>Direct costs are associated with a branch or product alone.</a:t>
            </a:r>
          </a:p>
          <a:p>
            <a:r>
              <a:rPr lang="en-US" sz="2400" dirty="0"/>
              <a:t>Indirect costs affect more than one product or branch.</a:t>
            </a:r>
          </a:p>
          <a:p>
            <a:r>
              <a:rPr lang="en-US" sz="2400" dirty="0"/>
              <a:t>Differential cost are costs that make a difference. If your Company is going to suffer the costs regardless of the choice, then it is not a differential costs.</a:t>
            </a:r>
          </a:p>
          <a:p>
            <a:r>
              <a:rPr lang="en-US" sz="2400" dirty="0"/>
              <a:t>Sunk costs are costs that occurred in the past and there is not a way to recover them.</a:t>
            </a:r>
          </a:p>
          <a:p>
            <a:endParaRPr lang="en-US" sz="2400" dirty="0">
              <a:solidFill>
                <a:srgbClr val="000000"/>
              </a:solidFill>
            </a:endParaRPr>
          </a:p>
        </p:txBody>
      </p:sp>
    </p:spTree>
    <p:extLst>
      <p:ext uri="{BB962C8B-B14F-4D97-AF65-F5344CB8AC3E}">
        <p14:creationId xmlns:p14="http://schemas.microsoft.com/office/powerpoint/2010/main" val="1417136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BEEE5A-6720-431E-AF8B-4BA24513892B}"/>
              </a:ext>
            </a:extLst>
          </p:cNvPr>
          <p:cNvSpPr>
            <a:spLocks noGrp="1"/>
          </p:cNvSpPr>
          <p:nvPr>
            <p:ph type="title"/>
          </p:nvPr>
        </p:nvSpPr>
        <p:spPr>
          <a:xfrm>
            <a:off x="640079" y="2053641"/>
            <a:ext cx="3669161" cy="2760098"/>
          </a:xfrm>
        </p:spPr>
        <p:txBody>
          <a:bodyPr>
            <a:normAutofit/>
          </a:bodyPr>
          <a:lstStyle/>
          <a:p>
            <a:r>
              <a:rPr lang="en-US" dirty="0"/>
              <a:t>Common Financial Ratios</a:t>
            </a:r>
            <a:br>
              <a:rPr lang="en-US" dirty="0"/>
            </a:br>
            <a:endParaRPr lang="en-US" dirty="0">
              <a:solidFill>
                <a:srgbClr val="FFFFFF"/>
              </a:solidFill>
            </a:endParaRPr>
          </a:p>
        </p:txBody>
      </p:sp>
      <p:sp>
        <p:nvSpPr>
          <p:cNvPr id="3" name="Content Placeholder 2">
            <a:extLst>
              <a:ext uri="{FF2B5EF4-FFF2-40B4-BE49-F238E27FC236}">
                <a16:creationId xmlns:a16="http://schemas.microsoft.com/office/drawing/2014/main" id="{95FE02AC-6B76-4999-863A-7335AF041069}"/>
              </a:ext>
            </a:extLst>
          </p:cNvPr>
          <p:cNvSpPr>
            <a:spLocks noGrp="1"/>
          </p:cNvSpPr>
          <p:nvPr>
            <p:ph idx="1"/>
          </p:nvPr>
        </p:nvSpPr>
        <p:spPr>
          <a:xfrm>
            <a:off x="6090574" y="801866"/>
            <a:ext cx="5306084" cy="5230634"/>
          </a:xfrm>
        </p:spPr>
        <p:txBody>
          <a:bodyPr anchor="ctr">
            <a:normAutofit/>
          </a:bodyPr>
          <a:lstStyle/>
          <a:p>
            <a:r>
              <a:rPr lang="en-US" sz="2400" dirty="0"/>
              <a:t>The debt ratio is computed as liabilities divided by assets. </a:t>
            </a:r>
          </a:p>
          <a:p>
            <a:r>
              <a:rPr lang="en-US" sz="2400" dirty="0"/>
              <a:t>This ratio is used to indicate the level of debt that the Company is maintaining. </a:t>
            </a:r>
          </a:p>
          <a:p>
            <a:r>
              <a:rPr lang="en-US" sz="2400" dirty="0"/>
              <a:t>This ratio may be used to compare similar companies to suggest if a company may be holding excessive debt.</a:t>
            </a:r>
          </a:p>
          <a:p>
            <a:r>
              <a:rPr lang="en-US" sz="2400" dirty="0"/>
              <a:t>If Sears has a total liability of 25 Million and the total value of the Common Stock is 50 Million, them its Debt Ratio is 25/50 or 50 percent.</a:t>
            </a:r>
          </a:p>
          <a:p>
            <a:endParaRPr lang="en-US" sz="2400" dirty="0">
              <a:solidFill>
                <a:srgbClr val="000000"/>
              </a:solidFill>
            </a:endParaRPr>
          </a:p>
        </p:txBody>
      </p:sp>
    </p:spTree>
    <p:extLst>
      <p:ext uri="{BB962C8B-B14F-4D97-AF65-F5344CB8AC3E}">
        <p14:creationId xmlns:p14="http://schemas.microsoft.com/office/powerpoint/2010/main" val="209796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A590D4B-7C0C-470F-A565-5781399FEBBC}"/>
              </a:ext>
            </a:extLst>
          </p:cNvPr>
          <p:cNvSpPr>
            <a:spLocks noGrp="1"/>
          </p:cNvSpPr>
          <p:nvPr>
            <p:ph type="title"/>
          </p:nvPr>
        </p:nvSpPr>
        <p:spPr>
          <a:xfrm>
            <a:off x="804671" y="365125"/>
            <a:ext cx="3405821" cy="3117038"/>
          </a:xfrm>
        </p:spPr>
        <p:txBody>
          <a:bodyPr anchor="ctr">
            <a:normAutofit/>
          </a:bodyPr>
          <a:lstStyle/>
          <a:p>
            <a:r>
              <a:rPr lang="en-US" dirty="0"/>
              <a:t>Management Accounting verses Financial Accounting</a:t>
            </a:r>
          </a:p>
        </p:txBody>
      </p:sp>
      <p:sp>
        <p:nvSpPr>
          <p:cNvPr id="5" name="Content Placeholder 4">
            <a:extLst>
              <a:ext uri="{FF2B5EF4-FFF2-40B4-BE49-F238E27FC236}">
                <a16:creationId xmlns:a16="http://schemas.microsoft.com/office/drawing/2014/main" id="{AE404663-82A9-4CD4-83FC-02E19BD942A0}"/>
              </a:ext>
            </a:extLst>
          </p:cNvPr>
          <p:cNvSpPr>
            <a:spLocks noGrp="1"/>
          </p:cNvSpPr>
          <p:nvPr>
            <p:ph idx="1"/>
          </p:nvPr>
        </p:nvSpPr>
        <p:spPr>
          <a:xfrm>
            <a:off x="5863722" y="994145"/>
            <a:ext cx="5666861" cy="5095937"/>
          </a:xfrm>
        </p:spPr>
        <p:txBody>
          <a:bodyPr anchor="ctr">
            <a:normAutofit/>
          </a:bodyPr>
          <a:lstStyle/>
          <a:p>
            <a:r>
              <a:rPr lang="en-US" sz="1600" dirty="0">
                <a:solidFill>
                  <a:schemeClr val="bg1"/>
                </a:solidFill>
                <a:latin typeface="NimbusRomNo9L-Medi"/>
              </a:rPr>
              <a:t>Management Accounting:</a:t>
            </a:r>
          </a:p>
          <a:p>
            <a:r>
              <a:rPr lang="en-US" sz="1600" dirty="0">
                <a:solidFill>
                  <a:schemeClr val="bg1"/>
                </a:solidFill>
                <a:latin typeface="CMSY10"/>
              </a:rPr>
              <a:t>• </a:t>
            </a:r>
            <a:r>
              <a:rPr lang="en-US" sz="1600" dirty="0">
                <a:solidFill>
                  <a:schemeClr val="bg1"/>
                </a:solidFill>
                <a:latin typeface="NimbusRomNo9L-ReguItal"/>
              </a:rPr>
              <a:t>Unique competitive tool</a:t>
            </a:r>
          </a:p>
          <a:p>
            <a:r>
              <a:rPr lang="en-US" sz="1600" dirty="0">
                <a:solidFill>
                  <a:schemeClr val="bg1"/>
                </a:solidFill>
                <a:latin typeface="CMSY10"/>
              </a:rPr>
              <a:t>• </a:t>
            </a:r>
            <a:r>
              <a:rPr lang="en-US" sz="1600" dirty="0">
                <a:solidFill>
                  <a:schemeClr val="bg1"/>
                </a:solidFill>
                <a:latin typeface="NimbusRomNo9L-ReguItal"/>
              </a:rPr>
              <a:t>Both financial and nonfinancial data</a:t>
            </a:r>
          </a:p>
          <a:p>
            <a:r>
              <a:rPr lang="en-US" sz="1600" dirty="0">
                <a:solidFill>
                  <a:schemeClr val="bg1"/>
                </a:solidFill>
                <a:latin typeface="CMSY10"/>
              </a:rPr>
              <a:t>• </a:t>
            </a:r>
            <a:r>
              <a:rPr lang="en-US" sz="1600" dirty="0">
                <a:solidFill>
                  <a:schemeClr val="bg1"/>
                </a:solidFill>
                <a:latin typeface="NimbusRomNo9L-ReguItal"/>
              </a:rPr>
              <a:t>Usually kept secret within the company</a:t>
            </a:r>
          </a:p>
          <a:p>
            <a:r>
              <a:rPr lang="en-US" sz="1600" dirty="0">
                <a:solidFill>
                  <a:schemeClr val="bg1"/>
                </a:solidFill>
                <a:latin typeface="CMSY10"/>
              </a:rPr>
              <a:t>• </a:t>
            </a:r>
            <a:r>
              <a:rPr lang="en-US" sz="1600" dirty="0">
                <a:solidFill>
                  <a:schemeClr val="bg1"/>
                </a:solidFill>
                <a:latin typeface="NimbusRomNo9L-ReguItal"/>
              </a:rPr>
              <a:t>Used for internal planning, control, and evaluation</a:t>
            </a:r>
          </a:p>
          <a:p>
            <a:endParaRPr lang="en-US" sz="1600" dirty="0">
              <a:solidFill>
                <a:schemeClr val="bg1"/>
              </a:solidFill>
              <a:latin typeface="NimbusRomNo9L-ReguItal"/>
            </a:endParaRPr>
          </a:p>
          <a:p>
            <a:r>
              <a:rPr lang="en-US" sz="1600" dirty="0">
                <a:solidFill>
                  <a:schemeClr val="bg1"/>
                </a:solidFill>
                <a:latin typeface="NimbusRomNo9L-Medi"/>
              </a:rPr>
              <a:t>Financial Accounting:</a:t>
            </a:r>
          </a:p>
          <a:p>
            <a:r>
              <a:rPr lang="en-US" sz="1600" dirty="0">
                <a:solidFill>
                  <a:schemeClr val="bg1"/>
                </a:solidFill>
                <a:latin typeface="CMSY10"/>
              </a:rPr>
              <a:t>• </a:t>
            </a:r>
            <a:r>
              <a:rPr lang="en-US" sz="1600" dirty="0">
                <a:solidFill>
                  <a:schemeClr val="bg1"/>
                </a:solidFill>
                <a:latin typeface="NimbusRomNo9L-ReguItal"/>
              </a:rPr>
              <a:t>Uniform across companies (generally accepted accounting principles)</a:t>
            </a:r>
          </a:p>
          <a:p>
            <a:r>
              <a:rPr lang="en-US" sz="1600" dirty="0">
                <a:solidFill>
                  <a:schemeClr val="bg1"/>
                </a:solidFill>
                <a:latin typeface="CMSY10"/>
              </a:rPr>
              <a:t>• </a:t>
            </a:r>
            <a:r>
              <a:rPr lang="en-US" sz="1600" dirty="0">
                <a:solidFill>
                  <a:schemeClr val="bg1"/>
                </a:solidFill>
                <a:latin typeface="NimbusRomNo9L-ReguItal"/>
              </a:rPr>
              <a:t>Restricted to financial data</a:t>
            </a:r>
          </a:p>
          <a:p>
            <a:r>
              <a:rPr lang="en-US" sz="1600" dirty="0">
                <a:solidFill>
                  <a:schemeClr val="bg1"/>
                </a:solidFill>
                <a:latin typeface="CMSY10"/>
              </a:rPr>
              <a:t>• </a:t>
            </a:r>
            <a:r>
              <a:rPr lang="en-US" sz="1600" dirty="0">
                <a:solidFill>
                  <a:schemeClr val="bg1"/>
                </a:solidFill>
                <a:latin typeface="NimbusRomNo9L-ReguItal"/>
              </a:rPr>
              <a:t>Data often made public</a:t>
            </a:r>
          </a:p>
          <a:p>
            <a:r>
              <a:rPr lang="en-US" sz="1600" dirty="0">
                <a:solidFill>
                  <a:schemeClr val="bg1"/>
                </a:solidFill>
                <a:latin typeface="CMSY10"/>
              </a:rPr>
              <a:t>• </a:t>
            </a:r>
            <a:r>
              <a:rPr lang="en-US" sz="1600" dirty="0">
                <a:solidFill>
                  <a:schemeClr val="bg1"/>
                </a:solidFill>
                <a:latin typeface="NimbusRomNo9L-ReguItal"/>
              </a:rPr>
              <a:t>Used primarily by investors and creditors in deciding whether to provide capital to the company</a:t>
            </a:r>
            <a:endParaRPr lang="en-US" sz="16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183665674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66CF9-37C1-4861-AE6B-BF2473EEC7A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 Current Ratio and Return on Sales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2BAE04-4608-453B-A32D-9A3B651EA10A}"/>
              </a:ext>
            </a:extLst>
          </p:cNvPr>
          <p:cNvSpPr>
            <a:spLocks noGrp="1"/>
          </p:cNvSpPr>
          <p:nvPr>
            <p:ph idx="1"/>
          </p:nvPr>
        </p:nvSpPr>
        <p:spPr>
          <a:xfrm>
            <a:off x="4976031" y="963877"/>
            <a:ext cx="6377769" cy="4930246"/>
          </a:xfrm>
        </p:spPr>
        <p:txBody>
          <a:bodyPr anchor="ctr">
            <a:normAutofit fontScale="92500"/>
          </a:bodyPr>
          <a:lstStyle/>
          <a:p>
            <a:r>
              <a:rPr lang="en-US" sz="2200" dirty="0"/>
              <a:t>The current ratio is computed by taking current liabilities and dividing it by the current assets. </a:t>
            </a:r>
          </a:p>
          <a:p>
            <a:r>
              <a:rPr lang="en-US" sz="2200" dirty="0"/>
              <a:t>This ratio indicates the Company’s ability to pay its obligations in the short run. </a:t>
            </a:r>
          </a:p>
          <a:p>
            <a:r>
              <a:rPr lang="en-US" sz="2200" dirty="0"/>
              <a:t>If Sears has current liabilities of 20 million and 25 million in current assets, then the current ratio is 20/25 or 80 percent.</a:t>
            </a:r>
          </a:p>
          <a:p>
            <a:r>
              <a:rPr lang="en-US" sz="2200" dirty="0"/>
              <a:t>The return on sales is computed by diving the net income by the total sales. </a:t>
            </a:r>
          </a:p>
          <a:p>
            <a:r>
              <a:rPr lang="en-US" sz="2200" dirty="0"/>
              <a:t>This gives a measure of how much profit the company from its sales. </a:t>
            </a:r>
          </a:p>
          <a:p>
            <a:r>
              <a:rPr lang="en-US" sz="2200" dirty="0"/>
              <a:t>If a Company is not meting its sales goals, it may offer discounts which will reduce this ratio. If General Motors has net income of 100 million on 500 million in sales, then the return on sales would be 100/500 or 20 percent.</a:t>
            </a:r>
          </a:p>
          <a:p>
            <a:endParaRPr lang="en-US" sz="2200" dirty="0"/>
          </a:p>
        </p:txBody>
      </p:sp>
    </p:spTree>
    <p:extLst>
      <p:ext uri="{BB962C8B-B14F-4D97-AF65-F5344CB8AC3E}">
        <p14:creationId xmlns:p14="http://schemas.microsoft.com/office/powerpoint/2010/main" val="368828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26DF5B0-3BE9-4438-A16B-40CB5531029F}"/>
              </a:ext>
            </a:extLst>
          </p:cNvPr>
          <p:cNvSpPr>
            <a:spLocks noGrp="1"/>
          </p:cNvSpPr>
          <p:nvPr>
            <p:ph type="title"/>
          </p:nvPr>
        </p:nvSpPr>
        <p:spPr>
          <a:xfrm>
            <a:off x="838200" y="963877"/>
            <a:ext cx="3494362" cy="4930246"/>
          </a:xfrm>
          <a:solidFill>
            <a:srgbClr val="FFFF00"/>
          </a:solidFill>
        </p:spPr>
        <p:txBody>
          <a:bodyPr>
            <a:normAutofit/>
          </a:bodyPr>
          <a:lstStyle/>
          <a:p>
            <a:pPr algn="r"/>
            <a:r>
              <a:rPr lang="en-US" dirty="0">
                <a:solidFill>
                  <a:schemeClr val="accent1"/>
                </a:solidFill>
              </a:rPr>
              <a:t>The Price Earnings Ratio</a:t>
            </a:r>
            <a:br>
              <a:rPr lang="en-US" dirty="0">
                <a:solidFill>
                  <a:schemeClr val="accent1"/>
                </a:solidFill>
              </a:rPr>
            </a:br>
            <a:endParaRPr lang="en-US" dirty="0">
              <a:solidFill>
                <a:schemeClr val="accent1"/>
              </a:solidFill>
            </a:endParaRPr>
          </a:p>
        </p:txBody>
      </p:sp>
      <p:cxnSp>
        <p:nvCxnSpPr>
          <p:cNvPr id="13" name="Straight Connector 1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6C82C96B-6E9B-48C7-8D3F-468A135E504D}"/>
              </a:ext>
            </a:extLst>
          </p:cNvPr>
          <p:cNvSpPr>
            <a:spLocks noGrp="1"/>
          </p:cNvSpPr>
          <p:nvPr>
            <p:ph idx="1"/>
          </p:nvPr>
        </p:nvSpPr>
        <p:spPr>
          <a:xfrm>
            <a:off x="4976031" y="963877"/>
            <a:ext cx="6377769" cy="4930246"/>
          </a:xfrm>
        </p:spPr>
        <p:txBody>
          <a:bodyPr anchor="ctr">
            <a:normAutofit/>
          </a:bodyPr>
          <a:lstStyle/>
          <a:p>
            <a:r>
              <a:rPr lang="en-US" sz="2400" dirty="0"/>
              <a:t>The Price-Earnings-Ratio is computed by dividing the total price of the common shares by the net income of the Company. </a:t>
            </a:r>
          </a:p>
          <a:p>
            <a:r>
              <a:rPr lang="en-US" sz="2400" dirty="0"/>
              <a:t>This is giving a measure of how much income the Company is making for each dollar that has been invested. </a:t>
            </a:r>
          </a:p>
          <a:p>
            <a:r>
              <a:rPr lang="en-US" sz="2400" dirty="0"/>
              <a:t>If Acme Company has 50 million in common stock and 10 million in net income, the Price-Earnings-Ratio would be 50/10 or five.</a:t>
            </a:r>
          </a:p>
          <a:p>
            <a:endParaRPr lang="en-US" sz="2400" dirty="0"/>
          </a:p>
        </p:txBody>
      </p:sp>
    </p:spTree>
    <p:extLst>
      <p:ext uri="{BB962C8B-B14F-4D97-AF65-F5344CB8AC3E}">
        <p14:creationId xmlns:p14="http://schemas.microsoft.com/office/powerpoint/2010/main" val="2802944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A98B64-EA40-470C-A2F6-57D25E12B61B}"/>
              </a:ext>
            </a:extLst>
          </p:cNvPr>
          <p:cNvSpPr>
            <a:spLocks noGrp="1"/>
          </p:cNvSpPr>
          <p:nvPr>
            <p:ph type="title"/>
          </p:nvPr>
        </p:nvSpPr>
        <p:spPr>
          <a:xfrm>
            <a:off x="6094105" y="802955"/>
            <a:ext cx="4977976" cy="1454051"/>
          </a:xfrm>
        </p:spPr>
        <p:txBody>
          <a:bodyPr>
            <a:normAutofit/>
          </a:bodyPr>
          <a:lstStyle/>
          <a:p>
            <a:r>
              <a:rPr lang="en-US">
                <a:solidFill>
                  <a:srgbClr val="000000"/>
                </a:solidFill>
              </a:rPr>
              <a:t>Return on Equity</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D94EF08C-8EFF-462F-81F6-6521A97DFC29}"/>
              </a:ext>
            </a:extLst>
          </p:cNvPr>
          <p:cNvSpPr/>
          <p:nvPr/>
        </p:nvSpPr>
        <p:spPr>
          <a:xfrm>
            <a:off x="450254" y="1629089"/>
            <a:ext cx="3620021" cy="3620021"/>
          </a:xfrm>
          <a:prstGeom prst="ellipse">
            <a:avLst/>
          </a:prstGeom>
          <a:solidFill>
            <a:prstClr val="ltGray"/>
          </a:solidFill>
        </p:spPr>
      </p:sp>
      <p:sp>
        <p:nvSpPr>
          <p:cNvPr id="16" name="Partial Circle 15">
            <a:extLst>
              <a:ext uri="{FF2B5EF4-FFF2-40B4-BE49-F238E27FC236}">
                <a16:creationId xmlns:a16="http://schemas.microsoft.com/office/drawing/2014/main" id="{FE123EEB-E16E-4142-8A7A-2D4017F403D1}"/>
              </a:ext>
            </a:extLst>
          </p:cNvPr>
          <p:cNvSpPr/>
          <p:nvPr/>
        </p:nvSpPr>
        <p:spPr>
          <a:xfrm>
            <a:off x="450254" y="1629089"/>
            <a:ext cx="3620021" cy="3620021"/>
          </a:xfrm>
          <a:prstGeom prst="pie">
            <a:avLst>
              <a:gd name="adj1" fmla="val 16200000"/>
              <a:gd name="adj2" fmla="val 20520000"/>
            </a:avLst>
          </a:prstGeom>
          <a:solidFill>
            <a:schemeClr val="accent1"/>
          </a:solidFill>
        </p:spPr>
      </p:sp>
      <p:sp>
        <p:nvSpPr>
          <p:cNvPr id="17" name="Oval 16">
            <a:extLst>
              <a:ext uri="{FF2B5EF4-FFF2-40B4-BE49-F238E27FC236}">
                <a16:creationId xmlns:a16="http://schemas.microsoft.com/office/drawing/2014/main" id="{26593356-10C5-453A-81D0-24889857F440}"/>
              </a:ext>
            </a:extLst>
          </p:cNvPr>
          <p:cNvSpPr/>
          <p:nvPr/>
        </p:nvSpPr>
        <p:spPr>
          <a:xfrm>
            <a:off x="721755" y="1900590"/>
            <a:ext cx="3077019" cy="3077019"/>
          </a:xfrm>
          <a:prstGeom prst="ellipse">
            <a:avLst/>
          </a:prstGeom>
          <a:solidFill>
            <a:prstClr val="white"/>
          </a:solidFill>
        </p:spPr>
      </p:sp>
      <p:pic>
        <p:nvPicPr>
          <p:cNvPr id="7" name="Graphic 6" descr="Dollar">
            <a:extLst>
              <a:ext uri="{FF2B5EF4-FFF2-40B4-BE49-F238E27FC236}">
                <a16:creationId xmlns:a16="http://schemas.microsoft.com/office/drawing/2014/main" id="{C226244C-0868-49D8-9E18-3F5765AA2F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10458" y="2389293"/>
            <a:ext cx="2099613" cy="2099613"/>
          </a:xfrm>
          <a:prstGeom prst="rect">
            <a:avLst/>
          </a:prstGeom>
          <a:solidFill>
            <a:prstClr val="white"/>
          </a:solidFill>
        </p:spPr>
      </p:pic>
      <p:sp>
        <p:nvSpPr>
          <p:cNvPr id="3" name="Content Placeholder 2">
            <a:extLst>
              <a:ext uri="{FF2B5EF4-FFF2-40B4-BE49-F238E27FC236}">
                <a16:creationId xmlns:a16="http://schemas.microsoft.com/office/drawing/2014/main" id="{75A69BD2-6194-4AE9-8DCA-BB051F795AAB}"/>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Return on Equity is computed by taking net income and dividing it by Stockholders Equity. </a:t>
            </a:r>
          </a:p>
          <a:p>
            <a:r>
              <a:rPr lang="en-US" sz="2000" dirty="0">
                <a:solidFill>
                  <a:srgbClr val="000000"/>
                </a:solidFill>
              </a:rPr>
              <a:t>This gives a measure for how much profit is being made with the money invested by the owners. </a:t>
            </a:r>
          </a:p>
          <a:p>
            <a:r>
              <a:rPr lang="en-US" sz="2000" dirty="0">
                <a:solidFill>
                  <a:srgbClr val="000000"/>
                </a:solidFill>
              </a:rPr>
              <a:t>If Acme Company has a net income of 10 million and a total common stock valued at 50 million, then then Return-on –Equity would be 10/50 or 20 percent.</a:t>
            </a:r>
          </a:p>
          <a:p>
            <a:endParaRPr lang="en-US" sz="2000" dirty="0">
              <a:solidFill>
                <a:srgbClr val="000000"/>
              </a:solidFill>
            </a:endParaRPr>
          </a:p>
        </p:txBody>
      </p:sp>
    </p:spTree>
    <p:extLst>
      <p:ext uri="{BB962C8B-B14F-4D97-AF65-F5344CB8AC3E}">
        <p14:creationId xmlns:p14="http://schemas.microsoft.com/office/powerpoint/2010/main" val="2849398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BBBFCB-932D-4B39-A1F2-3210870E7604}"/>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Asset Turnover</a:t>
            </a:r>
          </a:p>
        </p:txBody>
      </p:sp>
      <p:sp>
        <p:nvSpPr>
          <p:cNvPr id="3" name="Content Placeholder 2">
            <a:extLst>
              <a:ext uri="{FF2B5EF4-FFF2-40B4-BE49-F238E27FC236}">
                <a16:creationId xmlns:a16="http://schemas.microsoft.com/office/drawing/2014/main" id="{B0208F45-83E1-435E-AA4F-BD3D4263A995}"/>
              </a:ext>
            </a:extLst>
          </p:cNvPr>
          <p:cNvSpPr>
            <a:spLocks noGrp="1"/>
          </p:cNvSpPr>
          <p:nvPr>
            <p:ph idx="1"/>
          </p:nvPr>
        </p:nvSpPr>
        <p:spPr>
          <a:xfrm>
            <a:off x="6090574" y="801866"/>
            <a:ext cx="5306084" cy="5230634"/>
          </a:xfrm>
        </p:spPr>
        <p:txBody>
          <a:bodyPr anchor="ctr">
            <a:normAutofit/>
          </a:bodyPr>
          <a:lstStyle/>
          <a:p>
            <a:r>
              <a:rPr lang="en-US" sz="2400" dirty="0"/>
              <a:t>Asset Turnover is computed by dividing sales by total assets. </a:t>
            </a:r>
          </a:p>
          <a:p>
            <a:r>
              <a:rPr lang="en-US" sz="2400" dirty="0"/>
              <a:t>This ratio gives a measure for how efficiently the firm is using its assets. Companies should be compared with similar companies. </a:t>
            </a:r>
          </a:p>
          <a:p>
            <a:r>
              <a:rPr lang="en-US" sz="2400" dirty="0"/>
              <a:t>If a Wal-Mart store has $10,000 in sales and $50,000 in assets, then its Asset Turnover would be 10,000/50,000 or 20 percent.</a:t>
            </a:r>
          </a:p>
          <a:p>
            <a:endParaRPr lang="en-US" sz="2400" dirty="0">
              <a:solidFill>
                <a:srgbClr val="000000"/>
              </a:solidFill>
            </a:endParaRPr>
          </a:p>
        </p:txBody>
      </p:sp>
    </p:spTree>
    <p:extLst>
      <p:ext uri="{BB962C8B-B14F-4D97-AF65-F5344CB8AC3E}">
        <p14:creationId xmlns:p14="http://schemas.microsoft.com/office/powerpoint/2010/main" val="1009147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6D4AECC-7156-4CBC-B3F3-4FD4031D0EB4}"/>
              </a:ext>
            </a:extLst>
          </p:cNvPr>
          <p:cNvSpPr txBox="1"/>
          <p:nvPr/>
        </p:nvSpPr>
        <p:spPr>
          <a:xfrm>
            <a:off x="4379976" y="452842"/>
            <a:ext cx="6976872" cy="126187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2300" b="1" kern="1200">
                <a:solidFill>
                  <a:schemeClr val="bg1"/>
                </a:solidFill>
                <a:latin typeface="+mj-lt"/>
                <a:ea typeface="+mj-ea"/>
                <a:cs typeface="+mj-cs"/>
              </a:rPr>
              <a:t>Partial financial information for a company is as follows:</a:t>
            </a:r>
            <a:br>
              <a:rPr lang="en-US" altLang="en-US" sz="2300" kern="1200">
                <a:solidFill>
                  <a:schemeClr val="bg1"/>
                </a:solidFill>
                <a:latin typeface="+mj-lt"/>
                <a:ea typeface="+mj-ea"/>
                <a:cs typeface="+mj-cs"/>
              </a:rPr>
            </a:br>
            <a:r>
              <a:rPr lang="en-US" altLang="en-US" sz="2300" b="1" kern="1200">
                <a:solidFill>
                  <a:schemeClr val="bg1"/>
                </a:solidFill>
                <a:latin typeface="+mj-lt"/>
                <a:ea typeface="+mj-ea"/>
                <a:cs typeface="+mj-cs"/>
              </a:rPr>
              <a:t> </a:t>
            </a:r>
            <a:br>
              <a:rPr lang="en-US" altLang="en-US" sz="2300" kern="1200">
                <a:solidFill>
                  <a:schemeClr val="bg1"/>
                </a:solidFill>
                <a:latin typeface="+mj-lt"/>
                <a:ea typeface="+mj-ea"/>
                <a:cs typeface="+mj-cs"/>
              </a:rPr>
            </a:br>
            <a:r>
              <a:rPr lang="en-US" altLang="en-US" sz="2300" b="1" kern="1200">
                <a:solidFill>
                  <a:schemeClr val="bg1"/>
                </a:solidFill>
                <a:latin typeface="+mj-lt"/>
                <a:ea typeface="+mj-ea"/>
                <a:cs typeface="+mj-cs"/>
              </a:rPr>
              <a:t>What is the price-earnings (PE) ratio for this company?</a:t>
            </a:r>
            <a:r>
              <a:rPr lang="en-US" altLang="en-US" sz="2300" kern="1200">
                <a:solidFill>
                  <a:schemeClr val="bg1"/>
                </a:solidFill>
                <a:latin typeface="+mj-lt"/>
                <a:ea typeface="+mj-ea"/>
                <a:cs typeface="+mj-cs"/>
              </a:rPr>
              <a:t> </a:t>
            </a:r>
          </a:p>
          <a:p>
            <a:pPr>
              <a:lnSpc>
                <a:spcPct val="90000"/>
              </a:lnSpc>
              <a:spcBef>
                <a:spcPct val="0"/>
              </a:spcBef>
              <a:spcAft>
                <a:spcPts val="600"/>
              </a:spcAft>
            </a:pPr>
            <a:endParaRPr lang="en-US" sz="2300" kern="1200">
              <a:solidFill>
                <a:schemeClr val="bg1"/>
              </a:solidFill>
              <a:latin typeface="+mj-lt"/>
              <a:ea typeface="+mj-ea"/>
              <a:cs typeface="+mj-cs"/>
            </a:endParaRPr>
          </a:p>
        </p:txBody>
      </p:sp>
      <p:cxnSp>
        <p:nvCxnSpPr>
          <p:cNvPr id="17" name="Straight Connector 16">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087282E-F22E-4431-86C7-5992D923E058}"/>
              </a:ext>
            </a:extLst>
          </p:cNvPr>
          <p:cNvSpPr txBox="1"/>
          <p:nvPr/>
        </p:nvSpPr>
        <p:spPr>
          <a:xfrm>
            <a:off x="2104008" y="2689934"/>
            <a:ext cx="8895425" cy="2658863"/>
          </a:xfrm>
          <a:prstGeom prst="rect">
            <a:avLst/>
          </a:prstGeom>
          <a:noFill/>
        </p:spPr>
        <p:txBody>
          <a:bodyPr wrap="square" rtlCol="0">
            <a:spAutoFit/>
          </a:bodyPr>
          <a:lstStyle/>
          <a:p>
            <a:endParaRPr lang="en-US" dirty="0"/>
          </a:p>
        </p:txBody>
      </p:sp>
      <p:graphicFrame>
        <p:nvGraphicFramePr>
          <p:cNvPr id="8" name="Table 7">
            <a:extLst>
              <a:ext uri="{FF2B5EF4-FFF2-40B4-BE49-F238E27FC236}">
                <a16:creationId xmlns:a16="http://schemas.microsoft.com/office/drawing/2014/main" id="{D69D10CA-84BA-46F3-A9D8-E250D6B08F00}"/>
              </a:ext>
            </a:extLst>
          </p:cNvPr>
          <p:cNvGraphicFramePr>
            <a:graphicFrameLocks noGrp="1"/>
          </p:cNvGraphicFramePr>
          <p:nvPr>
            <p:extLst>
              <p:ext uri="{D42A27DB-BD31-4B8C-83A1-F6EECF244321}">
                <p14:modId xmlns:p14="http://schemas.microsoft.com/office/powerpoint/2010/main" val="3227051619"/>
              </p:ext>
            </p:extLst>
          </p:nvPr>
        </p:nvGraphicFramePr>
        <p:xfrm>
          <a:off x="1048614" y="2150036"/>
          <a:ext cx="10094773" cy="4206240"/>
        </p:xfrm>
        <a:graphic>
          <a:graphicData uri="http://schemas.openxmlformats.org/drawingml/2006/table">
            <a:tbl>
              <a:tblPr/>
              <a:tblGrid>
                <a:gridCol w="6930384">
                  <a:extLst>
                    <a:ext uri="{9D8B030D-6E8A-4147-A177-3AD203B41FA5}">
                      <a16:colId xmlns:a16="http://schemas.microsoft.com/office/drawing/2014/main" val="2645411170"/>
                    </a:ext>
                  </a:extLst>
                </a:gridCol>
                <a:gridCol w="3164389">
                  <a:extLst>
                    <a:ext uri="{9D8B030D-6E8A-4147-A177-3AD203B41FA5}">
                      <a16:colId xmlns:a16="http://schemas.microsoft.com/office/drawing/2014/main" val="1070426841"/>
                    </a:ext>
                  </a:extLst>
                </a:gridCol>
              </a:tblGrid>
              <a:tr h="525780">
                <a:tc>
                  <a:txBody>
                    <a:bodyPr/>
                    <a:lstStyle/>
                    <a:p>
                      <a:r>
                        <a:rPr lang="en-US" sz="2400">
                          <a:effectLst/>
                        </a:rPr>
                        <a:t>Current assets</a:t>
                      </a:r>
                    </a:p>
                  </a:txBody>
                  <a:tcPr marL="119495" marR="119495" marT="59748" marB="59748" anchor="ctr">
                    <a:lnL>
                      <a:noFill/>
                    </a:lnL>
                    <a:lnR>
                      <a:noFill/>
                    </a:lnR>
                    <a:lnT>
                      <a:noFill/>
                    </a:lnT>
                    <a:lnB>
                      <a:noFill/>
                    </a:lnB>
                    <a:solidFill>
                      <a:srgbClr val="FFFFFF"/>
                    </a:solidFill>
                  </a:tcPr>
                </a:tc>
                <a:tc>
                  <a:txBody>
                    <a:bodyPr/>
                    <a:lstStyle/>
                    <a:p>
                      <a:r>
                        <a:rPr lang="en-US" sz="2400">
                          <a:effectLst/>
                        </a:rPr>
                        <a:t>$36,543</a:t>
                      </a:r>
                    </a:p>
                  </a:txBody>
                  <a:tcPr marL="119495" marR="119495" marT="59748" marB="59748" anchor="ctr">
                    <a:lnL>
                      <a:noFill/>
                    </a:lnL>
                    <a:lnR>
                      <a:noFill/>
                    </a:lnR>
                    <a:lnT>
                      <a:noFill/>
                    </a:lnT>
                    <a:lnB>
                      <a:noFill/>
                    </a:lnB>
                    <a:solidFill>
                      <a:srgbClr val="FFFFFF"/>
                    </a:solidFill>
                  </a:tcPr>
                </a:tc>
                <a:extLst>
                  <a:ext uri="{0D108BD9-81ED-4DB2-BD59-A6C34878D82A}">
                    <a16:rowId xmlns:a16="http://schemas.microsoft.com/office/drawing/2014/main" val="1039128472"/>
                  </a:ext>
                </a:extLst>
              </a:tr>
              <a:tr h="525780">
                <a:tc>
                  <a:txBody>
                    <a:bodyPr/>
                    <a:lstStyle/>
                    <a:p>
                      <a:r>
                        <a:rPr lang="en-US" sz="2400">
                          <a:effectLst/>
                        </a:rPr>
                        <a:t>Total assets</a:t>
                      </a:r>
                    </a:p>
                  </a:txBody>
                  <a:tcPr marL="119495" marR="119495" marT="59748" marB="59748" anchor="ctr">
                    <a:lnL>
                      <a:noFill/>
                    </a:lnL>
                    <a:lnR>
                      <a:noFill/>
                    </a:lnR>
                    <a:lnT>
                      <a:noFill/>
                    </a:lnT>
                    <a:lnB>
                      <a:noFill/>
                    </a:lnB>
                    <a:solidFill>
                      <a:srgbClr val="FFFFFF"/>
                    </a:solidFill>
                  </a:tcPr>
                </a:tc>
                <a:tc>
                  <a:txBody>
                    <a:bodyPr/>
                    <a:lstStyle/>
                    <a:p>
                      <a:r>
                        <a:rPr lang="en-US" sz="2400">
                          <a:effectLst/>
                        </a:rPr>
                        <a:t>$58,719</a:t>
                      </a:r>
                    </a:p>
                  </a:txBody>
                  <a:tcPr marL="119495" marR="119495" marT="59748" marB="59748" anchor="ctr">
                    <a:lnL>
                      <a:noFill/>
                    </a:lnL>
                    <a:lnR>
                      <a:noFill/>
                    </a:lnR>
                    <a:lnT>
                      <a:noFill/>
                    </a:lnT>
                    <a:lnB>
                      <a:noFill/>
                    </a:lnB>
                    <a:solidFill>
                      <a:srgbClr val="FFFFFF"/>
                    </a:solidFill>
                  </a:tcPr>
                </a:tc>
                <a:extLst>
                  <a:ext uri="{0D108BD9-81ED-4DB2-BD59-A6C34878D82A}">
                    <a16:rowId xmlns:a16="http://schemas.microsoft.com/office/drawing/2014/main" val="331498129"/>
                  </a:ext>
                </a:extLst>
              </a:tr>
              <a:tr h="525780">
                <a:tc>
                  <a:txBody>
                    <a:bodyPr/>
                    <a:lstStyle/>
                    <a:p>
                      <a:r>
                        <a:rPr lang="en-US" sz="2400">
                          <a:effectLst/>
                        </a:rPr>
                        <a:t>Current liabilities</a:t>
                      </a:r>
                    </a:p>
                  </a:txBody>
                  <a:tcPr marL="119495" marR="119495" marT="59748" marB="59748" anchor="ctr">
                    <a:lnL>
                      <a:noFill/>
                    </a:lnL>
                    <a:lnR>
                      <a:noFill/>
                    </a:lnR>
                    <a:lnT>
                      <a:noFill/>
                    </a:lnT>
                    <a:lnB>
                      <a:noFill/>
                    </a:lnB>
                    <a:solidFill>
                      <a:srgbClr val="FFFFFF"/>
                    </a:solidFill>
                  </a:tcPr>
                </a:tc>
                <a:tc>
                  <a:txBody>
                    <a:bodyPr/>
                    <a:lstStyle/>
                    <a:p>
                      <a:r>
                        <a:rPr lang="en-US" sz="2400">
                          <a:effectLst/>
                        </a:rPr>
                        <a:t>$24,824</a:t>
                      </a:r>
                    </a:p>
                  </a:txBody>
                  <a:tcPr marL="119495" marR="119495" marT="59748" marB="59748" anchor="ctr">
                    <a:lnL>
                      <a:noFill/>
                    </a:lnL>
                    <a:lnR>
                      <a:noFill/>
                    </a:lnR>
                    <a:lnT>
                      <a:noFill/>
                    </a:lnT>
                    <a:lnB>
                      <a:noFill/>
                    </a:lnB>
                    <a:solidFill>
                      <a:srgbClr val="FFFFFF"/>
                    </a:solidFill>
                  </a:tcPr>
                </a:tc>
                <a:extLst>
                  <a:ext uri="{0D108BD9-81ED-4DB2-BD59-A6C34878D82A}">
                    <a16:rowId xmlns:a16="http://schemas.microsoft.com/office/drawing/2014/main" val="3053573639"/>
                  </a:ext>
                </a:extLst>
              </a:tr>
              <a:tr h="525780">
                <a:tc>
                  <a:txBody>
                    <a:bodyPr/>
                    <a:lstStyle/>
                    <a:p>
                      <a:r>
                        <a:rPr lang="en-US" sz="2400">
                          <a:effectLst/>
                        </a:rPr>
                        <a:t>Total liabilities</a:t>
                      </a:r>
                    </a:p>
                  </a:txBody>
                  <a:tcPr marL="119495" marR="119495" marT="59748" marB="59748" anchor="ctr">
                    <a:lnL>
                      <a:noFill/>
                    </a:lnL>
                    <a:lnR>
                      <a:noFill/>
                    </a:lnR>
                    <a:lnT>
                      <a:noFill/>
                    </a:lnT>
                    <a:lnB>
                      <a:noFill/>
                    </a:lnB>
                    <a:solidFill>
                      <a:srgbClr val="FFFFFF"/>
                    </a:solidFill>
                  </a:tcPr>
                </a:tc>
                <a:tc>
                  <a:txBody>
                    <a:bodyPr/>
                    <a:lstStyle/>
                    <a:p>
                      <a:r>
                        <a:rPr lang="en-US" sz="2400">
                          <a:effectLst/>
                        </a:rPr>
                        <a:t>$48,561</a:t>
                      </a:r>
                    </a:p>
                  </a:txBody>
                  <a:tcPr marL="119495" marR="119495" marT="59748" marB="59748" anchor="ctr">
                    <a:lnL>
                      <a:noFill/>
                    </a:lnL>
                    <a:lnR>
                      <a:noFill/>
                    </a:lnR>
                    <a:lnT>
                      <a:noFill/>
                    </a:lnT>
                    <a:lnB>
                      <a:noFill/>
                    </a:lnB>
                    <a:solidFill>
                      <a:srgbClr val="FFFFFF"/>
                    </a:solidFill>
                  </a:tcPr>
                </a:tc>
                <a:extLst>
                  <a:ext uri="{0D108BD9-81ED-4DB2-BD59-A6C34878D82A}">
                    <a16:rowId xmlns:a16="http://schemas.microsoft.com/office/drawing/2014/main" val="3511136139"/>
                  </a:ext>
                </a:extLst>
              </a:tr>
              <a:tr h="525780">
                <a:tc>
                  <a:txBody>
                    <a:bodyPr/>
                    <a:lstStyle/>
                    <a:p>
                      <a:r>
                        <a:rPr lang="en-US" sz="2400">
                          <a:effectLst/>
                        </a:rPr>
                        <a:t>Stockholders' equity</a:t>
                      </a:r>
                    </a:p>
                  </a:txBody>
                  <a:tcPr marL="119495" marR="119495" marT="59748" marB="59748" anchor="ctr">
                    <a:lnL>
                      <a:noFill/>
                    </a:lnL>
                    <a:lnR>
                      <a:noFill/>
                    </a:lnR>
                    <a:lnT>
                      <a:noFill/>
                    </a:lnT>
                    <a:lnB>
                      <a:noFill/>
                    </a:lnB>
                    <a:solidFill>
                      <a:srgbClr val="FFFFFF"/>
                    </a:solidFill>
                  </a:tcPr>
                </a:tc>
                <a:tc>
                  <a:txBody>
                    <a:bodyPr/>
                    <a:lstStyle/>
                    <a:p>
                      <a:r>
                        <a:rPr lang="en-US" sz="2400">
                          <a:effectLst/>
                        </a:rPr>
                        <a:t>$10,158</a:t>
                      </a:r>
                    </a:p>
                  </a:txBody>
                  <a:tcPr marL="119495" marR="119495" marT="59748" marB="59748" anchor="ctr">
                    <a:lnL>
                      <a:noFill/>
                    </a:lnL>
                    <a:lnR>
                      <a:noFill/>
                    </a:lnR>
                    <a:lnT>
                      <a:noFill/>
                    </a:lnT>
                    <a:lnB>
                      <a:noFill/>
                    </a:lnB>
                    <a:solidFill>
                      <a:srgbClr val="FFFFFF"/>
                    </a:solidFill>
                  </a:tcPr>
                </a:tc>
                <a:extLst>
                  <a:ext uri="{0D108BD9-81ED-4DB2-BD59-A6C34878D82A}">
                    <a16:rowId xmlns:a16="http://schemas.microsoft.com/office/drawing/2014/main" val="3357031838"/>
                  </a:ext>
                </a:extLst>
              </a:tr>
              <a:tr h="525780">
                <a:tc>
                  <a:txBody>
                    <a:bodyPr/>
                    <a:lstStyle/>
                    <a:p>
                      <a:r>
                        <a:rPr lang="en-US" sz="2400">
                          <a:effectLst/>
                        </a:rPr>
                        <a:t>Sales</a:t>
                      </a:r>
                    </a:p>
                  </a:txBody>
                  <a:tcPr marL="119495" marR="119495" marT="59748" marB="59748" anchor="ctr">
                    <a:lnL>
                      <a:noFill/>
                    </a:lnL>
                    <a:lnR>
                      <a:noFill/>
                    </a:lnR>
                    <a:lnT>
                      <a:noFill/>
                    </a:lnT>
                    <a:lnB>
                      <a:noFill/>
                    </a:lnB>
                    <a:solidFill>
                      <a:srgbClr val="FFFFFF"/>
                    </a:solidFill>
                  </a:tcPr>
                </a:tc>
                <a:tc>
                  <a:txBody>
                    <a:bodyPr/>
                    <a:lstStyle/>
                    <a:p>
                      <a:r>
                        <a:rPr lang="en-US" sz="2400">
                          <a:effectLst/>
                        </a:rPr>
                        <a:t>$46,997</a:t>
                      </a:r>
                    </a:p>
                  </a:txBody>
                  <a:tcPr marL="119495" marR="119495" marT="59748" marB="59748" anchor="ctr">
                    <a:lnL>
                      <a:noFill/>
                    </a:lnL>
                    <a:lnR>
                      <a:noFill/>
                    </a:lnR>
                    <a:lnT>
                      <a:noFill/>
                    </a:lnT>
                    <a:lnB>
                      <a:noFill/>
                    </a:lnB>
                    <a:solidFill>
                      <a:srgbClr val="FFFFFF"/>
                    </a:solidFill>
                  </a:tcPr>
                </a:tc>
                <a:extLst>
                  <a:ext uri="{0D108BD9-81ED-4DB2-BD59-A6C34878D82A}">
                    <a16:rowId xmlns:a16="http://schemas.microsoft.com/office/drawing/2014/main" val="1458558639"/>
                  </a:ext>
                </a:extLst>
              </a:tr>
              <a:tr h="525780">
                <a:tc>
                  <a:txBody>
                    <a:bodyPr/>
                    <a:lstStyle/>
                    <a:p>
                      <a:r>
                        <a:rPr lang="en-US" sz="2400">
                          <a:effectLst/>
                        </a:rPr>
                        <a:t>Net Income</a:t>
                      </a:r>
                    </a:p>
                  </a:txBody>
                  <a:tcPr marL="119495" marR="119495" marT="59748" marB="59748" anchor="ctr">
                    <a:lnL>
                      <a:noFill/>
                    </a:lnL>
                    <a:lnR>
                      <a:noFill/>
                    </a:lnR>
                    <a:lnT>
                      <a:noFill/>
                    </a:lnT>
                    <a:lnB>
                      <a:noFill/>
                    </a:lnB>
                    <a:solidFill>
                      <a:srgbClr val="FFFFFF"/>
                    </a:solidFill>
                  </a:tcPr>
                </a:tc>
                <a:tc>
                  <a:txBody>
                    <a:bodyPr/>
                    <a:lstStyle/>
                    <a:p>
                      <a:r>
                        <a:rPr lang="en-US" sz="2400">
                          <a:effectLst/>
                        </a:rPr>
                        <a:t>$ 3,761</a:t>
                      </a:r>
                    </a:p>
                  </a:txBody>
                  <a:tcPr marL="119495" marR="119495" marT="59748" marB="59748" anchor="ctr">
                    <a:lnL>
                      <a:noFill/>
                    </a:lnL>
                    <a:lnR>
                      <a:noFill/>
                    </a:lnR>
                    <a:lnT>
                      <a:noFill/>
                    </a:lnT>
                    <a:lnB>
                      <a:noFill/>
                    </a:lnB>
                    <a:solidFill>
                      <a:srgbClr val="FFFFFF"/>
                    </a:solidFill>
                  </a:tcPr>
                </a:tc>
                <a:extLst>
                  <a:ext uri="{0D108BD9-81ED-4DB2-BD59-A6C34878D82A}">
                    <a16:rowId xmlns:a16="http://schemas.microsoft.com/office/drawing/2014/main" val="2148586844"/>
                  </a:ext>
                </a:extLst>
              </a:tr>
              <a:tr h="525780">
                <a:tc>
                  <a:txBody>
                    <a:bodyPr/>
                    <a:lstStyle/>
                    <a:p>
                      <a:r>
                        <a:rPr lang="en-US" sz="2400">
                          <a:effectLst/>
                        </a:rPr>
                        <a:t>Market value of shares</a:t>
                      </a:r>
                    </a:p>
                  </a:txBody>
                  <a:tcPr marL="119495" marR="119495" marT="59748" marB="59748" anchor="ctr">
                    <a:lnL>
                      <a:noFill/>
                    </a:lnL>
                    <a:lnR>
                      <a:noFill/>
                    </a:lnR>
                    <a:lnT>
                      <a:noFill/>
                    </a:lnT>
                    <a:lnB>
                      <a:noFill/>
                    </a:lnB>
                    <a:solidFill>
                      <a:srgbClr val="FFFFFF"/>
                    </a:solidFill>
                  </a:tcPr>
                </a:tc>
                <a:tc>
                  <a:txBody>
                    <a:bodyPr/>
                    <a:lstStyle/>
                    <a:p>
                      <a:r>
                        <a:rPr lang="en-US" sz="2400">
                          <a:effectLst/>
                        </a:rPr>
                        <a:t>$41,316</a:t>
                      </a:r>
                    </a:p>
                  </a:txBody>
                  <a:tcPr marL="119495" marR="119495" marT="59748" marB="59748" anchor="ctr">
                    <a:lnL>
                      <a:noFill/>
                    </a:lnL>
                    <a:lnR>
                      <a:noFill/>
                    </a:lnR>
                    <a:lnT>
                      <a:noFill/>
                    </a:lnT>
                    <a:lnB>
                      <a:noFill/>
                    </a:lnB>
                    <a:solidFill>
                      <a:srgbClr val="FFFFFF"/>
                    </a:solidFill>
                  </a:tcPr>
                </a:tc>
                <a:extLst>
                  <a:ext uri="{0D108BD9-81ED-4DB2-BD59-A6C34878D82A}">
                    <a16:rowId xmlns:a16="http://schemas.microsoft.com/office/drawing/2014/main" val="360552193"/>
                  </a:ext>
                </a:extLst>
              </a:tr>
            </a:tbl>
          </a:graphicData>
        </a:graphic>
      </p:graphicFrame>
    </p:spTree>
    <p:extLst>
      <p:ext uri="{BB962C8B-B14F-4D97-AF65-F5344CB8AC3E}">
        <p14:creationId xmlns:p14="http://schemas.microsoft.com/office/powerpoint/2010/main" val="2227827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C1A5CA8-2B57-4AA5-AC6E-0996086A90E3}"/>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solidFill>
                  <a:srgbClr val="000000"/>
                </a:solidFill>
              </a:rPr>
              <a:t>Solution</a:t>
            </a:r>
          </a:p>
          <a:p>
            <a:pPr indent="-228600">
              <a:lnSpc>
                <a:spcPct val="90000"/>
              </a:lnSpc>
              <a:spcAft>
                <a:spcPts val="600"/>
              </a:spcAft>
              <a:buFont typeface="Arial" panose="020B0604020202020204" pitchFamily="34" charset="0"/>
              <a:buChar char="•"/>
            </a:pPr>
            <a:r>
              <a:rPr lang="en-US" sz="2400">
                <a:solidFill>
                  <a:srgbClr val="000000"/>
                </a:solidFill>
              </a:rPr>
              <a:t>The Price Earning Ration equal the price of the common stock divided by the earnings or net income</a:t>
            </a:r>
          </a:p>
          <a:p>
            <a:pPr indent="-228600">
              <a:lnSpc>
                <a:spcPct val="90000"/>
              </a:lnSpc>
              <a:spcAft>
                <a:spcPts val="600"/>
              </a:spcAft>
              <a:buFont typeface="Arial" panose="020B0604020202020204" pitchFamily="34" charset="0"/>
              <a:buChar char="•"/>
            </a:pPr>
            <a:r>
              <a:rPr lang="en-US" sz="2400">
                <a:solidFill>
                  <a:srgbClr val="000000"/>
                </a:solidFill>
              </a:rPr>
              <a:t>Which in this case would be $41,316 divided by 3,761 which equals 10.99.</a:t>
            </a:r>
          </a:p>
        </p:txBody>
      </p:sp>
    </p:spTree>
    <p:extLst>
      <p:ext uri="{BB962C8B-B14F-4D97-AF65-F5344CB8AC3E}">
        <p14:creationId xmlns:p14="http://schemas.microsoft.com/office/powerpoint/2010/main" val="1153850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536A75C1-AD32-409E-BCD6-ED933066FE3E}"/>
              </a:ext>
            </a:extLst>
          </p:cNvPr>
          <p:cNvSpPr>
            <a:spLocks noGrp="1"/>
          </p:cNvSpPr>
          <p:nvPr>
            <p:ph type="title"/>
          </p:nvPr>
        </p:nvSpPr>
        <p:spPr>
          <a:xfrm>
            <a:off x="640080" y="1243013"/>
            <a:ext cx="3855720" cy="4371974"/>
          </a:xfrm>
        </p:spPr>
        <p:txBody>
          <a:bodyPr>
            <a:normAutofit/>
          </a:bodyPr>
          <a:lstStyle/>
          <a:p>
            <a:r>
              <a:rPr lang="en-US">
                <a:solidFill>
                  <a:srgbClr val="FFFFFF"/>
                </a:solidFill>
              </a:rPr>
              <a:t>Example 2</a:t>
            </a:r>
            <a:br>
              <a:rPr lang="en-US">
                <a:solidFill>
                  <a:srgbClr val="FFFFFF"/>
                </a:solidFill>
              </a:rPr>
            </a:br>
            <a:r>
              <a:rPr lang="en-US" b="1">
                <a:solidFill>
                  <a:srgbClr val="FFFFFF"/>
                </a:solidFill>
              </a:rPr>
              <a:t>What does it mean if a company has a debt ratio of 101.5%?</a:t>
            </a:r>
            <a:br>
              <a:rPr lang="en-US" b="1">
                <a:solidFill>
                  <a:srgbClr val="FFFFFF"/>
                </a:solidFill>
              </a:rPr>
            </a:br>
            <a:endParaRPr lang="en-US">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4D9C00-0EAA-4BF6-B7A9-462A7648C36F}"/>
              </a:ext>
            </a:extLst>
          </p:cNvPr>
          <p:cNvSpPr>
            <a:spLocks noGrp="1"/>
          </p:cNvSpPr>
          <p:nvPr>
            <p:ph idx="1"/>
          </p:nvPr>
        </p:nvSpPr>
        <p:spPr>
          <a:xfrm>
            <a:off x="6172200" y="804672"/>
            <a:ext cx="5221224" cy="5230368"/>
          </a:xfrm>
        </p:spPr>
        <p:txBody>
          <a:bodyPr anchor="ctr">
            <a:normAutofit/>
          </a:bodyPr>
          <a:lstStyle/>
          <a:p>
            <a:r>
              <a:rPr lang="en-US" sz="2400">
                <a:solidFill>
                  <a:srgbClr val="000000"/>
                </a:solidFill>
              </a:rPr>
              <a:t>Solution: If a company has a debt ratio 101.5%, the that means that that liabilities divided by stockholder's equity is equal to 101.5 percent. The only way for this to happen is for liabilities to be 1.5% larger than the stockholder’s equity. This means that the company owes more to creditor than the total amount of capital contributed by investors. This may or may not be concerning to potential investors. Sometimes small start-up companies have a small capital base because most of the capital is supplied by debt instruments.</a:t>
            </a:r>
          </a:p>
        </p:txBody>
      </p:sp>
    </p:spTree>
    <p:extLst>
      <p:ext uri="{BB962C8B-B14F-4D97-AF65-F5344CB8AC3E}">
        <p14:creationId xmlns:p14="http://schemas.microsoft.com/office/powerpoint/2010/main" val="7858388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21AD46AE-5F90-4E2A-814C-9B50724374A0}"/>
              </a:ext>
            </a:extLst>
          </p:cNvPr>
          <p:cNvSpPr>
            <a:spLocks noGrp="1"/>
          </p:cNvSpPr>
          <p:nvPr>
            <p:ph type="title"/>
          </p:nvPr>
        </p:nvSpPr>
        <p:spPr>
          <a:xfrm>
            <a:off x="640080" y="1243013"/>
            <a:ext cx="3855720" cy="4371974"/>
          </a:xfrm>
        </p:spPr>
        <p:txBody>
          <a:bodyPr>
            <a:normAutofit/>
          </a:bodyPr>
          <a:lstStyle/>
          <a:p>
            <a:r>
              <a:rPr lang="en-US" sz="3700">
                <a:solidFill>
                  <a:srgbClr val="FFFFFF"/>
                </a:solidFill>
              </a:rPr>
              <a:t>Example 3</a:t>
            </a:r>
            <a:br>
              <a:rPr lang="en-US" sz="3700">
                <a:solidFill>
                  <a:srgbClr val="FFFFFF"/>
                </a:solidFill>
              </a:rPr>
            </a:br>
            <a:r>
              <a:rPr lang="en-US" sz="3700">
                <a:solidFill>
                  <a:srgbClr val="FFFFFF"/>
                </a:solidFill>
              </a:rPr>
              <a:t>A Company builds tables for retail sale. Which of the following would be considered fixed costs?</a:t>
            </a:r>
            <a:br>
              <a:rPr lang="en-US" sz="3700">
                <a:solidFill>
                  <a:srgbClr val="FFFFFF"/>
                </a:solidFill>
              </a:rPr>
            </a:br>
            <a:endParaRPr lang="en-US" sz="370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FC850B-F753-4788-93B4-E33596414DC9}"/>
              </a:ext>
            </a:extLst>
          </p:cNvPr>
          <p:cNvSpPr>
            <a:spLocks noGrp="1"/>
          </p:cNvSpPr>
          <p:nvPr>
            <p:ph idx="1"/>
          </p:nvPr>
        </p:nvSpPr>
        <p:spPr>
          <a:xfrm>
            <a:off x="6172200" y="804672"/>
            <a:ext cx="5221224" cy="5230368"/>
          </a:xfrm>
        </p:spPr>
        <p:txBody>
          <a:bodyPr anchor="ctr">
            <a:normAutofit/>
          </a:bodyPr>
          <a:lstStyle/>
          <a:p>
            <a:r>
              <a:rPr lang="en-US" sz="2400" dirty="0">
                <a:solidFill>
                  <a:srgbClr val="000000"/>
                </a:solidFill>
              </a:rPr>
              <a:t>Raw wood for the tables</a:t>
            </a:r>
          </a:p>
          <a:p>
            <a:r>
              <a:rPr lang="en-US" sz="2400" dirty="0">
                <a:solidFill>
                  <a:srgbClr val="000000"/>
                </a:solidFill>
              </a:rPr>
              <a:t>Craftsman per-hour wages</a:t>
            </a:r>
          </a:p>
          <a:p>
            <a:r>
              <a:rPr lang="en-US" sz="2400" dirty="0">
                <a:solidFill>
                  <a:srgbClr val="000000"/>
                </a:solidFill>
              </a:rPr>
              <a:t>Rent for the building</a:t>
            </a:r>
          </a:p>
          <a:p>
            <a:r>
              <a:rPr lang="en-US" sz="2400" dirty="0">
                <a:solidFill>
                  <a:srgbClr val="000000"/>
                </a:solidFill>
              </a:rPr>
              <a:t>The Receptionist for the Company</a:t>
            </a:r>
          </a:p>
          <a:p>
            <a:endParaRPr lang="en-US" sz="2400" dirty="0">
              <a:solidFill>
                <a:srgbClr val="000000"/>
              </a:solidFill>
            </a:endParaRPr>
          </a:p>
        </p:txBody>
      </p:sp>
    </p:spTree>
    <p:extLst>
      <p:ext uri="{BB962C8B-B14F-4D97-AF65-F5344CB8AC3E}">
        <p14:creationId xmlns:p14="http://schemas.microsoft.com/office/powerpoint/2010/main" val="397851107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67087C-9086-42A0-A518-2C2761BA9F48}"/>
              </a:ext>
            </a:extLst>
          </p:cNvPr>
          <p:cNvSpPr>
            <a:spLocks noGrp="1"/>
          </p:cNvSpPr>
          <p:nvPr>
            <p:ph type="title"/>
          </p:nvPr>
        </p:nvSpPr>
        <p:spPr>
          <a:xfrm>
            <a:off x="6094105" y="802955"/>
            <a:ext cx="4977976" cy="1454051"/>
          </a:xfrm>
        </p:spPr>
        <p:txBody>
          <a:bodyPr>
            <a:normAutofit/>
          </a:bodyPr>
          <a:lstStyle/>
          <a:p>
            <a:r>
              <a:rPr lang="en-US">
                <a:solidFill>
                  <a:srgbClr val="000000"/>
                </a:solidFill>
              </a:rPr>
              <a:t>Solution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loud">
            <a:extLst>
              <a:ext uri="{FF2B5EF4-FFF2-40B4-BE49-F238E27FC236}">
                <a16:creationId xmlns:a16="http://schemas.microsoft.com/office/drawing/2014/main" id="{23E991B1-2460-4EFB-95F3-196AE0EEBE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32CEB152-D4AE-4A09-A758-361547D141F8}"/>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 The raw wood and the Craftsman hours would be considered variable cost because they very with production. The Rent and Receptionist’s wages would be considered fixed because they do not depend on the level of production.</a:t>
            </a:r>
          </a:p>
          <a:p>
            <a:endParaRPr lang="en-US" sz="2000" dirty="0">
              <a:solidFill>
                <a:srgbClr val="000000"/>
              </a:solidFill>
            </a:endParaRPr>
          </a:p>
        </p:txBody>
      </p:sp>
    </p:spTree>
    <p:extLst>
      <p:ext uri="{BB962C8B-B14F-4D97-AF65-F5344CB8AC3E}">
        <p14:creationId xmlns:p14="http://schemas.microsoft.com/office/powerpoint/2010/main" val="1379898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8D95000-EB05-4D48-BDAB-B58C76D41FB6}"/>
              </a:ext>
            </a:extLst>
          </p:cNvPr>
          <p:cNvSpPr>
            <a:spLocks noGrp="1"/>
          </p:cNvSpPr>
          <p:nvPr>
            <p:ph type="title"/>
          </p:nvPr>
        </p:nvSpPr>
        <p:spPr>
          <a:xfrm>
            <a:off x="804672" y="457200"/>
            <a:ext cx="10579398" cy="1299411"/>
          </a:xfrm>
        </p:spPr>
        <p:txBody>
          <a:bodyPr>
            <a:normAutofit/>
          </a:bodyPr>
          <a:lstStyle/>
          <a:p>
            <a:r>
              <a:rPr lang="en-US" altLang="en-US" sz="2100" b="1">
                <a:solidFill>
                  <a:srgbClr val="FFFFFF"/>
                </a:solidFill>
                <a:latin typeface="Lato"/>
              </a:rPr>
              <a:t>What is the price-earnings (PE) ratio for this company?</a:t>
            </a:r>
            <a:br>
              <a:rPr lang="en-US" altLang="en-US" sz="2100">
                <a:solidFill>
                  <a:srgbClr val="FFFFFF"/>
                </a:solidFill>
              </a:rPr>
            </a:br>
            <a:r>
              <a:rPr lang="en-US" altLang="en-US" sz="2100">
                <a:solidFill>
                  <a:srgbClr val="FFFFFF"/>
                </a:solidFill>
                <a:latin typeface="Lato"/>
              </a:rPr>
              <a:t>Partial financial information for a company is as follows:</a:t>
            </a:r>
            <a:br>
              <a:rPr lang="en-US" altLang="en-US" sz="2100">
                <a:solidFill>
                  <a:srgbClr val="FFFFFF"/>
                </a:solidFill>
                <a:latin typeface="Lato"/>
              </a:rPr>
            </a:br>
            <a:r>
              <a:rPr lang="en-US" altLang="en-US" sz="2100" b="1">
                <a:solidFill>
                  <a:srgbClr val="FFFFFF"/>
                </a:solidFill>
                <a:latin typeface="Lato"/>
              </a:rPr>
              <a:t> </a:t>
            </a:r>
            <a:br>
              <a:rPr lang="en-US" altLang="en-US" sz="2100" b="1">
                <a:solidFill>
                  <a:srgbClr val="FFFFFF"/>
                </a:solidFill>
                <a:latin typeface="Lato"/>
              </a:rPr>
            </a:br>
            <a:endParaRPr lang="en-US" sz="2100">
              <a:solidFill>
                <a:srgbClr val="FFFFFF"/>
              </a:solidFill>
            </a:endParaRPr>
          </a:p>
        </p:txBody>
      </p:sp>
      <p:sp>
        <p:nvSpPr>
          <p:cNvPr id="19" name="Rectangle 18">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51BDF11D-C594-4605-89DD-BE6E62284631}"/>
              </a:ext>
            </a:extLst>
          </p:cNvPr>
          <p:cNvSpPr>
            <a:spLocks noGrp="1"/>
          </p:cNvSpPr>
          <p:nvPr>
            <p:ph idx="1"/>
          </p:nvPr>
        </p:nvSpPr>
        <p:spPr>
          <a:xfrm>
            <a:off x="6354871" y="2827419"/>
            <a:ext cx="5029200" cy="3227626"/>
          </a:xfrm>
        </p:spPr>
        <p:txBody>
          <a:bodyPr anchor="ctr">
            <a:normAutofit/>
          </a:bodyPr>
          <a:lstStyle/>
          <a:p>
            <a:r>
              <a:rPr lang="en-US" sz="1900" dirty="0">
                <a:solidFill>
                  <a:srgbClr val="000000"/>
                </a:solidFill>
              </a:rPr>
              <a:t>The price-earnings ratio would be the market value of the shares divided by the earnings or $41,316/$3,761 or 10.99</a:t>
            </a:r>
          </a:p>
        </p:txBody>
      </p:sp>
      <p:sp>
        <p:nvSpPr>
          <p:cNvPr id="7" name="Rectangle 2">
            <a:extLst>
              <a:ext uri="{FF2B5EF4-FFF2-40B4-BE49-F238E27FC236}">
                <a16:creationId xmlns:a16="http://schemas.microsoft.com/office/drawing/2014/main" id="{03EAED24-60BA-4BE4-816B-C420D1A479B0}"/>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10" name="Content Placeholder 5">
            <a:extLst>
              <a:ext uri="{FF2B5EF4-FFF2-40B4-BE49-F238E27FC236}">
                <a16:creationId xmlns:a16="http://schemas.microsoft.com/office/drawing/2014/main" id="{1C4D3918-0DAA-4CFB-8E68-E54F0888EAC5}"/>
              </a:ext>
            </a:extLst>
          </p:cNvPr>
          <p:cNvGraphicFramePr>
            <a:graphicFrameLocks/>
          </p:cNvGraphicFramePr>
          <p:nvPr>
            <p:extLst>
              <p:ext uri="{D42A27DB-BD31-4B8C-83A1-F6EECF244321}">
                <p14:modId xmlns:p14="http://schemas.microsoft.com/office/powerpoint/2010/main" val="4113205734"/>
              </p:ext>
            </p:extLst>
          </p:nvPr>
        </p:nvGraphicFramePr>
        <p:xfrm>
          <a:off x="804671" y="3027174"/>
          <a:ext cx="4954693" cy="2838416"/>
        </p:xfrm>
        <a:graphic>
          <a:graphicData uri="http://schemas.openxmlformats.org/drawingml/2006/table">
            <a:tbl>
              <a:tblPr/>
              <a:tblGrid>
                <a:gridCol w="3447491">
                  <a:extLst>
                    <a:ext uri="{9D8B030D-6E8A-4147-A177-3AD203B41FA5}">
                      <a16:colId xmlns:a16="http://schemas.microsoft.com/office/drawing/2014/main" val="633262012"/>
                    </a:ext>
                  </a:extLst>
                </a:gridCol>
                <a:gridCol w="1507202">
                  <a:extLst>
                    <a:ext uri="{9D8B030D-6E8A-4147-A177-3AD203B41FA5}">
                      <a16:colId xmlns:a16="http://schemas.microsoft.com/office/drawing/2014/main" val="419219925"/>
                    </a:ext>
                  </a:extLst>
                </a:gridCol>
              </a:tblGrid>
              <a:tr h="354802">
                <a:tc>
                  <a:txBody>
                    <a:bodyPr/>
                    <a:lstStyle/>
                    <a:p>
                      <a:r>
                        <a:rPr lang="en-US" sz="1600">
                          <a:effectLst/>
                        </a:rPr>
                        <a:t>Current assets</a:t>
                      </a:r>
                    </a:p>
                  </a:txBody>
                  <a:tcPr marL="80637" marR="80637" marT="40318" marB="40318" anchor="ctr">
                    <a:lnL>
                      <a:noFill/>
                    </a:lnL>
                    <a:lnR>
                      <a:noFill/>
                    </a:lnR>
                    <a:lnT>
                      <a:noFill/>
                    </a:lnT>
                    <a:lnB>
                      <a:noFill/>
                    </a:lnB>
                  </a:tcPr>
                </a:tc>
                <a:tc>
                  <a:txBody>
                    <a:bodyPr/>
                    <a:lstStyle/>
                    <a:p>
                      <a:r>
                        <a:rPr lang="en-US" sz="1600">
                          <a:effectLst/>
                        </a:rPr>
                        <a:t>$36,543</a:t>
                      </a:r>
                    </a:p>
                  </a:txBody>
                  <a:tcPr marL="80637" marR="80637" marT="40318" marB="40318" anchor="ctr">
                    <a:lnL>
                      <a:noFill/>
                    </a:lnL>
                    <a:lnR>
                      <a:noFill/>
                    </a:lnR>
                    <a:lnT>
                      <a:noFill/>
                    </a:lnT>
                    <a:lnB>
                      <a:noFill/>
                    </a:lnB>
                  </a:tcPr>
                </a:tc>
                <a:extLst>
                  <a:ext uri="{0D108BD9-81ED-4DB2-BD59-A6C34878D82A}">
                    <a16:rowId xmlns:a16="http://schemas.microsoft.com/office/drawing/2014/main" val="3469153958"/>
                  </a:ext>
                </a:extLst>
              </a:tr>
              <a:tr h="354802">
                <a:tc>
                  <a:txBody>
                    <a:bodyPr/>
                    <a:lstStyle/>
                    <a:p>
                      <a:r>
                        <a:rPr lang="en-US" sz="1600">
                          <a:effectLst/>
                        </a:rPr>
                        <a:t>Total assets</a:t>
                      </a:r>
                    </a:p>
                  </a:txBody>
                  <a:tcPr marL="80637" marR="80637" marT="40318" marB="40318" anchor="ctr">
                    <a:lnL>
                      <a:noFill/>
                    </a:lnL>
                    <a:lnR>
                      <a:noFill/>
                    </a:lnR>
                    <a:lnT>
                      <a:noFill/>
                    </a:lnT>
                    <a:lnB>
                      <a:noFill/>
                    </a:lnB>
                  </a:tcPr>
                </a:tc>
                <a:tc>
                  <a:txBody>
                    <a:bodyPr/>
                    <a:lstStyle/>
                    <a:p>
                      <a:r>
                        <a:rPr lang="en-US" sz="1600">
                          <a:effectLst/>
                        </a:rPr>
                        <a:t>$58,719</a:t>
                      </a:r>
                    </a:p>
                  </a:txBody>
                  <a:tcPr marL="80637" marR="80637" marT="40318" marB="40318" anchor="ctr">
                    <a:lnL>
                      <a:noFill/>
                    </a:lnL>
                    <a:lnR>
                      <a:noFill/>
                    </a:lnR>
                    <a:lnT>
                      <a:noFill/>
                    </a:lnT>
                    <a:lnB>
                      <a:noFill/>
                    </a:lnB>
                  </a:tcPr>
                </a:tc>
                <a:extLst>
                  <a:ext uri="{0D108BD9-81ED-4DB2-BD59-A6C34878D82A}">
                    <a16:rowId xmlns:a16="http://schemas.microsoft.com/office/drawing/2014/main" val="562934271"/>
                  </a:ext>
                </a:extLst>
              </a:tr>
              <a:tr h="354802">
                <a:tc>
                  <a:txBody>
                    <a:bodyPr/>
                    <a:lstStyle/>
                    <a:p>
                      <a:r>
                        <a:rPr lang="en-US" sz="1600">
                          <a:effectLst/>
                        </a:rPr>
                        <a:t>Current liabilities</a:t>
                      </a:r>
                    </a:p>
                  </a:txBody>
                  <a:tcPr marL="80637" marR="80637" marT="40318" marB="40318" anchor="ctr">
                    <a:lnL>
                      <a:noFill/>
                    </a:lnL>
                    <a:lnR>
                      <a:noFill/>
                    </a:lnR>
                    <a:lnT>
                      <a:noFill/>
                    </a:lnT>
                    <a:lnB>
                      <a:noFill/>
                    </a:lnB>
                  </a:tcPr>
                </a:tc>
                <a:tc>
                  <a:txBody>
                    <a:bodyPr/>
                    <a:lstStyle/>
                    <a:p>
                      <a:r>
                        <a:rPr lang="en-US" sz="1600">
                          <a:effectLst/>
                        </a:rPr>
                        <a:t>$24,824</a:t>
                      </a:r>
                    </a:p>
                  </a:txBody>
                  <a:tcPr marL="80637" marR="80637" marT="40318" marB="40318" anchor="ctr">
                    <a:lnL>
                      <a:noFill/>
                    </a:lnL>
                    <a:lnR>
                      <a:noFill/>
                    </a:lnR>
                    <a:lnT>
                      <a:noFill/>
                    </a:lnT>
                    <a:lnB>
                      <a:noFill/>
                    </a:lnB>
                  </a:tcPr>
                </a:tc>
                <a:extLst>
                  <a:ext uri="{0D108BD9-81ED-4DB2-BD59-A6C34878D82A}">
                    <a16:rowId xmlns:a16="http://schemas.microsoft.com/office/drawing/2014/main" val="2646241287"/>
                  </a:ext>
                </a:extLst>
              </a:tr>
              <a:tr h="354802">
                <a:tc>
                  <a:txBody>
                    <a:bodyPr/>
                    <a:lstStyle/>
                    <a:p>
                      <a:r>
                        <a:rPr lang="en-US" sz="1600">
                          <a:effectLst/>
                        </a:rPr>
                        <a:t>Total liabilities</a:t>
                      </a:r>
                    </a:p>
                  </a:txBody>
                  <a:tcPr marL="80637" marR="80637" marT="40318" marB="40318" anchor="ctr">
                    <a:lnL>
                      <a:noFill/>
                    </a:lnL>
                    <a:lnR>
                      <a:noFill/>
                    </a:lnR>
                    <a:lnT>
                      <a:noFill/>
                    </a:lnT>
                    <a:lnB>
                      <a:noFill/>
                    </a:lnB>
                  </a:tcPr>
                </a:tc>
                <a:tc>
                  <a:txBody>
                    <a:bodyPr/>
                    <a:lstStyle/>
                    <a:p>
                      <a:r>
                        <a:rPr lang="en-US" sz="1600">
                          <a:effectLst/>
                        </a:rPr>
                        <a:t>$48,561</a:t>
                      </a:r>
                    </a:p>
                  </a:txBody>
                  <a:tcPr marL="80637" marR="80637" marT="40318" marB="40318" anchor="ctr">
                    <a:lnL>
                      <a:noFill/>
                    </a:lnL>
                    <a:lnR>
                      <a:noFill/>
                    </a:lnR>
                    <a:lnT>
                      <a:noFill/>
                    </a:lnT>
                    <a:lnB>
                      <a:noFill/>
                    </a:lnB>
                  </a:tcPr>
                </a:tc>
                <a:extLst>
                  <a:ext uri="{0D108BD9-81ED-4DB2-BD59-A6C34878D82A}">
                    <a16:rowId xmlns:a16="http://schemas.microsoft.com/office/drawing/2014/main" val="541127354"/>
                  </a:ext>
                </a:extLst>
              </a:tr>
              <a:tr h="354802">
                <a:tc>
                  <a:txBody>
                    <a:bodyPr/>
                    <a:lstStyle/>
                    <a:p>
                      <a:r>
                        <a:rPr lang="en-US" sz="1600">
                          <a:effectLst/>
                        </a:rPr>
                        <a:t>Stockholders' equity</a:t>
                      </a:r>
                    </a:p>
                  </a:txBody>
                  <a:tcPr marL="80637" marR="80637" marT="40318" marB="40318" anchor="ctr">
                    <a:lnL>
                      <a:noFill/>
                    </a:lnL>
                    <a:lnR>
                      <a:noFill/>
                    </a:lnR>
                    <a:lnT>
                      <a:noFill/>
                    </a:lnT>
                    <a:lnB>
                      <a:noFill/>
                    </a:lnB>
                  </a:tcPr>
                </a:tc>
                <a:tc>
                  <a:txBody>
                    <a:bodyPr/>
                    <a:lstStyle/>
                    <a:p>
                      <a:r>
                        <a:rPr lang="en-US" sz="1600">
                          <a:effectLst/>
                        </a:rPr>
                        <a:t>$10,158</a:t>
                      </a:r>
                    </a:p>
                  </a:txBody>
                  <a:tcPr marL="80637" marR="80637" marT="40318" marB="40318" anchor="ctr">
                    <a:lnL>
                      <a:noFill/>
                    </a:lnL>
                    <a:lnR>
                      <a:noFill/>
                    </a:lnR>
                    <a:lnT>
                      <a:noFill/>
                    </a:lnT>
                    <a:lnB>
                      <a:noFill/>
                    </a:lnB>
                  </a:tcPr>
                </a:tc>
                <a:extLst>
                  <a:ext uri="{0D108BD9-81ED-4DB2-BD59-A6C34878D82A}">
                    <a16:rowId xmlns:a16="http://schemas.microsoft.com/office/drawing/2014/main" val="1177834135"/>
                  </a:ext>
                </a:extLst>
              </a:tr>
              <a:tr h="354802">
                <a:tc>
                  <a:txBody>
                    <a:bodyPr/>
                    <a:lstStyle/>
                    <a:p>
                      <a:r>
                        <a:rPr lang="en-US" sz="1600">
                          <a:effectLst/>
                        </a:rPr>
                        <a:t>Sales</a:t>
                      </a:r>
                    </a:p>
                  </a:txBody>
                  <a:tcPr marL="80637" marR="80637" marT="40318" marB="40318" anchor="ctr">
                    <a:lnL>
                      <a:noFill/>
                    </a:lnL>
                    <a:lnR>
                      <a:noFill/>
                    </a:lnR>
                    <a:lnT>
                      <a:noFill/>
                    </a:lnT>
                    <a:lnB>
                      <a:noFill/>
                    </a:lnB>
                  </a:tcPr>
                </a:tc>
                <a:tc>
                  <a:txBody>
                    <a:bodyPr/>
                    <a:lstStyle/>
                    <a:p>
                      <a:r>
                        <a:rPr lang="en-US" sz="1600">
                          <a:effectLst/>
                        </a:rPr>
                        <a:t>$46,997</a:t>
                      </a:r>
                    </a:p>
                  </a:txBody>
                  <a:tcPr marL="80637" marR="80637" marT="40318" marB="40318" anchor="ctr">
                    <a:lnL>
                      <a:noFill/>
                    </a:lnL>
                    <a:lnR>
                      <a:noFill/>
                    </a:lnR>
                    <a:lnT>
                      <a:noFill/>
                    </a:lnT>
                    <a:lnB>
                      <a:noFill/>
                    </a:lnB>
                  </a:tcPr>
                </a:tc>
                <a:extLst>
                  <a:ext uri="{0D108BD9-81ED-4DB2-BD59-A6C34878D82A}">
                    <a16:rowId xmlns:a16="http://schemas.microsoft.com/office/drawing/2014/main" val="4109534547"/>
                  </a:ext>
                </a:extLst>
              </a:tr>
              <a:tr h="354802">
                <a:tc>
                  <a:txBody>
                    <a:bodyPr/>
                    <a:lstStyle/>
                    <a:p>
                      <a:r>
                        <a:rPr lang="en-US" sz="1600">
                          <a:effectLst/>
                        </a:rPr>
                        <a:t>Net Income</a:t>
                      </a:r>
                    </a:p>
                  </a:txBody>
                  <a:tcPr marL="80637" marR="80637" marT="40318" marB="40318" anchor="ctr">
                    <a:lnL>
                      <a:noFill/>
                    </a:lnL>
                    <a:lnR>
                      <a:noFill/>
                    </a:lnR>
                    <a:lnT>
                      <a:noFill/>
                    </a:lnT>
                    <a:lnB>
                      <a:noFill/>
                    </a:lnB>
                  </a:tcPr>
                </a:tc>
                <a:tc>
                  <a:txBody>
                    <a:bodyPr/>
                    <a:lstStyle/>
                    <a:p>
                      <a:r>
                        <a:rPr lang="en-US" sz="1600">
                          <a:effectLst/>
                        </a:rPr>
                        <a:t>$ 3,761</a:t>
                      </a:r>
                    </a:p>
                  </a:txBody>
                  <a:tcPr marL="80637" marR="80637" marT="40318" marB="40318" anchor="ctr">
                    <a:lnL>
                      <a:noFill/>
                    </a:lnL>
                    <a:lnR>
                      <a:noFill/>
                    </a:lnR>
                    <a:lnT>
                      <a:noFill/>
                    </a:lnT>
                    <a:lnB>
                      <a:noFill/>
                    </a:lnB>
                  </a:tcPr>
                </a:tc>
                <a:extLst>
                  <a:ext uri="{0D108BD9-81ED-4DB2-BD59-A6C34878D82A}">
                    <a16:rowId xmlns:a16="http://schemas.microsoft.com/office/drawing/2014/main" val="2492273093"/>
                  </a:ext>
                </a:extLst>
              </a:tr>
              <a:tr h="354802">
                <a:tc>
                  <a:txBody>
                    <a:bodyPr/>
                    <a:lstStyle/>
                    <a:p>
                      <a:r>
                        <a:rPr lang="en-US" sz="1600">
                          <a:effectLst/>
                        </a:rPr>
                        <a:t>Market value of shares</a:t>
                      </a:r>
                    </a:p>
                  </a:txBody>
                  <a:tcPr marL="80637" marR="80637" marT="40318" marB="40318" anchor="ctr">
                    <a:lnL>
                      <a:noFill/>
                    </a:lnL>
                    <a:lnR>
                      <a:noFill/>
                    </a:lnR>
                    <a:lnT>
                      <a:noFill/>
                    </a:lnT>
                    <a:lnB>
                      <a:noFill/>
                    </a:lnB>
                  </a:tcPr>
                </a:tc>
                <a:tc>
                  <a:txBody>
                    <a:bodyPr/>
                    <a:lstStyle/>
                    <a:p>
                      <a:r>
                        <a:rPr lang="en-US" sz="1600">
                          <a:effectLst/>
                        </a:rPr>
                        <a:t>$41,316</a:t>
                      </a:r>
                    </a:p>
                  </a:txBody>
                  <a:tcPr marL="80637" marR="80637" marT="40318" marB="40318" anchor="ctr">
                    <a:lnL>
                      <a:noFill/>
                    </a:lnL>
                    <a:lnR>
                      <a:noFill/>
                    </a:lnR>
                    <a:lnT>
                      <a:noFill/>
                    </a:lnT>
                    <a:lnB>
                      <a:noFill/>
                    </a:lnB>
                  </a:tcPr>
                </a:tc>
                <a:extLst>
                  <a:ext uri="{0D108BD9-81ED-4DB2-BD59-A6C34878D82A}">
                    <a16:rowId xmlns:a16="http://schemas.microsoft.com/office/drawing/2014/main" val="1655233967"/>
                  </a:ext>
                </a:extLst>
              </a:tr>
            </a:tbl>
          </a:graphicData>
        </a:graphic>
      </p:graphicFrame>
    </p:spTree>
    <p:extLst>
      <p:ext uri="{BB962C8B-B14F-4D97-AF65-F5344CB8AC3E}">
        <p14:creationId xmlns:p14="http://schemas.microsoft.com/office/powerpoint/2010/main" val="343175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81BA55-072E-41B9-A500-482E3F8C690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Financial Accounting verses Management Accounting</a:t>
            </a:r>
          </a:p>
        </p:txBody>
      </p:sp>
      <p:sp>
        <p:nvSpPr>
          <p:cNvPr id="3" name="Content Placeholder 2">
            <a:extLst>
              <a:ext uri="{FF2B5EF4-FFF2-40B4-BE49-F238E27FC236}">
                <a16:creationId xmlns:a16="http://schemas.microsoft.com/office/drawing/2014/main" id="{8A8453F7-154E-4FA4-BB17-4CC95A077A85}"/>
              </a:ext>
            </a:extLst>
          </p:cNvPr>
          <p:cNvSpPr>
            <a:spLocks noGrp="1"/>
          </p:cNvSpPr>
          <p:nvPr>
            <p:ph idx="1"/>
          </p:nvPr>
        </p:nvSpPr>
        <p:spPr>
          <a:xfrm>
            <a:off x="1179226" y="3092970"/>
            <a:ext cx="9833548" cy="2693976"/>
          </a:xfrm>
        </p:spPr>
        <p:txBody>
          <a:bodyPr>
            <a:normAutofit/>
          </a:bodyPr>
          <a:lstStyle/>
          <a:p>
            <a:r>
              <a:rPr lang="en-US" sz="2000">
                <a:solidFill>
                  <a:srgbClr val="000000"/>
                </a:solidFill>
              </a:rPr>
              <a:t>Management Accounting is different from Financial Accounting in that Financial Accounting is much more directly concerned with the proper generation of and analysis of financial statement. Management Accounting is free to design an information structure that provides information and analysis so that Management may make decisions regarding the best course for their individual company. There is not a governmental agency that will dictate that managers use any indicators such as Return-on-Investment (ROI) or the Dupont. GAAP rules are usually not required for Management Accounting.</a:t>
            </a:r>
          </a:p>
          <a:p>
            <a:endParaRPr lang="en-US" sz="2000">
              <a:solidFill>
                <a:srgbClr val="000000"/>
              </a:solidFill>
            </a:endParaRPr>
          </a:p>
        </p:txBody>
      </p:sp>
    </p:spTree>
    <p:extLst>
      <p:ext uri="{BB962C8B-B14F-4D97-AF65-F5344CB8AC3E}">
        <p14:creationId xmlns:p14="http://schemas.microsoft.com/office/powerpoint/2010/main" val="193438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2DE3A2-BD2E-4787-BC42-6207A0C7FF36}"/>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Example</a:t>
            </a:r>
          </a:p>
        </p:txBody>
      </p:sp>
      <p:sp>
        <p:nvSpPr>
          <p:cNvPr id="3" name="Content Placeholder 2">
            <a:extLst>
              <a:ext uri="{FF2B5EF4-FFF2-40B4-BE49-F238E27FC236}">
                <a16:creationId xmlns:a16="http://schemas.microsoft.com/office/drawing/2014/main" id="{E6580271-A9B0-4087-B4B2-A9842EED935A}"/>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000" b="1" kern="1200" dirty="0">
                <a:solidFill>
                  <a:srgbClr val="FFFFFF"/>
                </a:solidFill>
                <a:latin typeface="+mn-lt"/>
                <a:ea typeface="+mn-ea"/>
                <a:cs typeface="+mn-cs"/>
              </a:rPr>
              <a:t>What does it mean if a company has a debt ratio of 101.5%?</a:t>
            </a:r>
            <a:endParaRPr lang="en-US" sz="2000" kern="1200" dirty="0">
              <a:solidFill>
                <a:srgbClr val="FFFFFF"/>
              </a:solidFill>
              <a:latin typeface="+mn-lt"/>
              <a:ea typeface="+mn-ea"/>
              <a:cs typeface="+mn-cs"/>
            </a:endParaRPr>
          </a:p>
        </p:txBody>
      </p:sp>
    </p:spTree>
    <p:extLst>
      <p:ext uri="{BB962C8B-B14F-4D97-AF65-F5344CB8AC3E}">
        <p14:creationId xmlns:p14="http://schemas.microsoft.com/office/powerpoint/2010/main" val="3275111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3DF8EC-4A6B-4EC1-862B-645FD384E9C9}"/>
              </a:ext>
            </a:extLst>
          </p:cNvPr>
          <p:cNvSpPr>
            <a:spLocks noGrp="1"/>
          </p:cNvSpPr>
          <p:nvPr>
            <p:ph type="title"/>
          </p:nvPr>
        </p:nvSpPr>
        <p:spPr>
          <a:xfrm>
            <a:off x="640079" y="2053641"/>
            <a:ext cx="3669161" cy="2760098"/>
          </a:xfrm>
        </p:spPr>
        <p:txBody>
          <a:bodyPr>
            <a:normAutofit/>
          </a:bodyPr>
          <a:lstStyle/>
          <a:p>
            <a:r>
              <a:rPr lang="en-US">
                <a:solidFill>
                  <a:srgbClr val="FFFFFF"/>
                </a:solidFill>
              </a:rPr>
              <a:t>Solution</a:t>
            </a:r>
          </a:p>
        </p:txBody>
      </p:sp>
      <p:sp>
        <p:nvSpPr>
          <p:cNvPr id="3" name="Content Placeholder 2">
            <a:extLst>
              <a:ext uri="{FF2B5EF4-FFF2-40B4-BE49-F238E27FC236}">
                <a16:creationId xmlns:a16="http://schemas.microsoft.com/office/drawing/2014/main" id="{D67589C1-011D-48B1-A112-9A8853A3B550}"/>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If a Company has a debt-to-equity ratio of 101.5% then the company has 1.5% more total liabilities than total assets. This ratio is important because if a Company has a lot of debt relative to its assets, it will not have funds available to pay dividends, maintain assets, or invest in the company.</a:t>
            </a:r>
          </a:p>
        </p:txBody>
      </p:sp>
    </p:spTree>
    <p:extLst>
      <p:ext uri="{BB962C8B-B14F-4D97-AF65-F5344CB8AC3E}">
        <p14:creationId xmlns:p14="http://schemas.microsoft.com/office/powerpoint/2010/main" val="939281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D01934-B68F-46EB-98F9-84DB4D0D7C05}"/>
              </a:ext>
            </a:extLst>
          </p:cNvPr>
          <p:cNvSpPr>
            <a:spLocks noGrp="1"/>
          </p:cNvSpPr>
          <p:nvPr>
            <p:ph type="title"/>
          </p:nvPr>
        </p:nvSpPr>
        <p:spPr>
          <a:xfrm>
            <a:off x="694510" y="1885950"/>
            <a:ext cx="3153590" cy="2998923"/>
          </a:xfrm>
          <a:prstGeom prst="ellipse">
            <a:avLst/>
          </a:prstGeom>
          <a:solidFill>
            <a:srgbClr val="262626"/>
          </a:solidFill>
          <a:ln w="174625" cmpd="thinThick">
            <a:solidFill>
              <a:srgbClr val="262626"/>
            </a:solidFill>
          </a:ln>
        </p:spPr>
        <p:txBody>
          <a:bodyPr>
            <a:normAutofit/>
          </a:bodyPr>
          <a:lstStyle/>
          <a:p>
            <a:pPr algn="ctr"/>
            <a:r>
              <a:rPr lang="en-US" sz="1800" dirty="0">
                <a:solidFill>
                  <a:srgbClr val="FFFFFF"/>
                </a:solidFill>
              </a:rPr>
              <a:t>Example </a:t>
            </a:r>
            <a:br>
              <a:rPr lang="en-US" sz="1800" dirty="0">
                <a:solidFill>
                  <a:srgbClr val="FFFFFF"/>
                </a:solidFill>
              </a:rPr>
            </a:br>
            <a:r>
              <a:rPr lang="en-US" altLang="en-US" sz="1800" b="1" dirty="0">
                <a:solidFill>
                  <a:srgbClr val="FFFFFF"/>
                </a:solidFill>
                <a:latin typeface="Lato"/>
              </a:rPr>
              <a:t>Which two cash flow adequacy ratios represent a cash cow?</a:t>
            </a:r>
            <a:br>
              <a:rPr lang="en-US" altLang="en-US" sz="1800" b="1" dirty="0">
                <a:solidFill>
                  <a:srgbClr val="FFFFFF"/>
                </a:solidFill>
                <a:latin typeface="Lato"/>
              </a:rPr>
            </a:br>
            <a:br>
              <a:rPr lang="en-US" altLang="en-US" sz="1800" b="1" dirty="0">
                <a:solidFill>
                  <a:srgbClr val="FFFFFF"/>
                </a:solidFill>
                <a:latin typeface="Lato"/>
              </a:rPr>
            </a:br>
            <a:endParaRPr lang="en-US" sz="1800" dirty="0">
              <a:solidFill>
                <a:srgbClr val="FFFFFF"/>
              </a:solidFill>
            </a:endParaRPr>
          </a:p>
        </p:txBody>
      </p:sp>
      <p:sp>
        <p:nvSpPr>
          <p:cNvPr id="10" name="Content Placeholder 9">
            <a:extLst>
              <a:ext uri="{FF2B5EF4-FFF2-40B4-BE49-F238E27FC236}">
                <a16:creationId xmlns:a16="http://schemas.microsoft.com/office/drawing/2014/main" id="{0ECA3DC8-9352-47AE-B144-BEA9064DE4AC}"/>
              </a:ext>
            </a:extLst>
          </p:cNvPr>
          <p:cNvSpPr>
            <a:spLocks noGrp="1"/>
          </p:cNvSpPr>
          <p:nvPr>
            <p:ph idx="1"/>
          </p:nvPr>
        </p:nvSpPr>
        <p:spPr>
          <a:xfrm>
            <a:off x="4038600" y="4884873"/>
            <a:ext cx="7188199" cy="1292090"/>
          </a:xfrm>
        </p:spPr>
        <p:txBody>
          <a:bodyPr>
            <a:normAutofit/>
          </a:bodyPr>
          <a:lstStyle/>
          <a:p>
            <a:r>
              <a:rPr lang="en-US" altLang="en-US" sz="1800" b="1" dirty="0">
                <a:solidFill>
                  <a:srgbClr val="333333"/>
                </a:solidFill>
                <a:latin typeface="Lato"/>
              </a:rPr>
              <a:t>Choose 2 answers</a:t>
            </a:r>
            <a:endParaRPr lang="en-US" sz="1800" dirty="0"/>
          </a:p>
        </p:txBody>
      </p:sp>
      <p:sp>
        <p:nvSpPr>
          <p:cNvPr id="5" name="Rectangle 1">
            <a:extLst>
              <a:ext uri="{FF2B5EF4-FFF2-40B4-BE49-F238E27FC236}">
                <a16:creationId xmlns:a16="http://schemas.microsoft.com/office/drawing/2014/main" id="{0273ED01-5A29-4F47-8553-0A68EA6451AC}"/>
              </a:ext>
            </a:extLst>
          </p:cNvPr>
          <p:cNvSpPr>
            <a:spLocks noChangeArrowheads="1"/>
          </p:cNvSpPr>
          <p:nvPr/>
        </p:nvSpPr>
        <p:spPr bwMode="auto">
          <a:xfrm>
            <a:off x="1304925" y="1489753"/>
            <a:ext cx="3684325" cy="57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sz="430" b="1" i="0" u="none" strike="noStrike" cap="none" normalizeH="0" dirty="0">
                <a:ln>
                  <a:noFill/>
                </a:ln>
                <a:solidFill>
                  <a:srgbClr val="333333"/>
                </a:solidFill>
                <a:effectLst/>
                <a:latin typeface="Lato"/>
              </a:rPr>
            </a:br>
            <a:r>
              <a:rPr kumimoji="0" lang="en-US" altLang="en-US" sz="430" b="1" i="0" u="none" strike="noStrike" cap="none" normalizeH="0" dirty="0">
                <a:ln>
                  <a:noFill/>
                </a:ln>
                <a:solidFill>
                  <a:srgbClr val="333333"/>
                </a:solidFill>
                <a:effectLst/>
                <a:latin typeface="Lato"/>
              </a:rPr>
              <a:t> </a:t>
            </a:r>
            <a:endParaRPr kumimoji="0" lang="en-US" altLang="en-US" sz="430" b="0" i="0" u="none" strike="noStrike" cap="none" normalizeH="0" dirty="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Content Placeholder 3">
            <a:extLst>
              <a:ext uri="{FF2B5EF4-FFF2-40B4-BE49-F238E27FC236}">
                <a16:creationId xmlns:a16="http://schemas.microsoft.com/office/drawing/2014/main" id="{3A2881CE-5300-4818-A20D-D38B7CD6292A}"/>
              </a:ext>
            </a:extLst>
          </p:cNvPr>
          <p:cNvGraphicFramePr>
            <a:graphicFrameLocks/>
          </p:cNvGraphicFramePr>
          <p:nvPr>
            <p:extLst>
              <p:ext uri="{D42A27DB-BD31-4B8C-83A1-F6EECF244321}">
                <p14:modId xmlns:p14="http://schemas.microsoft.com/office/powerpoint/2010/main" val="1549124886"/>
              </p:ext>
            </p:extLst>
          </p:nvPr>
        </p:nvGraphicFramePr>
        <p:xfrm>
          <a:off x="4490377" y="1313299"/>
          <a:ext cx="6284646" cy="3091149"/>
        </p:xfrm>
        <a:graphic>
          <a:graphicData uri="http://schemas.openxmlformats.org/drawingml/2006/table">
            <a:tbl>
              <a:tblPr>
                <a:tableStyleId>{5C22544A-7EE6-4342-B048-85BDC9FD1C3A}</a:tableStyleId>
              </a:tblPr>
              <a:tblGrid>
                <a:gridCol w="4381762">
                  <a:extLst>
                    <a:ext uri="{9D8B030D-6E8A-4147-A177-3AD203B41FA5}">
                      <a16:colId xmlns:a16="http://schemas.microsoft.com/office/drawing/2014/main" val="2477084507"/>
                    </a:ext>
                  </a:extLst>
                </a:gridCol>
                <a:gridCol w="955597">
                  <a:extLst>
                    <a:ext uri="{9D8B030D-6E8A-4147-A177-3AD203B41FA5}">
                      <a16:colId xmlns:a16="http://schemas.microsoft.com/office/drawing/2014/main" val="2665210676"/>
                    </a:ext>
                  </a:extLst>
                </a:gridCol>
                <a:gridCol w="947287">
                  <a:extLst>
                    <a:ext uri="{9D8B030D-6E8A-4147-A177-3AD203B41FA5}">
                      <a16:colId xmlns:a16="http://schemas.microsoft.com/office/drawing/2014/main" val="1975265403"/>
                    </a:ext>
                  </a:extLst>
                </a:gridCol>
              </a:tblGrid>
              <a:tr h="565049">
                <a:tc>
                  <a:txBody>
                    <a:bodyPr/>
                    <a:lstStyle/>
                    <a:p>
                      <a:pPr algn="l"/>
                      <a:endParaRPr lang="en-US" sz="2000" b="1" cap="all">
                        <a:solidFill>
                          <a:srgbClr val="999999"/>
                        </a:solidFill>
                        <a:effectLst/>
                        <a:latin typeface="Lato"/>
                      </a:endParaRPr>
                    </a:p>
                  </a:txBody>
                  <a:tcPr marL="83095" marR="166191" marT="83095" marB="83095" anchor="ctr"/>
                </a:tc>
                <a:tc>
                  <a:txBody>
                    <a:bodyPr/>
                    <a:lstStyle/>
                    <a:p>
                      <a:pPr algn="l"/>
                      <a:endParaRPr lang="en-US" sz="2000" b="1" cap="all">
                        <a:solidFill>
                          <a:srgbClr val="999999"/>
                        </a:solidFill>
                        <a:effectLst/>
                        <a:latin typeface="Lato"/>
                      </a:endParaRPr>
                    </a:p>
                  </a:txBody>
                  <a:tcPr marL="41548" marR="166191" marT="83095" marB="83095" anchor="ctr"/>
                </a:tc>
                <a:tc>
                  <a:txBody>
                    <a:bodyPr/>
                    <a:lstStyle/>
                    <a:p>
                      <a:pPr algn="l"/>
                      <a:endParaRPr lang="en-US" sz="2000" b="1" cap="all">
                        <a:solidFill>
                          <a:srgbClr val="999999"/>
                        </a:solidFill>
                        <a:effectLst/>
                        <a:latin typeface="Lato"/>
                      </a:endParaRPr>
                    </a:p>
                  </a:txBody>
                  <a:tcPr marL="41548" marR="83095" marT="83095" marB="83095" anchor="ctr"/>
                </a:tc>
                <a:extLst>
                  <a:ext uri="{0D108BD9-81ED-4DB2-BD59-A6C34878D82A}">
                    <a16:rowId xmlns:a16="http://schemas.microsoft.com/office/drawing/2014/main" val="3737373132"/>
                  </a:ext>
                </a:extLst>
              </a:tr>
              <a:tr h="505220">
                <a:tc>
                  <a:txBody>
                    <a:bodyPr/>
                    <a:lstStyle/>
                    <a:p>
                      <a:r>
                        <a:rPr lang="en-US" sz="2000">
                          <a:effectLst/>
                        </a:rPr>
                        <a:t>$4,510 / $4,932</a:t>
                      </a:r>
                    </a:p>
                  </a:txBody>
                  <a:tcPr marL="83095" marR="166191" marT="83095" marB="83095" anchor="ctr"/>
                </a:tc>
                <a:tc>
                  <a:txBody>
                    <a:bodyPr/>
                    <a:lstStyle/>
                    <a:p>
                      <a:pPr algn="ctr"/>
                      <a:endParaRPr lang="en-US" sz="2000">
                        <a:effectLst/>
                      </a:endParaRPr>
                    </a:p>
                  </a:txBody>
                  <a:tcPr marL="41548" marR="166191" marT="83095" marB="83095" anchor="ctr"/>
                </a:tc>
                <a:tc>
                  <a:txBody>
                    <a:bodyPr/>
                    <a:lstStyle/>
                    <a:p>
                      <a:pPr algn="ctr"/>
                      <a:endParaRPr lang="en-US" sz="2000">
                        <a:effectLst/>
                      </a:endParaRPr>
                    </a:p>
                  </a:txBody>
                  <a:tcPr marL="41548" marR="83095" marT="83095" marB="83095" anchor="ctr"/>
                </a:tc>
                <a:extLst>
                  <a:ext uri="{0D108BD9-81ED-4DB2-BD59-A6C34878D82A}">
                    <a16:rowId xmlns:a16="http://schemas.microsoft.com/office/drawing/2014/main" val="4204922006"/>
                  </a:ext>
                </a:extLst>
              </a:tr>
              <a:tr h="505220">
                <a:tc>
                  <a:txBody>
                    <a:bodyPr/>
                    <a:lstStyle/>
                    <a:p>
                      <a:r>
                        <a:rPr lang="en-US" sz="2000">
                          <a:effectLst/>
                        </a:rPr>
                        <a:t>$6,991 / $5,486</a:t>
                      </a:r>
                    </a:p>
                  </a:txBody>
                  <a:tcPr marL="83095" marR="166191" marT="83095" marB="83095" anchor="ctr"/>
                </a:tc>
                <a:tc>
                  <a:txBody>
                    <a:bodyPr/>
                    <a:lstStyle/>
                    <a:p>
                      <a:pPr algn="ctr"/>
                      <a:endParaRPr lang="en-US" sz="2000">
                        <a:effectLst/>
                      </a:endParaRPr>
                    </a:p>
                  </a:txBody>
                  <a:tcPr marL="41548" marR="166191" marT="83095" marB="83095" anchor="ctr"/>
                </a:tc>
                <a:tc>
                  <a:txBody>
                    <a:bodyPr/>
                    <a:lstStyle/>
                    <a:p>
                      <a:pPr algn="ctr"/>
                      <a:endParaRPr lang="en-US" sz="2000">
                        <a:effectLst/>
                      </a:endParaRPr>
                    </a:p>
                  </a:txBody>
                  <a:tcPr marL="41548" marR="83095" marT="83095" marB="83095" anchor="ctr"/>
                </a:tc>
                <a:extLst>
                  <a:ext uri="{0D108BD9-81ED-4DB2-BD59-A6C34878D82A}">
                    <a16:rowId xmlns:a16="http://schemas.microsoft.com/office/drawing/2014/main" val="2642893635"/>
                  </a:ext>
                </a:extLst>
              </a:tr>
              <a:tr h="505220">
                <a:tc>
                  <a:txBody>
                    <a:bodyPr/>
                    <a:lstStyle/>
                    <a:p>
                      <a:r>
                        <a:rPr lang="en-US" sz="2000">
                          <a:effectLst/>
                        </a:rPr>
                        <a:t>$8,091 / $9,374</a:t>
                      </a:r>
                    </a:p>
                  </a:txBody>
                  <a:tcPr marL="83095" marR="166191" marT="83095" marB="83095" anchor="ctr"/>
                </a:tc>
                <a:tc>
                  <a:txBody>
                    <a:bodyPr/>
                    <a:lstStyle/>
                    <a:p>
                      <a:pPr algn="ctr"/>
                      <a:endParaRPr lang="en-US" sz="2000">
                        <a:effectLst/>
                      </a:endParaRPr>
                    </a:p>
                  </a:txBody>
                  <a:tcPr marL="41548" marR="166191" marT="83095" marB="83095" anchor="ctr"/>
                </a:tc>
                <a:tc>
                  <a:txBody>
                    <a:bodyPr/>
                    <a:lstStyle/>
                    <a:p>
                      <a:pPr algn="ctr"/>
                      <a:endParaRPr lang="en-US" sz="2000">
                        <a:effectLst/>
                      </a:endParaRPr>
                    </a:p>
                  </a:txBody>
                  <a:tcPr marL="41548" marR="83095" marT="83095" marB="83095" anchor="ctr"/>
                </a:tc>
                <a:extLst>
                  <a:ext uri="{0D108BD9-81ED-4DB2-BD59-A6C34878D82A}">
                    <a16:rowId xmlns:a16="http://schemas.microsoft.com/office/drawing/2014/main" val="1575130901"/>
                  </a:ext>
                </a:extLst>
              </a:tr>
              <a:tr h="505220">
                <a:tc>
                  <a:txBody>
                    <a:bodyPr/>
                    <a:lstStyle/>
                    <a:p>
                      <a:r>
                        <a:rPr lang="en-US" sz="2000">
                          <a:effectLst/>
                        </a:rPr>
                        <a:t>$5,220 / $1,875</a:t>
                      </a:r>
                    </a:p>
                  </a:txBody>
                  <a:tcPr marL="83095" marR="166191" marT="83095" marB="83095" anchor="ctr"/>
                </a:tc>
                <a:tc>
                  <a:txBody>
                    <a:bodyPr/>
                    <a:lstStyle/>
                    <a:p>
                      <a:pPr algn="ctr"/>
                      <a:endParaRPr lang="en-US" sz="2000">
                        <a:effectLst/>
                      </a:endParaRPr>
                    </a:p>
                  </a:txBody>
                  <a:tcPr marL="41548" marR="166191" marT="83095" marB="83095" anchor="ctr"/>
                </a:tc>
                <a:tc>
                  <a:txBody>
                    <a:bodyPr/>
                    <a:lstStyle/>
                    <a:p>
                      <a:pPr algn="ctr"/>
                      <a:endParaRPr lang="en-US" sz="2000">
                        <a:effectLst/>
                      </a:endParaRPr>
                    </a:p>
                  </a:txBody>
                  <a:tcPr marL="41548" marR="83095" marT="83095" marB="83095" anchor="ctr"/>
                </a:tc>
                <a:extLst>
                  <a:ext uri="{0D108BD9-81ED-4DB2-BD59-A6C34878D82A}">
                    <a16:rowId xmlns:a16="http://schemas.microsoft.com/office/drawing/2014/main" val="1206418403"/>
                  </a:ext>
                </a:extLst>
              </a:tr>
              <a:tr h="505220">
                <a:tc>
                  <a:txBody>
                    <a:bodyPr/>
                    <a:lstStyle/>
                    <a:p>
                      <a:r>
                        <a:rPr lang="en-US" sz="2000">
                          <a:effectLst/>
                        </a:rPr>
                        <a:t>$7,589 / $9,210</a:t>
                      </a:r>
                    </a:p>
                  </a:txBody>
                  <a:tcPr marL="83095" marR="166191" marT="83095" marB="83095" anchor="ctr"/>
                </a:tc>
                <a:tc>
                  <a:txBody>
                    <a:bodyPr/>
                    <a:lstStyle/>
                    <a:p>
                      <a:endParaRPr lang="en-US" sz="2000"/>
                    </a:p>
                  </a:txBody>
                  <a:tcPr marL="99714" marR="99714" marT="49857" marB="49857"/>
                </a:tc>
                <a:tc>
                  <a:txBody>
                    <a:bodyPr/>
                    <a:lstStyle/>
                    <a:p>
                      <a:endParaRPr lang="en-US" sz="2000"/>
                    </a:p>
                  </a:txBody>
                  <a:tcPr marL="99714" marR="99714" marT="49857" marB="49857"/>
                </a:tc>
                <a:extLst>
                  <a:ext uri="{0D108BD9-81ED-4DB2-BD59-A6C34878D82A}">
                    <a16:rowId xmlns:a16="http://schemas.microsoft.com/office/drawing/2014/main" val="1639783880"/>
                  </a:ext>
                </a:extLst>
              </a:tr>
            </a:tbl>
          </a:graphicData>
        </a:graphic>
      </p:graphicFrame>
    </p:spTree>
    <p:extLst>
      <p:ext uri="{BB962C8B-B14F-4D97-AF65-F5344CB8AC3E}">
        <p14:creationId xmlns:p14="http://schemas.microsoft.com/office/powerpoint/2010/main" val="844625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D1B0AA3-A64B-4822-9B74-4A45B3F10584}"/>
              </a:ext>
            </a:extLst>
          </p:cNvPr>
          <p:cNvSpPr>
            <a:spLocks noGrp="1"/>
          </p:cNvSpPr>
          <p:nvPr>
            <p:ph type="title"/>
          </p:nvPr>
        </p:nvSpPr>
        <p:spPr>
          <a:xfrm>
            <a:off x="640079" y="2053641"/>
            <a:ext cx="3669161" cy="2760098"/>
          </a:xfrm>
        </p:spPr>
        <p:txBody>
          <a:bodyPr>
            <a:normAutofit/>
          </a:bodyPr>
          <a:lstStyle/>
          <a:p>
            <a:r>
              <a:rPr lang="en-US">
                <a:solidFill>
                  <a:srgbClr val="FFFFFF"/>
                </a:solidFill>
              </a:rPr>
              <a:t>Solution</a:t>
            </a:r>
          </a:p>
        </p:txBody>
      </p:sp>
      <p:sp>
        <p:nvSpPr>
          <p:cNvPr id="3" name="Content Placeholder 2">
            <a:extLst>
              <a:ext uri="{FF2B5EF4-FFF2-40B4-BE49-F238E27FC236}">
                <a16:creationId xmlns:a16="http://schemas.microsoft.com/office/drawing/2014/main" id="{F2CCAC68-9297-4CCE-AC91-CE18E6AE2668}"/>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Cash Flow Adequacy Ratio</a:t>
            </a:r>
            <a:r>
              <a:rPr lang="en-US" sz="2400">
                <a:solidFill>
                  <a:srgbClr val="000000"/>
                </a:solidFill>
              </a:rPr>
              <a:t> is determined as the </a:t>
            </a:r>
            <a:r>
              <a:rPr lang="en-US" sz="2400" b="1">
                <a:solidFill>
                  <a:srgbClr val="000000"/>
                </a:solidFill>
              </a:rPr>
              <a:t>ratio</a:t>
            </a:r>
            <a:r>
              <a:rPr lang="en-US" sz="2400">
                <a:solidFill>
                  <a:srgbClr val="000000"/>
                </a:solidFill>
              </a:rPr>
              <a:t> of net free </a:t>
            </a:r>
            <a:r>
              <a:rPr lang="en-US" sz="2400" b="1">
                <a:solidFill>
                  <a:srgbClr val="000000"/>
                </a:solidFill>
              </a:rPr>
              <a:t>cash flow</a:t>
            </a:r>
            <a:r>
              <a:rPr lang="en-US" sz="2400">
                <a:solidFill>
                  <a:srgbClr val="000000"/>
                </a:solidFill>
              </a:rPr>
              <a:t> to the average annual value of debt for the future periods. This average annual amount of debt payments helps to smooth the uneven payments of a principal debt so when this ratio is greater than one, we say the Company is a cash cow. The two ratios that were larger than one would be the correct answer. Companies like to acquire cash cows because they create more net cash available for the Company.</a:t>
            </a:r>
          </a:p>
          <a:p>
            <a:endParaRPr 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118579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A8792F7-4D63-4546-803D-230372DDE9CB}"/>
              </a:ext>
            </a:extLst>
          </p:cNvPr>
          <p:cNvSpPr>
            <a:spLocks noGrp="1"/>
          </p:cNvSpPr>
          <p:nvPr>
            <p:ph type="title"/>
          </p:nvPr>
        </p:nvSpPr>
        <p:spPr>
          <a:xfrm>
            <a:off x="640079" y="2053641"/>
            <a:ext cx="3669161" cy="2760098"/>
          </a:xfrm>
        </p:spPr>
        <p:txBody>
          <a:bodyPr>
            <a:normAutofit/>
          </a:bodyPr>
          <a:lstStyle/>
          <a:p>
            <a:r>
              <a:rPr lang="en-US">
                <a:solidFill>
                  <a:srgbClr val="FFFFFF"/>
                </a:solidFill>
              </a:rPr>
              <a:t>Example</a:t>
            </a:r>
          </a:p>
        </p:txBody>
      </p:sp>
      <p:sp>
        <p:nvSpPr>
          <p:cNvPr id="3" name="Content Placeholder 2">
            <a:extLst>
              <a:ext uri="{FF2B5EF4-FFF2-40B4-BE49-F238E27FC236}">
                <a16:creationId xmlns:a16="http://schemas.microsoft.com/office/drawing/2014/main" id="{EBBD6072-5B00-4CA0-8A71-A8F406D02BB8}"/>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Which formula yields a cash times interest earned ratio of 11?</a:t>
            </a:r>
          </a:p>
          <a:p>
            <a:r>
              <a:rPr lang="en-US" sz="2400">
                <a:solidFill>
                  <a:srgbClr val="000000"/>
                </a:solidFill>
              </a:rPr>
              <a:t>Cash before interest and taxes of $11,000 / cash paid for income taxes of $1,000</a:t>
            </a:r>
          </a:p>
          <a:p>
            <a:r>
              <a:rPr lang="en-US" sz="2400">
                <a:solidFill>
                  <a:srgbClr val="000000"/>
                </a:solidFill>
              </a:rPr>
              <a:t>Cash before interest and taxes of $11,000 / cash paid for interest of $1,000</a:t>
            </a:r>
          </a:p>
          <a:p>
            <a:r>
              <a:rPr lang="en-US" sz="2400">
                <a:solidFill>
                  <a:srgbClr val="000000"/>
                </a:solidFill>
              </a:rPr>
              <a:t>Cash before interest and taxes of $11,000 / cash from operations of $1,000</a:t>
            </a:r>
          </a:p>
          <a:p>
            <a:r>
              <a:rPr lang="en-US" sz="2400">
                <a:solidFill>
                  <a:srgbClr val="000000"/>
                </a:solidFill>
              </a:rPr>
              <a:t>Cash before interest and taxes of $11,000 / cash paid for acquisitions of $1,000</a:t>
            </a:r>
          </a:p>
        </p:txBody>
      </p:sp>
    </p:spTree>
    <p:extLst>
      <p:ext uri="{BB962C8B-B14F-4D97-AF65-F5344CB8AC3E}">
        <p14:creationId xmlns:p14="http://schemas.microsoft.com/office/powerpoint/2010/main" val="750273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C927F1-1006-494A-BCC4-1CF83D892AD9}"/>
              </a:ext>
            </a:extLst>
          </p:cNvPr>
          <p:cNvSpPr>
            <a:spLocks noGrp="1"/>
          </p:cNvSpPr>
          <p:nvPr>
            <p:ph type="title"/>
          </p:nvPr>
        </p:nvSpPr>
        <p:spPr>
          <a:xfrm>
            <a:off x="863029" y="1012004"/>
            <a:ext cx="3416158" cy="4795408"/>
          </a:xfrm>
        </p:spPr>
        <p:txBody>
          <a:bodyPr>
            <a:normAutofit/>
          </a:bodyPr>
          <a:lstStyle/>
          <a:p>
            <a:r>
              <a:rPr lang="en-US">
                <a:solidFill>
                  <a:srgbClr val="FFFFFF"/>
                </a:solidFill>
              </a:rPr>
              <a:t>Solution</a:t>
            </a:r>
          </a:p>
        </p:txBody>
      </p:sp>
      <p:graphicFrame>
        <p:nvGraphicFramePr>
          <p:cNvPr id="5" name="Content Placeholder 2">
            <a:extLst>
              <a:ext uri="{FF2B5EF4-FFF2-40B4-BE49-F238E27FC236}">
                <a16:creationId xmlns:a16="http://schemas.microsoft.com/office/drawing/2014/main" id="{A3858F03-3086-4DDD-BF54-3A23B0AB8E6B}"/>
              </a:ext>
            </a:extLst>
          </p:cNvPr>
          <p:cNvGraphicFramePr>
            <a:graphicFrameLocks noGrp="1"/>
          </p:cNvGraphicFramePr>
          <p:nvPr>
            <p:ph idx="1"/>
            <p:extLst>
              <p:ext uri="{D42A27DB-BD31-4B8C-83A1-F6EECF244321}">
                <p14:modId xmlns:p14="http://schemas.microsoft.com/office/powerpoint/2010/main" val="19304609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4615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40566A-9A4F-4495-BB0A-385FBB144351}"/>
              </a:ext>
            </a:extLst>
          </p:cNvPr>
          <p:cNvSpPr>
            <a:spLocks noGrp="1"/>
          </p:cNvSpPr>
          <p:nvPr>
            <p:ph type="title"/>
          </p:nvPr>
        </p:nvSpPr>
        <p:spPr>
          <a:xfrm>
            <a:off x="4476750" y="365125"/>
            <a:ext cx="6877050" cy="5245100"/>
          </a:xfrm>
        </p:spPr>
        <p:txBody>
          <a:bodyPr/>
          <a:lstStyle/>
          <a:p>
            <a:r>
              <a:rPr lang="en-US" dirty="0"/>
              <a:t>Any Questions?</a:t>
            </a:r>
            <a:br>
              <a:rPr lang="en-US" dirty="0"/>
            </a:br>
            <a:endParaRPr lang="en-US" dirty="0"/>
          </a:p>
        </p:txBody>
      </p:sp>
    </p:spTree>
    <p:extLst>
      <p:ext uri="{BB962C8B-B14F-4D97-AF65-F5344CB8AC3E}">
        <p14:creationId xmlns:p14="http://schemas.microsoft.com/office/powerpoint/2010/main" val="148966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616DE6DF-14B9-4EE4-8C20-67C05DB46509}"/>
              </a:ext>
            </a:extLst>
          </p:cNvPr>
          <p:cNvSpPr>
            <a:spLocks noGrp="1"/>
          </p:cNvSpPr>
          <p:nvPr>
            <p:ph type="ctrTitle"/>
          </p:nvPr>
        </p:nvSpPr>
        <p:spPr>
          <a:xfrm>
            <a:off x="2726431" y="1198485"/>
            <a:ext cx="6985739" cy="1775535"/>
          </a:xfrm>
        </p:spPr>
        <p:txBody>
          <a:bodyPr anchor="b">
            <a:normAutofit fontScale="90000"/>
          </a:bodyPr>
          <a:lstStyle/>
          <a:p>
            <a:r>
              <a:rPr lang="en-US" sz="4420" dirty="0">
                <a:solidFill>
                  <a:srgbClr val="FFFFFF"/>
                </a:solidFill>
              </a:rPr>
              <a:t>Management Accounting verses Financial Accounting cont.</a:t>
            </a:r>
          </a:p>
        </p:txBody>
      </p:sp>
      <p:sp>
        <p:nvSpPr>
          <p:cNvPr id="8" name="Subtitle 7">
            <a:extLst>
              <a:ext uri="{FF2B5EF4-FFF2-40B4-BE49-F238E27FC236}">
                <a16:creationId xmlns:a16="http://schemas.microsoft.com/office/drawing/2014/main" id="{4130D6B0-7868-479D-AF2A-B70697C7EBA0}"/>
              </a:ext>
            </a:extLst>
          </p:cNvPr>
          <p:cNvSpPr>
            <a:spLocks noGrp="1"/>
          </p:cNvSpPr>
          <p:nvPr>
            <p:ph type="subTitle" idx="1"/>
          </p:nvPr>
        </p:nvSpPr>
        <p:spPr>
          <a:xfrm>
            <a:off x="2729559" y="3577701"/>
            <a:ext cx="7577416" cy="2292891"/>
          </a:xfrm>
        </p:spPr>
        <p:txBody>
          <a:bodyPr>
            <a:normAutofit/>
          </a:bodyPr>
          <a:lstStyle/>
          <a:p>
            <a:r>
              <a:rPr lang="en-US" dirty="0">
                <a:solidFill>
                  <a:srgbClr val="FFFFFF"/>
                </a:solidFill>
              </a:rPr>
              <a:t>The three process of Management Accounting are managing, controlling, and evaluating. These three are often at work at the same time.</a:t>
            </a:r>
          </a:p>
          <a:p>
            <a:endParaRPr lang="en-US" sz="1700" dirty="0">
              <a:solidFill>
                <a:srgbClr val="FFFFFF"/>
              </a:solidFill>
            </a:endParaRPr>
          </a:p>
        </p:txBody>
      </p:sp>
    </p:spTree>
    <p:extLst>
      <p:ext uri="{BB962C8B-B14F-4D97-AF65-F5344CB8AC3E}">
        <p14:creationId xmlns:p14="http://schemas.microsoft.com/office/powerpoint/2010/main" val="344088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3FBC1E-4BDC-42FB-A33F-DBF1E1D673F5}"/>
              </a:ext>
            </a:extLst>
          </p:cNvPr>
          <p:cNvSpPr>
            <a:spLocks noGrp="1"/>
          </p:cNvSpPr>
          <p:nvPr>
            <p:ph type="title"/>
          </p:nvPr>
        </p:nvSpPr>
        <p:spPr>
          <a:xfrm>
            <a:off x="640079" y="2053641"/>
            <a:ext cx="3669161" cy="2760098"/>
          </a:xfrm>
        </p:spPr>
        <p:txBody>
          <a:bodyPr>
            <a:normAutofit/>
          </a:bodyPr>
          <a:lstStyle/>
          <a:p>
            <a:r>
              <a:rPr lang="en-US">
                <a:solidFill>
                  <a:srgbClr val="FFFFFF"/>
                </a:solidFill>
              </a:rPr>
              <a:t>Example</a:t>
            </a:r>
          </a:p>
        </p:txBody>
      </p:sp>
      <p:sp>
        <p:nvSpPr>
          <p:cNvPr id="3" name="Content Placeholder 2">
            <a:extLst>
              <a:ext uri="{FF2B5EF4-FFF2-40B4-BE49-F238E27FC236}">
                <a16:creationId xmlns:a16="http://schemas.microsoft.com/office/drawing/2014/main" id="{C4A0D51D-72CC-44B6-8555-00D6DF11D9F6}"/>
              </a:ext>
            </a:extLst>
          </p:cNvPr>
          <p:cNvSpPr>
            <a:spLocks noGrp="1"/>
          </p:cNvSpPr>
          <p:nvPr>
            <p:ph idx="1"/>
          </p:nvPr>
        </p:nvSpPr>
        <p:spPr>
          <a:xfrm>
            <a:off x="6090574" y="801866"/>
            <a:ext cx="5306084" cy="5230634"/>
          </a:xfrm>
        </p:spPr>
        <p:txBody>
          <a:bodyPr anchor="ctr">
            <a:normAutofit/>
          </a:bodyPr>
          <a:lstStyle/>
          <a:p>
            <a:r>
              <a:rPr lang="en-US" sz="2200" b="1" dirty="0">
                <a:solidFill>
                  <a:srgbClr val="000000"/>
                </a:solidFill>
              </a:rPr>
              <a:t>What does management accounting provide?</a:t>
            </a:r>
          </a:p>
          <a:p>
            <a:r>
              <a:rPr lang="en-US" sz="2200" b="1" dirty="0">
                <a:solidFill>
                  <a:srgbClr val="000000"/>
                </a:solidFill>
              </a:rPr>
              <a:t>Choose 2 answers</a:t>
            </a:r>
          </a:p>
          <a:p>
            <a:r>
              <a:rPr lang="en-US" sz="2200" dirty="0">
                <a:solidFill>
                  <a:srgbClr val="000000"/>
                </a:solidFill>
              </a:rPr>
              <a:t>The insight that management needs so the business can perform more effectively</a:t>
            </a:r>
          </a:p>
          <a:p>
            <a:r>
              <a:rPr lang="en-US" sz="2200" dirty="0">
                <a:solidFill>
                  <a:srgbClr val="000000"/>
                </a:solidFill>
              </a:rPr>
              <a:t>The insight that outside stakeholders need to choose a company that has a competitive advantage over competitors</a:t>
            </a:r>
          </a:p>
          <a:p>
            <a:r>
              <a:rPr lang="en-US" sz="2200" dirty="0">
                <a:solidFill>
                  <a:srgbClr val="000000"/>
                </a:solidFill>
              </a:rPr>
              <a:t>The detailed data that managers need to make decisions that will give the business a competitive edge</a:t>
            </a:r>
          </a:p>
          <a:p>
            <a:r>
              <a:rPr lang="en-US" sz="2200" dirty="0">
                <a:solidFill>
                  <a:srgbClr val="000000"/>
                </a:solidFill>
              </a:rPr>
              <a:t>The information needed by the IRS to decide if a company should have a tax audit performed</a:t>
            </a:r>
          </a:p>
        </p:txBody>
      </p:sp>
    </p:spTree>
    <p:extLst>
      <p:ext uri="{BB962C8B-B14F-4D97-AF65-F5344CB8AC3E}">
        <p14:creationId xmlns:p14="http://schemas.microsoft.com/office/powerpoint/2010/main" val="222073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5B922AB-A84E-4F56-ABF7-9C7190C7B433}"/>
              </a:ext>
            </a:extLst>
          </p:cNvPr>
          <p:cNvSpPr>
            <a:spLocks noGrp="1"/>
          </p:cNvSpPr>
          <p:nvPr>
            <p:ph type="title"/>
          </p:nvPr>
        </p:nvSpPr>
        <p:spPr>
          <a:xfrm>
            <a:off x="640079" y="2053641"/>
            <a:ext cx="3669161" cy="2760098"/>
          </a:xfrm>
        </p:spPr>
        <p:txBody>
          <a:bodyPr>
            <a:normAutofit/>
          </a:bodyPr>
          <a:lstStyle/>
          <a:p>
            <a:r>
              <a:rPr lang="en-US">
                <a:solidFill>
                  <a:srgbClr val="FFFFFF"/>
                </a:solidFill>
              </a:rPr>
              <a:t>Solution</a:t>
            </a:r>
          </a:p>
        </p:txBody>
      </p:sp>
      <p:sp>
        <p:nvSpPr>
          <p:cNvPr id="3" name="Content Placeholder 2">
            <a:extLst>
              <a:ext uri="{FF2B5EF4-FFF2-40B4-BE49-F238E27FC236}">
                <a16:creationId xmlns:a16="http://schemas.microsoft.com/office/drawing/2014/main" id="{529B1494-4A0A-4114-B26D-FBD227C7511D}"/>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The best choices were:</a:t>
            </a:r>
          </a:p>
          <a:p>
            <a:r>
              <a:rPr lang="en-US" sz="2400" dirty="0">
                <a:solidFill>
                  <a:srgbClr val="000000"/>
                </a:solidFill>
              </a:rPr>
              <a:t>The insight that management needs so the business can perform more effectively</a:t>
            </a:r>
          </a:p>
          <a:p>
            <a:r>
              <a:rPr lang="en-US" sz="2400" dirty="0">
                <a:solidFill>
                  <a:srgbClr val="000000"/>
                </a:solidFill>
              </a:rPr>
              <a:t>The detailed data that managers need to make decisions that will give the business a competitive edge</a:t>
            </a:r>
          </a:p>
          <a:p>
            <a:r>
              <a:rPr lang="en-US" sz="2400" dirty="0">
                <a:solidFill>
                  <a:srgbClr val="000000"/>
                </a:solidFill>
              </a:rPr>
              <a:t>Do not forget that Management Accounting does not follow GAAP so it generally can not be shown outside of the Company.</a:t>
            </a:r>
          </a:p>
        </p:txBody>
      </p:sp>
    </p:spTree>
    <p:extLst>
      <p:ext uri="{BB962C8B-B14F-4D97-AF65-F5344CB8AC3E}">
        <p14:creationId xmlns:p14="http://schemas.microsoft.com/office/powerpoint/2010/main" val="359430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9FD934-9121-4685-9FA8-8CE495294D8D}"/>
              </a:ext>
            </a:extLst>
          </p:cNvPr>
          <p:cNvSpPr>
            <a:spLocks noGrp="1"/>
          </p:cNvSpPr>
          <p:nvPr>
            <p:ph type="title"/>
          </p:nvPr>
        </p:nvSpPr>
        <p:spPr>
          <a:xfrm>
            <a:off x="804671" y="365125"/>
            <a:ext cx="3405821" cy="3117038"/>
          </a:xfrm>
        </p:spPr>
        <p:txBody>
          <a:bodyPr anchor="ctr">
            <a:normAutofit/>
          </a:bodyPr>
          <a:lstStyle/>
          <a:p>
            <a:r>
              <a:rPr lang="en-US" dirty="0"/>
              <a:t>Types of Planning</a:t>
            </a:r>
            <a:br>
              <a:rPr lang="en-US" dirty="0"/>
            </a:br>
            <a:endParaRPr lang="en-US" dirty="0"/>
          </a:p>
        </p:txBody>
      </p:sp>
      <p:sp>
        <p:nvSpPr>
          <p:cNvPr id="3" name="Content Placeholder 2">
            <a:extLst>
              <a:ext uri="{FF2B5EF4-FFF2-40B4-BE49-F238E27FC236}">
                <a16:creationId xmlns:a16="http://schemas.microsoft.com/office/drawing/2014/main" id="{739357D8-B1DB-49B4-8030-232B2C6A02C4}"/>
              </a:ext>
            </a:extLst>
          </p:cNvPr>
          <p:cNvSpPr>
            <a:spLocks noGrp="1"/>
          </p:cNvSpPr>
          <p:nvPr>
            <p:ph idx="1"/>
          </p:nvPr>
        </p:nvSpPr>
        <p:spPr>
          <a:xfrm>
            <a:off x="5468645" y="994145"/>
            <a:ext cx="6061938" cy="5548698"/>
          </a:xfrm>
        </p:spPr>
        <p:txBody>
          <a:bodyPr anchor="ctr">
            <a:normAutofit/>
          </a:bodyPr>
          <a:lstStyle/>
          <a:p>
            <a:r>
              <a:rPr lang="en-US" sz="2100" dirty="0">
                <a:solidFill>
                  <a:schemeClr val="bg1"/>
                </a:solidFill>
              </a:rPr>
              <a:t>There are two types of planning: short run and long run. Short run planning includes production and operational planning.</a:t>
            </a:r>
          </a:p>
          <a:p>
            <a:r>
              <a:rPr lang="en-US" sz="2100" dirty="0">
                <a:solidFill>
                  <a:schemeClr val="bg1"/>
                </a:solidFill>
              </a:rPr>
              <a:t>Production planning consists of how the production is going to be accomplished  while Operational planning consists of how the company is going to maximize its profits.</a:t>
            </a:r>
          </a:p>
          <a:p>
            <a:r>
              <a:rPr lang="en-US" sz="2100" dirty="0">
                <a:solidFill>
                  <a:schemeClr val="bg1"/>
                </a:solidFill>
              </a:rPr>
              <a:t>The two types of long-run planning consists of Strategic  Planning and Capital Budgeting. Strategic planning relates to how the Company is going to place itself in the Marketplace while Capital Budgeting looks at how the Company's fixed assets  are going to be acquired and maintained.</a:t>
            </a:r>
          </a:p>
          <a:p>
            <a:endParaRPr lang="en-US" sz="2100" dirty="0">
              <a:solidFill>
                <a:schemeClr val="bg1"/>
              </a:solidFill>
            </a:endParaRPr>
          </a:p>
        </p:txBody>
      </p:sp>
    </p:spTree>
    <p:extLst>
      <p:ext uri="{BB962C8B-B14F-4D97-AF65-F5344CB8AC3E}">
        <p14:creationId xmlns:p14="http://schemas.microsoft.com/office/powerpoint/2010/main" val="89798235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E3E679-1490-4E75-959E-529803EBE616}"/>
              </a:ext>
            </a:extLst>
          </p:cNvPr>
          <p:cNvPicPr>
            <a:picLocks noChangeAspect="1"/>
          </p:cNvPicPr>
          <p:nvPr/>
        </p:nvPicPr>
        <p:blipFill>
          <a:blip r:embed="rId2"/>
          <a:stretch>
            <a:fillRect/>
          </a:stretch>
        </p:blipFill>
        <p:spPr>
          <a:xfrm>
            <a:off x="1200151" y="510706"/>
            <a:ext cx="10550000" cy="5594819"/>
          </a:xfrm>
          <a:prstGeom prst="rect">
            <a:avLst/>
          </a:prstGeom>
        </p:spPr>
      </p:pic>
    </p:spTree>
    <p:extLst>
      <p:ext uri="{BB962C8B-B14F-4D97-AF65-F5344CB8AC3E}">
        <p14:creationId xmlns:p14="http://schemas.microsoft.com/office/powerpoint/2010/main" val="67406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9D6FC93-8C31-4601-B52C-A0B34D5070C4}"/>
              </a:ext>
            </a:extLst>
          </p:cNvPr>
          <p:cNvSpPr>
            <a:spLocks noGrp="1"/>
          </p:cNvSpPr>
          <p:nvPr>
            <p:ph type="title"/>
          </p:nvPr>
        </p:nvSpPr>
        <p:spPr>
          <a:xfrm>
            <a:off x="640079" y="2053641"/>
            <a:ext cx="3669161" cy="2760098"/>
          </a:xfrm>
        </p:spPr>
        <p:txBody>
          <a:bodyPr>
            <a:normAutofit/>
          </a:bodyPr>
          <a:lstStyle/>
          <a:p>
            <a:r>
              <a:rPr lang="en-US">
                <a:solidFill>
                  <a:srgbClr val="FFFFFF"/>
                </a:solidFill>
              </a:rPr>
              <a:t>Example</a:t>
            </a:r>
          </a:p>
        </p:txBody>
      </p:sp>
      <p:sp>
        <p:nvSpPr>
          <p:cNvPr id="3" name="Content Placeholder 2">
            <a:extLst>
              <a:ext uri="{FF2B5EF4-FFF2-40B4-BE49-F238E27FC236}">
                <a16:creationId xmlns:a16="http://schemas.microsoft.com/office/drawing/2014/main" id="{0E116B1C-7F87-4E39-8A0F-984AF4428F1E}"/>
              </a:ext>
            </a:extLst>
          </p:cNvPr>
          <p:cNvSpPr>
            <a:spLocks noGrp="1"/>
          </p:cNvSpPr>
          <p:nvPr>
            <p:ph idx="1"/>
          </p:nvPr>
        </p:nvSpPr>
        <p:spPr>
          <a:xfrm>
            <a:off x="6090574" y="801866"/>
            <a:ext cx="5306084" cy="5230634"/>
          </a:xfrm>
        </p:spPr>
        <p:txBody>
          <a:bodyPr anchor="ctr">
            <a:normAutofit/>
          </a:bodyPr>
          <a:lstStyle/>
          <a:p>
            <a:r>
              <a:rPr lang="en-US" sz="2000" b="1">
                <a:solidFill>
                  <a:srgbClr val="000000"/>
                </a:solidFill>
              </a:rPr>
              <a:t>How does management accounting differ from financial accounting?</a:t>
            </a:r>
          </a:p>
          <a:p>
            <a:r>
              <a:rPr lang="en-US" sz="2000">
                <a:solidFill>
                  <a:srgbClr val="000000"/>
                </a:solidFill>
              </a:rPr>
              <a:t>Choose best choice:</a:t>
            </a:r>
          </a:p>
          <a:p>
            <a:r>
              <a:rPr lang="en-US" sz="2000">
                <a:solidFill>
                  <a:srgbClr val="000000"/>
                </a:solidFill>
              </a:rPr>
              <a:t>Management accounting presents an unbiased view of a company’s economic performance.</a:t>
            </a:r>
          </a:p>
          <a:p>
            <a:r>
              <a:rPr lang="en-US" sz="2000">
                <a:solidFill>
                  <a:srgbClr val="000000"/>
                </a:solidFill>
              </a:rPr>
              <a:t>Management accounting is used primarily for internal planning, control, and evaluation.</a:t>
            </a:r>
          </a:p>
          <a:p>
            <a:r>
              <a:rPr lang="en-US" sz="2000">
                <a:solidFill>
                  <a:srgbClr val="000000"/>
                </a:solidFill>
              </a:rPr>
              <a:t>Management accounting is restricted to providing financial rather than nonfinancial data.</a:t>
            </a:r>
          </a:p>
          <a:p>
            <a:r>
              <a:rPr lang="en-US" sz="2000">
                <a:solidFill>
                  <a:srgbClr val="000000"/>
                </a:solidFill>
              </a:rPr>
              <a:t>Management accounting is not used to gain a competitive advantage in the marketplace.</a:t>
            </a:r>
          </a:p>
          <a:p>
            <a:endParaRPr lang="en-US" sz="2000">
              <a:solidFill>
                <a:srgbClr val="000000"/>
              </a:solidFill>
            </a:endParaRPr>
          </a:p>
          <a:p>
            <a:endParaRPr lang="en-US" sz="2000">
              <a:solidFill>
                <a:srgbClr val="000000"/>
              </a:solidFill>
            </a:endParaRPr>
          </a:p>
        </p:txBody>
      </p:sp>
    </p:spTree>
    <p:extLst>
      <p:ext uri="{BB962C8B-B14F-4D97-AF65-F5344CB8AC3E}">
        <p14:creationId xmlns:p14="http://schemas.microsoft.com/office/powerpoint/2010/main" val="962913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2168</Words>
  <Application>Microsoft Office PowerPoint</Application>
  <PresentationFormat>Widescreen</PresentationFormat>
  <Paragraphs>175</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CMSY10</vt:lpstr>
      <vt:lpstr>Lato</vt:lpstr>
      <vt:lpstr>NimbusRomNo9L-Medi</vt:lpstr>
      <vt:lpstr>NimbusRomNo9L-Regu</vt:lpstr>
      <vt:lpstr>NimbusRomNo9L-ReguItal</vt:lpstr>
      <vt:lpstr>Office Theme</vt:lpstr>
      <vt:lpstr>Cost Concept and Financial Ratios</vt:lpstr>
      <vt:lpstr>Management Accounting verses Financial Accounting</vt:lpstr>
      <vt:lpstr>Financial Accounting verses Management Accounting</vt:lpstr>
      <vt:lpstr>Management Accounting verses Financial Accounting cont.</vt:lpstr>
      <vt:lpstr>Example</vt:lpstr>
      <vt:lpstr>Solution</vt:lpstr>
      <vt:lpstr>Types of Planning </vt:lpstr>
      <vt:lpstr>PowerPoint Presentation</vt:lpstr>
      <vt:lpstr>Example</vt:lpstr>
      <vt:lpstr>Solution</vt:lpstr>
      <vt:lpstr>Cost-Volume-Profit or Breakeven Analysis </vt:lpstr>
      <vt:lpstr>Cost-Volume-Profit Example</vt:lpstr>
      <vt:lpstr>What are total revenues equal at the break-even point?</vt:lpstr>
      <vt:lpstr>Variable and Fixed Costs</vt:lpstr>
      <vt:lpstr>Manufacturing Costs</vt:lpstr>
      <vt:lpstr>We generally think of a manufacture when we think of product cost, but often a service firm such as an accountant or a plumber may have product costs as well. </vt:lpstr>
      <vt:lpstr>Expenses verses Opportunity Costs</vt:lpstr>
      <vt:lpstr>Types of Costs</vt:lpstr>
      <vt:lpstr>Common Financial Ratios </vt:lpstr>
      <vt:lpstr>The Current Ratio and Return on Sales</vt:lpstr>
      <vt:lpstr>The Price Earnings Ratio </vt:lpstr>
      <vt:lpstr>Return on Equity</vt:lpstr>
      <vt:lpstr>Asset Turnover</vt:lpstr>
      <vt:lpstr>PowerPoint Presentation</vt:lpstr>
      <vt:lpstr>PowerPoint Presentation</vt:lpstr>
      <vt:lpstr>Example 2 What does it mean if a company has a debt ratio of 101.5%? </vt:lpstr>
      <vt:lpstr>Example 3 A Company builds tables for retail sale. Which of the following would be considered fixed costs? </vt:lpstr>
      <vt:lpstr>Solution</vt:lpstr>
      <vt:lpstr>What is the price-earnings (PE) ratio for this company? Partial financial information for a company is as follows:   </vt:lpstr>
      <vt:lpstr>Example</vt:lpstr>
      <vt:lpstr>Solution</vt:lpstr>
      <vt:lpstr>Example  Which two cash flow adequacy ratios represent a cash cow?  </vt:lpstr>
      <vt:lpstr>Solution</vt:lpstr>
      <vt:lpstr>Example</vt:lpstr>
      <vt:lpstr>Solution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Concept and Financial Ratios</dc:title>
  <dc:creator>Stephen Keels</dc:creator>
  <cp:lastModifiedBy>Walfyette Powell</cp:lastModifiedBy>
  <cp:revision>3</cp:revision>
  <dcterms:created xsi:type="dcterms:W3CDTF">2020-04-28T20:07:18Z</dcterms:created>
  <dcterms:modified xsi:type="dcterms:W3CDTF">2020-06-08T19:31:19Z</dcterms:modified>
</cp:coreProperties>
</file>