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1"/>
  </p:sldMasterIdLst>
  <p:notesMasterIdLst>
    <p:notesMasterId r:id="rId37"/>
  </p:notesMasterIdLst>
  <p:handoutMasterIdLst>
    <p:handoutMasterId r:id="rId38"/>
  </p:handoutMasterIdLst>
  <p:sldIdLst>
    <p:sldId id="256" r:id="rId2"/>
    <p:sldId id="352" r:id="rId3"/>
    <p:sldId id="353" r:id="rId4"/>
    <p:sldId id="414" r:id="rId5"/>
    <p:sldId id="375" r:id="rId6"/>
    <p:sldId id="356" r:id="rId7"/>
    <p:sldId id="415" r:id="rId8"/>
    <p:sldId id="403" r:id="rId9"/>
    <p:sldId id="357" r:id="rId10"/>
    <p:sldId id="425" r:id="rId11"/>
    <p:sldId id="426" r:id="rId12"/>
    <p:sldId id="404" r:id="rId13"/>
    <p:sldId id="430" r:id="rId14"/>
    <p:sldId id="360" r:id="rId15"/>
    <p:sldId id="361" r:id="rId16"/>
    <p:sldId id="362" r:id="rId17"/>
    <p:sldId id="421" r:id="rId18"/>
    <p:sldId id="363" r:id="rId19"/>
    <p:sldId id="366" r:id="rId20"/>
    <p:sldId id="416" r:id="rId21"/>
    <p:sldId id="419" r:id="rId22"/>
    <p:sldId id="417" r:id="rId23"/>
    <p:sldId id="418" r:id="rId24"/>
    <p:sldId id="423" r:id="rId25"/>
    <p:sldId id="377" r:id="rId26"/>
    <p:sldId id="378" r:id="rId27"/>
    <p:sldId id="379" r:id="rId28"/>
    <p:sldId id="380" r:id="rId29"/>
    <p:sldId id="427" r:id="rId30"/>
    <p:sldId id="382" r:id="rId31"/>
    <p:sldId id="383" r:id="rId32"/>
    <p:sldId id="384" r:id="rId33"/>
    <p:sldId id="428" r:id="rId34"/>
    <p:sldId id="429" r:id="rId35"/>
    <p:sldId id="402" r:id="rId36"/>
  </p:sldIdLst>
  <p:sldSz cx="9144000" cy="6858000" type="screen4x3"/>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fyette Powell" initials="WP" lastIdx="4" clrIdx="0">
    <p:extLst>
      <p:ext uri="{19B8F6BF-5375-455C-9EA6-DF929625EA0E}">
        <p15:presenceInfo xmlns:p15="http://schemas.microsoft.com/office/powerpoint/2012/main" userId="S::walfyette.powell@wgu.edu::6d79cf08-4f87-4b94-a7a8-6940a6fb8c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1"/>
    <a:srgbClr val="878A8F"/>
    <a:srgbClr val="4886A1"/>
    <a:srgbClr val="878A00"/>
    <a:srgbClr val="488600"/>
    <a:srgbClr val="002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722" autoAdjust="0"/>
  </p:normalViewPr>
  <p:slideViewPr>
    <p:cSldViewPr snapToGrid="0" snapToObjects="1">
      <p:cViewPr varScale="1">
        <p:scale>
          <a:sx n="70" d="100"/>
          <a:sy n="70" d="100"/>
        </p:scale>
        <p:origin x="12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048" cy="470356"/>
          </a:xfrm>
          <a:prstGeom prst="rect">
            <a:avLst/>
          </a:prstGeom>
        </p:spPr>
        <p:txBody>
          <a:bodyPr vert="horz" lIns="89136" tIns="44568" rIns="89136" bIns="44568" rtlCol="0"/>
          <a:lstStyle>
            <a:lvl1pPr algn="l">
              <a:defRPr sz="1200"/>
            </a:lvl1pPr>
          </a:lstStyle>
          <a:p>
            <a:endParaRPr lang="en-US"/>
          </a:p>
        </p:txBody>
      </p:sp>
      <p:sp>
        <p:nvSpPr>
          <p:cNvPr id="3" name="Date Placeholder 2"/>
          <p:cNvSpPr>
            <a:spLocks noGrp="1"/>
          </p:cNvSpPr>
          <p:nvPr>
            <p:ph type="dt" sz="quarter" idx="1"/>
          </p:nvPr>
        </p:nvSpPr>
        <p:spPr>
          <a:xfrm>
            <a:off x="4022886" y="0"/>
            <a:ext cx="3078048" cy="470356"/>
          </a:xfrm>
          <a:prstGeom prst="rect">
            <a:avLst/>
          </a:prstGeom>
        </p:spPr>
        <p:txBody>
          <a:bodyPr vert="horz" lIns="89136" tIns="44568" rIns="89136" bIns="44568" rtlCol="0"/>
          <a:lstStyle>
            <a:lvl1pPr algn="r">
              <a:defRPr sz="1200"/>
            </a:lvl1pPr>
          </a:lstStyle>
          <a:p>
            <a:fld id="{A571A0A7-CE0B-42D2-8816-9EE8D7D27220}" type="datetimeFigureOut">
              <a:rPr lang="en-US" smtClean="0"/>
              <a:t>8/6/2020</a:t>
            </a:fld>
            <a:endParaRPr lang="en-US"/>
          </a:p>
        </p:txBody>
      </p:sp>
      <p:sp>
        <p:nvSpPr>
          <p:cNvPr id="4" name="Footer Placeholder 3"/>
          <p:cNvSpPr>
            <a:spLocks noGrp="1"/>
          </p:cNvSpPr>
          <p:nvPr>
            <p:ph type="ftr" sz="quarter" idx="2"/>
          </p:nvPr>
        </p:nvSpPr>
        <p:spPr>
          <a:xfrm>
            <a:off x="0" y="8918120"/>
            <a:ext cx="3078048" cy="470355"/>
          </a:xfrm>
          <a:prstGeom prst="rect">
            <a:avLst/>
          </a:prstGeom>
        </p:spPr>
        <p:txBody>
          <a:bodyPr vert="horz" lIns="89136" tIns="44568" rIns="89136" bIns="44568" rtlCol="0" anchor="b"/>
          <a:lstStyle>
            <a:lvl1pPr algn="l">
              <a:defRPr sz="1200"/>
            </a:lvl1pPr>
          </a:lstStyle>
          <a:p>
            <a:endParaRPr lang="en-US"/>
          </a:p>
        </p:txBody>
      </p:sp>
      <p:sp>
        <p:nvSpPr>
          <p:cNvPr id="5" name="Slide Number Placeholder 4"/>
          <p:cNvSpPr>
            <a:spLocks noGrp="1"/>
          </p:cNvSpPr>
          <p:nvPr>
            <p:ph type="sldNum" sz="quarter" idx="3"/>
          </p:nvPr>
        </p:nvSpPr>
        <p:spPr>
          <a:xfrm>
            <a:off x="4022886" y="8918120"/>
            <a:ext cx="3078048" cy="470355"/>
          </a:xfrm>
          <a:prstGeom prst="rect">
            <a:avLst/>
          </a:prstGeom>
        </p:spPr>
        <p:txBody>
          <a:bodyPr vert="horz" lIns="89136" tIns="44568" rIns="89136" bIns="44568" rtlCol="0" anchor="b"/>
          <a:lstStyle>
            <a:lvl1pPr algn="r">
              <a:defRPr sz="1200"/>
            </a:lvl1pPr>
          </a:lstStyle>
          <a:p>
            <a:fld id="{07D3E75D-990E-4C6A-8C93-C534F789DBDA}" type="slidenum">
              <a:rPr lang="en-US" smtClean="0"/>
              <a:t>‹#›</a:t>
            </a:fld>
            <a:endParaRPr lang="en-US"/>
          </a:p>
        </p:txBody>
      </p:sp>
    </p:spTree>
    <p:extLst>
      <p:ext uri="{BB962C8B-B14F-4D97-AF65-F5344CB8AC3E}">
        <p14:creationId xmlns:p14="http://schemas.microsoft.com/office/powerpoint/2010/main" val="1012828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5" tIns="47113" rIns="94225" bIns="47113" rtlCol="0"/>
          <a:lstStyle>
            <a:lvl1pPr algn="l">
              <a:defRPr sz="13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5" tIns="47113" rIns="94225" bIns="47113" rtlCol="0"/>
          <a:lstStyle>
            <a:lvl1pPr algn="r">
              <a:defRPr sz="1300"/>
            </a:lvl1pPr>
          </a:lstStyle>
          <a:p>
            <a:fld id="{BA330259-BBB3-4241-AD6D-57EA2C5495CF}" type="datetimeFigureOut">
              <a:rPr lang="en-US" smtClean="0"/>
              <a:t>8/6/2020</a:t>
            </a:fld>
            <a:endParaRPr lang="en-US"/>
          </a:p>
        </p:txBody>
      </p:sp>
      <p:sp>
        <p:nvSpPr>
          <p:cNvPr id="4" name="Slide Image Placeholder 3"/>
          <p:cNvSpPr>
            <a:spLocks noGrp="1" noRot="1" noChangeAspect="1"/>
          </p:cNvSpPr>
          <p:nvPr>
            <p:ph type="sldImg" idx="2"/>
          </p:nvPr>
        </p:nvSpPr>
        <p:spPr>
          <a:xfrm>
            <a:off x="1439863" y="1173163"/>
            <a:ext cx="4222750" cy="3168650"/>
          </a:xfrm>
          <a:prstGeom prst="rect">
            <a:avLst/>
          </a:prstGeom>
          <a:noFill/>
          <a:ln w="12700">
            <a:solidFill>
              <a:prstClr val="black"/>
            </a:solidFill>
          </a:ln>
        </p:spPr>
        <p:txBody>
          <a:bodyPr vert="horz" lIns="94225" tIns="47113" rIns="94225" bIns="47113"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5" tIns="47113" rIns="94225" bIns="471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5" tIns="47113" rIns="94225" bIns="4711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5" tIns="47113" rIns="94225" bIns="47113" rtlCol="0" anchor="b"/>
          <a:lstStyle>
            <a:lvl1pPr algn="r">
              <a:defRPr sz="1300"/>
            </a:lvl1pPr>
          </a:lstStyle>
          <a:p>
            <a:fld id="{2DFDADC8-3233-4858-A514-2F6D471FEAEC}" type="slidenum">
              <a:rPr lang="en-US" smtClean="0"/>
              <a:t>‹#›</a:t>
            </a:fld>
            <a:endParaRPr lang="en-US"/>
          </a:p>
        </p:txBody>
      </p:sp>
    </p:spTree>
    <p:extLst>
      <p:ext uri="{BB962C8B-B14F-4D97-AF65-F5344CB8AC3E}">
        <p14:creationId xmlns:p14="http://schemas.microsoft.com/office/powerpoint/2010/main" val="179221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024736" y="0"/>
            <a:ext cx="3077739" cy="46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225" tIns="47113" rIns="94225" bIns="471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3011" name="Rectangle 4"/>
          <p:cNvSpPr>
            <a:spLocks noChangeArrowheads="1"/>
          </p:cNvSpPr>
          <p:nvPr/>
        </p:nvSpPr>
        <p:spPr bwMode="auto">
          <a:xfrm>
            <a:off x="0" y="8919051"/>
            <a:ext cx="3077739" cy="46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225" tIns="47113" rIns="94225" bIns="471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3012" name="Rectangle 5"/>
          <p:cNvSpPr>
            <a:spLocks noChangeArrowheads="1"/>
          </p:cNvSpPr>
          <p:nvPr/>
        </p:nvSpPr>
        <p:spPr bwMode="auto">
          <a:xfrm>
            <a:off x="0" y="0"/>
            <a:ext cx="3077739" cy="46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4225" tIns="47113" rIns="94225" bIns="471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3013" name="Rectangle 6"/>
          <p:cNvSpPr>
            <a:spLocks noGrp="1" noRot="1" noChangeAspect="1" noChangeArrowheads="1" noTextEdit="1"/>
          </p:cNvSpPr>
          <p:nvPr>
            <p:ph type="sldImg"/>
          </p:nvPr>
        </p:nvSpPr>
        <p:spPr bwMode="auto">
          <a:xfrm>
            <a:off x="1214438" y="711200"/>
            <a:ext cx="4673600" cy="35067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4" name="Rectangle 7"/>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US" altLang="en-US" dirty="0"/>
          </a:p>
        </p:txBody>
      </p:sp>
      <p:sp>
        <p:nvSpPr>
          <p:cNvPr id="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65581" indent="-294454" eaLnBrk="0" hangingPunct="0">
              <a:defRPr>
                <a:solidFill>
                  <a:schemeClr val="tx1"/>
                </a:solidFill>
                <a:latin typeface="Arial" panose="020B0604020202020204" pitchFamily="34" charset="0"/>
              </a:defRPr>
            </a:lvl2pPr>
            <a:lvl3pPr marL="1177817" indent="-235563" eaLnBrk="0" hangingPunct="0">
              <a:defRPr>
                <a:solidFill>
                  <a:schemeClr val="tx1"/>
                </a:solidFill>
                <a:latin typeface="Arial" panose="020B0604020202020204" pitchFamily="34" charset="0"/>
              </a:defRPr>
            </a:lvl3pPr>
            <a:lvl4pPr marL="1648943" indent="-235563" eaLnBrk="0" hangingPunct="0">
              <a:defRPr>
                <a:solidFill>
                  <a:schemeClr val="tx1"/>
                </a:solidFill>
                <a:latin typeface="Arial" panose="020B0604020202020204" pitchFamily="34" charset="0"/>
              </a:defRPr>
            </a:lvl4pPr>
            <a:lvl5pPr marL="2120071" indent="-235563" eaLnBrk="0" hangingPunct="0">
              <a:defRPr>
                <a:solidFill>
                  <a:schemeClr val="tx1"/>
                </a:solidFill>
                <a:latin typeface="Arial" panose="020B0604020202020204" pitchFamily="34" charset="0"/>
              </a:defRPr>
            </a:lvl5pPr>
            <a:lvl6pPr marL="2591198" indent="-235563" eaLnBrk="0" fontAlgn="base" hangingPunct="0">
              <a:spcBef>
                <a:spcPct val="0"/>
              </a:spcBef>
              <a:spcAft>
                <a:spcPct val="0"/>
              </a:spcAft>
              <a:defRPr>
                <a:solidFill>
                  <a:schemeClr val="tx1"/>
                </a:solidFill>
                <a:latin typeface="Arial" panose="020B0604020202020204" pitchFamily="34" charset="0"/>
              </a:defRPr>
            </a:lvl6pPr>
            <a:lvl7pPr marL="3062324" indent="-235563" eaLnBrk="0" fontAlgn="base" hangingPunct="0">
              <a:spcBef>
                <a:spcPct val="0"/>
              </a:spcBef>
              <a:spcAft>
                <a:spcPct val="0"/>
              </a:spcAft>
              <a:defRPr>
                <a:solidFill>
                  <a:schemeClr val="tx1"/>
                </a:solidFill>
                <a:latin typeface="Arial" panose="020B0604020202020204" pitchFamily="34" charset="0"/>
              </a:defRPr>
            </a:lvl7pPr>
            <a:lvl8pPr marL="3533451" indent="-235563" eaLnBrk="0" fontAlgn="base" hangingPunct="0">
              <a:spcBef>
                <a:spcPct val="0"/>
              </a:spcBef>
              <a:spcAft>
                <a:spcPct val="0"/>
              </a:spcAft>
              <a:defRPr>
                <a:solidFill>
                  <a:schemeClr val="tx1"/>
                </a:solidFill>
                <a:latin typeface="Arial" panose="020B0604020202020204" pitchFamily="34" charset="0"/>
              </a:defRPr>
            </a:lvl8pPr>
            <a:lvl9pPr marL="4004578" indent="-2355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41906A-CF2F-443C-BB57-75C045B0B031}" type="slidenum">
              <a:rPr lang="en-US" altLang="en-US">
                <a:latin typeface="Calibri" panose="020F0502020204030204" pitchFamily="34" charset="0"/>
              </a:rPr>
              <a:pPr eaLnBrk="1" hangingPunct="1"/>
              <a:t>3</a:t>
            </a:fld>
            <a:endParaRPr lang="en-US" altLang="en-US" dirty="0">
              <a:latin typeface="Calibri" panose="020F0502020204030204" pitchFamily="34" charset="0"/>
            </a:endParaRPr>
          </a:p>
        </p:txBody>
      </p:sp>
    </p:spTree>
    <p:extLst>
      <p:ext uri="{BB962C8B-B14F-4D97-AF65-F5344CB8AC3E}">
        <p14:creationId xmlns:p14="http://schemas.microsoft.com/office/powerpoint/2010/main" val="2236695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25</a:t>
            </a:fld>
            <a:endParaRPr lang="en-US" dirty="0"/>
          </a:p>
        </p:txBody>
      </p:sp>
    </p:spTree>
    <p:extLst>
      <p:ext uri="{BB962C8B-B14F-4D97-AF65-F5344CB8AC3E}">
        <p14:creationId xmlns:p14="http://schemas.microsoft.com/office/powerpoint/2010/main" val="206448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26</a:t>
            </a:fld>
            <a:endParaRPr lang="en-US" dirty="0"/>
          </a:p>
        </p:txBody>
      </p:sp>
    </p:spTree>
    <p:extLst>
      <p:ext uri="{BB962C8B-B14F-4D97-AF65-F5344CB8AC3E}">
        <p14:creationId xmlns:p14="http://schemas.microsoft.com/office/powerpoint/2010/main" val="23381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27</a:t>
            </a:fld>
            <a:endParaRPr lang="en-US" dirty="0"/>
          </a:p>
        </p:txBody>
      </p:sp>
    </p:spTree>
    <p:extLst>
      <p:ext uri="{BB962C8B-B14F-4D97-AF65-F5344CB8AC3E}">
        <p14:creationId xmlns:p14="http://schemas.microsoft.com/office/powerpoint/2010/main" val="20215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28</a:t>
            </a:fld>
            <a:endParaRPr lang="en-US" dirty="0"/>
          </a:p>
        </p:txBody>
      </p:sp>
    </p:spTree>
    <p:extLst>
      <p:ext uri="{BB962C8B-B14F-4D97-AF65-F5344CB8AC3E}">
        <p14:creationId xmlns:p14="http://schemas.microsoft.com/office/powerpoint/2010/main" val="96742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30</a:t>
            </a:fld>
            <a:endParaRPr lang="en-US" dirty="0"/>
          </a:p>
        </p:txBody>
      </p:sp>
    </p:spTree>
    <p:extLst>
      <p:ext uri="{BB962C8B-B14F-4D97-AF65-F5344CB8AC3E}">
        <p14:creationId xmlns:p14="http://schemas.microsoft.com/office/powerpoint/2010/main" val="374155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31</a:t>
            </a:fld>
            <a:endParaRPr lang="en-US" dirty="0"/>
          </a:p>
        </p:txBody>
      </p:sp>
    </p:spTree>
    <p:extLst>
      <p:ext uri="{BB962C8B-B14F-4D97-AF65-F5344CB8AC3E}">
        <p14:creationId xmlns:p14="http://schemas.microsoft.com/office/powerpoint/2010/main" val="150848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32</a:t>
            </a:fld>
            <a:endParaRPr lang="en-US" dirty="0"/>
          </a:p>
        </p:txBody>
      </p:sp>
    </p:spTree>
    <p:extLst>
      <p:ext uri="{BB962C8B-B14F-4D97-AF65-F5344CB8AC3E}">
        <p14:creationId xmlns:p14="http://schemas.microsoft.com/office/powerpoint/2010/main" val="120773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3" indent="-176673" defTabSz="942253">
              <a:buFont typeface="Arial" panose="020B0604020202020204" pitchFamily="34" charset="0"/>
              <a:buChar char="•"/>
              <a:defRPr/>
            </a:pPr>
            <a:r>
              <a:rPr lang="en-US" dirty="0"/>
              <a:t>The first step you would probably do is write down the supplies you are ordering. It might be as simple as a yellow sheet of paper to a formal numbered purchase order (PO). </a:t>
            </a:r>
          </a:p>
          <a:p>
            <a:pPr marL="176673" indent="-176673" defTabSz="942253">
              <a:buFont typeface="Arial" panose="020B0604020202020204" pitchFamily="34" charset="0"/>
              <a:buChar char="•"/>
              <a:defRPr/>
            </a:pPr>
            <a:r>
              <a:rPr lang="en-US" dirty="0"/>
              <a:t>The next step would be to match the PO to the shipping document after counting the supplies/inventory delivered. This could be as simple as matching your yellow sheet of paper to the shipping document or matching the PO to the bill of lading to a formal receiving report. The larger and more sophisticated the company, the more sophisticated the reporting. The count might be done by you or it may be done by one or more employees in </a:t>
            </a:r>
          </a:p>
          <a:p>
            <a:pPr marL="176673" indent="-176673">
              <a:buFont typeface="Arial" panose="020B0604020202020204" pitchFamily="34" charset="0"/>
              <a:buChar char="•"/>
            </a:pPr>
            <a:r>
              <a:rPr lang="en-US" dirty="0"/>
              <a:t>You would then match these documents to the supplier’s invoice to make sure everything matches. If everything matches and you approve, cut the check. As a small business owner, you might do this or several employees may be involved in a larger company. </a:t>
            </a:r>
          </a:p>
          <a:p>
            <a:pPr marL="176673" indent="-176673">
              <a:buFont typeface="Arial" panose="020B0604020202020204" pitchFamily="34" charset="0"/>
              <a:buChar char="•"/>
            </a:pPr>
            <a:r>
              <a:rPr lang="en-US" dirty="0"/>
              <a:t>Let’s not forget about the supplies or inventory that was purchased. Is it valuable? Did you just throw it in the corner? What’s to keep someone from just walking off with it. What about your blank checks? Can anyone have access to the checks? </a:t>
            </a:r>
          </a:p>
        </p:txBody>
      </p:sp>
      <p:sp>
        <p:nvSpPr>
          <p:cNvPr id="4" name="Slide Number Placeholder 3"/>
          <p:cNvSpPr>
            <a:spLocks noGrp="1"/>
          </p:cNvSpPr>
          <p:nvPr>
            <p:ph type="sldNum" sz="quarter" idx="10"/>
          </p:nvPr>
        </p:nvSpPr>
        <p:spPr/>
        <p:txBody>
          <a:bodyPr/>
          <a:lstStyle/>
          <a:p>
            <a:fld id="{2DFDADC8-3233-4858-A514-2F6D471FEAEC}" type="slidenum">
              <a:rPr lang="en-US" smtClean="0"/>
              <a:t>6</a:t>
            </a:fld>
            <a:endParaRPr lang="en-US" dirty="0"/>
          </a:p>
        </p:txBody>
      </p:sp>
    </p:spTree>
    <p:extLst>
      <p:ext uri="{BB962C8B-B14F-4D97-AF65-F5344CB8AC3E}">
        <p14:creationId xmlns:p14="http://schemas.microsoft.com/office/powerpoint/2010/main" val="215075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3" indent="-176673" defTabSz="942253">
              <a:buFont typeface="Arial" panose="020B0604020202020204" pitchFamily="34" charset="0"/>
              <a:buChar char="•"/>
              <a:defRPr/>
            </a:pPr>
            <a:r>
              <a:rPr lang="en-US" dirty="0"/>
              <a:t>The first step you would probably do is write down the supplies you are ordering. It might be as simple as a yellow sheet of paper to a formal numbered purchase order (PO). </a:t>
            </a:r>
          </a:p>
          <a:p>
            <a:pPr marL="176673" indent="-176673" defTabSz="942253">
              <a:buFont typeface="Arial" panose="020B0604020202020204" pitchFamily="34" charset="0"/>
              <a:buChar char="•"/>
              <a:defRPr/>
            </a:pPr>
            <a:r>
              <a:rPr lang="en-US" dirty="0"/>
              <a:t>The next step would be to match the PO to the shipping document after counting the supplies/inventory delivered. This could be as simple as matching your yellow sheet of paper to the shipping document or matching the PO to the bill of lading to a formal receiving report. The larger and more sophisticated the company, the more sophisticated the reporting. The count might be done by you or it may be done by one or more employees in </a:t>
            </a:r>
          </a:p>
          <a:p>
            <a:pPr marL="176673" indent="-176673">
              <a:buFont typeface="Arial" panose="020B0604020202020204" pitchFamily="34" charset="0"/>
              <a:buChar char="•"/>
            </a:pPr>
            <a:r>
              <a:rPr lang="en-US" dirty="0"/>
              <a:t>You would then match these documents to the supplier’s invoice to make sure everything matches. If everything matches and you approve, cut the check. As a small business owner, you might do this or several employees may be involved in a larger company. </a:t>
            </a:r>
          </a:p>
          <a:p>
            <a:pPr marL="176673" indent="-176673">
              <a:buFont typeface="Arial" panose="020B0604020202020204" pitchFamily="34" charset="0"/>
              <a:buChar char="•"/>
            </a:pPr>
            <a:r>
              <a:rPr lang="en-US" dirty="0"/>
              <a:t>Let’s not forget about the supplies or inventory that was purchased. Is it valuable? Did you just throw it in the corner? What’s to keep someone from just walking off with it. What about your blank checks? Can anyone have access to the checks? </a:t>
            </a:r>
          </a:p>
        </p:txBody>
      </p:sp>
      <p:sp>
        <p:nvSpPr>
          <p:cNvPr id="4" name="Slide Number Placeholder 3"/>
          <p:cNvSpPr>
            <a:spLocks noGrp="1"/>
          </p:cNvSpPr>
          <p:nvPr>
            <p:ph type="sldNum" sz="quarter" idx="10"/>
          </p:nvPr>
        </p:nvSpPr>
        <p:spPr/>
        <p:txBody>
          <a:bodyPr/>
          <a:lstStyle/>
          <a:p>
            <a:fld id="{2DFDADC8-3233-4858-A514-2F6D471FEAEC}" type="slidenum">
              <a:rPr lang="en-US" smtClean="0"/>
              <a:t>8</a:t>
            </a:fld>
            <a:endParaRPr lang="en-US" dirty="0"/>
          </a:p>
        </p:txBody>
      </p:sp>
    </p:spTree>
    <p:extLst>
      <p:ext uri="{BB962C8B-B14F-4D97-AF65-F5344CB8AC3E}">
        <p14:creationId xmlns:p14="http://schemas.microsoft.com/office/powerpoint/2010/main" val="216427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53">
              <a:defRPr/>
            </a:pPr>
            <a:r>
              <a:rPr lang="en-US" dirty="0"/>
              <a:t>Think about what controls you might put in place for each of these areas.</a:t>
            </a:r>
          </a:p>
        </p:txBody>
      </p:sp>
      <p:sp>
        <p:nvSpPr>
          <p:cNvPr id="4" name="Slide Number Placeholder 3"/>
          <p:cNvSpPr>
            <a:spLocks noGrp="1"/>
          </p:cNvSpPr>
          <p:nvPr>
            <p:ph type="sldNum" sz="quarter" idx="10"/>
          </p:nvPr>
        </p:nvSpPr>
        <p:spPr/>
        <p:txBody>
          <a:bodyPr/>
          <a:lstStyle/>
          <a:p>
            <a:fld id="{2DFDADC8-3233-4858-A514-2F6D471FEAEC}" type="slidenum">
              <a:rPr lang="en-US" smtClean="0"/>
              <a:t>9</a:t>
            </a:fld>
            <a:endParaRPr lang="en-US" dirty="0"/>
          </a:p>
        </p:txBody>
      </p:sp>
    </p:spTree>
    <p:extLst>
      <p:ext uri="{BB962C8B-B14F-4D97-AF65-F5344CB8AC3E}">
        <p14:creationId xmlns:p14="http://schemas.microsoft.com/office/powerpoint/2010/main" val="242871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53">
              <a:defRPr/>
            </a:pPr>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14</a:t>
            </a:fld>
            <a:endParaRPr lang="en-US" dirty="0"/>
          </a:p>
        </p:txBody>
      </p:sp>
    </p:spTree>
    <p:extLst>
      <p:ext uri="{BB962C8B-B14F-4D97-AF65-F5344CB8AC3E}">
        <p14:creationId xmlns:p14="http://schemas.microsoft.com/office/powerpoint/2010/main" val="224043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53">
              <a:defRPr/>
            </a:pPr>
            <a:r>
              <a:rPr lang="en-US" dirty="0"/>
              <a:t>Auditors may not offer to their clients: bookkeeping</a:t>
            </a:r>
            <a:r>
              <a:rPr lang="en-US" baseline="0" dirty="0"/>
              <a:t> or other services related to accounting records or financial statements; financial information systems design and implementation; appraisal or valuation services; actuarial services; internal audit outsourcing services; management functions or human resources; broker or dealer, investment adviser or investment banking services; legal services and expert services unrelated to the audit; any other service that the Board determines is impermissible. </a:t>
            </a:r>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15</a:t>
            </a:fld>
            <a:endParaRPr lang="en-US" dirty="0"/>
          </a:p>
        </p:txBody>
      </p:sp>
    </p:spTree>
    <p:extLst>
      <p:ext uri="{BB962C8B-B14F-4D97-AF65-F5344CB8AC3E}">
        <p14:creationId xmlns:p14="http://schemas.microsoft.com/office/powerpoint/2010/main" val="18424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53">
              <a:defRPr/>
            </a:pPr>
            <a:r>
              <a:rPr lang="en-US" dirty="0"/>
              <a:t>The audit committee is a subset of the board of directors and must consist only of individuals who are not part of the management team of the company, </a:t>
            </a:r>
          </a:p>
        </p:txBody>
      </p:sp>
      <p:sp>
        <p:nvSpPr>
          <p:cNvPr id="4" name="Slide Number Placeholder 3"/>
          <p:cNvSpPr>
            <a:spLocks noGrp="1"/>
          </p:cNvSpPr>
          <p:nvPr>
            <p:ph type="sldNum" sz="quarter" idx="10"/>
          </p:nvPr>
        </p:nvSpPr>
        <p:spPr/>
        <p:txBody>
          <a:bodyPr/>
          <a:lstStyle/>
          <a:p>
            <a:fld id="{2DFDADC8-3233-4858-A514-2F6D471FEAEC}" type="slidenum">
              <a:rPr lang="en-US" smtClean="0"/>
              <a:t>16</a:t>
            </a:fld>
            <a:endParaRPr lang="en-US" dirty="0"/>
          </a:p>
        </p:txBody>
      </p:sp>
    </p:spTree>
    <p:extLst>
      <p:ext uri="{BB962C8B-B14F-4D97-AF65-F5344CB8AC3E}">
        <p14:creationId xmlns:p14="http://schemas.microsoft.com/office/powerpoint/2010/main" val="289248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53">
              <a:defRPr/>
            </a:pPr>
            <a:r>
              <a:rPr lang="en-US" dirty="0"/>
              <a:t>Internal</a:t>
            </a:r>
            <a:r>
              <a:rPr lang="en-US" baseline="0" dirty="0"/>
              <a:t> auditors preserve the integrity in the reporting process. They also provide the company with “perception of detection.”</a:t>
            </a:r>
            <a:r>
              <a:rPr lang="en-US" dirty="0"/>
              <a:t> </a:t>
            </a:r>
          </a:p>
        </p:txBody>
      </p:sp>
      <p:sp>
        <p:nvSpPr>
          <p:cNvPr id="4" name="Slide Number Placeholder 3"/>
          <p:cNvSpPr>
            <a:spLocks noGrp="1"/>
          </p:cNvSpPr>
          <p:nvPr>
            <p:ph type="sldNum" sz="quarter" idx="10"/>
          </p:nvPr>
        </p:nvSpPr>
        <p:spPr/>
        <p:txBody>
          <a:bodyPr/>
          <a:lstStyle/>
          <a:p>
            <a:fld id="{2DFDADC8-3233-4858-A514-2F6D471FEAEC}" type="slidenum">
              <a:rPr lang="en-US" smtClean="0"/>
              <a:t>18</a:t>
            </a:fld>
            <a:endParaRPr lang="en-US" dirty="0"/>
          </a:p>
        </p:txBody>
      </p:sp>
    </p:spTree>
    <p:extLst>
      <p:ext uri="{BB962C8B-B14F-4D97-AF65-F5344CB8AC3E}">
        <p14:creationId xmlns:p14="http://schemas.microsoft.com/office/powerpoint/2010/main" val="6320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53">
              <a:defRPr/>
            </a:pPr>
            <a:endParaRPr lang="en-US" dirty="0"/>
          </a:p>
        </p:txBody>
      </p:sp>
      <p:sp>
        <p:nvSpPr>
          <p:cNvPr id="4" name="Slide Number Placeholder 3"/>
          <p:cNvSpPr>
            <a:spLocks noGrp="1"/>
          </p:cNvSpPr>
          <p:nvPr>
            <p:ph type="sldNum" sz="quarter" idx="10"/>
          </p:nvPr>
        </p:nvSpPr>
        <p:spPr/>
        <p:txBody>
          <a:bodyPr/>
          <a:lstStyle/>
          <a:p>
            <a:fld id="{2DFDADC8-3233-4858-A514-2F6D471FEAEC}" type="slidenum">
              <a:rPr lang="en-US" smtClean="0"/>
              <a:t>19</a:t>
            </a:fld>
            <a:endParaRPr lang="en-US" dirty="0"/>
          </a:p>
        </p:txBody>
      </p:sp>
    </p:spTree>
    <p:extLst>
      <p:ext uri="{BB962C8B-B14F-4D97-AF65-F5344CB8AC3E}">
        <p14:creationId xmlns:p14="http://schemas.microsoft.com/office/powerpoint/2010/main" val="3005725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CLICK TO ADD TITLE</a:t>
            </a:r>
          </a:p>
        </p:txBody>
      </p:sp>
      <p:sp>
        <p:nvSpPr>
          <p:cNvPr id="3" name="Content Placeholder 2"/>
          <p:cNvSpPr>
            <a:spLocks noGrp="1"/>
          </p:cNvSpPr>
          <p:nvPr>
            <p:ph idx="1" hasCustomPrompt="1"/>
          </p:nvPr>
        </p:nvSpPr>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WGU Mentoring - World Cafe</a:t>
            </a:r>
          </a:p>
        </p:txBody>
      </p:sp>
      <p:sp>
        <p:nvSpPr>
          <p:cNvPr id="6" name="Slide Number Placeholder 5"/>
          <p:cNvSpPr>
            <a:spLocks noGrp="1"/>
          </p:cNvSpPr>
          <p:nvPr>
            <p:ph type="sldNum" sz="quarter" idx="12"/>
          </p:nvPr>
        </p:nvSpPr>
        <p:spPr/>
        <p:txBody>
          <a:bodyPr/>
          <a:lstStyle/>
          <a:p>
            <a:fld id="{234D34F9-0E77-9748-B11F-1496ECD1327D}" type="slidenum">
              <a:rPr lang="en-US" smtClean="0"/>
              <a:t>‹#›</a:t>
            </a:fld>
            <a:endParaRPr lang="en-US"/>
          </a:p>
        </p:txBody>
      </p:sp>
    </p:spTree>
    <p:extLst>
      <p:ext uri="{BB962C8B-B14F-4D97-AF65-F5344CB8AC3E}">
        <p14:creationId xmlns:p14="http://schemas.microsoft.com/office/powerpoint/2010/main" val="187102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WGU Mentoring - World Cafe</a:t>
            </a:r>
          </a:p>
        </p:txBody>
      </p:sp>
      <p:sp>
        <p:nvSpPr>
          <p:cNvPr id="7" name="Slide Number Placeholder 6"/>
          <p:cNvSpPr>
            <a:spLocks noGrp="1"/>
          </p:cNvSpPr>
          <p:nvPr>
            <p:ph type="sldNum" sz="quarter" idx="12"/>
          </p:nvPr>
        </p:nvSpPr>
        <p:spPr/>
        <p:txBody>
          <a:bodyPr/>
          <a:lstStyle/>
          <a:p>
            <a:fld id="{234D34F9-0E77-9748-B11F-1496ECD1327D}" type="slidenum">
              <a:rPr lang="en-US" smtClean="0"/>
              <a:t>‹#›</a:t>
            </a:fld>
            <a:endParaRPr lang="en-US"/>
          </a:p>
        </p:txBody>
      </p:sp>
    </p:spTree>
    <p:extLst>
      <p:ext uri="{BB962C8B-B14F-4D97-AF65-F5344CB8AC3E}">
        <p14:creationId xmlns:p14="http://schemas.microsoft.com/office/powerpoint/2010/main" val="12345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WGU Mentoring - World Cafe</a:t>
            </a:r>
          </a:p>
        </p:txBody>
      </p:sp>
      <p:sp>
        <p:nvSpPr>
          <p:cNvPr id="4" name="Slide Number Placeholder 3"/>
          <p:cNvSpPr>
            <a:spLocks noGrp="1"/>
          </p:cNvSpPr>
          <p:nvPr>
            <p:ph type="sldNum" sz="quarter" idx="12"/>
          </p:nvPr>
        </p:nvSpPr>
        <p:spPr/>
        <p:txBody>
          <a:bodyPr/>
          <a:lstStyle/>
          <a:p>
            <a:fld id="{234D34F9-0E77-9748-B11F-1496ECD1327D}" type="slidenum">
              <a:rPr lang="en-US" smtClean="0"/>
              <a:t>‹#›</a:t>
            </a:fld>
            <a:endParaRPr lang="en-US"/>
          </a:p>
        </p:txBody>
      </p:sp>
    </p:spTree>
    <p:extLst>
      <p:ext uri="{BB962C8B-B14F-4D97-AF65-F5344CB8AC3E}">
        <p14:creationId xmlns:p14="http://schemas.microsoft.com/office/powerpoint/2010/main" val="377562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cap="all" baseline="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WGU Mentoring - World Cafe</a:t>
            </a:r>
          </a:p>
        </p:txBody>
      </p:sp>
      <p:sp>
        <p:nvSpPr>
          <p:cNvPr id="7" name="Slide Number Placeholder 6"/>
          <p:cNvSpPr>
            <a:spLocks noGrp="1"/>
          </p:cNvSpPr>
          <p:nvPr>
            <p:ph type="sldNum" sz="quarter" idx="12"/>
          </p:nvPr>
        </p:nvSpPr>
        <p:spPr/>
        <p:txBody>
          <a:bodyPr/>
          <a:lstStyle/>
          <a:p>
            <a:fld id="{234D34F9-0E77-9748-B11F-1496ECD1327D}" type="slidenum">
              <a:rPr lang="en-US" smtClean="0"/>
              <a:t>‹#›</a:t>
            </a:fld>
            <a:endParaRPr lang="en-US"/>
          </a:p>
        </p:txBody>
      </p:sp>
    </p:spTree>
    <p:extLst>
      <p:ext uri="{BB962C8B-B14F-4D97-AF65-F5344CB8AC3E}">
        <p14:creationId xmlns:p14="http://schemas.microsoft.com/office/powerpoint/2010/main" val="121587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WGU Mentoring - World Cafe</a:t>
            </a:r>
          </a:p>
        </p:txBody>
      </p:sp>
      <p:sp>
        <p:nvSpPr>
          <p:cNvPr id="7" name="Slide Number Placeholder 6"/>
          <p:cNvSpPr>
            <a:spLocks noGrp="1"/>
          </p:cNvSpPr>
          <p:nvPr>
            <p:ph type="sldNum" sz="quarter" idx="12"/>
          </p:nvPr>
        </p:nvSpPr>
        <p:spPr/>
        <p:txBody>
          <a:bodyPr/>
          <a:lstStyle/>
          <a:p>
            <a:fld id="{234D34F9-0E77-9748-B11F-1496ECD1327D}" type="slidenum">
              <a:rPr lang="en-US" smtClean="0"/>
              <a:t>‹#›</a:t>
            </a:fld>
            <a:endParaRPr lang="en-US"/>
          </a:p>
        </p:txBody>
      </p:sp>
    </p:spTree>
    <p:extLst>
      <p:ext uri="{BB962C8B-B14F-4D97-AF65-F5344CB8AC3E}">
        <p14:creationId xmlns:p14="http://schemas.microsoft.com/office/powerpoint/2010/main" val="372547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05001"/>
            <a:ext cx="7772400" cy="1695450"/>
          </a:xfrm>
        </p:spPr>
        <p:txBody>
          <a:bodyPr>
            <a:normAutofit/>
          </a:bodyPr>
          <a:lstStyle>
            <a:lvl1pPr algn="ctr">
              <a:defRPr sz="4400" b="1" cap="all" baseline="0">
                <a:solidFill>
                  <a:srgbClr val="002F51"/>
                </a:solidFill>
              </a:defRPr>
            </a:lvl1pPr>
          </a:lstStyle>
          <a:p>
            <a:r>
              <a:rPr lang="en-US" dirty="0"/>
              <a:t>CLICK TO EDIT MASTER TITLE STYLE</a:t>
            </a:r>
          </a:p>
        </p:txBody>
      </p:sp>
      <p:sp>
        <p:nvSpPr>
          <p:cNvPr id="3" name="Subtitle 2"/>
          <p:cNvSpPr>
            <a:spLocks noGrp="1"/>
          </p:cNvSpPr>
          <p:nvPr>
            <p:ph type="subTitle" idx="1"/>
          </p:nvPr>
        </p:nvSpPr>
        <p:spPr>
          <a:xfrm>
            <a:off x="1371600" y="360045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8119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9A634C-87BC-431F-9EEB-90747A03E9F8}"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D691C-3E51-4D8D-A3AC-9959B8612E3F}" type="slidenum">
              <a:rPr lang="en-US" smtClean="0"/>
              <a:t>‹#›</a:t>
            </a:fld>
            <a:endParaRPr lang="en-US"/>
          </a:p>
        </p:txBody>
      </p:sp>
    </p:spTree>
    <p:extLst>
      <p:ext uri="{BB962C8B-B14F-4D97-AF65-F5344CB8AC3E}">
        <p14:creationId xmlns:p14="http://schemas.microsoft.com/office/powerpoint/2010/main" val="97239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8124" y="131763"/>
            <a:ext cx="8677275" cy="9921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543675"/>
            <a:ext cx="2895600" cy="3365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WGU Mentoring - World Cafe</a:t>
            </a:r>
          </a:p>
        </p:txBody>
      </p:sp>
      <p:sp>
        <p:nvSpPr>
          <p:cNvPr id="6" name="Slide Number Placeholder 5"/>
          <p:cNvSpPr>
            <a:spLocks noGrp="1"/>
          </p:cNvSpPr>
          <p:nvPr>
            <p:ph type="sldNum" sz="quarter" idx="4"/>
          </p:nvPr>
        </p:nvSpPr>
        <p:spPr>
          <a:xfrm>
            <a:off x="8048624" y="6543675"/>
            <a:ext cx="1095375" cy="298450"/>
          </a:xfrm>
          <a:prstGeom prst="rect">
            <a:avLst/>
          </a:prstGeom>
        </p:spPr>
        <p:txBody>
          <a:bodyPr vert="horz" lIns="91440" tIns="45720" rIns="91440" bIns="45720" rtlCol="0" anchor="ctr"/>
          <a:lstStyle>
            <a:lvl1pPr algn="r">
              <a:defRPr sz="1200">
                <a:solidFill>
                  <a:schemeClr val="tx1">
                    <a:tint val="75000"/>
                  </a:schemeClr>
                </a:solidFill>
              </a:defRPr>
            </a:lvl1pPr>
          </a:lstStyle>
          <a:p>
            <a:fld id="{234D34F9-0E77-9748-B11F-1496ECD1327D}" type="slidenum">
              <a:rPr lang="en-US" smtClean="0"/>
              <a:t>‹#›</a:t>
            </a:fld>
            <a:endParaRPr lang="en-US"/>
          </a:p>
        </p:txBody>
      </p:sp>
    </p:spTree>
    <p:extLst>
      <p:ext uri="{BB962C8B-B14F-4D97-AF65-F5344CB8AC3E}">
        <p14:creationId xmlns:p14="http://schemas.microsoft.com/office/powerpoint/2010/main" val="3103156826"/>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7" r:id="rId3"/>
    <p:sldLayoutId id="2147483689" r:id="rId4"/>
    <p:sldLayoutId id="2147483691" r:id="rId5"/>
    <p:sldLayoutId id="2147483701" r:id="rId6"/>
    <p:sldLayoutId id="2147483703" r:id="rId7"/>
  </p:sldLayoutIdLst>
  <p:hf sldNum="0" hdr="0" dt="0"/>
  <p:txStyles>
    <p:titleStyle>
      <a:lvl1pPr algn="l" defTabSz="4572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742406" y="556921"/>
            <a:ext cx="7772400" cy="559526"/>
          </a:xfrm>
        </p:spPr>
        <p:txBody>
          <a:bodyPr rtlCol="0">
            <a:normAutofit fontScale="90000"/>
          </a:bodyPr>
          <a:lstStyle/>
          <a:p>
            <a:pPr fontAlgn="auto">
              <a:spcAft>
                <a:spcPts val="0"/>
              </a:spcAft>
              <a:defRPr/>
            </a:pPr>
            <a:r>
              <a:rPr lang="en-US" sz="2400" dirty="0"/>
              <a:t>Internal Controls and Managerial Accounting</a:t>
            </a:r>
            <a:br>
              <a:rPr lang="en-US" sz="2400" dirty="0"/>
            </a:br>
            <a:r>
              <a:rPr lang="en-US" sz="2400" dirty="0"/>
              <a:t>Topics 8 and 9</a:t>
            </a:r>
          </a:p>
        </p:txBody>
      </p:sp>
      <p:sp>
        <p:nvSpPr>
          <p:cNvPr id="2" name="Rectangle 1"/>
          <p:cNvSpPr/>
          <p:nvPr/>
        </p:nvSpPr>
        <p:spPr>
          <a:xfrm>
            <a:off x="452846" y="2736977"/>
            <a:ext cx="8351520" cy="2062103"/>
          </a:xfrm>
          <a:prstGeom prst="rect">
            <a:avLst/>
          </a:prstGeom>
        </p:spPr>
        <p:txBody>
          <a:bodyPr wrap="square">
            <a:spAutoFit/>
          </a:bodyPr>
          <a:lstStyle/>
          <a:p>
            <a:pPr algn="ctr"/>
            <a:r>
              <a:rPr lang="en-US" sz="1600" dirty="0">
                <a:latin typeface="Arial" panose="020B0604020202020204" pitchFamily="34" charset="0"/>
                <a:ea typeface="Calibri" panose="020F0502020204030204" pitchFamily="34" charset="0"/>
                <a:cs typeface="Times New Roman" panose="02020603050405020304" pitchFamily="18" charset="0"/>
              </a:rPr>
              <a:t>Cohort starts at 9:30 AM MST (8:30 PST, 10:30 CST, 11:30 EST)</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Arial" panose="020B0604020202020204" pitchFamily="34" charset="0"/>
                <a:ea typeface="Calibri" panose="020F0502020204030204" pitchFamily="34" charset="0"/>
                <a:cs typeface="Times New Roman" panose="02020603050405020304" pitchFamily="18" charset="0"/>
              </a:rPr>
              <a:t>Please feel free to chat with me or others until the Cohort starts.  Please us the conference call line to access the room’s sound to prevent feedback and background noise (See Notes).  Once the Cohort starts, I will mute all your phones to control background noise and feedback from them.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EB56EAD-8F1C-49C0-9F51-5A4060F15C0A}"/>
              </a:ext>
            </a:extLst>
          </p:cNvPr>
          <p:cNvSpPr txBox="1"/>
          <p:nvPr/>
        </p:nvSpPr>
        <p:spPr>
          <a:xfrm>
            <a:off x="2876764" y="1633567"/>
            <a:ext cx="3390472" cy="646331"/>
          </a:xfrm>
          <a:prstGeom prst="rect">
            <a:avLst/>
          </a:prstGeom>
          <a:noFill/>
        </p:spPr>
        <p:txBody>
          <a:bodyPr wrap="square" rtlCol="0">
            <a:spAutoFit/>
          </a:bodyPr>
          <a:lstStyle/>
          <a:p>
            <a:pPr algn="ctr"/>
            <a:r>
              <a:rPr lang="en-US" b="1" dirty="0"/>
              <a:t>Presented by:</a:t>
            </a:r>
          </a:p>
          <a:p>
            <a:pPr algn="ctr"/>
            <a:r>
              <a:rPr lang="en-US" dirty="0"/>
              <a:t>Dr. Walfyette Powell, CPA</a:t>
            </a:r>
          </a:p>
        </p:txBody>
      </p:sp>
    </p:spTree>
    <p:extLst>
      <p:ext uri="{BB962C8B-B14F-4D97-AF65-F5344CB8AC3E}">
        <p14:creationId xmlns:p14="http://schemas.microsoft.com/office/powerpoint/2010/main" val="326634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Question</a:t>
            </a:r>
          </a:p>
        </p:txBody>
      </p:sp>
      <p:sp>
        <p:nvSpPr>
          <p:cNvPr id="19" name="Rectangle 18"/>
          <p:cNvSpPr/>
          <p:nvPr/>
        </p:nvSpPr>
        <p:spPr>
          <a:xfrm>
            <a:off x="238124" y="1395583"/>
            <a:ext cx="7834722" cy="916661"/>
          </a:xfrm>
          <a:prstGeom prst="rect">
            <a:avLst/>
          </a:prstGeom>
        </p:spPr>
        <p:txBody>
          <a:bodyPr wrap="square">
            <a:spAutoFit/>
          </a:bodyPr>
          <a:lstStyle/>
          <a:p>
            <a:pPr marL="196850" marR="0">
              <a:lnSpc>
                <a:spcPct val="115000"/>
              </a:lnSpc>
              <a:spcBef>
                <a:spcPts val="0"/>
              </a:spcBef>
              <a:spcAft>
                <a:spcPts val="0"/>
              </a:spcAft>
            </a:pPr>
            <a:r>
              <a:rPr lang="en-US" sz="2400" dirty="0">
                <a:solidFill>
                  <a:srgbClr val="333333"/>
                </a:solidFill>
                <a:ea typeface="Times New Roman" panose="02020603050405020304" pitchFamily="18" charset="0"/>
                <a:cs typeface="Times New Roman" panose="02020603050405020304" pitchFamily="18" charset="0"/>
              </a:rPr>
              <a:t>Which</a:t>
            </a:r>
            <a:r>
              <a:rPr lang="en-US" sz="2400" spc="125"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two</a:t>
            </a:r>
            <a:r>
              <a:rPr lang="en-US" sz="2400" spc="135" dirty="0">
                <a:solidFill>
                  <a:srgbClr val="333333"/>
                </a:solidFill>
                <a:ea typeface="Times New Roman" panose="02020603050405020304" pitchFamily="18" charset="0"/>
                <a:cs typeface="Times New Roman" panose="02020603050405020304" pitchFamily="18" charset="0"/>
              </a:rPr>
              <a:t> </a:t>
            </a:r>
            <a:r>
              <a:rPr lang="en-US" sz="2400" spc="-35" dirty="0">
                <a:solidFill>
                  <a:srgbClr val="333333"/>
                </a:solidFill>
                <a:ea typeface="Times New Roman" panose="02020603050405020304" pitchFamily="18" charset="0"/>
                <a:cs typeface="Times New Roman" panose="02020603050405020304" pitchFamily="18" charset="0"/>
              </a:rPr>
              <a:t>e</a:t>
            </a:r>
            <a:r>
              <a:rPr lang="en-US" sz="2400" dirty="0">
                <a:solidFill>
                  <a:srgbClr val="333333"/>
                </a:solidFill>
                <a:ea typeface="Times New Roman" panose="02020603050405020304" pitchFamily="18" charset="0"/>
                <a:cs typeface="Times New Roman" panose="02020603050405020304" pitchFamily="18" charset="0"/>
              </a:rPr>
              <a:t>xamples</a:t>
            </a:r>
            <a:r>
              <a:rPr lang="en-US" sz="2400" spc="-90"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represent</a:t>
            </a:r>
            <a:r>
              <a:rPr lang="en-US" sz="2400" spc="225"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ﬁnancial</a:t>
            </a:r>
            <a:r>
              <a:rPr lang="en-US" sz="2400" spc="175"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statement</a:t>
            </a:r>
            <a:r>
              <a:rPr lang="en-US" sz="2400" spc="-70"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errors?</a:t>
            </a:r>
            <a:endParaRPr lang="en-US" sz="2400" dirty="0">
              <a:ea typeface="Calibri" panose="020F0502020204030204" pitchFamily="34" charset="0"/>
              <a:cs typeface="Times New Roman" panose="02020603050405020304" pitchFamily="18" charset="0"/>
            </a:endParaRPr>
          </a:p>
          <a:p>
            <a:pPr>
              <a:lnSpc>
                <a:spcPts val="600"/>
              </a:lnSpc>
              <a:spcBef>
                <a:spcPts val="45"/>
              </a:spcBef>
            </a:pPr>
            <a:r>
              <a:rPr lang="en-US" sz="2400" dirty="0">
                <a:ea typeface="Calibri" panose="020F0502020204030204" pitchFamily="34" charset="0"/>
                <a:cs typeface="Times New Roman" panose="02020603050405020304" pitchFamily="18" charset="0"/>
              </a:rPr>
              <a:t> </a:t>
            </a:r>
          </a:p>
          <a:p>
            <a:pPr>
              <a:lnSpc>
                <a:spcPts val="1000"/>
              </a:lnSpc>
            </a:pPr>
            <a:r>
              <a:rPr lang="en-US" sz="2400" dirty="0">
                <a:ea typeface="Calibri" panose="020F0502020204030204" pitchFamily="34" charset="0"/>
                <a:cs typeface="Times New Roman" panose="02020603050405020304" pitchFamily="18" charset="0"/>
              </a:rPr>
              <a:t> </a:t>
            </a:r>
          </a:p>
          <a:p>
            <a:pPr marL="196850" marR="0">
              <a:lnSpc>
                <a:spcPts val="1165"/>
              </a:lnSpc>
              <a:spcBef>
                <a:spcPts val="0"/>
              </a:spcBef>
              <a:spcAft>
                <a:spcPts val="0"/>
              </a:spcAft>
            </a:pPr>
            <a:r>
              <a:rPr lang="en-US" sz="2400" dirty="0">
                <a:solidFill>
                  <a:srgbClr val="333333"/>
                </a:solidFill>
                <a:ea typeface="Times New Roman" panose="02020603050405020304" pitchFamily="18" charset="0"/>
                <a:cs typeface="Times New Roman" panose="02020603050405020304" pitchFamily="18" charset="0"/>
              </a:rPr>
              <a:t>Choose</a:t>
            </a:r>
            <a:r>
              <a:rPr lang="en-US" sz="2400" spc="-85"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2</a:t>
            </a:r>
            <a:r>
              <a:rPr lang="en-US" sz="2400" spc="25" dirty="0">
                <a:solidFill>
                  <a:srgbClr val="333333"/>
                </a:solidFill>
                <a:ea typeface="Times New Roman" panose="02020603050405020304" pitchFamily="18" charset="0"/>
                <a:cs typeface="Times New Roman" panose="02020603050405020304" pitchFamily="18" charset="0"/>
              </a:rPr>
              <a:t> </a:t>
            </a:r>
            <a:r>
              <a:rPr lang="en-US" sz="2400" dirty="0">
                <a:solidFill>
                  <a:srgbClr val="333333"/>
                </a:solidFill>
                <a:ea typeface="Times New Roman" panose="02020603050405020304" pitchFamily="18" charset="0"/>
                <a:cs typeface="Times New Roman" panose="02020603050405020304" pitchFamily="18" charset="0"/>
              </a:rPr>
              <a:t>answers</a:t>
            </a:r>
            <a:endParaRPr lang="en-US" sz="2400" dirty="0">
              <a:effectLst/>
              <a:ea typeface="Calibri" panose="020F0502020204030204" pitchFamily="34" charset="0"/>
              <a:cs typeface="Times New Roman" panose="02020603050405020304" pitchFamily="18" charset="0"/>
            </a:endParaRPr>
          </a:p>
        </p:txBody>
      </p:sp>
      <p:sp>
        <p:nvSpPr>
          <p:cNvPr id="20" name="Rectangle 19"/>
          <p:cNvSpPr/>
          <p:nvPr/>
        </p:nvSpPr>
        <p:spPr>
          <a:xfrm>
            <a:off x="605245" y="2583877"/>
            <a:ext cx="7145383" cy="3019288"/>
          </a:xfrm>
          <a:prstGeom prst="rect">
            <a:avLst/>
          </a:prstGeom>
        </p:spPr>
        <p:txBody>
          <a:bodyPr wrap="square">
            <a:spAutoFit/>
          </a:bodyPr>
          <a:lstStyle/>
          <a:p>
            <a:pPr marL="457200" indent="-457200">
              <a:buFont typeface="+mj-lt"/>
              <a:buAutoNum type="alphaLcPeriod"/>
            </a:pPr>
            <a:r>
              <a:rPr lang="en-US" sz="2000" dirty="0"/>
              <a:t>An accounting employee overpays a supplier and receives a portion of the excess as a kickback.</a:t>
            </a:r>
          </a:p>
          <a:p>
            <a:pPr marL="457200" indent="-457200">
              <a:buFont typeface="+mj-lt"/>
              <a:buAutoNum type="alphaLcPeriod"/>
            </a:pPr>
            <a:r>
              <a:rPr lang="en-US" sz="2000" dirty="0">
                <a:highlight>
                  <a:srgbClr val="FFFF00"/>
                </a:highlight>
              </a:rPr>
              <a:t>The accounting department miscalculates the payroll tax due at year-end, resulting in an inaccurate liability</a:t>
            </a:r>
          </a:p>
          <a:p>
            <a:pPr marL="457200" marR="1334135" indent="-457200">
              <a:lnSpc>
                <a:spcPct val="117000"/>
              </a:lnSpc>
              <a:spcBef>
                <a:spcPts val="5"/>
              </a:spcBef>
              <a:buFont typeface="+mj-lt"/>
              <a:buAutoNum type="alphaLcPeriod"/>
            </a:pPr>
            <a:r>
              <a:rPr lang="en-US" sz="2000" dirty="0"/>
              <a:t>The outside auditor disagrees with the amount reported as an allowance for uncollectible accounts receivable.</a:t>
            </a:r>
          </a:p>
          <a:p>
            <a:pPr marL="457200" indent="-457200">
              <a:buFont typeface="+mj-lt"/>
              <a:buAutoNum type="alphaLcPeriod"/>
            </a:pPr>
            <a:r>
              <a:rPr lang="en-US" sz="2000" dirty="0">
                <a:highlight>
                  <a:srgbClr val="FFFF00"/>
                </a:highlight>
              </a:rPr>
              <a:t>The accountant unintentionally records amounts as revenue that were prepaid by customers but not yet earned</a:t>
            </a:r>
          </a:p>
        </p:txBody>
      </p:sp>
    </p:spTree>
    <p:extLst>
      <p:ext uri="{BB962C8B-B14F-4D97-AF65-F5344CB8AC3E}">
        <p14:creationId xmlns:p14="http://schemas.microsoft.com/office/powerpoint/2010/main" val="355292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Question</a:t>
            </a:r>
          </a:p>
        </p:txBody>
      </p:sp>
      <p:sp>
        <p:nvSpPr>
          <p:cNvPr id="3" name="Content Placeholder 2"/>
          <p:cNvSpPr>
            <a:spLocks noGrp="1"/>
          </p:cNvSpPr>
          <p:nvPr>
            <p:ph idx="1"/>
          </p:nvPr>
        </p:nvSpPr>
        <p:spPr/>
        <p:txBody>
          <a:bodyPr>
            <a:normAutofit/>
          </a:bodyPr>
          <a:lstStyle/>
          <a:p>
            <a:pPr marL="0" indent="0">
              <a:buNone/>
            </a:pPr>
            <a:r>
              <a:rPr lang="en-US" sz="2400" dirty="0"/>
              <a:t>Which internal control is intended to ensure that a company does not mistakenly pay a supplier for an invoice that includes more items than were actually received?</a:t>
            </a:r>
          </a:p>
          <a:p>
            <a:pPr marL="457200" indent="-457200">
              <a:buFont typeface="+mj-lt"/>
              <a:buAutoNum type="alphaLcPeriod"/>
            </a:pPr>
            <a:r>
              <a:rPr lang="en-US" sz="2000" dirty="0"/>
              <a:t>The purchasing department authorizes the order of all items before they occur. </a:t>
            </a:r>
          </a:p>
          <a:p>
            <a:pPr marL="457200" indent="-457200">
              <a:buFont typeface="+mj-lt"/>
              <a:buAutoNum type="alphaLcPeriod"/>
            </a:pPr>
            <a:r>
              <a:rPr lang="en-US" sz="2000" dirty="0"/>
              <a:t>The company requires two signatures on each check in order for a payment to be sent.</a:t>
            </a:r>
          </a:p>
          <a:p>
            <a:pPr marL="457200" indent="-457200">
              <a:buFont typeface="+mj-lt"/>
              <a:buAutoNum type="alphaLcPeriod"/>
            </a:pPr>
            <a:r>
              <a:rPr lang="en-US" sz="2000" dirty="0">
                <a:highlight>
                  <a:srgbClr val="FFFF00"/>
                </a:highlight>
              </a:rPr>
              <a:t>The inventory department counts and inspects items as received and forwards the receiving record to accounts payable.</a:t>
            </a:r>
          </a:p>
          <a:p>
            <a:pPr marL="457200" indent="-457200">
              <a:buFont typeface="+mj-lt"/>
              <a:buAutoNum type="alphaLcPeriod"/>
            </a:pPr>
            <a:r>
              <a:rPr lang="en-US" sz="2000" dirty="0"/>
              <a:t>The accounts payable department utilizes </a:t>
            </a:r>
            <a:r>
              <a:rPr lang="en-US" sz="2000" dirty="0" err="1"/>
              <a:t>prenumbered</a:t>
            </a:r>
            <a:r>
              <a:rPr lang="en-US" sz="2000" dirty="0"/>
              <a:t> checks in the payment of supplier invoices.</a:t>
            </a:r>
          </a:p>
          <a:p>
            <a:endParaRPr lang="en-US" sz="2000" dirty="0"/>
          </a:p>
        </p:txBody>
      </p:sp>
    </p:spTree>
    <p:extLst>
      <p:ext uri="{BB962C8B-B14F-4D97-AF65-F5344CB8AC3E}">
        <p14:creationId xmlns:p14="http://schemas.microsoft.com/office/powerpoint/2010/main" val="360734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Reasons for earnings management</a:t>
            </a:r>
          </a:p>
        </p:txBody>
      </p:sp>
      <p:sp>
        <p:nvSpPr>
          <p:cNvPr id="3" name="Content Placeholder 2"/>
          <p:cNvSpPr>
            <a:spLocks noGrp="1"/>
          </p:cNvSpPr>
          <p:nvPr>
            <p:ph idx="1"/>
          </p:nvPr>
        </p:nvSpPr>
        <p:spPr>
          <a:xfrm>
            <a:off x="457200" y="1208315"/>
            <a:ext cx="8229600" cy="4525963"/>
          </a:xfrm>
        </p:spPr>
        <p:txBody>
          <a:bodyPr>
            <a:normAutofit fontScale="92500" lnSpcReduction="20000"/>
          </a:bodyPr>
          <a:lstStyle/>
          <a:p>
            <a:pPr marL="0" indent="0">
              <a:buNone/>
            </a:pPr>
            <a:r>
              <a:rPr lang="en-US" dirty="0"/>
              <a:t>Some of the reasons that managers may manipulate reported earnings are as follows:</a:t>
            </a:r>
          </a:p>
          <a:p>
            <a:pPr marL="0" indent="0">
              <a:buNone/>
            </a:pPr>
            <a:endParaRPr lang="en-US" dirty="0"/>
          </a:p>
          <a:p>
            <a:r>
              <a:rPr lang="en-US" dirty="0"/>
              <a:t>Meet internal targets</a:t>
            </a:r>
          </a:p>
          <a:p>
            <a:pPr marL="0" indent="0">
              <a:buNone/>
            </a:pPr>
            <a:endParaRPr lang="en-US" dirty="0"/>
          </a:p>
          <a:p>
            <a:r>
              <a:rPr lang="en-US" dirty="0"/>
              <a:t>Meet external expectations</a:t>
            </a:r>
          </a:p>
          <a:p>
            <a:pPr marL="0" indent="0">
              <a:buNone/>
            </a:pPr>
            <a:endParaRPr lang="en-US" dirty="0"/>
          </a:p>
          <a:p>
            <a:r>
              <a:rPr lang="en-US" dirty="0"/>
              <a:t>Income smoothing</a:t>
            </a:r>
          </a:p>
          <a:p>
            <a:pPr marL="0" indent="0">
              <a:buNone/>
            </a:pPr>
            <a:endParaRPr lang="en-US" dirty="0"/>
          </a:p>
          <a:p>
            <a:r>
              <a:rPr lang="en-US" dirty="0"/>
              <a:t>Window dressing for an IPO or a loan</a:t>
            </a:r>
          </a:p>
        </p:txBody>
      </p:sp>
    </p:spTree>
    <p:extLst>
      <p:ext uri="{BB962C8B-B14F-4D97-AF65-F5344CB8AC3E}">
        <p14:creationId xmlns:p14="http://schemas.microsoft.com/office/powerpoint/2010/main" val="118877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Methods of earnings management</a:t>
            </a:r>
          </a:p>
        </p:txBody>
      </p:sp>
      <p:pic>
        <p:nvPicPr>
          <p:cNvPr id="4" name="Content Placeholder 3"/>
          <p:cNvPicPr>
            <a:picLocks noGrp="1"/>
          </p:cNvPicPr>
          <p:nvPr>
            <p:ph idx="1"/>
          </p:nvPr>
        </p:nvPicPr>
        <p:blipFill rotWithShape="1">
          <a:blip r:embed="rId2"/>
          <a:srcRect l="13974" t="57426" r="64103" b="18633"/>
          <a:stretch/>
        </p:blipFill>
        <p:spPr bwMode="auto">
          <a:xfrm>
            <a:off x="458219" y="1299365"/>
            <a:ext cx="8018556" cy="246281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58219" y="4136571"/>
            <a:ext cx="8018556" cy="830997"/>
          </a:xfrm>
          <a:prstGeom prst="rect">
            <a:avLst/>
          </a:prstGeom>
          <a:noFill/>
        </p:spPr>
        <p:txBody>
          <a:bodyPr wrap="square" rtlCol="0">
            <a:spAutoFit/>
          </a:bodyPr>
          <a:lstStyle/>
          <a:p>
            <a:r>
              <a:rPr lang="en-US" sz="2400" dirty="0"/>
              <a:t>There is no fixed ethical guidelines as to what is ethical what isn’t, other than fraud never is and is usually illegal</a:t>
            </a:r>
          </a:p>
        </p:txBody>
      </p:sp>
    </p:spTree>
    <p:extLst>
      <p:ext uri="{BB962C8B-B14F-4D97-AF65-F5344CB8AC3E}">
        <p14:creationId xmlns:p14="http://schemas.microsoft.com/office/powerpoint/2010/main" val="318833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2" y="334963"/>
            <a:ext cx="8677275" cy="992187"/>
          </a:xfrm>
        </p:spPr>
        <p:txBody>
          <a:bodyPr>
            <a:normAutofit/>
          </a:bodyPr>
          <a:lstStyle/>
          <a:p>
            <a:pPr algn="ctr"/>
            <a:r>
              <a:rPr lang="en-US" dirty="0"/>
              <a:t>Sarbanes-Oxley (SOX)</a:t>
            </a:r>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pPr>
              <a:buFont typeface="Wingdings" panose="05000000000000000000" pitchFamily="2" charset="2"/>
              <a:buChar char="Ø"/>
            </a:pPr>
            <a:r>
              <a:rPr lang="en-US" dirty="0"/>
              <a:t>SOX – most comprehensive legislation affecting the accuracy of financial reports since the initial SEC acts in 1933 and 1934.</a:t>
            </a:r>
          </a:p>
          <a:p>
            <a:pPr>
              <a:buFont typeface="Wingdings" panose="05000000000000000000" pitchFamily="2" charset="2"/>
              <a:buChar char="Ø"/>
            </a:pPr>
            <a:r>
              <a:rPr lang="en-US" dirty="0"/>
              <a:t>PCAOB – created through SOX to oversee the accounting and auditing profession</a:t>
            </a:r>
          </a:p>
          <a:p>
            <a:pPr lvl="1">
              <a:buFont typeface="Wingdings" panose="05000000000000000000" pitchFamily="2" charset="2"/>
              <a:buChar char="ü"/>
            </a:pPr>
            <a:r>
              <a:rPr lang="en-US" dirty="0"/>
              <a:t>Registers all public accounting firms that provide audits for public companies.</a:t>
            </a:r>
          </a:p>
          <a:p>
            <a:pPr lvl="1">
              <a:buFont typeface="Wingdings" panose="05000000000000000000" pitchFamily="2" charset="2"/>
              <a:buChar char="ü"/>
            </a:pPr>
            <a:r>
              <a:rPr lang="en-US" dirty="0"/>
              <a:t>Establishes standards relating to the preparation of audit reports for public companies.</a:t>
            </a:r>
          </a:p>
          <a:p>
            <a:pPr lvl="1">
              <a:buFont typeface="Wingdings" panose="05000000000000000000" pitchFamily="2" charset="2"/>
              <a:buChar char="ü"/>
            </a:pPr>
            <a:r>
              <a:rPr lang="en-US" dirty="0"/>
              <a:t>Conducts inspections (reviews) of accounting firms.</a:t>
            </a:r>
          </a:p>
          <a:p>
            <a:pPr lvl="1">
              <a:buFont typeface="Wingdings" panose="05000000000000000000" pitchFamily="2" charset="2"/>
              <a:buChar char="ü"/>
            </a:pPr>
            <a:r>
              <a:rPr lang="en-US" dirty="0"/>
              <a:t>Conducts investigations and disciplinary proceedings and impose appropriate sanctions on public accounting firms whose performance is inadequate. </a:t>
            </a:r>
          </a:p>
          <a:p>
            <a:pPr lvl="1">
              <a:buFont typeface="Wingdings" panose="05000000000000000000" pitchFamily="2" charset="2"/>
              <a:buChar char="ü"/>
            </a:pPr>
            <a:r>
              <a:rPr lang="en-US" dirty="0"/>
              <a:t>Enforce compliance with SOX</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323194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2" y="334963"/>
            <a:ext cx="8677275" cy="992187"/>
          </a:xfrm>
        </p:spPr>
        <p:txBody>
          <a:bodyPr>
            <a:normAutofit/>
          </a:bodyPr>
          <a:lstStyle/>
          <a:p>
            <a:pPr algn="ctr"/>
            <a:r>
              <a:rPr lang="en-US" dirty="0"/>
              <a:t>Sarbanes-Oxley (SOX)</a:t>
            </a:r>
          </a:p>
        </p:txBody>
      </p:sp>
      <p:sp>
        <p:nvSpPr>
          <p:cNvPr id="3" name="Content Placeholder 2"/>
          <p:cNvSpPr>
            <a:spLocks noGrp="1"/>
          </p:cNvSpPr>
          <p:nvPr>
            <p:ph idx="1"/>
          </p:nvPr>
        </p:nvSpPr>
        <p:spPr>
          <a:xfrm>
            <a:off x="457200" y="1600200"/>
            <a:ext cx="8229600" cy="4525963"/>
          </a:xfrm>
        </p:spPr>
        <p:txBody>
          <a:bodyPr>
            <a:normAutofit/>
          </a:bodyPr>
          <a:lstStyle/>
          <a:p>
            <a:pPr>
              <a:buFont typeface="Wingdings" panose="05000000000000000000" pitchFamily="2" charset="2"/>
              <a:buChar char="Ø"/>
            </a:pPr>
            <a:r>
              <a:rPr lang="en-US" dirty="0"/>
              <a:t>Constraints on Auditors</a:t>
            </a:r>
          </a:p>
          <a:p>
            <a:pPr lvl="1">
              <a:buFont typeface="Wingdings" panose="05000000000000000000" pitchFamily="2" charset="2"/>
              <a:buChar char="ü"/>
            </a:pPr>
            <a:r>
              <a:rPr lang="en-US" dirty="0"/>
              <a:t>Prohibited from providing several nonaudit services such as management functions, legal services, and investment advisors</a:t>
            </a:r>
          </a:p>
          <a:p>
            <a:pPr lvl="1">
              <a:buFont typeface="Wingdings" panose="05000000000000000000" pitchFamily="2" charset="2"/>
              <a:buChar char="ü"/>
            </a:pPr>
            <a:r>
              <a:rPr lang="en-US" dirty="0">
                <a:solidFill>
                  <a:srgbClr val="FF0000"/>
                </a:solidFill>
              </a:rPr>
              <a:t>Audit partners </a:t>
            </a:r>
            <a:r>
              <a:rPr lang="en-US" dirty="0"/>
              <a:t>on engagements must be rotated off the audit </a:t>
            </a:r>
            <a:r>
              <a:rPr lang="en-US" dirty="0">
                <a:solidFill>
                  <a:srgbClr val="FF0000"/>
                </a:solidFill>
              </a:rPr>
              <a:t>every five years</a:t>
            </a:r>
          </a:p>
          <a:p>
            <a:pPr lvl="1">
              <a:buFont typeface="Wingdings" panose="05000000000000000000" pitchFamily="2" charset="2"/>
              <a:buChar char="ü"/>
            </a:pPr>
            <a:r>
              <a:rPr lang="en-US" dirty="0"/>
              <a:t>Auditors report to and be retained by the audit committee rather than the CFO or other members of the company's management. </a:t>
            </a:r>
          </a:p>
          <a:p>
            <a:pPr>
              <a:buFont typeface="Wingdings" panose="05000000000000000000" pitchFamily="2" charset="2"/>
              <a:buChar char="Ø"/>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384751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2" y="334963"/>
            <a:ext cx="8677275" cy="992187"/>
          </a:xfrm>
        </p:spPr>
        <p:txBody>
          <a:bodyPr>
            <a:normAutofit/>
          </a:bodyPr>
          <a:lstStyle/>
          <a:p>
            <a:pPr algn="ctr"/>
            <a:r>
              <a:rPr lang="en-US" dirty="0"/>
              <a:t>Sarbanes-Oxley (SOX)</a:t>
            </a:r>
          </a:p>
        </p:txBody>
      </p:sp>
      <p:sp>
        <p:nvSpPr>
          <p:cNvPr id="3" name="Content Placeholder 2"/>
          <p:cNvSpPr>
            <a:spLocks noGrp="1"/>
          </p:cNvSpPr>
          <p:nvPr>
            <p:ph idx="1"/>
          </p:nvPr>
        </p:nvSpPr>
        <p:spPr>
          <a:xfrm>
            <a:off x="457200" y="1327150"/>
            <a:ext cx="8229600" cy="4525963"/>
          </a:xfrm>
        </p:spPr>
        <p:txBody>
          <a:bodyPr>
            <a:normAutofit/>
          </a:bodyPr>
          <a:lstStyle/>
          <a:p>
            <a:pPr>
              <a:buFont typeface="Wingdings" panose="05000000000000000000" pitchFamily="2" charset="2"/>
              <a:buChar char="Ø"/>
            </a:pPr>
            <a:r>
              <a:rPr lang="en-US" dirty="0"/>
              <a:t>Constraints on Management</a:t>
            </a:r>
          </a:p>
          <a:p>
            <a:pPr lvl="1">
              <a:buFont typeface="Wingdings" panose="05000000000000000000" pitchFamily="2" charset="2"/>
              <a:buChar char="ü"/>
            </a:pPr>
            <a:r>
              <a:rPr lang="en-US" dirty="0"/>
              <a:t>The CEO and CFO must certify to the appropriateness of the financials and disclosures. </a:t>
            </a:r>
          </a:p>
          <a:p>
            <a:pPr lvl="1">
              <a:buFont typeface="Wingdings" panose="05000000000000000000" pitchFamily="2" charset="2"/>
              <a:buChar char="ü"/>
            </a:pPr>
            <a:r>
              <a:rPr lang="en-US" dirty="0"/>
              <a:t>Management must report on the effectiveness of the internal controls in each annual report. </a:t>
            </a:r>
          </a:p>
          <a:p>
            <a:pPr lvl="1">
              <a:buFont typeface="Wingdings" panose="05000000000000000000" pitchFamily="2" charset="2"/>
              <a:buChar char="ü"/>
            </a:pPr>
            <a:r>
              <a:rPr lang="en-US" dirty="0"/>
              <a:t>Loans to executive officers and directors are prohibited.</a:t>
            </a:r>
          </a:p>
          <a:p>
            <a:pPr lvl="1">
              <a:buFont typeface="Wingdings" panose="05000000000000000000" pitchFamily="2" charset="2"/>
              <a:buChar char="ü"/>
            </a:pPr>
            <a:r>
              <a:rPr lang="en-US" dirty="0"/>
              <a:t>Management must support a much stronger board and audit committee in each public company. </a:t>
            </a:r>
          </a:p>
          <a:p>
            <a:pPr marL="0" indent="0">
              <a:buNone/>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48954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External Auditors</a:t>
            </a:r>
          </a:p>
        </p:txBody>
      </p:sp>
      <p:sp>
        <p:nvSpPr>
          <p:cNvPr id="3" name="Content Placeholder 2"/>
          <p:cNvSpPr>
            <a:spLocks noGrp="1"/>
          </p:cNvSpPr>
          <p:nvPr>
            <p:ph idx="1"/>
          </p:nvPr>
        </p:nvSpPr>
        <p:spPr/>
        <p:txBody>
          <a:bodyPr/>
          <a:lstStyle/>
          <a:p>
            <a:r>
              <a:rPr lang="en-US" dirty="0"/>
              <a:t>Independent accountants (usually CPAs) that review a firm’s controls and transactions.</a:t>
            </a:r>
          </a:p>
          <a:p>
            <a:r>
              <a:rPr lang="en-US" dirty="0"/>
              <a:t>Provide reasonable assurance that the financial statements are prepared according to GAAP and fairly present the financial results in all material aspects</a:t>
            </a:r>
          </a:p>
          <a:p>
            <a:r>
              <a:rPr lang="en-US" dirty="0"/>
              <a:t>Provide reasonable assurance that the firm’s controls are effective (public companies)</a:t>
            </a:r>
          </a:p>
        </p:txBody>
      </p:sp>
    </p:spTree>
    <p:extLst>
      <p:ext uri="{BB962C8B-B14F-4D97-AF65-F5344CB8AC3E}">
        <p14:creationId xmlns:p14="http://schemas.microsoft.com/office/powerpoint/2010/main" val="224336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2" y="334963"/>
            <a:ext cx="8677275" cy="992187"/>
          </a:xfrm>
        </p:spPr>
        <p:txBody>
          <a:bodyPr>
            <a:normAutofit/>
          </a:bodyPr>
          <a:lstStyle/>
          <a:p>
            <a:pPr algn="ctr"/>
            <a:r>
              <a:rPr lang="en-US" dirty="0"/>
              <a:t>The role of Internal auditors</a:t>
            </a:r>
          </a:p>
        </p:txBody>
      </p:sp>
      <p:sp>
        <p:nvSpPr>
          <p:cNvPr id="3" name="Content Placeholder 2"/>
          <p:cNvSpPr>
            <a:spLocks noGrp="1"/>
          </p:cNvSpPr>
          <p:nvPr>
            <p:ph idx="1"/>
          </p:nvPr>
        </p:nvSpPr>
        <p:spPr>
          <a:xfrm>
            <a:off x="457200" y="1327150"/>
            <a:ext cx="8229600" cy="4525963"/>
          </a:xfrm>
        </p:spPr>
        <p:txBody>
          <a:bodyPr>
            <a:normAutofit fontScale="92500" lnSpcReduction="10000"/>
          </a:bodyPr>
          <a:lstStyle/>
          <a:p>
            <a:pPr>
              <a:buFont typeface="Arial" panose="020B0604020202020204" pitchFamily="34" charset="0"/>
              <a:buChar char="•"/>
            </a:pPr>
            <a:r>
              <a:rPr lang="en-US" dirty="0"/>
              <a:t>Internal group of experts in controls, accounting, and operations. </a:t>
            </a:r>
          </a:p>
          <a:p>
            <a:pPr>
              <a:buFont typeface="Arial" panose="020B0604020202020204" pitchFamily="34" charset="0"/>
              <a:buChar char="•"/>
            </a:pPr>
            <a:r>
              <a:rPr lang="en-US" dirty="0"/>
              <a:t>Monitor operating results and financial records. </a:t>
            </a:r>
          </a:p>
          <a:p>
            <a:pPr>
              <a:buFont typeface="Arial" panose="020B0604020202020204" pitchFamily="34" charset="0"/>
              <a:buChar char="•"/>
            </a:pPr>
            <a:r>
              <a:rPr lang="en-US" dirty="0"/>
              <a:t>Evaluate internal controls. </a:t>
            </a:r>
          </a:p>
          <a:p>
            <a:pPr>
              <a:buFont typeface="Arial" panose="020B0604020202020204" pitchFamily="34" charset="0"/>
              <a:buChar char="•"/>
            </a:pPr>
            <a:r>
              <a:rPr lang="en-US" dirty="0"/>
              <a:t>Assist with increasing efficiency and effectiveness of operations. </a:t>
            </a:r>
          </a:p>
          <a:p>
            <a:pPr>
              <a:buFont typeface="Arial" panose="020B0604020202020204" pitchFamily="34" charset="0"/>
              <a:buChar char="•"/>
            </a:pPr>
            <a:r>
              <a:rPr lang="en-US" dirty="0"/>
              <a:t>Detect fraud. </a:t>
            </a:r>
          </a:p>
          <a:p>
            <a:pPr>
              <a:buFont typeface="Arial" panose="020B0604020202020204" pitchFamily="34" charset="0"/>
              <a:buChar char="•"/>
            </a:pPr>
            <a:r>
              <a:rPr lang="en-US" dirty="0"/>
              <a:t>Audit manager reports directly to the president and audit committee of the BOD. </a:t>
            </a:r>
          </a:p>
          <a:p>
            <a:pPr marL="0" indent="0">
              <a:buNone/>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86713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2" y="334963"/>
            <a:ext cx="8677275" cy="992187"/>
          </a:xfrm>
        </p:spPr>
        <p:txBody>
          <a:bodyPr>
            <a:normAutofit fontScale="90000"/>
          </a:bodyPr>
          <a:lstStyle/>
          <a:p>
            <a:pPr algn="ctr"/>
            <a:r>
              <a:rPr lang="en-US" dirty="0"/>
              <a:t>Securities and exchange commission (</a:t>
            </a:r>
            <a:r>
              <a:rPr lang="en-US" dirty="0" err="1"/>
              <a:t>sEC</a:t>
            </a:r>
            <a:r>
              <a:rPr lang="en-US" dirty="0"/>
              <a:t>)</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pPr>
              <a:buFont typeface="Wingdings" panose="05000000000000000000" pitchFamily="2" charset="2"/>
              <a:buChar char="Ø"/>
            </a:pPr>
            <a:r>
              <a:rPr lang="en-US" dirty="0"/>
              <a:t>Agency of the federal government. </a:t>
            </a:r>
          </a:p>
          <a:p>
            <a:pPr>
              <a:buFont typeface="Wingdings" panose="05000000000000000000" pitchFamily="2" charset="2"/>
              <a:buChar char="Ø"/>
            </a:pPr>
            <a:r>
              <a:rPr lang="en-US" dirty="0"/>
              <a:t>Purpose is to assist investors in public companies by regulating stock and bond markets and by requiring certain disclosures. </a:t>
            </a:r>
          </a:p>
          <a:p>
            <a:pPr>
              <a:buFont typeface="Wingdings" panose="05000000000000000000" pitchFamily="2" charset="2"/>
              <a:buChar char="Ø"/>
            </a:pPr>
            <a:r>
              <a:rPr lang="en-US" dirty="0"/>
              <a:t>Requires companies who issue new debt to submit a registration statement for approval. </a:t>
            </a:r>
          </a:p>
          <a:p>
            <a:pPr>
              <a:buFont typeface="Wingdings" panose="05000000000000000000" pitchFamily="2" charset="2"/>
              <a:buChar char="Ø"/>
            </a:pPr>
            <a:r>
              <a:rPr lang="en-US" dirty="0"/>
              <a:t>Adds credibility to financial statements</a:t>
            </a:r>
          </a:p>
          <a:p>
            <a:pPr lvl="1">
              <a:buFont typeface="Wingdings" panose="05000000000000000000" pitchFamily="2" charset="2"/>
              <a:buChar char="ü"/>
            </a:pPr>
            <a:r>
              <a:rPr lang="en-US" dirty="0"/>
              <a:t>Require independent audits</a:t>
            </a:r>
          </a:p>
          <a:p>
            <a:pPr lvl="1">
              <a:buFont typeface="Wingdings" panose="05000000000000000000" pitchFamily="2" charset="2"/>
              <a:buChar char="ü"/>
            </a:pPr>
            <a:r>
              <a:rPr lang="en-US" dirty="0"/>
              <a:t>Review financial statements </a:t>
            </a:r>
          </a:p>
          <a:p>
            <a:pPr lvl="1">
              <a:buFont typeface="Wingdings" panose="05000000000000000000" pitchFamily="2" charset="2"/>
              <a:buChar char="ü"/>
            </a:pPr>
            <a:r>
              <a:rPr lang="en-US" dirty="0"/>
              <a:t>Sanction firms that violate standards</a:t>
            </a:r>
          </a:p>
          <a:p>
            <a:pPr>
              <a:buFont typeface="Wingdings" panose="05000000000000000000" pitchFamily="2" charset="2"/>
              <a:buChar char="Ø"/>
            </a:pPr>
            <a:r>
              <a:rPr lang="en-US" dirty="0"/>
              <a:t>Suspend trading and delist securities. </a:t>
            </a:r>
          </a:p>
          <a:p>
            <a:pPr marL="971550" lvl="1" indent="-457200">
              <a:buFont typeface="Wingdings" panose="05000000000000000000" pitchFamily="2" charset="2"/>
              <a:buChar char="ü"/>
            </a:pPr>
            <a:endParaRPr lang="en-US" dirty="0"/>
          </a:p>
          <a:p>
            <a:pPr marL="0" indent="0">
              <a:buNone/>
            </a:pPr>
            <a:endParaRPr lang="en-US" dirty="0"/>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29010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Internal controls and Regulations</a:t>
            </a:r>
          </a:p>
        </p:txBody>
      </p:sp>
      <p:sp>
        <p:nvSpPr>
          <p:cNvPr id="3" name="Content Placeholder 2"/>
          <p:cNvSpPr>
            <a:spLocks noGrp="1"/>
          </p:cNvSpPr>
          <p:nvPr>
            <p:ph idx="1"/>
          </p:nvPr>
        </p:nvSpPr>
        <p:spPr>
          <a:xfrm>
            <a:off x="461961" y="971550"/>
            <a:ext cx="8229600" cy="4525963"/>
          </a:xfrm>
        </p:spPr>
        <p:txBody>
          <a:bodyPr>
            <a:normAutofit fontScale="92500" lnSpcReduction="20000"/>
          </a:bodyPr>
          <a:lstStyle/>
          <a:p>
            <a:r>
              <a:rPr lang="en-US" dirty="0"/>
              <a:t>What are common financial statement errors?</a:t>
            </a:r>
          </a:p>
          <a:p>
            <a:r>
              <a:rPr lang="en-US" dirty="0"/>
              <a:t>What internal controls should be used to prevent accidental loss or intentional theft or fraud for a specific situation?</a:t>
            </a:r>
          </a:p>
          <a:p>
            <a:r>
              <a:rPr lang="en-US" dirty="0"/>
              <a:t>Why and how do companies manage earnings?</a:t>
            </a:r>
          </a:p>
          <a:p>
            <a:r>
              <a:rPr lang="en-US" dirty="0"/>
              <a:t>What is Sarbanes-Oxley (SOX), and how does it affect companies and their auditors?</a:t>
            </a:r>
          </a:p>
          <a:p>
            <a:r>
              <a:rPr lang="en-US" dirty="0"/>
              <a:t>What role does the Securities and Exchange Commission have in financial accounting? </a:t>
            </a:r>
          </a:p>
          <a:p>
            <a:r>
              <a:rPr lang="en-US" dirty="0"/>
              <a:t>Other organizations related to financial reporting</a:t>
            </a:r>
          </a:p>
        </p:txBody>
      </p:sp>
    </p:spTree>
    <p:extLst>
      <p:ext uri="{BB962C8B-B14F-4D97-AF65-F5344CB8AC3E}">
        <p14:creationId xmlns:p14="http://schemas.microsoft.com/office/powerpoint/2010/main" val="736564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Critical Organizations</a:t>
            </a:r>
          </a:p>
        </p:txBody>
      </p:sp>
      <p:sp>
        <p:nvSpPr>
          <p:cNvPr id="3" name="Content Placeholder 2"/>
          <p:cNvSpPr>
            <a:spLocks noGrp="1"/>
          </p:cNvSpPr>
          <p:nvPr>
            <p:ph idx="1"/>
          </p:nvPr>
        </p:nvSpPr>
        <p:spPr>
          <a:xfrm>
            <a:off x="457200" y="1001564"/>
            <a:ext cx="8229600" cy="4525963"/>
          </a:xfrm>
        </p:spPr>
        <p:txBody>
          <a:bodyPr/>
          <a:lstStyle/>
          <a:p>
            <a:pPr marL="0" indent="0">
              <a:buNone/>
            </a:pPr>
            <a:r>
              <a:rPr lang="en-US" dirty="0"/>
              <a:t>AICPA</a:t>
            </a:r>
          </a:p>
        </p:txBody>
      </p:sp>
      <p:sp>
        <p:nvSpPr>
          <p:cNvPr id="4" name="Rectangle 3"/>
          <p:cNvSpPr/>
          <p:nvPr/>
        </p:nvSpPr>
        <p:spPr>
          <a:xfrm>
            <a:off x="146027" y="1502138"/>
            <a:ext cx="7669427" cy="4521559"/>
          </a:xfrm>
          <a:prstGeom prst="rect">
            <a:avLst/>
          </a:prstGeom>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American Institute of Certified Public Accountants (AICPA)  - professional organization of certified public accountants (CPAs) in the United States.  </a:t>
            </a:r>
          </a:p>
          <a:p>
            <a:pPr marL="285750" marR="0" indent="-285750">
              <a:lnSpc>
                <a:spcPct val="107000"/>
              </a:lnSpc>
              <a:spcBef>
                <a:spcPts val="0"/>
              </a:spcBef>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CPA - someone who has taken a minimum number of college-level accounting classes, has passed the CPA exam, and has met other requirements set by his or her state.  </a:t>
            </a:r>
          </a:p>
          <a:p>
            <a:pPr marL="285750" marR="0" indent="-285750">
              <a:lnSpc>
                <a:spcPct val="107000"/>
              </a:lnSpc>
              <a:spcBef>
                <a:spcPts val="0"/>
              </a:spcBef>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CPA firm - a company that provides freelance business advice, particularly in connection with accounting issues and executes the vast majority of external audits in the US.</a:t>
            </a:r>
          </a:p>
          <a:p>
            <a:pPr marL="285750" marR="0" indent="-285750">
              <a:lnSpc>
                <a:spcPct val="107000"/>
              </a:lnSpc>
              <a:spcBef>
                <a:spcPts val="0"/>
              </a:spcBef>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AICPA </a:t>
            </a:r>
          </a:p>
          <a:p>
            <a:pPr marL="742950" lvl="1" indent="-285750">
              <a:lnSpc>
                <a:spcPct val="107000"/>
              </a:lnSpc>
              <a:buFont typeface="Wingdings" panose="05000000000000000000" pitchFamily="2" charset="2"/>
              <a:buChar char="ü"/>
            </a:pPr>
            <a:r>
              <a:rPr lang="en-US" dirty="0">
                <a:latin typeface="Arial" panose="020B0604020202020204" pitchFamily="34" charset="0"/>
                <a:ea typeface="Calibri" panose="020F0502020204030204" pitchFamily="34" charset="0"/>
                <a:cs typeface="Times New Roman" panose="02020603050405020304" pitchFamily="18" charset="0"/>
              </a:rPr>
              <a:t>sets ethical standards for CPAs, </a:t>
            </a:r>
          </a:p>
          <a:p>
            <a:pPr marL="742950" lvl="1" indent="-285750">
              <a:lnSpc>
                <a:spcPct val="107000"/>
              </a:lnSpc>
              <a:buFont typeface="Wingdings" panose="05000000000000000000" pitchFamily="2" charset="2"/>
              <a:buChar char="ü"/>
            </a:pPr>
            <a:r>
              <a:rPr lang="en-US" dirty="0">
                <a:latin typeface="Arial" panose="020B0604020202020204" pitchFamily="34" charset="0"/>
                <a:ea typeface="Calibri" panose="020F0502020204030204" pitchFamily="34" charset="0"/>
                <a:cs typeface="Times New Roman" panose="02020603050405020304" pitchFamily="18" charset="0"/>
              </a:rPr>
              <a:t>provides continuing education for them, </a:t>
            </a:r>
          </a:p>
          <a:p>
            <a:pPr marL="742950" lvl="1" indent="-285750">
              <a:lnSpc>
                <a:spcPct val="107000"/>
              </a:lnSpc>
              <a:buFont typeface="Wingdings" panose="05000000000000000000" pitchFamily="2" charset="2"/>
              <a:buChar char="ü"/>
            </a:pPr>
            <a:r>
              <a:rPr lang="en-US" dirty="0">
                <a:latin typeface="Arial" panose="020B0604020202020204" pitchFamily="34" charset="0"/>
                <a:ea typeface="Calibri" panose="020F0502020204030204" pitchFamily="34" charset="0"/>
                <a:cs typeface="Times New Roman" panose="02020603050405020304" pitchFamily="18" charset="0"/>
              </a:rPr>
              <a:t>writes and grades the CPA exam, </a:t>
            </a:r>
          </a:p>
          <a:p>
            <a:pPr marL="742950" lvl="1" indent="-285750">
              <a:lnSpc>
                <a:spcPct val="107000"/>
              </a:lnSpc>
              <a:buFont typeface="Wingdings" panose="05000000000000000000" pitchFamily="2" charset="2"/>
              <a:buChar char="ü"/>
            </a:pPr>
            <a:r>
              <a:rPr lang="en-US" dirty="0">
                <a:latin typeface="Arial" panose="020B0604020202020204" pitchFamily="34" charset="0"/>
                <a:ea typeface="Calibri" panose="020F0502020204030204" pitchFamily="34" charset="0"/>
                <a:cs typeface="Times New Roman" panose="02020603050405020304" pitchFamily="18" charset="0"/>
              </a:rPr>
              <a:t>lobbies for legislation favored by CPAs, and provides other support to CPAs. </a:t>
            </a:r>
            <a:endParaRPr lang="en-US" dirty="0"/>
          </a:p>
        </p:txBody>
      </p:sp>
    </p:spTree>
    <p:extLst>
      <p:ext uri="{BB962C8B-B14F-4D97-AF65-F5344CB8AC3E}">
        <p14:creationId xmlns:p14="http://schemas.microsoft.com/office/powerpoint/2010/main" val="330235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critical Organizations</a:t>
            </a:r>
          </a:p>
        </p:txBody>
      </p:sp>
      <p:sp>
        <p:nvSpPr>
          <p:cNvPr id="3" name="Content Placeholder 2"/>
          <p:cNvSpPr>
            <a:spLocks noGrp="1"/>
          </p:cNvSpPr>
          <p:nvPr>
            <p:ph idx="1"/>
          </p:nvPr>
        </p:nvSpPr>
        <p:spPr/>
        <p:txBody>
          <a:bodyPr>
            <a:normAutofit lnSpcReduction="10000"/>
          </a:bodyPr>
          <a:lstStyle/>
          <a:p>
            <a:pPr marL="0" indent="0">
              <a:buNone/>
            </a:pPr>
            <a:r>
              <a:rPr lang="en-US" dirty="0"/>
              <a:t>IASB</a:t>
            </a:r>
          </a:p>
          <a:p>
            <a:pPr marL="0" indent="0">
              <a:buNone/>
            </a:pPr>
            <a:r>
              <a:rPr lang="en-US" dirty="0"/>
              <a:t>The International Accounting Standards Board (IASB) was formed in 1973 to develop a common set of worldwide accounting standards.  IASB standards are increasingly accepted worldwide, but FASB rules are still the standard in the United States.  The standard they set are call International Financial Reporting Standards (IFRS).</a:t>
            </a:r>
          </a:p>
        </p:txBody>
      </p:sp>
    </p:spTree>
    <p:extLst>
      <p:ext uri="{BB962C8B-B14F-4D97-AF65-F5344CB8AC3E}">
        <p14:creationId xmlns:p14="http://schemas.microsoft.com/office/powerpoint/2010/main" val="1151294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critical organization</a:t>
            </a:r>
          </a:p>
        </p:txBody>
      </p:sp>
      <p:sp>
        <p:nvSpPr>
          <p:cNvPr id="3" name="Content Placeholder 2"/>
          <p:cNvSpPr>
            <a:spLocks noGrp="1"/>
          </p:cNvSpPr>
          <p:nvPr>
            <p:ph idx="1"/>
          </p:nvPr>
        </p:nvSpPr>
        <p:spPr>
          <a:xfrm>
            <a:off x="397994" y="1347616"/>
            <a:ext cx="8229600" cy="4525963"/>
          </a:xfrm>
        </p:spPr>
        <p:txBody>
          <a:bodyPr>
            <a:noAutofit/>
          </a:bodyPr>
          <a:lstStyle/>
          <a:p>
            <a:pPr marL="0" indent="0">
              <a:buNone/>
            </a:pPr>
            <a:r>
              <a:rPr lang="en-US" sz="2800" dirty="0"/>
              <a:t>FASB Financial Accountings Standards Board (FASB).  </a:t>
            </a:r>
          </a:p>
          <a:p>
            <a:r>
              <a:rPr lang="en-US" sz="2800" dirty="0"/>
              <a:t>A private, non-profit body established and supported by the joint efforts of the U.S. business community, financial analysts, and practicing accountants.  </a:t>
            </a:r>
          </a:p>
          <a:p>
            <a:r>
              <a:rPr lang="en-US" sz="2800" dirty="0"/>
              <a:t>Sets Generally Accepted Accounting Standards (GAAP) in the US but has no legal power to enforce them.</a:t>
            </a:r>
          </a:p>
          <a:p>
            <a:r>
              <a:rPr lang="en-US" sz="2800" dirty="0"/>
              <a:t>The SEC has the legal authority to set GAAP but has delegate that responsibility to the FASB.</a:t>
            </a:r>
          </a:p>
        </p:txBody>
      </p:sp>
    </p:spTree>
    <p:extLst>
      <p:ext uri="{BB962C8B-B14F-4D97-AF65-F5344CB8AC3E}">
        <p14:creationId xmlns:p14="http://schemas.microsoft.com/office/powerpoint/2010/main" val="263041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critical organization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Internal Revenue Service (IRS) </a:t>
            </a:r>
          </a:p>
          <a:p>
            <a:r>
              <a:rPr lang="en-US" dirty="0"/>
              <a:t>processes tax returns and collections income taxes in the US.  </a:t>
            </a:r>
          </a:p>
          <a:p>
            <a:r>
              <a:rPr lang="en-US" dirty="0"/>
              <a:t>interprets the Internal Revenue Code passed by Congress and establishes rules to define exactly when income should be taxed.  </a:t>
            </a:r>
          </a:p>
          <a:p>
            <a:r>
              <a:rPr lang="en-US" dirty="0"/>
              <a:t>has no role in setting financial accounting rules; and a company's financial statements are not used in determining how much tax the company must pay. </a:t>
            </a:r>
          </a:p>
          <a:p>
            <a:pPr marL="0" indent="0">
              <a:buNone/>
            </a:pPr>
            <a:endParaRPr lang="en-US" dirty="0"/>
          </a:p>
        </p:txBody>
      </p:sp>
    </p:spTree>
    <p:extLst>
      <p:ext uri="{BB962C8B-B14F-4D97-AF65-F5344CB8AC3E}">
        <p14:creationId xmlns:p14="http://schemas.microsoft.com/office/powerpoint/2010/main" val="324993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4" y="627856"/>
            <a:ext cx="8677275" cy="992187"/>
          </a:xfrm>
        </p:spPr>
        <p:txBody>
          <a:bodyPr>
            <a:normAutofit/>
          </a:bodyPr>
          <a:lstStyle/>
          <a:p>
            <a:pPr algn="ctr"/>
            <a:r>
              <a:rPr lang="en-US" dirty="0"/>
              <a:t>Internal Control Questions?</a:t>
            </a:r>
          </a:p>
        </p:txBody>
      </p:sp>
      <p:sp>
        <p:nvSpPr>
          <p:cNvPr id="3" name="Footer Placeholder 2"/>
          <p:cNvSpPr>
            <a:spLocks noGrp="1"/>
          </p:cNvSpPr>
          <p:nvPr>
            <p:ph type="ftr" sz="quarter" idx="11"/>
          </p:nvPr>
        </p:nvSpPr>
        <p:spPr/>
        <p:txBody>
          <a:bodyPr/>
          <a:lstStyle/>
          <a:p>
            <a:endParaRPr lang="en-US"/>
          </a:p>
        </p:txBody>
      </p:sp>
      <p:pic>
        <p:nvPicPr>
          <p:cNvPr id="3891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530" y="1799238"/>
            <a:ext cx="3161304" cy="288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1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33" y="619443"/>
            <a:ext cx="8677275" cy="992187"/>
          </a:xfrm>
        </p:spPr>
        <p:txBody>
          <a:bodyPr>
            <a:noAutofit/>
          </a:bodyPr>
          <a:lstStyle/>
          <a:p>
            <a:pPr algn="ctr"/>
            <a:r>
              <a:rPr lang="en-US" sz="3200" dirty="0"/>
              <a:t>Management Accounting and Cost concepts</a:t>
            </a:r>
          </a:p>
        </p:txBody>
      </p:sp>
      <p:sp>
        <p:nvSpPr>
          <p:cNvPr id="3" name="Content Placeholder 2"/>
          <p:cNvSpPr>
            <a:spLocks noGrp="1"/>
          </p:cNvSpPr>
          <p:nvPr>
            <p:ph idx="1"/>
          </p:nvPr>
        </p:nvSpPr>
        <p:spPr>
          <a:xfrm>
            <a:off x="396239" y="2020933"/>
            <a:ext cx="8390709" cy="5242016"/>
          </a:xfrm>
        </p:spPr>
        <p:txBody>
          <a:bodyPr>
            <a:normAutofit/>
          </a:bodyPr>
          <a:lstStyle/>
          <a:p>
            <a:pPr>
              <a:buFont typeface="Wingdings" panose="05000000000000000000" pitchFamily="2" charset="2"/>
              <a:buChar char="§"/>
            </a:pPr>
            <a:r>
              <a:rPr lang="en-US" sz="2400" dirty="0"/>
              <a:t>Describe the purpose of management accounting</a:t>
            </a:r>
          </a:p>
          <a:p>
            <a:pPr>
              <a:buFont typeface="Wingdings" panose="05000000000000000000" pitchFamily="2" charset="2"/>
              <a:buChar char="§"/>
            </a:pPr>
            <a:r>
              <a:rPr lang="en-US" sz="2400" dirty="0"/>
              <a:t>Differentiate between management and financial accounting</a:t>
            </a:r>
          </a:p>
          <a:p>
            <a:pPr>
              <a:buFont typeface="Wingdings" panose="05000000000000000000" pitchFamily="2" charset="2"/>
              <a:buChar char="§"/>
            </a:pPr>
            <a:r>
              <a:rPr lang="en-US" sz="2400" dirty="0"/>
              <a:t>Describe the difference between a manufacturing environment and a service environment.</a:t>
            </a:r>
          </a:p>
          <a:p>
            <a:pPr>
              <a:buFont typeface="Wingdings" panose="05000000000000000000" pitchFamily="2" charset="2"/>
              <a:buChar char="§"/>
            </a:pPr>
            <a:r>
              <a:rPr lang="en-US" sz="2400" dirty="0"/>
              <a:t>Define common terms and concepts used in management accounting. </a:t>
            </a:r>
          </a:p>
          <a:p>
            <a:pPr>
              <a:buFont typeface="Wingdings" panose="05000000000000000000" pitchFamily="2" charset="2"/>
              <a:buChar char="§"/>
            </a:pPr>
            <a:r>
              <a:rPr lang="en-US" sz="2400" dirty="0"/>
              <a:t>Distinguish between product costs and period costs</a:t>
            </a:r>
            <a:r>
              <a:rPr lang="en-US" sz="2400"/>
              <a:t>. </a:t>
            </a:r>
            <a:endParaRPr lang="en-US" sz="2400" dirty="0"/>
          </a:p>
        </p:txBody>
      </p:sp>
    </p:spTree>
    <p:extLst>
      <p:ext uri="{BB962C8B-B14F-4D97-AF65-F5344CB8AC3E}">
        <p14:creationId xmlns:p14="http://schemas.microsoft.com/office/powerpoint/2010/main" val="3427920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4" y="541066"/>
            <a:ext cx="8677275" cy="992187"/>
          </a:xfrm>
        </p:spPr>
        <p:txBody>
          <a:bodyPr>
            <a:noAutofit/>
          </a:bodyPr>
          <a:lstStyle/>
          <a:p>
            <a:pPr algn="ctr"/>
            <a:r>
              <a:rPr lang="en-US" sz="2600" dirty="0"/>
              <a:t>Describe the purpose of management accounting</a:t>
            </a:r>
          </a:p>
        </p:txBody>
      </p:sp>
      <p:sp>
        <p:nvSpPr>
          <p:cNvPr id="3" name="Content Placeholder 2"/>
          <p:cNvSpPr>
            <a:spLocks noGrp="1"/>
          </p:cNvSpPr>
          <p:nvPr>
            <p:ph idx="1"/>
          </p:nvPr>
        </p:nvSpPr>
        <p:spPr>
          <a:xfrm>
            <a:off x="302622" y="2073184"/>
            <a:ext cx="8229600" cy="4659313"/>
          </a:xfrm>
        </p:spPr>
        <p:txBody>
          <a:bodyPr>
            <a:normAutofit/>
          </a:bodyPr>
          <a:lstStyle/>
          <a:p>
            <a:pPr marL="0" indent="0">
              <a:buNone/>
            </a:pPr>
            <a:r>
              <a:rPr lang="en-US" b="1" dirty="0"/>
              <a:t>Managerial accounting</a:t>
            </a:r>
            <a:r>
              <a:rPr lang="en-US" dirty="0"/>
              <a:t> processes economic information to be used by </a:t>
            </a:r>
            <a:r>
              <a:rPr lang="en-US" b="1" dirty="0"/>
              <a:t>management </a:t>
            </a:r>
            <a:r>
              <a:rPr lang="en-US" dirty="0"/>
              <a:t>in making decisions. </a:t>
            </a:r>
            <a:r>
              <a:rPr lang="en-US" b="1" dirty="0"/>
              <a:t>Financial accounting</a:t>
            </a:r>
            <a:r>
              <a:rPr lang="en-US" dirty="0"/>
              <a:t> involves the preparation of general-purpose financial statements used by </a:t>
            </a:r>
            <a:r>
              <a:rPr lang="en-US" b="1" dirty="0"/>
              <a:t>various users </a:t>
            </a:r>
            <a:r>
              <a:rPr lang="en-US" dirty="0"/>
              <a:t>in making informed decisions.</a:t>
            </a:r>
          </a:p>
          <a:p>
            <a:pPr marL="0" indent="0">
              <a:buNone/>
            </a:pPr>
            <a:r>
              <a:rPr lang="en-US" sz="1400" dirty="0"/>
              <a:t>http://www.accountingverse.com/managerial-accounting/introduction/managerial-vs-financial-accounting.html</a:t>
            </a:r>
          </a:p>
        </p:txBody>
      </p:sp>
    </p:spTree>
    <p:extLst>
      <p:ext uri="{BB962C8B-B14F-4D97-AF65-F5344CB8AC3E}">
        <p14:creationId xmlns:p14="http://schemas.microsoft.com/office/powerpoint/2010/main" val="722581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t>management VS financial accounting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05127814"/>
              </p:ext>
            </p:extLst>
          </p:nvPr>
        </p:nvGraphicFramePr>
        <p:xfrm>
          <a:off x="400596" y="1123950"/>
          <a:ext cx="8081553" cy="5002214"/>
        </p:xfrm>
        <a:graphic>
          <a:graphicData uri="http://schemas.openxmlformats.org/drawingml/2006/table">
            <a:tbl>
              <a:tblPr/>
              <a:tblGrid>
                <a:gridCol w="1752848">
                  <a:extLst>
                    <a:ext uri="{9D8B030D-6E8A-4147-A177-3AD203B41FA5}">
                      <a16:colId xmlns:a16="http://schemas.microsoft.com/office/drawing/2014/main" val="3372302421"/>
                    </a:ext>
                  </a:extLst>
                </a:gridCol>
                <a:gridCol w="3062990">
                  <a:extLst>
                    <a:ext uri="{9D8B030D-6E8A-4147-A177-3AD203B41FA5}">
                      <a16:colId xmlns:a16="http://schemas.microsoft.com/office/drawing/2014/main" val="4016047553"/>
                    </a:ext>
                  </a:extLst>
                </a:gridCol>
                <a:gridCol w="3265715">
                  <a:extLst>
                    <a:ext uri="{9D8B030D-6E8A-4147-A177-3AD203B41FA5}">
                      <a16:colId xmlns:a16="http://schemas.microsoft.com/office/drawing/2014/main" val="3912125378"/>
                    </a:ext>
                  </a:extLst>
                </a:gridCol>
              </a:tblGrid>
              <a:tr h="384786">
                <a:tc>
                  <a:txBody>
                    <a:bodyPr/>
                    <a:lstStyle/>
                    <a:p>
                      <a:pPr fontAlgn="t"/>
                      <a:r>
                        <a:rPr lang="en-US" sz="1600" dirty="0">
                          <a:effectLst/>
                        </a:rPr>
                        <a:t>Table 9.1</a:t>
                      </a:r>
                    </a:p>
                  </a:txBody>
                  <a:tcPr marL="19239" marR="19239" marT="19239" marB="19239">
                    <a:lnL>
                      <a:noFill/>
                    </a:lnL>
                    <a:lnR>
                      <a:noFill/>
                    </a:lnR>
                    <a:lnT w="3048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4F4F4"/>
                    </a:solidFill>
                  </a:tcPr>
                </a:tc>
                <a:tc>
                  <a:txBody>
                    <a:bodyPr/>
                    <a:lstStyle/>
                    <a:p>
                      <a:pPr algn="ctr" fontAlgn="b"/>
                      <a:r>
                        <a:rPr lang="en-US" sz="1600" b="1" dirty="0">
                          <a:solidFill>
                            <a:srgbClr val="000000"/>
                          </a:solidFill>
                          <a:effectLst/>
                        </a:rPr>
                        <a:t>Management Accounting</a:t>
                      </a:r>
                    </a:p>
                  </a:txBody>
                  <a:tcPr marL="19239" marR="19239" marT="19239" marB="19239" anchor="b">
                    <a:lnL>
                      <a:noFill/>
                    </a:lnL>
                    <a:lnR>
                      <a:noFill/>
                    </a:lnR>
                    <a:lnT w="3048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4F4F4"/>
                    </a:solidFill>
                  </a:tcPr>
                </a:tc>
                <a:tc>
                  <a:txBody>
                    <a:bodyPr/>
                    <a:lstStyle/>
                    <a:p>
                      <a:pPr algn="ctr" fontAlgn="b"/>
                      <a:r>
                        <a:rPr lang="en-US" sz="1600" b="1">
                          <a:solidFill>
                            <a:srgbClr val="000000"/>
                          </a:solidFill>
                          <a:effectLst/>
                        </a:rPr>
                        <a:t>Financial Accounting</a:t>
                      </a:r>
                    </a:p>
                  </a:txBody>
                  <a:tcPr marL="19239" marR="19239" marT="19239" marB="19239" anchor="b">
                    <a:lnL>
                      <a:noFill/>
                    </a:lnL>
                    <a:lnR>
                      <a:noFill/>
                    </a:lnR>
                    <a:lnT w="3048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4F4F4"/>
                    </a:solidFill>
                  </a:tcPr>
                </a:tc>
                <a:extLst>
                  <a:ext uri="{0D108BD9-81ED-4DB2-BD59-A6C34878D82A}">
                    <a16:rowId xmlns:a16="http://schemas.microsoft.com/office/drawing/2014/main" val="1421365177"/>
                  </a:ext>
                </a:extLst>
              </a:tr>
              <a:tr h="1077400">
                <a:tc>
                  <a:txBody>
                    <a:bodyPr/>
                    <a:lstStyle/>
                    <a:p>
                      <a:pPr fontAlgn="t"/>
                      <a:r>
                        <a:rPr lang="en-US" sz="1600" dirty="0">
                          <a:effectLst/>
                        </a:rPr>
                        <a:t>Source</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DEDED"/>
                    </a:solidFill>
                  </a:tcPr>
                </a:tc>
                <a:tc>
                  <a:txBody>
                    <a:bodyPr/>
                    <a:lstStyle/>
                    <a:p>
                      <a:pPr fontAlgn="t"/>
                      <a:r>
                        <a:rPr lang="en-US" sz="1600" dirty="0">
                          <a:effectLst/>
                        </a:rPr>
                        <a:t>Evolves from the best practices of companies working to be competitive</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DEDED"/>
                    </a:solidFill>
                  </a:tcPr>
                </a:tc>
                <a:tc>
                  <a:txBody>
                    <a:bodyPr/>
                    <a:lstStyle/>
                    <a:p>
                      <a:pPr fontAlgn="t"/>
                      <a:r>
                        <a:rPr lang="en-US" sz="1600">
                          <a:effectLst/>
                        </a:rPr>
                        <a:t>Is legislated and governed by regulatory agencies and professional institutions</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412601551"/>
                  </a:ext>
                </a:extLst>
              </a:tr>
              <a:tr h="1770014">
                <a:tc>
                  <a:txBody>
                    <a:bodyPr/>
                    <a:lstStyle/>
                    <a:p>
                      <a:pPr fontAlgn="t"/>
                      <a:r>
                        <a:rPr lang="en-US" sz="1600" dirty="0">
                          <a:effectLst/>
                        </a:rPr>
                        <a:t>Purpose</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DEDED"/>
                    </a:solidFill>
                  </a:tcPr>
                </a:tc>
                <a:tc>
                  <a:txBody>
                    <a:bodyPr/>
                    <a:lstStyle/>
                    <a:p>
                      <a:pPr fontAlgn="t"/>
                      <a:r>
                        <a:rPr lang="en-US" sz="1600" dirty="0">
                          <a:effectLst/>
                        </a:rPr>
                        <a:t>Exists to serve the competitive needs of organizations working to uniquely serve specific customers in specific markets</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DEDED"/>
                    </a:solidFill>
                  </a:tcPr>
                </a:tc>
                <a:tc>
                  <a:txBody>
                    <a:bodyPr/>
                    <a:lstStyle/>
                    <a:p>
                      <a:pPr fontAlgn="t"/>
                      <a:r>
                        <a:rPr lang="en-US" sz="1600" dirty="0">
                          <a:effectLst/>
                        </a:rPr>
                        <a:t>Exists to serve the need for organizations to periodically report results to outside investors and lenders in a consistent and comparative manner</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549302112"/>
                  </a:ext>
                </a:extLst>
              </a:tr>
              <a:tr h="1770014">
                <a:tc>
                  <a:txBody>
                    <a:bodyPr/>
                    <a:lstStyle/>
                    <a:p>
                      <a:pPr fontAlgn="t"/>
                      <a:r>
                        <a:rPr lang="en-US" sz="1600" dirty="0">
                          <a:effectLst/>
                        </a:rPr>
                        <a:t>Outcome</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tc>
                  <a:txBody>
                    <a:bodyPr/>
                    <a:lstStyle/>
                    <a:p>
                      <a:pPr fontAlgn="t"/>
                      <a:r>
                        <a:rPr lang="en-US" sz="1600">
                          <a:effectLst/>
                        </a:rPr>
                        <a:t>Results in both </a:t>
                      </a:r>
                      <a:r>
                        <a:rPr lang="en-US" sz="1600" i="1">
                          <a:effectLst/>
                        </a:rPr>
                        <a:t>financial and nonfinancial</a:t>
                      </a:r>
                      <a:r>
                        <a:rPr lang="en-US" sz="1600">
                          <a:effectLst/>
                        </a:rPr>
                        <a:t>data that are proprietary (ie., guarded from becoming available to competitors and the general public)</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tc>
                  <a:txBody>
                    <a:bodyPr/>
                    <a:lstStyle/>
                    <a:p>
                      <a:pPr fontAlgn="t"/>
                      <a:r>
                        <a:rPr lang="en-US" sz="1600" dirty="0">
                          <a:effectLst/>
                        </a:rPr>
                        <a:t>Results in </a:t>
                      </a:r>
                      <a:r>
                        <a:rPr lang="en-US" sz="1600" i="1" dirty="0">
                          <a:effectLst/>
                        </a:rPr>
                        <a:t>only financial</a:t>
                      </a:r>
                      <a:r>
                        <a:rPr lang="en-US" sz="1600" dirty="0">
                          <a:effectLst/>
                        </a:rPr>
                        <a:t> data that are </a:t>
                      </a:r>
                      <a:r>
                        <a:rPr lang="en-US" sz="1600" i="1" dirty="0">
                          <a:effectLst/>
                        </a:rPr>
                        <a:t>public </a:t>
                      </a:r>
                      <a:r>
                        <a:rPr lang="en-US" sz="1600" dirty="0">
                          <a:effectLst/>
                        </a:rPr>
                        <a:t>and reported in a consistent manner to investors and creditors</a:t>
                      </a:r>
                    </a:p>
                  </a:txBody>
                  <a:tcPr marL="19239" marR="19239" marT="19239" marB="19239">
                    <a:lnL>
                      <a:noFill/>
                    </a:lnL>
                    <a:lnR>
                      <a:noFill/>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DEDED"/>
                    </a:solidFill>
                  </a:tcPr>
                </a:tc>
                <a:extLst>
                  <a:ext uri="{0D108BD9-81ED-4DB2-BD59-A6C34878D82A}">
                    <a16:rowId xmlns:a16="http://schemas.microsoft.com/office/drawing/2014/main" val="10394350"/>
                  </a:ext>
                </a:extLst>
              </a:tr>
            </a:tbl>
          </a:graphicData>
        </a:graphic>
      </p:graphicFrame>
      <p:sp>
        <p:nvSpPr>
          <p:cNvPr id="6" name="Rectangle 1"/>
          <p:cNvSpPr>
            <a:spLocks noChangeArrowheads="1"/>
          </p:cNvSpPr>
          <p:nvPr/>
        </p:nvSpPr>
        <p:spPr bwMode="auto">
          <a:xfrm>
            <a:off x="0" y="0"/>
            <a:ext cx="9144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Droid Sans"/>
              </a:rPr>
              <a:t>Table 9.1</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rgbClr val="333333"/>
                </a:solidFill>
                <a:effectLst/>
                <a:latin typeface="Droid Sans"/>
              </a:rPr>
              <a:t>Differences Between Management Accounting and Financial Accounting</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5868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1900" dirty="0"/>
              <a:t>Managerial accounting terminology</a:t>
            </a:r>
            <a:br>
              <a:rPr lang="en-US" sz="1900" dirty="0"/>
            </a:br>
            <a:r>
              <a:rPr lang="en-US" sz="1900" dirty="0"/>
              <a:t>Define common terms and concepts used in management accounting. </a:t>
            </a:r>
          </a:p>
        </p:txBody>
      </p:sp>
      <p:sp>
        <p:nvSpPr>
          <p:cNvPr id="3" name="Rectangle 2"/>
          <p:cNvSpPr/>
          <p:nvPr/>
        </p:nvSpPr>
        <p:spPr>
          <a:xfrm>
            <a:off x="490341" y="1255890"/>
            <a:ext cx="7978155" cy="3831818"/>
          </a:xfrm>
          <a:prstGeom prst="rect">
            <a:avLst/>
          </a:prstGeom>
        </p:spPr>
        <p:txBody>
          <a:bodyPr wrap="square">
            <a:spAutoFit/>
          </a:bodyPr>
          <a:lstStyle/>
          <a:p>
            <a:pPr>
              <a:spcAft>
                <a:spcPts val="600"/>
              </a:spcAft>
            </a:pPr>
            <a:r>
              <a:rPr lang="en-US" sz="2000" b="1" dirty="0">
                <a:latin typeface="Tw Cen MT" panose="020B0602020104020603" pitchFamily="34" charset="0"/>
                <a:ea typeface="Calibri" panose="020F0502020204030204" pitchFamily="34" charset="0"/>
                <a:cs typeface="Times New Roman" panose="02020603050405020304" pitchFamily="18" charset="0"/>
              </a:rPr>
              <a:t>Fixed cost</a:t>
            </a:r>
            <a:r>
              <a:rPr lang="en-US" sz="2000" dirty="0">
                <a:latin typeface="Tw Cen MT" panose="020B0602020104020603" pitchFamily="34" charset="0"/>
                <a:ea typeface="Calibri" panose="020F0502020204030204" pitchFamily="34" charset="0"/>
                <a:cs typeface="Times New Roman" panose="02020603050405020304" pitchFamily="18" charset="0"/>
              </a:rPr>
              <a:t> – doesn’t change in total as units sold changes, but per unit costs change inversely with units sold.</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000" b="1" dirty="0">
                <a:latin typeface="Tw Cen MT" panose="020B0602020104020603" pitchFamily="34" charset="0"/>
                <a:ea typeface="Calibri" panose="020F0502020204030204" pitchFamily="34" charset="0"/>
                <a:cs typeface="Times New Roman" panose="02020603050405020304" pitchFamily="18" charset="0"/>
              </a:rPr>
              <a:t>Variable costs</a:t>
            </a:r>
            <a:r>
              <a:rPr lang="en-US" sz="2000" dirty="0">
                <a:latin typeface="Tw Cen MT" panose="020B0602020104020603" pitchFamily="34" charset="0"/>
                <a:ea typeface="Calibri" panose="020F0502020204030204" pitchFamily="34" charset="0"/>
                <a:cs typeface="Times New Roman" panose="02020603050405020304" pitchFamily="18" charset="0"/>
              </a:rPr>
              <a:t> – changes proportionately with units sold in total, but is fixed per unit.</a:t>
            </a:r>
          </a:p>
          <a:p>
            <a:pPr>
              <a:spcAft>
                <a:spcPts val="600"/>
              </a:spcAft>
            </a:pPr>
            <a:r>
              <a:rPr lang="en-US" sz="2000" b="1" dirty="0">
                <a:latin typeface="Tw Cen MT" panose="020B0602020104020603" pitchFamily="34" charset="0"/>
                <a:cs typeface="Times New Roman" panose="02020603050405020304" pitchFamily="18" charset="0"/>
              </a:rPr>
              <a:t>Differential costs </a:t>
            </a:r>
            <a:r>
              <a:rPr lang="en-US" sz="2000" dirty="0">
                <a:latin typeface="Tw Cen MT" panose="020B0602020104020603" pitchFamily="34" charset="0"/>
                <a:cs typeface="Times New Roman" panose="02020603050405020304" pitchFamily="18" charset="0"/>
              </a:rPr>
              <a:t> - A future cost that can be changed by a decision made now and therefore is relevant to making the decision.</a:t>
            </a:r>
          </a:p>
          <a:p>
            <a:pPr>
              <a:spcAft>
                <a:spcPts val="600"/>
              </a:spcAft>
            </a:pPr>
            <a:r>
              <a:rPr lang="en-US" sz="2000" b="1" dirty="0">
                <a:latin typeface="Tw Cen MT" panose="020B0602020104020603" pitchFamily="34" charset="0"/>
                <a:cs typeface="Times New Roman" panose="02020603050405020304" pitchFamily="18" charset="0"/>
              </a:rPr>
              <a:t>Sunk cost</a:t>
            </a:r>
            <a:r>
              <a:rPr lang="en-US" sz="2000" dirty="0">
                <a:latin typeface="Tw Cen MT" panose="020B0602020104020603" pitchFamily="34" charset="0"/>
                <a:cs typeface="Times New Roman" panose="02020603050405020304" pitchFamily="18" charset="0"/>
              </a:rPr>
              <a:t> – A past cost that cannot be changed by any decision made now and therefore is irrelevant to making decisions about the future.</a:t>
            </a:r>
          </a:p>
          <a:p>
            <a:pPr>
              <a:spcAft>
                <a:spcPts val="600"/>
              </a:spcAft>
            </a:pPr>
            <a:r>
              <a:rPr lang="en-US" sz="2000" b="1" dirty="0">
                <a:latin typeface="Tw Cen MT" panose="020B0602020104020603" pitchFamily="34" charset="0"/>
                <a:cs typeface="Times New Roman" panose="02020603050405020304" pitchFamily="18" charset="0"/>
              </a:rPr>
              <a:t>Out-of-pocket costs</a:t>
            </a:r>
            <a:r>
              <a:rPr lang="en-US" sz="2000" dirty="0">
                <a:latin typeface="Tw Cen MT" panose="020B0602020104020603" pitchFamily="34" charset="0"/>
                <a:cs typeface="Times New Roman" panose="02020603050405020304" pitchFamily="18" charset="0"/>
              </a:rPr>
              <a:t> – Cost that involves the outlay of cash or the use of some other asset (such as equipment).</a:t>
            </a:r>
          </a:p>
          <a:p>
            <a:pPr>
              <a:spcAft>
                <a:spcPts val="600"/>
              </a:spcAft>
            </a:pPr>
            <a:r>
              <a:rPr lang="en-US" sz="2000" b="1" dirty="0">
                <a:latin typeface="Tw Cen MT" panose="020B0602020104020603" pitchFamily="34" charset="0"/>
                <a:cs typeface="Times New Roman" panose="02020603050405020304" pitchFamily="18" charset="0"/>
              </a:rPr>
              <a:t>Opportunity cost</a:t>
            </a:r>
            <a:r>
              <a:rPr lang="en-US" sz="2000" dirty="0">
                <a:latin typeface="Tw Cen MT" panose="020B0602020104020603" pitchFamily="34" charset="0"/>
                <a:cs typeface="Times New Roman" panose="02020603050405020304" pitchFamily="18" charset="0"/>
              </a:rPr>
              <a:t> – The benefits not received because of actions not taken.</a:t>
            </a:r>
            <a:endParaRPr lang="en-US" b="1" dirty="0"/>
          </a:p>
        </p:txBody>
      </p:sp>
    </p:spTree>
    <p:extLst>
      <p:ext uri="{BB962C8B-B14F-4D97-AF65-F5344CB8AC3E}">
        <p14:creationId xmlns:p14="http://schemas.microsoft.com/office/powerpoint/2010/main" val="3273296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Fixed/Variable Cost Example</a:t>
            </a:r>
          </a:p>
        </p:txBody>
      </p:sp>
      <p:sp>
        <p:nvSpPr>
          <p:cNvPr id="3" name="Content Placeholder 2"/>
          <p:cNvSpPr>
            <a:spLocks noGrp="1"/>
          </p:cNvSpPr>
          <p:nvPr>
            <p:ph idx="1"/>
          </p:nvPr>
        </p:nvSpPr>
        <p:spPr/>
        <p:txBody>
          <a:bodyPr>
            <a:normAutofit/>
          </a:bodyPr>
          <a:lstStyle/>
          <a:p>
            <a:pPr marL="0" indent="0">
              <a:buNone/>
            </a:pPr>
            <a:r>
              <a:rPr lang="en-US" sz="2200" dirty="0"/>
              <a:t>Stewart Manufacturing produces and sells die cast race cars. VC for each die cast car is $3 and total FC are $300,000</a:t>
            </a:r>
          </a:p>
          <a:p>
            <a:pPr marL="0" indent="0">
              <a:buNone/>
            </a:pPr>
            <a:r>
              <a:rPr lang="en-US" sz="2200" dirty="0"/>
              <a:t>				          </a:t>
            </a:r>
            <a:r>
              <a:rPr lang="en-US" sz="2200" u="sng" dirty="0"/>
              <a:t>VC per unit</a:t>
            </a:r>
            <a:r>
              <a:rPr lang="en-US" sz="2200" dirty="0"/>
              <a:t>	 </a:t>
            </a:r>
            <a:r>
              <a:rPr lang="en-US" sz="2200" u="sng" dirty="0"/>
              <a:t>Total VC</a:t>
            </a:r>
            <a:r>
              <a:rPr lang="en-US" sz="2200" dirty="0"/>
              <a:t>  </a:t>
            </a:r>
            <a:r>
              <a:rPr lang="en-US" sz="2200" u="sng" dirty="0"/>
              <a:t>FC per unit</a:t>
            </a:r>
            <a:r>
              <a:rPr lang="en-US" sz="2200" dirty="0"/>
              <a:t>  </a:t>
            </a:r>
            <a:r>
              <a:rPr lang="en-US" sz="2200" u="sng" dirty="0"/>
              <a:t>Total FC</a:t>
            </a:r>
            <a:endParaRPr lang="en-US" sz="2200" dirty="0"/>
          </a:p>
          <a:p>
            <a:pPr marL="0" indent="0">
              <a:buNone/>
            </a:pPr>
            <a:r>
              <a:rPr lang="en-US" sz="2200" dirty="0"/>
              <a:t>Stewart sells 1,000 units	   3.00		    3,000	   	300   300,000</a:t>
            </a:r>
          </a:p>
          <a:p>
            <a:pPr marL="0" indent="0">
              <a:buNone/>
            </a:pPr>
            <a:r>
              <a:rPr lang="en-US" sz="2200" dirty="0"/>
              <a:t>Stewart sells 2,000 units	   3.00		    6,000	 	150   300,000</a:t>
            </a:r>
          </a:p>
          <a:p>
            <a:pPr marL="0" indent="0">
              <a:buNone/>
            </a:pPr>
            <a:r>
              <a:rPr lang="en-US" sz="2200" dirty="0"/>
              <a:t>Stewart sells 5,000 units	   3.00		  15,000	   	  60   300,000</a:t>
            </a:r>
          </a:p>
          <a:p>
            <a:pPr marL="0" indent="0">
              <a:buNone/>
            </a:pPr>
            <a:r>
              <a:rPr lang="en-US" sz="2200" dirty="0"/>
              <a:t>As sales increase: </a:t>
            </a:r>
          </a:p>
          <a:p>
            <a:pPr marL="0" indent="0">
              <a:buNone/>
            </a:pPr>
            <a:r>
              <a:rPr lang="en-US" sz="2200" dirty="0"/>
              <a:t>Total Variable costs increase, Per Unit Variable costs remains the same  </a:t>
            </a:r>
          </a:p>
          <a:p>
            <a:pPr marL="0" indent="0">
              <a:buNone/>
            </a:pPr>
            <a:r>
              <a:rPr lang="en-US" sz="2200" dirty="0"/>
              <a:t>Total Fixed Costs remains the same, Per Unit Fixed Costs decrease </a:t>
            </a:r>
          </a:p>
          <a:p>
            <a:endParaRPr lang="en-US" dirty="0"/>
          </a:p>
        </p:txBody>
      </p:sp>
    </p:spTree>
    <p:extLst>
      <p:ext uri="{BB962C8B-B14F-4D97-AF65-F5344CB8AC3E}">
        <p14:creationId xmlns:p14="http://schemas.microsoft.com/office/powerpoint/2010/main" val="172615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AutoShape 2"/>
          <p:cNvSpPr>
            <a:spLocks noGrp="1" noChangeArrowheads="1"/>
          </p:cNvSpPr>
          <p:nvPr>
            <p:ph type="title"/>
          </p:nvPr>
        </p:nvSpPr>
        <p:spPr>
          <a:xfrm>
            <a:off x="238124" y="579735"/>
            <a:ext cx="8677275" cy="992187"/>
          </a:xfrm>
        </p:spPr>
        <p:txBody>
          <a:bodyPr>
            <a:noAutofit/>
          </a:bodyPr>
          <a:lstStyle/>
          <a:p>
            <a:pPr algn="ctr">
              <a:defRPr/>
            </a:pPr>
            <a:r>
              <a:rPr lang="en-US" dirty="0"/>
              <a:t>Common financial Statement Errors</a:t>
            </a:r>
          </a:p>
        </p:txBody>
      </p:sp>
      <p:sp>
        <p:nvSpPr>
          <p:cNvPr id="2053" name="Text Box 3"/>
          <p:cNvSpPr txBox="1">
            <a:spLocks noChangeArrowheads="1"/>
          </p:cNvSpPr>
          <p:nvPr/>
        </p:nvSpPr>
        <p:spPr bwMode="auto">
          <a:xfrm>
            <a:off x="3418704" y="3881618"/>
            <a:ext cx="3257550" cy="1708160"/>
          </a:xfrm>
          <a:prstGeom prst="rect">
            <a:avLst/>
          </a:prstGeom>
          <a:solidFill>
            <a:srgbClr val="FFE4AD"/>
          </a:solidFill>
          <a:ln w="5715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100" dirty="0"/>
              <a:t>What are the causes?</a:t>
            </a:r>
          </a:p>
          <a:p>
            <a:pPr eaLnBrk="1" hangingPunct="1">
              <a:buFontTx/>
              <a:buChar char="•"/>
            </a:pPr>
            <a:r>
              <a:rPr lang="en-US" altLang="en-US" sz="2100" dirty="0"/>
              <a:t>Sloppy Accounting</a:t>
            </a:r>
          </a:p>
          <a:p>
            <a:pPr eaLnBrk="1" hangingPunct="1">
              <a:buFontTx/>
              <a:buChar char="•"/>
            </a:pPr>
            <a:r>
              <a:rPr lang="en-US" altLang="en-US" sz="2100" dirty="0"/>
              <a:t>Bad Assumptions</a:t>
            </a:r>
          </a:p>
          <a:p>
            <a:pPr eaLnBrk="1" hangingPunct="1">
              <a:buFontTx/>
              <a:buChar char="•"/>
            </a:pPr>
            <a:r>
              <a:rPr lang="en-US" altLang="en-US" sz="2100" dirty="0"/>
              <a:t>Misinformation</a:t>
            </a:r>
          </a:p>
          <a:p>
            <a:pPr eaLnBrk="1" hangingPunct="1">
              <a:buFontTx/>
              <a:buChar char="•"/>
            </a:pPr>
            <a:r>
              <a:rPr lang="en-US" altLang="en-US" sz="2100" dirty="0"/>
              <a:t>Miscalculations</a:t>
            </a:r>
          </a:p>
        </p:txBody>
      </p:sp>
      <p:pic>
        <p:nvPicPr>
          <p:cNvPr id="205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08836" y="3911956"/>
            <a:ext cx="1657350" cy="95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1281113" y="1863165"/>
            <a:ext cx="7053262" cy="1754326"/>
          </a:xfrm>
          <a:prstGeom prst="rect">
            <a:avLst/>
          </a:prstGeom>
          <a:solidFill>
            <a:srgbClr val="FFE4AD"/>
          </a:solidFill>
          <a:ln w="57150">
            <a:solidFill>
              <a:schemeClr val="tx1"/>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14300" indent="-114300" eaLnBrk="1" hangingPunct="1">
              <a:buFontTx/>
              <a:buChar char="•"/>
            </a:pPr>
            <a:r>
              <a:rPr lang="en-US" b="1" i="1" dirty="0"/>
              <a:t>Errors</a:t>
            </a:r>
            <a:r>
              <a:rPr lang="en-US" dirty="0"/>
              <a:t> - Result when unintentional mistakes are made in recording transactions, posting transactions, summarizing accounts, and so forth. Errors are </a:t>
            </a:r>
            <a:r>
              <a:rPr lang="en-US" i="1" dirty="0"/>
              <a:t>not intentional </a:t>
            </a:r>
            <a:r>
              <a:rPr lang="en-US" dirty="0"/>
              <a:t>and when detected are immediately corrected. Errors can result from sloppy accounting, bad assumptions, misinformation, miscalculations, and other factors.</a:t>
            </a:r>
            <a:endParaRPr lang="en-US" altLang="en-US" sz="2100" dirty="0"/>
          </a:p>
        </p:txBody>
      </p:sp>
    </p:spTree>
    <p:extLst>
      <p:ext uri="{BB962C8B-B14F-4D97-AF65-F5344CB8AC3E}">
        <p14:creationId xmlns:p14="http://schemas.microsoft.com/office/powerpoint/2010/main" val="4294406792"/>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product costs vs period costs</a:t>
            </a:r>
          </a:p>
        </p:txBody>
      </p:sp>
      <p:sp>
        <p:nvSpPr>
          <p:cNvPr id="3" name="Content Placeholder 2"/>
          <p:cNvSpPr>
            <a:spLocks noGrp="1"/>
          </p:cNvSpPr>
          <p:nvPr>
            <p:ph idx="1"/>
          </p:nvPr>
        </p:nvSpPr>
        <p:spPr>
          <a:xfrm>
            <a:off x="457200" y="1123950"/>
            <a:ext cx="8229600" cy="5002213"/>
          </a:xfrm>
        </p:spPr>
        <p:txBody>
          <a:bodyPr>
            <a:normAutofit/>
          </a:bodyPr>
          <a:lstStyle/>
          <a:p>
            <a:pPr marL="0" indent="0">
              <a:buNone/>
            </a:pPr>
            <a:r>
              <a:rPr lang="en-US" sz="2400" dirty="0"/>
              <a:t> </a:t>
            </a:r>
          </a:p>
          <a:p>
            <a:pPr>
              <a:buFont typeface="Wingdings" panose="05000000000000000000" pitchFamily="2" charset="2"/>
              <a:buChar char="§"/>
            </a:pPr>
            <a:endParaRPr lang="en-US" sz="2400" dirty="0"/>
          </a:p>
          <a:p>
            <a:pPr>
              <a:buFont typeface="Wingdings" panose="05000000000000000000" pitchFamily="2" charset="2"/>
              <a:buChar char="§"/>
            </a:pPr>
            <a:endParaRPr lang="en-US" sz="2800" dirty="0"/>
          </a:p>
        </p:txBody>
      </p:sp>
      <p:pic>
        <p:nvPicPr>
          <p:cNvPr id="4" name="Picture 3"/>
          <p:cNvPicPr>
            <a:picLocks noChangeAspect="1"/>
          </p:cNvPicPr>
          <p:nvPr/>
        </p:nvPicPr>
        <p:blipFill>
          <a:blip r:embed="rId3"/>
          <a:stretch>
            <a:fillRect/>
          </a:stretch>
        </p:blipFill>
        <p:spPr>
          <a:xfrm>
            <a:off x="844476" y="1285314"/>
            <a:ext cx="7455048" cy="3562911"/>
          </a:xfrm>
          <a:prstGeom prst="rect">
            <a:avLst/>
          </a:prstGeom>
        </p:spPr>
      </p:pic>
      <p:pic>
        <p:nvPicPr>
          <p:cNvPr id="5" name="Picture 4" descr="Product costs and period costs - explanation and examples | Accounting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276" y="3895725"/>
            <a:ext cx="3927548" cy="2230438"/>
          </a:xfrm>
          <a:prstGeom prst="rect">
            <a:avLst/>
          </a:prstGeom>
        </p:spPr>
      </p:pic>
    </p:spTree>
    <p:extLst>
      <p:ext uri="{BB962C8B-B14F-4D97-AF65-F5344CB8AC3E}">
        <p14:creationId xmlns:p14="http://schemas.microsoft.com/office/powerpoint/2010/main" val="604499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t>product costs vs period costs (cont.)</a:t>
            </a:r>
          </a:p>
        </p:txBody>
      </p:sp>
      <p:sp>
        <p:nvSpPr>
          <p:cNvPr id="3" name="Content Placeholder 2"/>
          <p:cNvSpPr>
            <a:spLocks noGrp="1"/>
          </p:cNvSpPr>
          <p:nvPr>
            <p:ph idx="1"/>
          </p:nvPr>
        </p:nvSpPr>
        <p:spPr>
          <a:xfrm>
            <a:off x="457200" y="1123950"/>
            <a:ext cx="8229600" cy="5002213"/>
          </a:xfrm>
        </p:spPr>
        <p:txBody>
          <a:bodyPr>
            <a:normAutofit/>
          </a:bodyPr>
          <a:lstStyle/>
          <a:p>
            <a:pPr marL="0" indent="0">
              <a:buNone/>
            </a:pPr>
            <a:r>
              <a:rPr lang="en-US" sz="2400" dirty="0"/>
              <a:t> </a:t>
            </a:r>
          </a:p>
          <a:p>
            <a:pPr>
              <a:buFont typeface="Wingdings" panose="05000000000000000000" pitchFamily="2" charset="2"/>
              <a:buChar char="§"/>
            </a:pPr>
            <a:endParaRPr lang="en-US" sz="2400" dirty="0"/>
          </a:p>
          <a:p>
            <a:pPr>
              <a:buFont typeface="Wingdings" panose="05000000000000000000" pitchFamily="2" charset="2"/>
              <a:buChar char="§"/>
            </a:pPr>
            <a:endParaRPr lang="en-US" sz="2800" dirty="0"/>
          </a:p>
        </p:txBody>
      </p:sp>
      <p:pic>
        <p:nvPicPr>
          <p:cNvPr id="5" name="Picture 4"/>
          <p:cNvPicPr>
            <a:picLocks noChangeAspect="1"/>
          </p:cNvPicPr>
          <p:nvPr/>
        </p:nvPicPr>
        <p:blipFill>
          <a:blip r:embed="rId3"/>
          <a:stretch>
            <a:fillRect/>
          </a:stretch>
        </p:blipFill>
        <p:spPr>
          <a:xfrm>
            <a:off x="668791" y="1238092"/>
            <a:ext cx="7458075" cy="4773929"/>
          </a:xfrm>
          <a:prstGeom prst="rect">
            <a:avLst/>
          </a:prstGeom>
        </p:spPr>
      </p:pic>
    </p:spTree>
    <p:extLst>
      <p:ext uri="{BB962C8B-B14F-4D97-AF65-F5344CB8AC3E}">
        <p14:creationId xmlns:p14="http://schemas.microsoft.com/office/powerpoint/2010/main" val="27100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t>product costs vs period costs (cont.)</a:t>
            </a:r>
          </a:p>
        </p:txBody>
      </p:sp>
      <p:sp>
        <p:nvSpPr>
          <p:cNvPr id="3" name="Content Placeholder 2"/>
          <p:cNvSpPr>
            <a:spLocks noGrp="1"/>
          </p:cNvSpPr>
          <p:nvPr>
            <p:ph idx="1"/>
          </p:nvPr>
        </p:nvSpPr>
        <p:spPr>
          <a:xfrm>
            <a:off x="457200" y="1210012"/>
            <a:ext cx="8229600" cy="5002213"/>
          </a:xfrm>
        </p:spPr>
        <p:txBody>
          <a:bodyPr>
            <a:normAutofit/>
          </a:bodyPr>
          <a:lstStyle/>
          <a:p>
            <a:pPr marL="0" indent="0">
              <a:buNone/>
            </a:pPr>
            <a:r>
              <a:rPr lang="en-US" sz="2400" dirty="0"/>
              <a:t> </a:t>
            </a:r>
          </a:p>
          <a:p>
            <a:pPr>
              <a:buFont typeface="Wingdings" panose="05000000000000000000" pitchFamily="2" charset="2"/>
              <a:buChar char="§"/>
            </a:pPr>
            <a:endParaRPr lang="en-US" sz="2400" dirty="0"/>
          </a:p>
          <a:p>
            <a:pPr>
              <a:buFont typeface="Wingdings" panose="05000000000000000000" pitchFamily="2" charset="2"/>
              <a:buChar char="§"/>
            </a:pPr>
            <a:endParaRPr lang="en-US" sz="2800" dirty="0"/>
          </a:p>
        </p:txBody>
      </p:sp>
      <p:sp>
        <p:nvSpPr>
          <p:cNvPr id="7" name="TextBox 6"/>
          <p:cNvSpPr txBox="1"/>
          <p:nvPr/>
        </p:nvSpPr>
        <p:spPr>
          <a:xfrm>
            <a:off x="1086523" y="1210012"/>
            <a:ext cx="7686339" cy="4862870"/>
          </a:xfrm>
          <a:prstGeom prst="rect">
            <a:avLst/>
          </a:prstGeom>
          <a:noFill/>
        </p:spPr>
        <p:txBody>
          <a:bodyPr wrap="square" rtlCol="0">
            <a:spAutoFit/>
          </a:bodyPr>
          <a:lstStyle/>
          <a:p>
            <a:r>
              <a:rPr lang="en-US" sz="3200" dirty="0"/>
              <a:t>Period Costs</a:t>
            </a:r>
          </a:p>
          <a:p>
            <a:pPr marL="285750" indent="-285750">
              <a:buFont typeface="Arial" panose="020B0604020202020204" pitchFamily="34" charset="0"/>
              <a:buChar char="•"/>
            </a:pPr>
            <a:r>
              <a:rPr lang="en-US" sz="2600" dirty="0"/>
              <a:t>Costs not directly associated with the product. </a:t>
            </a:r>
          </a:p>
          <a:p>
            <a:pPr marL="914400" lvl="1" indent="-457200">
              <a:buFont typeface="Wingdings" panose="05000000000000000000" pitchFamily="2" charset="2"/>
              <a:buChar char="§"/>
            </a:pPr>
            <a:r>
              <a:rPr lang="en-US" sz="2600" dirty="0"/>
              <a:t>President’s salary</a:t>
            </a:r>
          </a:p>
          <a:p>
            <a:pPr marL="914400" lvl="1" indent="-457200">
              <a:buFont typeface="Wingdings" panose="05000000000000000000" pitchFamily="2" charset="2"/>
              <a:buChar char="§"/>
            </a:pPr>
            <a:r>
              <a:rPr lang="en-US" sz="2600" dirty="0"/>
              <a:t>Selling Costs</a:t>
            </a:r>
          </a:p>
          <a:p>
            <a:pPr marL="914400" lvl="1" indent="-457200">
              <a:buFont typeface="Wingdings" panose="05000000000000000000" pitchFamily="2" charset="2"/>
              <a:buChar char="§"/>
            </a:pPr>
            <a:r>
              <a:rPr lang="en-US" sz="2600" dirty="0"/>
              <a:t>Office costs</a:t>
            </a:r>
          </a:p>
          <a:p>
            <a:pPr marL="914400" lvl="1" indent="-457200">
              <a:buFont typeface="Wingdings" panose="05000000000000000000" pitchFamily="2" charset="2"/>
              <a:buChar char="§"/>
            </a:pPr>
            <a:r>
              <a:rPr lang="en-US" sz="2600" dirty="0"/>
              <a:t>Sales salaries</a:t>
            </a:r>
          </a:p>
          <a:p>
            <a:pPr marL="914400" lvl="1" indent="-457200">
              <a:buFont typeface="Wingdings" panose="05000000000000000000" pitchFamily="2" charset="2"/>
              <a:buChar char="§"/>
            </a:pPr>
            <a:r>
              <a:rPr lang="en-US" sz="2600" dirty="0"/>
              <a:t>Advertising</a:t>
            </a:r>
          </a:p>
          <a:p>
            <a:pPr marL="914400" lvl="1" indent="-457200">
              <a:buFont typeface="Wingdings" panose="05000000000000000000" pitchFamily="2" charset="2"/>
              <a:buChar char="§"/>
            </a:pPr>
            <a:r>
              <a:rPr lang="en-US" sz="2600" dirty="0"/>
              <a:t>Legal and accounting fees</a:t>
            </a:r>
          </a:p>
          <a:p>
            <a:pPr marL="914400" lvl="1" indent="-457200">
              <a:buFont typeface="Wingdings" panose="05000000000000000000" pitchFamily="2" charset="2"/>
              <a:buChar char="§"/>
            </a:pPr>
            <a:r>
              <a:rPr lang="en-US" sz="2600" dirty="0"/>
              <a:t>Dues and subscriptions</a:t>
            </a:r>
          </a:p>
          <a:p>
            <a:pPr marL="914400" lvl="1" indent="-457200">
              <a:buFont typeface="Wingdings" panose="05000000000000000000" pitchFamily="2" charset="2"/>
              <a:buChar char="§"/>
            </a:pPr>
            <a:r>
              <a:rPr lang="en-US" sz="2600" dirty="0"/>
              <a:t>Office utility costs</a:t>
            </a:r>
          </a:p>
          <a:p>
            <a:pPr marL="914400" lvl="1" indent="-457200">
              <a:buFont typeface="Wingdings" panose="05000000000000000000" pitchFamily="2" charset="2"/>
              <a:buChar char="§"/>
            </a:pPr>
            <a:r>
              <a:rPr lang="en-US" sz="2600" dirty="0"/>
              <a:t>Supplies</a:t>
            </a:r>
          </a:p>
          <a:p>
            <a:endParaRPr lang="en-US" dirty="0"/>
          </a:p>
        </p:txBody>
      </p:sp>
    </p:spTree>
    <p:extLst>
      <p:ext uri="{BB962C8B-B14F-4D97-AF65-F5344CB8AC3E}">
        <p14:creationId xmlns:p14="http://schemas.microsoft.com/office/powerpoint/2010/main" val="1020438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4" y="480105"/>
            <a:ext cx="8677275" cy="992187"/>
          </a:xfrm>
        </p:spPr>
        <p:txBody>
          <a:bodyPr>
            <a:normAutofit fontScale="90000"/>
          </a:bodyPr>
          <a:lstStyle/>
          <a:p>
            <a:r>
              <a:rPr lang="en-US" dirty="0"/>
              <a:t>Need for Ethics in Managerial Accounting</a:t>
            </a:r>
          </a:p>
        </p:txBody>
      </p:sp>
      <p:sp>
        <p:nvSpPr>
          <p:cNvPr id="3" name="Content Placeholder 2"/>
          <p:cNvSpPr>
            <a:spLocks noGrp="1"/>
          </p:cNvSpPr>
          <p:nvPr>
            <p:ph idx="1"/>
          </p:nvPr>
        </p:nvSpPr>
        <p:spPr/>
        <p:txBody>
          <a:bodyPr>
            <a:normAutofit fontScale="92500"/>
          </a:bodyPr>
          <a:lstStyle/>
          <a:p>
            <a:pPr lvl="0"/>
            <a:r>
              <a:rPr lang="en-US" dirty="0"/>
              <a:t>The chief accountant in most organizations is the controller.</a:t>
            </a:r>
          </a:p>
          <a:p>
            <a:pPr lvl="0"/>
            <a:r>
              <a:rPr lang="en-US" dirty="0"/>
              <a:t>Those persons involved with creating management accounting information will occasionally confront ethical issues inside the organization.</a:t>
            </a:r>
          </a:p>
          <a:p>
            <a:pPr lvl="0"/>
            <a:r>
              <a:rPr lang="en-US" dirty="0"/>
              <a:t>The Institute of Management Accountants (IMA) provides guidance on ethical professional practice to help professionals involved in management accounting processes.</a:t>
            </a:r>
          </a:p>
        </p:txBody>
      </p:sp>
    </p:spTree>
    <p:extLst>
      <p:ext uri="{BB962C8B-B14F-4D97-AF65-F5344CB8AC3E}">
        <p14:creationId xmlns:p14="http://schemas.microsoft.com/office/powerpoint/2010/main" val="1819052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IMA Code of Ethics</a:t>
            </a:r>
          </a:p>
        </p:txBody>
      </p:sp>
      <p:sp>
        <p:nvSpPr>
          <p:cNvPr id="3" name="Content Placeholder 2"/>
          <p:cNvSpPr>
            <a:spLocks noGrp="1"/>
          </p:cNvSpPr>
          <p:nvPr>
            <p:ph idx="1"/>
          </p:nvPr>
        </p:nvSpPr>
        <p:spPr/>
        <p:txBody>
          <a:bodyPr/>
          <a:lstStyle/>
          <a:p>
            <a:pPr marL="0" indent="0">
              <a:buNone/>
            </a:pPr>
            <a:r>
              <a:rPr lang="en-US" dirty="0"/>
              <a:t>Members are ethically required to</a:t>
            </a:r>
          </a:p>
          <a:p>
            <a:pPr lvl="0"/>
            <a:r>
              <a:rPr lang="en-US" dirty="0"/>
              <a:t>Be competent in their profession</a:t>
            </a:r>
          </a:p>
          <a:p>
            <a:pPr lvl="0"/>
            <a:r>
              <a:rPr lang="en-US" dirty="0"/>
              <a:t>Not disclose confidential information</a:t>
            </a:r>
          </a:p>
          <a:p>
            <a:pPr lvl="0"/>
            <a:r>
              <a:rPr lang="en-US" dirty="0"/>
              <a:t>Act with both actual and apparent integrity in all situations</a:t>
            </a:r>
          </a:p>
          <a:p>
            <a:pPr lvl="0"/>
            <a:r>
              <a:rPr lang="en-US" dirty="0"/>
              <a:t>Maintain objectivity when communicating information to decision maker</a:t>
            </a:r>
          </a:p>
          <a:p>
            <a:endParaRPr lang="en-US" dirty="0"/>
          </a:p>
        </p:txBody>
      </p:sp>
    </p:spTree>
    <p:extLst>
      <p:ext uri="{BB962C8B-B14F-4D97-AF65-F5344CB8AC3E}">
        <p14:creationId xmlns:p14="http://schemas.microsoft.com/office/powerpoint/2010/main" val="2482812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4" y="627856"/>
            <a:ext cx="8677275" cy="992187"/>
          </a:xfrm>
        </p:spPr>
        <p:txBody>
          <a:bodyPr>
            <a:normAutofit/>
          </a:bodyPr>
          <a:lstStyle/>
          <a:p>
            <a:pPr algn="ctr"/>
            <a:r>
              <a:rPr lang="en-US" dirty="0"/>
              <a:t>COST CONCEPT QUESTIONS?</a:t>
            </a:r>
          </a:p>
        </p:txBody>
      </p:sp>
      <p:sp>
        <p:nvSpPr>
          <p:cNvPr id="3" name="Footer Placeholder 2"/>
          <p:cNvSpPr>
            <a:spLocks noGrp="1"/>
          </p:cNvSpPr>
          <p:nvPr>
            <p:ph type="ftr" sz="quarter" idx="11"/>
          </p:nvPr>
        </p:nvSpPr>
        <p:spPr/>
        <p:txBody>
          <a:bodyPr/>
          <a:lstStyle/>
          <a:p>
            <a:endParaRPr lang="en-US"/>
          </a:p>
        </p:txBody>
      </p:sp>
      <p:pic>
        <p:nvPicPr>
          <p:cNvPr id="3891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530" y="1799238"/>
            <a:ext cx="3161304" cy="288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2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Financial Statement Disagreements</a:t>
            </a:r>
          </a:p>
        </p:txBody>
      </p:sp>
      <p:sp>
        <p:nvSpPr>
          <p:cNvPr id="3" name="Content Placeholder 2"/>
          <p:cNvSpPr>
            <a:spLocks noGrp="1"/>
          </p:cNvSpPr>
          <p:nvPr>
            <p:ph idx="1"/>
          </p:nvPr>
        </p:nvSpPr>
        <p:spPr/>
        <p:txBody>
          <a:bodyPr/>
          <a:lstStyle/>
          <a:p>
            <a:r>
              <a:rPr lang="en-US" dirty="0"/>
              <a:t>Different people reach different conclusions on same fact set.</a:t>
            </a:r>
          </a:p>
          <a:p>
            <a:r>
              <a:rPr lang="en-US" dirty="0"/>
              <a:t>GAAP contains many areas of judgment on which reasonable people may differ</a:t>
            </a:r>
          </a:p>
          <a:p>
            <a:r>
              <a:rPr lang="en-US" dirty="0"/>
              <a:t>Different people can reach different conclusions because of different incentives</a:t>
            </a:r>
          </a:p>
        </p:txBody>
      </p:sp>
    </p:spTree>
    <p:extLst>
      <p:ext uri="{BB962C8B-B14F-4D97-AF65-F5344CB8AC3E}">
        <p14:creationId xmlns:p14="http://schemas.microsoft.com/office/powerpoint/2010/main" val="229893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Financial Statement Fraud</a:t>
            </a:r>
          </a:p>
        </p:txBody>
      </p:sp>
      <p:sp>
        <p:nvSpPr>
          <p:cNvPr id="3" name="Content Placeholder 2"/>
          <p:cNvSpPr>
            <a:spLocks noGrp="1"/>
          </p:cNvSpPr>
          <p:nvPr>
            <p:ph idx="1"/>
          </p:nvPr>
        </p:nvSpPr>
        <p:spPr/>
        <p:txBody>
          <a:bodyPr/>
          <a:lstStyle/>
          <a:p>
            <a:pPr marL="0" indent="0">
              <a:buNone/>
            </a:pPr>
            <a:r>
              <a:rPr lang="en-US" b="1" i="1" dirty="0"/>
              <a:t>Frauds</a:t>
            </a:r>
            <a:r>
              <a:rPr lang="en-US" dirty="0"/>
              <a:t> - Result from intentional errors. Fraudulent financial reporting occurs when management chooses to intentionally manipulate the financial statements to serve their own purposes, such as meeting Wall Street’s earnings forecasts as was the case with </a:t>
            </a:r>
            <a:r>
              <a:rPr lang="en-US" b="1" dirty="0"/>
              <a:t>WorldCom or the world famous case of Enron</a:t>
            </a:r>
            <a:r>
              <a:rPr lang="en-US" dirty="0"/>
              <a:t>.</a:t>
            </a:r>
          </a:p>
        </p:txBody>
      </p:sp>
      <p:pic>
        <p:nvPicPr>
          <p:cNvPr id="4" name="Picture 3" descr="Martin van Creveld looks at the propaganda fog that covers modern war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499" y="5125774"/>
            <a:ext cx="1866900" cy="1334833"/>
          </a:xfrm>
          <a:prstGeom prst="rect">
            <a:avLst/>
          </a:prstGeom>
        </p:spPr>
      </p:pic>
    </p:spTree>
    <p:extLst>
      <p:ext uri="{BB962C8B-B14F-4D97-AF65-F5344CB8AC3E}">
        <p14:creationId xmlns:p14="http://schemas.microsoft.com/office/powerpoint/2010/main" val="247931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Purpose of Internal control</a:t>
            </a:r>
          </a:p>
        </p:txBody>
      </p:sp>
      <p:sp>
        <p:nvSpPr>
          <p:cNvPr id="3" name="Content Placeholder 2"/>
          <p:cNvSpPr>
            <a:spLocks noGrp="1"/>
          </p:cNvSpPr>
          <p:nvPr>
            <p:ph idx="1"/>
          </p:nvPr>
        </p:nvSpPr>
        <p:spPr>
          <a:xfrm>
            <a:off x="411480" y="627856"/>
            <a:ext cx="8321040" cy="5164183"/>
          </a:xfrm>
        </p:spPr>
        <p:txBody>
          <a:bodyPr>
            <a:normAutofit fontScale="85000" lnSpcReduction="20000"/>
          </a:bodyPr>
          <a:lstStyle/>
          <a:p>
            <a:pPr marL="0" indent="0">
              <a:buNone/>
            </a:pPr>
            <a:r>
              <a:rPr lang="en-US" b="1" dirty="0"/>
              <a:t> </a:t>
            </a:r>
            <a:endParaRPr lang="en-US" dirty="0"/>
          </a:p>
          <a:p>
            <a:pPr marL="514350" indent="-514350">
              <a:buFont typeface="+mj-lt"/>
              <a:buAutoNum type="arabicPeriod"/>
            </a:pPr>
            <a:r>
              <a:rPr lang="en-US" dirty="0"/>
              <a:t>To provide accurate accounting records and financial statements containing reliable data for business decisions.</a:t>
            </a:r>
          </a:p>
          <a:p>
            <a:pPr marL="514350" indent="-514350">
              <a:buFont typeface="+mj-lt"/>
              <a:buAutoNum type="arabicPeriod"/>
            </a:pPr>
            <a:r>
              <a:rPr lang="en-US" dirty="0"/>
              <a:t>To safeguard assets and records. Most companies think of their assets as including their financial assets (such as cash or property), their employees, their confidential information, and their reputation and image.</a:t>
            </a:r>
          </a:p>
          <a:p>
            <a:pPr marL="514350" indent="-514350">
              <a:buFont typeface="+mj-lt"/>
              <a:buAutoNum type="arabicPeriod"/>
            </a:pPr>
            <a:r>
              <a:rPr lang="en-US" dirty="0"/>
              <a:t>To effectively and efficiently run their operations, without duplication of effort or waste.</a:t>
            </a:r>
          </a:p>
          <a:p>
            <a:pPr marL="514350" indent="-514350">
              <a:buFont typeface="+mj-lt"/>
              <a:buAutoNum type="arabicPeriod"/>
            </a:pPr>
            <a:r>
              <a:rPr lang="en-US" dirty="0"/>
              <a:t>To follow management policies.</a:t>
            </a:r>
          </a:p>
          <a:p>
            <a:pPr marL="514350" indent="-514350">
              <a:buFont typeface="+mj-lt"/>
              <a:buAutoNum type="arabicPeriod"/>
            </a:pPr>
            <a:r>
              <a:rPr lang="en-US" dirty="0"/>
              <a:t>To comply with the Foreign Corrupt Practices and Sarbanes-Oxley acts, which require companies to maintain proper record-keeping systems and controls.</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117644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Internal control system</a:t>
            </a:r>
          </a:p>
        </p:txBody>
      </p:sp>
      <p:sp>
        <p:nvSpPr>
          <p:cNvPr id="3" name="Content Placeholder 2"/>
          <p:cNvSpPr>
            <a:spLocks noGrp="1"/>
          </p:cNvSpPr>
          <p:nvPr>
            <p:ph idx="1"/>
          </p:nvPr>
        </p:nvSpPr>
        <p:spPr/>
        <p:txBody>
          <a:bodyPr/>
          <a:lstStyle/>
          <a:p>
            <a:r>
              <a:rPr lang="en-US" dirty="0"/>
              <a:t>The control environment</a:t>
            </a:r>
          </a:p>
          <a:p>
            <a:r>
              <a:rPr lang="en-US" dirty="0"/>
              <a:t>Risk assessment</a:t>
            </a:r>
          </a:p>
          <a:p>
            <a:r>
              <a:rPr lang="en-US" dirty="0"/>
              <a:t>Control activities</a:t>
            </a:r>
          </a:p>
          <a:p>
            <a:r>
              <a:rPr lang="en-US" dirty="0"/>
              <a:t>Information and communication</a:t>
            </a:r>
          </a:p>
          <a:p>
            <a:r>
              <a:rPr lang="en-US" dirty="0"/>
              <a:t>Monitoring</a:t>
            </a:r>
          </a:p>
        </p:txBody>
      </p:sp>
    </p:spTree>
    <p:extLst>
      <p:ext uri="{BB962C8B-B14F-4D97-AF65-F5344CB8AC3E}">
        <p14:creationId xmlns:p14="http://schemas.microsoft.com/office/powerpoint/2010/main" val="390018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Control Activities (procedures)</a:t>
            </a:r>
          </a:p>
        </p:txBody>
      </p:sp>
      <p:sp>
        <p:nvSpPr>
          <p:cNvPr id="3" name="Content Placeholder 2"/>
          <p:cNvSpPr>
            <a:spLocks noGrp="1"/>
          </p:cNvSpPr>
          <p:nvPr>
            <p:ph idx="1"/>
          </p:nvPr>
        </p:nvSpPr>
        <p:spPr>
          <a:xfrm>
            <a:off x="396240" y="1251857"/>
            <a:ext cx="8229600" cy="4525963"/>
          </a:xfrm>
        </p:spPr>
        <p:txBody>
          <a:bodyPr>
            <a:normAutofit/>
          </a:bodyPr>
          <a:lstStyle/>
          <a:p>
            <a:pPr marL="0" indent="0">
              <a:buNone/>
            </a:pPr>
            <a:r>
              <a:rPr lang="en-US" b="1" dirty="0"/>
              <a:t>Control activities</a:t>
            </a:r>
            <a:r>
              <a:rPr lang="en-US" dirty="0"/>
              <a:t> or </a:t>
            </a:r>
            <a:r>
              <a:rPr lang="en-US" b="1" dirty="0"/>
              <a:t>control procedures</a:t>
            </a:r>
            <a:r>
              <a:rPr lang="en-US" dirty="0"/>
              <a:t> fall into five categories:</a:t>
            </a:r>
          </a:p>
          <a:p>
            <a:pPr marL="514350" indent="-514350">
              <a:buFont typeface="+mj-lt"/>
              <a:buAutoNum type="arabicPeriod"/>
            </a:pPr>
            <a:r>
              <a:rPr lang="en-US" dirty="0"/>
              <a:t>Segregation of duties</a:t>
            </a:r>
          </a:p>
          <a:p>
            <a:pPr marL="514350" indent="-514350">
              <a:buFont typeface="+mj-lt"/>
              <a:buAutoNum type="arabicPeriod"/>
            </a:pPr>
            <a:r>
              <a:rPr lang="en-US" dirty="0"/>
              <a:t>Proper procedures for authorizations</a:t>
            </a:r>
          </a:p>
          <a:p>
            <a:pPr marL="514350" indent="-514350">
              <a:buFont typeface="+mj-lt"/>
              <a:buAutoNum type="arabicPeriod"/>
            </a:pPr>
            <a:r>
              <a:rPr lang="en-US" dirty="0"/>
              <a:t>Physical control over assets and records</a:t>
            </a:r>
          </a:p>
          <a:p>
            <a:pPr marL="514350" indent="-514350">
              <a:buFont typeface="+mj-lt"/>
              <a:buAutoNum type="arabicPeriod"/>
            </a:pPr>
            <a:r>
              <a:rPr lang="en-US" dirty="0"/>
              <a:t>Adequate documents and records</a:t>
            </a:r>
          </a:p>
          <a:p>
            <a:pPr marL="514350" indent="-514350">
              <a:buFont typeface="+mj-lt"/>
              <a:buAutoNum type="arabicPeriod"/>
            </a:pPr>
            <a:r>
              <a:rPr lang="en-US" dirty="0"/>
              <a:t>Independent checks on performance</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427941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Types of internal controls?</a:t>
            </a:r>
          </a:p>
        </p:txBody>
      </p:sp>
      <p:sp>
        <p:nvSpPr>
          <p:cNvPr id="3" name="Content Placeholder 2"/>
          <p:cNvSpPr>
            <a:spLocks noGrp="1"/>
          </p:cNvSpPr>
          <p:nvPr>
            <p:ph idx="1"/>
          </p:nvPr>
        </p:nvSpPr>
        <p:spPr>
          <a:xfrm>
            <a:off x="238124" y="1433328"/>
            <a:ext cx="8229600" cy="4525963"/>
          </a:xfrm>
        </p:spPr>
        <p:txBody>
          <a:bodyPr>
            <a:normAutofit lnSpcReduction="10000"/>
          </a:bodyPr>
          <a:lstStyle/>
          <a:p>
            <a:pPr>
              <a:buFont typeface="Wingdings" panose="05000000000000000000" pitchFamily="2" charset="2"/>
              <a:buChar char="Ø"/>
            </a:pPr>
            <a:r>
              <a:rPr lang="en-US" dirty="0"/>
              <a:t>Preventative Controls “prevent” problems from occurring</a:t>
            </a:r>
          </a:p>
          <a:p>
            <a:pPr lvl="1">
              <a:buFont typeface="Wingdings" panose="05000000000000000000" pitchFamily="2" charset="2"/>
              <a:buChar char="Ø"/>
            </a:pPr>
            <a:r>
              <a:rPr lang="en-US" dirty="0"/>
              <a:t>Segregation of Duties (Also allows detection)</a:t>
            </a:r>
          </a:p>
          <a:p>
            <a:pPr lvl="1">
              <a:buFont typeface="Wingdings" panose="05000000000000000000" pitchFamily="2" charset="2"/>
              <a:buChar char="Ø"/>
            </a:pPr>
            <a:r>
              <a:rPr lang="en-US" dirty="0"/>
              <a:t>Proper procedures for authorization</a:t>
            </a:r>
          </a:p>
          <a:p>
            <a:pPr lvl="1">
              <a:buFont typeface="Wingdings" panose="05000000000000000000" pitchFamily="2" charset="2"/>
              <a:buChar char="Ø"/>
            </a:pPr>
            <a:r>
              <a:rPr lang="en-US" dirty="0"/>
              <a:t>Physical access controls</a:t>
            </a:r>
          </a:p>
          <a:p>
            <a:pPr>
              <a:buFont typeface="Wingdings" panose="05000000000000000000" pitchFamily="2" charset="2"/>
              <a:buChar char="Ø"/>
            </a:pPr>
            <a:r>
              <a:rPr lang="en-US" dirty="0"/>
              <a:t>Detective Controls catch problems that are occurring before the problems become large.</a:t>
            </a:r>
          </a:p>
          <a:p>
            <a:pPr lvl="1">
              <a:buFont typeface="Wingdings" panose="05000000000000000000" pitchFamily="2" charset="2"/>
              <a:buChar char="Ø"/>
            </a:pPr>
            <a:r>
              <a:rPr lang="en-US" dirty="0"/>
              <a:t>Adequate documents and records</a:t>
            </a:r>
          </a:p>
          <a:p>
            <a:pPr lvl="1">
              <a:buFont typeface="Wingdings" panose="05000000000000000000" pitchFamily="2" charset="2"/>
              <a:buChar char="Ø"/>
            </a:pPr>
            <a:r>
              <a:rPr lang="en-US" dirty="0"/>
              <a:t>Internal Audits</a:t>
            </a:r>
          </a:p>
        </p:txBody>
      </p:sp>
    </p:spTree>
    <p:extLst>
      <p:ext uri="{BB962C8B-B14F-4D97-AF65-F5344CB8AC3E}">
        <p14:creationId xmlns:p14="http://schemas.microsoft.com/office/powerpoint/2010/main" val="1910290918"/>
      </p:ext>
    </p:extLst>
  </p:cSld>
  <p:clrMapOvr>
    <a:masterClrMapping/>
  </p:clrMapOvr>
</p:sld>
</file>

<file path=ppt/theme/theme1.xml><?xml version="1.0" encoding="utf-8"?>
<a:theme xmlns:a="http://schemas.openxmlformats.org/drawingml/2006/main" name="Default Theme">
  <a:themeElements>
    <a:clrScheme name="WGU New">
      <a:dk1>
        <a:srgbClr val="002F51"/>
      </a:dk1>
      <a:lt1>
        <a:sysClr val="window" lastClr="FFFFFF"/>
      </a:lt1>
      <a:dk2>
        <a:srgbClr val="4886A1"/>
      </a:dk2>
      <a:lt2>
        <a:srgbClr val="CAC8C8"/>
      </a:lt2>
      <a:accent1>
        <a:srgbClr val="4886A1"/>
      </a:accent1>
      <a:accent2>
        <a:srgbClr val="840028"/>
      </a:accent2>
      <a:accent3>
        <a:srgbClr val="002F51"/>
      </a:accent3>
      <a:accent4>
        <a:srgbClr val="C7901B"/>
      </a:accent4>
      <a:accent5>
        <a:srgbClr val="C7D8DE"/>
      </a:accent5>
      <a:accent6>
        <a:srgbClr val="FFFFFF"/>
      </a:accent6>
      <a:hlink>
        <a:srgbClr val="4886A1"/>
      </a:hlink>
      <a:folHlink>
        <a:srgbClr val="C7D8D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GU PPT template" id="{6EE1ACEF-2034-4D2E-89C6-CE2B3FB65B82}" vid="{73B662C8-B6E3-4AD6-A892-4859B422A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WGU PPT template</Template>
  <TotalTime>9195</TotalTime>
  <Words>2319</Words>
  <Application>Microsoft Office PowerPoint</Application>
  <PresentationFormat>On-screen Show (4:3)</PresentationFormat>
  <Paragraphs>252</Paragraphs>
  <Slides>35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Droid Sans</vt:lpstr>
      <vt:lpstr>Times New Roman</vt:lpstr>
      <vt:lpstr>Tw Cen MT</vt:lpstr>
      <vt:lpstr>Wingdings</vt:lpstr>
      <vt:lpstr>Default Theme</vt:lpstr>
      <vt:lpstr>Internal Controls and Managerial Accounting Topics 8 and 9</vt:lpstr>
      <vt:lpstr>Internal controls and Regulations</vt:lpstr>
      <vt:lpstr>Common financial Statement Errors</vt:lpstr>
      <vt:lpstr>Financial Statement Disagreements</vt:lpstr>
      <vt:lpstr>Financial Statement Fraud</vt:lpstr>
      <vt:lpstr>Purpose of Internal control</vt:lpstr>
      <vt:lpstr>Elements of Internal control system</vt:lpstr>
      <vt:lpstr>Control Activities (procedures)</vt:lpstr>
      <vt:lpstr>Types of internal controls?</vt:lpstr>
      <vt:lpstr>Assessment Question</vt:lpstr>
      <vt:lpstr>Assessment Question</vt:lpstr>
      <vt:lpstr>Reasons for earnings management</vt:lpstr>
      <vt:lpstr>Methods of earnings management</vt:lpstr>
      <vt:lpstr>Sarbanes-Oxley (SOX)</vt:lpstr>
      <vt:lpstr>Sarbanes-Oxley (SOX)</vt:lpstr>
      <vt:lpstr>Sarbanes-Oxley (SOX)</vt:lpstr>
      <vt:lpstr>Role of External Auditors</vt:lpstr>
      <vt:lpstr>The role of Internal auditors</vt:lpstr>
      <vt:lpstr>Securities and exchange commission (sEC)</vt:lpstr>
      <vt:lpstr>Other Critical Organizations</vt:lpstr>
      <vt:lpstr>Other critical Organizations</vt:lpstr>
      <vt:lpstr>Other critical organization</vt:lpstr>
      <vt:lpstr>Other critical organization</vt:lpstr>
      <vt:lpstr>Internal Control Questions?</vt:lpstr>
      <vt:lpstr>Management Accounting and Cost concepts</vt:lpstr>
      <vt:lpstr>Describe the purpose of management accounting</vt:lpstr>
      <vt:lpstr>management VS financial accounting</vt:lpstr>
      <vt:lpstr>Managerial accounting terminology Define common terms and concepts used in management accounting. </vt:lpstr>
      <vt:lpstr>Fixed/Variable Cost Example</vt:lpstr>
      <vt:lpstr>product costs vs period costs</vt:lpstr>
      <vt:lpstr>product costs vs period costs (cont.)</vt:lpstr>
      <vt:lpstr>product costs vs period costs (cont.)</vt:lpstr>
      <vt:lpstr>Need for Ethics in Managerial Accounting</vt:lpstr>
      <vt:lpstr>IMA Code of Ethics</vt:lpstr>
      <vt:lpstr>COST CONCEPT QUESTIONS?</vt:lpstr>
    </vt:vector>
  </TitlesOfParts>
  <Company>Western Governors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for Decision makers</dc:title>
  <dc:creator>Floran Syler Woods</dc:creator>
  <cp:lastModifiedBy>Walfyette Powell</cp:lastModifiedBy>
  <cp:revision>131</cp:revision>
  <cp:lastPrinted>2018-08-19T16:23:12Z</cp:lastPrinted>
  <dcterms:created xsi:type="dcterms:W3CDTF">2016-12-28T16:47:47Z</dcterms:created>
  <dcterms:modified xsi:type="dcterms:W3CDTF">2020-08-08T15:10:42Z</dcterms:modified>
</cp:coreProperties>
</file>