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4"/>
  </p:sldMasterIdLst>
  <p:notesMasterIdLst>
    <p:notesMasterId r:id="rId19"/>
  </p:notesMasterIdLst>
  <p:handoutMasterIdLst>
    <p:handoutMasterId r:id="rId20"/>
  </p:handoutMasterIdLst>
  <p:sldIdLst>
    <p:sldId id="257" r:id="rId5"/>
    <p:sldId id="276" r:id="rId6"/>
    <p:sldId id="260" r:id="rId7"/>
    <p:sldId id="283" r:id="rId8"/>
    <p:sldId id="261" r:id="rId9"/>
    <p:sldId id="266" r:id="rId10"/>
    <p:sldId id="280" r:id="rId11"/>
    <p:sldId id="270" r:id="rId12"/>
    <p:sldId id="269" r:id="rId13"/>
    <p:sldId id="271" r:id="rId14"/>
    <p:sldId id="284" r:id="rId15"/>
    <p:sldId id="274" r:id="rId16"/>
    <p:sldId id="279" r:id="rId17"/>
    <p:sldId id="281" r:id="rId18"/>
  </p:sldIdLst>
  <p:sldSz cx="12192000" cy="6858000"/>
  <p:notesSz cx="6858000" cy="1171575"/>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cy Hughes" initials="" lastIdx="3" clrIdx="0"/>
  <p:cmAuthor id="2" name="Lisa Flynn" initials="" lastIdx="1" clrIdx="1"/>
  <p:cmAuthor id="3" name="Michelle Ostrowski" initials="" lastIdx="2" clrIdx="2"/>
  <p:cmAuthor id="4" name="Sabra Smith" initials="" lastIdx="2" clrIdx="3"/>
  <p:cmAuthor id="5" name="Bryan Johnson" initials="" lastIdx="1" clrIdx="4"/>
  <p:cmAuthor id="6" name="Lorretta Davis" initials="LD" lastIdx="4"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93FF"/>
    <a:srgbClr val="345EA8"/>
    <a:srgbClr val="E5EF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14" autoAdjust="0"/>
  </p:normalViewPr>
  <p:slideViewPr>
    <p:cSldViewPr snapToGrid="0" showGuides="1">
      <p:cViewPr varScale="1">
        <p:scale>
          <a:sx n="40" d="100"/>
          <a:sy n="40" d="100"/>
        </p:scale>
        <p:origin x="1315" y="34"/>
      </p:cViewPr>
      <p:guideLst>
        <p:guide orient="horz" pos="2160"/>
        <p:guide pos="3840"/>
      </p:guideLst>
    </p:cSldViewPr>
  </p:slideViewPr>
  <p:notesTextViewPr>
    <p:cViewPr>
      <p:scale>
        <a:sx n="1" d="1"/>
        <a:sy n="1" d="1"/>
      </p:scale>
      <p:origin x="0" y="-667"/>
    </p:cViewPr>
  </p:notesTextViewPr>
  <p:notesViewPr>
    <p:cSldViewPr snapToGrid="0" showGuides="1">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E5DE12C-305E-46B8-9840-198EBD441674}" type="datetimeFigureOut">
              <a:rPr lang="en-US"/>
              <a:pPr>
                <a:defRPr/>
              </a:pPr>
              <a:t>8/9/2023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CA210179-9A52-4294-8FCD-BEFC7C623607}"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64B2D4E-A128-4993-B55A-608A2BC9A960}" type="datetimeFigureOut">
              <a:rPr lang="en-US"/>
              <a:pPr>
                <a:defRPr/>
              </a:pPr>
              <a:t>8/9/2023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DBD1E4C0-F13E-4A31-8FEA-2C7CB2B80FF8}" type="slidenum">
              <a:rPr lang="en-US"/>
              <a:pPr>
                <a:defRPr/>
              </a:pPr>
              <a:t>‹#›</a:t>
            </a:fld>
            <a:endParaRPr lang="en-US"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 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Name			Joette Damo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Student ID		000778125</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Name of company		The Bike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#10</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Human Resource Strategy Qtr4 – Qtr6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1) </a:t>
            </a: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Need competitive employees’ wages</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in Qtr4 – Qtr6 – How? Need to change wages to be more competitive in the market as strategy for employee satisfaction to improve productivity. Benefits for competitive employees’ wages promote productivity with employee satisfaction in the workplace.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2) Need to conduct employee reflection survey</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in Qtr4 – Qtr6 – How? The survey amongst employees to determine what changes need to be done to improve employee morale. Employee satisfaction in the 2</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nd</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was 68.5%; therefore, there is room for improvement. Benefits for conducting reflection surveys from employees would be getting data to substantiate for improvement in the workplace culture.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pPr>
            <a:endParaRPr lang="en-US" altLang="en-US" b="1" dirty="0">
              <a:cs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#11</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Manufacturing Strategy Qtr4 – Qtr6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Summary of past, present, future manufacturing decisions – Qtr2 &amp; Qtr3 influencing or driving strategies for future quarters.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1) Need to expand capacity utilization for Fixed Capacity</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in Qtr4 – Qtr6 – Why? During the 2</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nd</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production without overtime was 67.4% due to underutilization of Fixed Capacity. How? In the 4</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40 3D printers were placed in production. There is a need to expand Fixed Capacity for quarter 5 to 80 3D printers, which is a 50% increase from quarter 4, and thereafter, increases to 120 3D printers in quarter 6. Per Tactical Plan investment in Fixed Capacity will be in each quarter 4</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to 6</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in the amount of $1,200,000.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2) Need to improve operations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in Qtr4 – Qtr6 – Why? During the 2</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nd</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and 3</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rd</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quarters production operations underutilized due to Fixed Capacity underutilization of 67.4%. How? To improve operating capacity in quarters 5 and quarter 6 need to process more of the products for “The Bike” in which operating capacity should be close to 95% of the total operating capacity. Per Tactical Plan Operating Capacity without overtime are as follows: 4</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2,535, 5</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5,148, and 6</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7,722.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pPr>
            <a:endParaRPr lang="en-US" altLang="en-US" dirty="0"/>
          </a:p>
        </p:txBody>
      </p:sp>
    </p:spTree>
    <p:extLst>
      <p:ext uri="{BB962C8B-B14F-4D97-AF65-F5344CB8AC3E}">
        <p14:creationId xmlns:p14="http://schemas.microsoft.com/office/powerpoint/2010/main" val="3788264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#12</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Financial Strategy Qtr4 – Qtr6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1) The need for positive Operating Cash Flow</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in Qtr4 -Qtr6 – Why? The quarters 2</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nd</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and 3</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rd</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showed negative Operating Cash Flow. How? Need for positive Operating Cash Flow in quarters 4,5, and 6. In the proforma Cash Flow Statements which shows revenues for the 4</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of $2,957,550 with net operating cash flow of $362,495, 5</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revenue of $5,674,140 with net operating cash flow of $1,379,196, and 6</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revenues of $8,900,448 with net operating cash flow of $2,794,012. The proforma Cash Flow Statement reflected the Tactical Plan in increased Fixed Capacity utilization plus other investment strategies.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2) The need for positive EPS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in Qtr4 – Qtr6 – Why? In the 2</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nd</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showed negative $9/EPS and 3</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rd</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showed negative $11/EPS. How? Going forward with Investment strategies quarters 4</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projected as positive $6/EPS with net income projection of $312,495, 5</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projected as positive $26/EPS with net income projection of $1,279,196, and in the 6</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projected as positive $53/EPS with net income project of $2,644,012; therefore, showing growth in “The Bike” product production to Capitalists Investors.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pPr>
            <a:endParaRPr lang="en-US" altLang="en-US" b="1" dirty="0">
              <a:cs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#13</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Anticipated Benefits Qtr4 – Qtr6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Two</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anticipated benefits that the strategic actions will yield for your company in the next three quarters of the business (Q4–Q6).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1) Marketing Strategy Qtr4 – Qtr6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 Improve Major Media Placement - Benefits</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from improving major media placement would increase demand by potential customers in the market for “The Bike” products. The tactical plan for projected demand in the following quarters is the following: 4</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projected demand 2,784, 5</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projected demand 5,220 and 6</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projected demand of 8,004.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2)  Sales Channel Strategy Qtr4 – Qtr6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Need to open more stores</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 Benefits</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from opening more stores are projected increased revenues: 4</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 $2,957,550, 5</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 $5,674,140, and 6</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$8,900,448 per Tactical Plan.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pPr>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#14</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Four Actionable Steps to support two strategies.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1800" b="1" kern="100" dirty="0">
                <a:effectLst/>
                <a:latin typeface="Arial" panose="020B0604020202020204" pitchFamily="34" charset="0"/>
                <a:ea typeface="Calibri" panose="020F0502020204030204" pitchFamily="34" charset="0"/>
                <a:cs typeface="Arial" panose="020B0604020202020204" pitchFamily="34" charset="0"/>
              </a:rPr>
              <a:t>Manufacturing Strategy Qtr4 – Qtr6</a:t>
            </a:r>
            <a:r>
              <a:rPr lang="en-US" sz="1800" kern="100" dirty="0">
                <a:effectLst/>
                <a:latin typeface="Arial" panose="020B0604020202020204" pitchFamily="34" charset="0"/>
                <a:ea typeface="Calibri" panose="020F0502020204030204" pitchFamily="34" charset="0"/>
                <a:cs typeface="Arial" panose="020B0604020202020204" pitchFamily="34" charset="0"/>
              </a:rPr>
              <a:t> (Need to expand capacity utilization for Fixed Capacity)</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First Actionable Step</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 In time frame reference making sure that 40 3D carbon fiber printers are purchased in each quarter and available for use for quarters 4 to 6 per Tactical Plan.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Second Actionable Step</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 Determine the Production Volume according to the following: 2,784 in 4</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5,220 in 5</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and 8,004 in 6</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per Tactical Plan.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1800" b="1" kern="100" dirty="0">
                <a:effectLst/>
                <a:latin typeface="Arial" panose="020B0604020202020204" pitchFamily="34" charset="0"/>
                <a:ea typeface="Calibri" panose="020F0502020204030204" pitchFamily="34" charset="0"/>
                <a:cs typeface="Arial" panose="020B0604020202020204" pitchFamily="34" charset="0"/>
              </a:rPr>
              <a:t>Sales Channel Strategy Qtr4 – Qtr6</a:t>
            </a:r>
            <a:r>
              <a:rPr lang="en-US" sz="1800" kern="100" dirty="0">
                <a:effectLst/>
                <a:latin typeface="Arial" panose="020B0604020202020204" pitchFamily="34" charset="0"/>
                <a:ea typeface="Calibri" panose="020F0502020204030204" pitchFamily="34" charset="0"/>
                <a:cs typeface="Arial" panose="020B0604020202020204" pitchFamily="34" charset="0"/>
              </a:rPr>
              <a:t> (Need to open more stores to Improve Demand Projection)</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Third Actionable Step</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 In time frame reference making sure that all </a:t>
            </a:r>
            <a:r>
              <a:rPr lang="en-US" sz="1800" kern="100">
                <a:effectLst/>
                <a:latin typeface="Arial" panose="020B0604020202020204" pitchFamily="34" charset="0"/>
                <a:ea typeface="Calibri" panose="020F0502020204030204" pitchFamily="34" charset="0"/>
                <a:cs typeface="Times New Roman" panose="02020603050405020304" pitchFamily="18" charset="0"/>
              </a:rPr>
              <a:t>three sales areas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are available in all three quarters 4</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through 6</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per Tactical Plan.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Fourth Actionable Step</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 According to the Tactical Plan and timing hire sales personnel as follows: 4</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total of 24 sales employees employed, 5</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total of 45 sales employees employed, and 6</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total of 69 sales employees employed.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pPr>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Mission Statement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The Bike's mission is "we're in business to tour our safe home planet." Its core value contains building the best product, cause no unnecessary harm, use business to protect nature without bounding by convention.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Objectives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The best product for a bicycle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Market presence globally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Profits and cash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Shareholder Value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Human resources needs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Stewardship to the environment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Good neighbor to the community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Employment of workers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Ethical Leadership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#3</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Mountain #1 Priority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Recreation #2 Priority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Speed #3 Priority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pPr>
            <a:endParaRPr lang="en-US" altLang="en-US" b="1" dirty="0">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#4</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Past Market Performance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Table for Market Share for first three quarters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Explain two decisions that affected past market performance.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1) </a:t>
            </a: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Major Media Placement</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 why? During 2</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nd</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only four inserts were made for the “Biking Magazine” and “Health &amp; Fitness Magazine”; there was a need to have more inserts to be more visible for “The Bike” to potential customers to increase the demand for “The Bike” products; therefore, low major media placement affected past market performance.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2) Competitors Advertising</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 why? “The Bike” during 2</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nd</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only had four inserts into major media placement which were low which reflected “The Bike” placement of being last amongst competitors advertising; therefore, “The Bike” was not competitive in market performance.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eaLnBrk="1" fontAlgn="auto" hangingPunct="1">
              <a:spcBef>
                <a:spcPts val="0"/>
              </a:spcBef>
              <a:spcAft>
                <a:spcPts val="0"/>
              </a:spcAft>
              <a:defRPr/>
            </a:pPr>
            <a:endParaRPr lang="en-US" b="1" dirty="0">
              <a:cs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#5</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Past Market Performance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Table for Cumulative Balance Score Care for cumulative results for quarter 3</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Explain two decisions that affected past financial performance.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1</a:t>
            </a: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 Market Demand</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 why? During the 2nd quarter the sales prices for the “The Bike” (Comfort Bike @ $1100 and Rugged Bike @ $1365) which were too high which affected the low demand for “The Bike” products which resulted in the negative operating income of $(174,900). And Market Share low in 3</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rd</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4.38% in comparison to total market of bicycles.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2) </a:t>
            </a: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Fixed Capacity</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 why? During the 2nd quarter did not have enough fixed capacity (3D printers) to produce enough of “The Bike” products which showed a Fixed Asset Turnover of 0.28 and Assets Turnover which indicated there was not enough utilization of Fixed Assets. In competitive capacity “The Bike” products placed only 50% in the range of the 8 competitors. Data showed that Fixed Capacity in the 2</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nd</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was 520 with Operating Capacity of 260.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pPr>
            <a:endParaRPr lang="en-US" altLang="en-US" dirty="0">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#6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SWOT Analysis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Strength =&gt; Internal</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 R&amp;D new technology for product improvement used with additional Venture Capitalist funding of 2.5 M for Qtr4 – Qtr6.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Discussion:</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The greatest strength R&amp;D new technology. With the 2.5M additional Venture Capitalist fund “The Bike” according to Tactical Plan will be able to explore the following: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Enriched - lighter, stronger</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Puncture resistant slime in tires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Full suspension (front and back) (Comfort, Rugged) </a:t>
            </a:r>
          </a:p>
          <a:p>
            <a:pPr marL="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Budget for R&amp;D expenses in the 4</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will be $757,249 and in the 5</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also $757,249. The new technology will be available to produce during the 6</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Weakness =&gt; Internal</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 First 3 quarters financial situation Balance Score Card showed zero number. Need improvements in ROI, negative Net Income, and negative EPS.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Discussion:</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The greatest weakness Balance Score Card showed negative financial data as follows: First quarter negative Net Income ($144,000) with negative EPS ($10), Second quarter negative Net Income ($174,960) with negative EPS ($9), and in Third quarter negative Net Income ($270,055) with negative EPS ($11).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Opportunity =&gt; External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There is an industry forecast of a 3% growth rate along with indications that there are interested buyers for carbon fiber bikes.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Discussion: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The greatest opportunity for the “The Bike” market industry forecast of a 3% growth rate. The Tactical Plan incorporates the potential increase in demand along with the growth rate by the demand increases showing projected demand as follows: 4</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2,784, 5</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5,220, and in 6</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8,004.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Threats =&gt; External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Environmental group concerns for toxic emissions from production facilities near Bangalore. There is a scientist investigating the problem.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Discussion:</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The greatest threat concerns the production facilities near Bangalore. There are environmental group concerns for toxic emissions from the production of carbon fiber. There is a need for scientific investigation.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pPr>
            <a:endParaRPr lang="en-US" altLang="en-US" sz="1200" b="1"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#7 Investment Plan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Utilizing additional 2.5 M in funding from the Venture Capitalists.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Based on strategic and tactical plans for Qtr4 – Qtr6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The following strategies will be discussed for the development of “The Bike”.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Marketing Strategy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Sales Channel Strategy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Human Resource Strategy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Manufacturing Strategy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Financial Strategy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The Tactical Plan will incorporate such strategies.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SWOT analysis will provide incite for “The Bike”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Two anticipated benefits that the strategic actions will yield.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Four Actionable Steps to support two strategies.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eaLnBrk="1" hangingPunct="1">
              <a:spcBef>
                <a:spcPct val="0"/>
              </a:spcBef>
            </a:pPr>
            <a:endParaRPr lang="en-US" altLang="en-US" b="1" dirty="0">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#8</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Marketing Strategy Qtr4 – Qtr6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1) Improve Advertising Design Ad</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 How? Need to modify ads for Comfort Bike, Rugged Bike, and XL Rugged Bike for more visibility amongst competitors advertising in Qtr4 – Qtr6. Benefits from improving advertising design ad would increase the demand for the products of the "The Bike”. Planned budget for advertising for each quarter Qtr4 to Qtr6 is $45,588. Internet Marketing expense for each quarter Qtr4 to Qtr6 is $15,500.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2) Improve Major Media Placement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How? Need to increase inserts for magazines to be noticed by potential customers in Qtr4 – Qtr6. Benefits from improving major media placement would increase demand by potential customers in the market for “The Bike” products. The tactical plan for projected demand in the following quarters are the following: 4</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projected demand 2,784, 5</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projected demand 5,220 and 6</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projected demand of 8,004.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defTabSz="930275" eaLnBrk="1" hangingPunct="1">
              <a:spcBef>
                <a:spcPct val="0"/>
              </a:spcBef>
            </a:pPr>
            <a:endParaRPr lang="en-US" altLang="en-US" b="1" dirty="0">
              <a:cs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#9</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Sales Channel Strategy Qtr4 – Qtr6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1) Need to open more stores</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in Qtr4 – Qtr6 – How? Open stores in Bangalore, Rio de Janeiro, and Amsterdam. With more stores will attract more potential customers in different sales areas since sales only occur in person. Benefits from opening more stores are projected increased revenues: 4</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 $2,957,550, 5</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 $5,674,140, and 6</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$8,900,448 per Tactical Plan.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2) </a:t>
            </a: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Improve Demand Projection</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Qtr4 – Qtr6 – How? Expanding distribution by adding new sales outlets and by hiring more sales personnel to increase the demand projections. Benefits from hiring more sales personnel would be increased projected sales revenues as discussed above. Per Tactical Plan sales personnel in the 4th quarter would be 24 people, 5</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45 people, and in 6</a:t>
            </a:r>
            <a:r>
              <a:rPr lang="en-US" sz="1800" kern="1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quarter 69 people.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en-US" b="1" dirty="0">
              <a:cs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43500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1172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9481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0900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3178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8501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0725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a:xfrm>
            <a:off x="9320213" y="6492875"/>
            <a:ext cx="2743200" cy="365125"/>
          </a:xfrm>
          <a:prstGeom prst="rect">
            <a:avLst/>
          </a:prstGeom>
        </p:spPr>
        <p:txBody>
          <a:bodyPr/>
          <a:lstStyle>
            <a:lvl1pPr algn="r" eaLnBrk="1" fontAlgn="auto" hangingPunct="1">
              <a:spcBef>
                <a:spcPts val="0"/>
              </a:spcBef>
              <a:spcAft>
                <a:spcPts val="0"/>
              </a:spcAft>
              <a:defRPr>
                <a:solidFill>
                  <a:srgbClr val="A6B727"/>
                </a:solidFill>
                <a:latin typeface="+mn-lt"/>
              </a:defRPr>
            </a:lvl1pPr>
          </a:lstStyle>
          <a:p>
            <a:pPr>
              <a:defRPr/>
            </a:pPr>
            <a:fld id="{D3B990DD-9636-46E0-ABC2-CE6EB4CDAE9D}" type="slidenum">
              <a:rPr lang="en-US" altLang="en-US"/>
              <a:pPr>
                <a:defRPr/>
              </a:pPr>
              <a:t>‹#›</a:t>
            </a:fld>
            <a:endParaRPr lang="en-US" altLang="en-US" dirty="0"/>
          </a:p>
        </p:txBody>
      </p:sp>
      <p:sp>
        <p:nvSpPr>
          <p:cNvPr id="5" name="Title 4">
            <a:extLst>
              <a:ext uri="{FF2B5EF4-FFF2-40B4-BE49-F238E27FC236}">
                <a16:creationId xmlns:a16="http://schemas.microsoft.com/office/drawing/2014/main" id="{04E1E357-C55D-41E3-A51F-5A1CDD73C09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84543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8877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219872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8389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0" y="0"/>
            <a:ext cx="12192000" cy="1325563"/>
          </a:xfrm>
          <a:prstGeom prst="rect">
            <a:avLst/>
          </a:prstGeom>
          <a:solidFill>
            <a:srgbClr val="345E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Slide Number Placeholder 1">
            <a:extLst>
              <a:ext uri="{FF2B5EF4-FFF2-40B4-BE49-F238E27FC236}">
                <a16:creationId xmlns:a16="http://schemas.microsoft.com/office/drawing/2014/main" id="{3F3FC0E9-8D3D-4A11-88B9-F7390644E4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C8E22D-607F-4452-9109-77E3450CB18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hf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4413" y="3727450"/>
            <a:ext cx="762317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itle 5"/>
          <p:cNvSpPr>
            <a:spLocks noGrp="1" noChangeArrowheads="1"/>
          </p:cNvSpPr>
          <p:nvPr>
            <p:ph type="title"/>
          </p:nvPr>
        </p:nvSpPr>
        <p:spPr>
          <a:xfrm>
            <a:off x="0" y="0"/>
            <a:ext cx="12192000" cy="1325563"/>
          </a:xfrm>
        </p:spPr>
        <p:txBody>
          <a:bodyPr/>
          <a:lstStyle/>
          <a:p>
            <a:pPr eaLnBrk="1" hangingPunct="1"/>
            <a:r>
              <a:rPr lang="en-US" altLang="en-US" sz="2800" dirty="0"/>
              <a:t>Joette Damo</a:t>
            </a:r>
            <a:br>
              <a:rPr lang="en-US" altLang="en-US" sz="2800" dirty="0"/>
            </a:br>
            <a:r>
              <a:rPr lang="en-US" altLang="en-US" sz="2800" dirty="0"/>
              <a:t>000778125</a:t>
            </a:r>
            <a:br>
              <a:rPr lang="en-US" altLang="en-US" sz="2800" dirty="0"/>
            </a:br>
            <a:r>
              <a:rPr lang="en-US" altLang="en-US" sz="2800" dirty="0"/>
              <a:t>The Bike</a:t>
            </a:r>
            <a:endParaRPr lang="en-US" altLang="en-US" dirty="0"/>
          </a:p>
        </p:txBody>
      </p:sp>
      <p:sp>
        <p:nvSpPr>
          <p:cNvPr id="15365" name="Slide Number Placeholder 10"/>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endParaRPr lang="en-US" altLang="en-US" sz="1800">
              <a:solidFill>
                <a:srgbClr val="A6B72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4"/>
          <p:cNvSpPr>
            <a:spLocks noGrp="1" noChangeArrowheads="1"/>
          </p:cNvSpPr>
          <p:nvPr>
            <p:ph type="title"/>
          </p:nvPr>
        </p:nvSpPr>
        <p:spPr/>
        <p:txBody>
          <a:bodyPr/>
          <a:lstStyle/>
          <a:p>
            <a:pPr eaLnBrk="1" hangingPunct="1"/>
            <a:r>
              <a:rPr lang="en-US" altLang="en-US" sz="2800">
                <a:solidFill>
                  <a:srgbClr val="FFFFFF"/>
                </a:solidFill>
              </a:rPr>
              <a:t>     Human Resource Strategy</a:t>
            </a:r>
            <a:endParaRPr lang="en-US" altLang="en-US">
              <a:solidFill>
                <a:srgbClr val="FFFFFF"/>
              </a:solidFill>
            </a:endParaRPr>
          </a:p>
        </p:txBody>
      </p:sp>
      <p:sp>
        <p:nvSpPr>
          <p:cNvPr id="33795" name="Content Placeholder 1"/>
          <p:cNvSpPr>
            <a:spLocks noGrp="1" noChangeArrowheads="1"/>
          </p:cNvSpPr>
          <p:nvPr>
            <p:ph idx="1"/>
          </p:nvPr>
        </p:nvSpPr>
        <p:spPr/>
        <p:txBody>
          <a:bodyPr/>
          <a:lstStyle/>
          <a:p>
            <a:pPr marL="0" indent="0" eaLnBrk="1" hangingPunct="1">
              <a:buNone/>
            </a:pPr>
            <a:r>
              <a:rPr lang="en-US" altLang="en-US" dirty="0"/>
              <a:t>Human Resource Strategy Qtr4 – Qtr6</a:t>
            </a:r>
          </a:p>
          <a:p>
            <a:pPr marL="0" indent="0" eaLnBrk="1" hangingPunct="1">
              <a:buNone/>
            </a:pPr>
            <a:endParaRPr lang="en-US" altLang="en-US" dirty="0"/>
          </a:p>
          <a:p>
            <a:pPr marL="514350" indent="-514350" eaLnBrk="1" hangingPunct="1">
              <a:buAutoNum type="arabicParenR"/>
            </a:pPr>
            <a:r>
              <a:rPr lang="en-US" altLang="en-US" dirty="0"/>
              <a:t>Need competitive employee wages. How? Benefits?</a:t>
            </a:r>
          </a:p>
          <a:p>
            <a:pPr marL="514350" indent="-514350" eaLnBrk="1" hangingPunct="1">
              <a:buAutoNum type="arabicParenR"/>
            </a:pPr>
            <a:endParaRPr lang="en-US" altLang="en-US" dirty="0"/>
          </a:p>
          <a:p>
            <a:pPr marL="514350" indent="-514350" eaLnBrk="1" hangingPunct="1">
              <a:buAutoNum type="arabicParenR"/>
            </a:pPr>
            <a:r>
              <a:rPr lang="en-US" altLang="en-US" dirty="0"/>
              <a:t>Need to conduct employee reflection survey. How? Benefits?</a:t>
            </a:r>
          </a:p>
        </p:txBody>
      </p:sp>
      <p:sp>
        <p:nvSpPr>
          <p:cNvPr id="33797" name="Slide Number Placeholder 8"/>
          <p:cNvSpPr>
            <a:spLocks noGrp="1" noChangeArrowheads="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fontAlgn="base">
              <a:lnSpc>
                <a:spcPct val="100000"/>
              </a:lnSpc>
              <a:spcBef>
                <a:spcPct val="0"/>
              </a:spcBef>
              <a:spcAft>
                <a:spcPct val="0"/>
              </a:spcAft>
              <a:buFontTx/>
              <a:buNone/>
            </a:pPr>
            <a:fld id="{664AD9EE-C8E0-4E96-916A-454CBE546BA0}" type="slidenum">
              <a:rPr lang="en-US" altLang="en-US" sz="1800" smtClean="0">
                <a:solidFill>
                  <a:srgbClr val="A6B727"/>
                </a:solidFill>
              </a:rPr>
              <a:pPr algn="r" fontAlgn="base">
                <a:lnSpc>
                  <a:spcPct val="100000"/>
                </a:lnSpc>
                <a:spcBef>
                  <a:spcPct val="0"/>
                </a:spcBef>
                <a:spcAft>
                  <a:spcPct val="0"/>
                </a:spcAft>
                <a:buFontTx/>
                <a:buNone/>
              </a:pPr>
              <a:t>10</a:t>
            </a:fld>
            <a:endParaRPr lang="en-US" altLang="en-US" sz="1800">
              <a:solidFill>
                <a:srgbClr val="A6B727"/>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933" name="Title 4"/>
          <p:cNvSpPr>
            <a:spLocks noGrp="1" noChangeArrowheads="1"/>
          </p:cNvSpPr>
          <p:nvPr>
            <p:ph type="title"/>
          </p:nvPr>
        </p:nvSpPr>
        <p:spPr>
          <a:xfrm>
            <a:off x="838199" y="291090"/>
            <a:ext cx="10515599" cy="932688"/>
          </a:xfrm>
        </p:spPr>
        <p:txBody>
          <a:bodyPr vert="horz" lIns="91440" tIns="45720" rIns="91440" bIns="45720" rtlCol="0" anchor="b">
            <a:normAutofit/>
          </a:bodyPr>
          <a:lstStyle/>
          <a:p>
            <a:pPr eaLnBrk="1" hangingPunct="1"/>
            <a:r>
              <a:rPr lang="en-US" altLang="en-US" sz="5400" kern="1200">
                <a:solidFill>
                  <a:schemeClr val="tx1"/>
                </a:solidFill>
                <a:latin typeface="+mj-lt"/>
                <a:ea typeface="+mj-ea"/>
                <a:cs typeface="+mj-cs"/>
              </a:rPr>
              <a:t>Manufacturing Strategy</a:t>
            </a:r>
          </a:p>
        </p:txBody>
      </p:sp>
      <p:sp>
        <p:nvSpPr>
          <p:cNvPr id="100" name="Rectangle 99">
            <a:extLst>
              <a:ext uri="{FF2B5EF4-FFF2-40B4-BE49-F238E27FC236}">
                <a16:creationId xmlns:a16="http://schemas.microsoft.com/office/drawing/2014/main" id="{F170E346-B98B-43A6-A4DA-D36FF6328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935" name="Slide Number Placeholder 9"/>
          <p:cNvSpPr>
            <a:spLocks noGrp="1" noChangeArrowheads="1"/>
          </p:cNvSpPr>
          <p:nvPr>
            <p:ph type="sldNum" sz="quarter" idx="11"/>
          </p:nvPr>
        </p:nvSpPr>
        <p:spPr bwMode="auto">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base" latinLnBrk="0" hangingPunct="1">
              <a:lnSpc>
                <a:spcPct val="90000"/>
              </a:lnSpc>
              <a:spcBef>
                <a:spcPct val="0"/>
              </a:spcBef>
              <a:spcAft>
                <a:spcPts val="600"/>
              </a:spcAft>
              <a:buClrTx/>
              <a:buSzTx/>
              <a:buFontTx/>
              <a:buNone/>
              <a:tabLst/>
              <a:defRPr/>
            </a:pPr>
            <a:fld id="{6CFD5712-AAA5-4704-8E66-C20785F08367}"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base" latinLnBrk="0" hangingPunct="1">
                <a:lnSpc>
                  <a:spcPct val="90000"/>
                </a:lnSpc>
                <a:spcBef>
                  <a:spcPct val="0"/>
                </a:spcBef>
                <a:spcAft>
                  <a:spcPts val="600"/>
                </a:spcAft>
                <a:buClrTx/>
                <a:buSzTx/>
                <a:buFontTx/>
                <a:buNone/>
                <a:tabLst/>
                <a:defRPr/>
              </a:pPr>
              <a:t>11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5" name="Table 4">
            <a:extLst>
              <a:ext uri="{FF2B5EF4-FFF2-40B4-BE49-F238E27FC236}">
                <a16:creationId xmlns:a16="http://schemas.microsoft.com/office/drawing/2014/main" id="{2F80B45D-A5B9-43D7-BFE8-66AD19DAB25E}"/>
              </a:ext>
            </a:extLst>
          </p:cNvPr>
          <p:cNvGraphicFramePr>
            <a:graphicFrameLocks noGrp="1"/>
          </p:cNvGraphicFramePr>
          <p:nvPr>
            <p:extLst>
              <p:ext uri="{D42A27DB-BD31-4B8C-83A1-F6EECF244321}">
                <p14:modId xmlns:p14="http://schemas.microsoft.com/office/powerpoint/2010/main" val="741753821"/>
              </p:ext>
            </p:extLst>
          </p:nvPr>
        </p:nvGraphicFramePr>
        <p:xfrm>
          <a:off x="292100" y="1491990"/>
          <a:ext cx="11671296" cy="5211135"/>
        </p:xfrm>
        <a:graphic>
          <a:graphicData uri="http://schemas.openxmlformats.org/drawingml/2006/table">
            <a:tbl>
              <a:tblPr/>
              <a:tblGrid>
                <a:gridCol w="5215890">
                  <a:extLst>
                    <a:ext uri="{9D8B030D-6E8A-4147-A177-3AD203B41FA5}">
                      <a16:colId xmlns:a16="http://schemas.microsoft.com/office/drawing/2014/main" val="4150671539"/>
                    </a:ext>
                  </a:extLst>
                </a:gridCol>
                <a:gridCol w="1075901">
                  <a:extLst>
                    <a:ext uri="{9D8B030D-6E8A-4147-A177-3AD203B41FA5}">
                      <a16:colId xmlns:a16="http://schemas.microsoft.com/office/drawing/2014/main" val="2500127724"/>
                    </a:ext>
                  </a:extLst>
                </a:gridCol>
                <a:gridCol w="1075901">
                  <a:extLst>
                    <a:ext uri="{9D8B030D-6E8A-4147-A177-3AD203B41FA5}">
                      <a16:colId xmlns:a16="http://schemas.microsoft.com/office/drawing/2014/main" val="3514445232"/>
                    </a:ext>
                  </a:extLst>
                </a:gridCol>
                <a:gridCol w="1075901">
                  <a:extLst>
                    <a:ext uri="{9D8B030D-6E8A-4147-A177-3AD203B41FA5}">
                      <a16:colId xmlns:a16="http://schemas.microsoft.com/office/drawing/2014/main" val="2320968280"/>
                    </a:ext>
                  </a:extLst>
                </a:gridCol>
                <a:gridCol w="1075901">
                  <a:extLst>
                    <a:ext uri="{9D8B030D-6E8A-4147-A177-3AD203B41FA5}">
                      <a16:colId xmlns:a16="http://schemas.microsoft.com/office/drawing/2014/main" val="2269961668"/>
                    </a:ext>
                  </a:extLst>
                </a:gridCol>
                <a:gridCol w="1075901">
                  <a:extLst>
                    <a:ext uri="{9D8B030D-6E8A-4147-A177-3AD203B41FA5}">
                      <a16:colId xmlns:a16="http://schemas.microsoft.com/office/drawing/2014/main" val="3097085207"/>
                    </a:ext>
                  </a:extLst>
                </a:gridCol>
                <a:gridCol w="1075901">
                  <a:extLst>
                    <a:ext uri="{9D8B030D-6E8A-4147-A177-3AD203B41FA5}">
                      <a16:colId xmlns:a16="http://schemas.microsoft.com/office/drawing/2014/main" val="1942172924"/>
                    </a:ext>
                  </a:extLst>
                </a:gridCol>
              </a:tblGrid>
              <a:tr h="410976">
                <a:tc>
                  <a:txBody>
                    <a:bodyPr/>
                    <a:lstStyle/>
                    <a:p>
                      <a:pPr algn="ctr" fontAlgn="ctr">
                        <a:spcBef>
                          <a:spcPts val="0"/>
                        </a:spcBef>
                        <a:spcAft>
                          <a:spcPts val="0"/>
                        </a:spcAft>
                      </a:pPr>
                      <a:r>
                        <a:rPr lang="en-US" sz="2200" b="1" i="0" u="none" strike="noStrike">
                          <a:solidFill>
                            <a:srgbClr val="000000"/>
                          </a:solidFill>
                          <a:effectLst/>
                          <a:latin typeface="Calibri" panose="020F0502020204030204" pitchFamily="34" charset="0"/>
                        </a:rPr>
                        <a:t>Plan Item</a:t>
                      </a:r>
                      <a:endParaRPr lang="en-US" sz="3300" b="0" i="0" u="none" strike="noStrike">
                        <a:effectLst/>
                        <a:latin typeface="Arial" panose="020B0604020202020204" pitchFamily="34" charset="0"/>
                      </a:endParaRPr>
                    </a:p>
                  </a:txBody>
                  <a:tcPr marL="13791" marR="13791" marT="137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2200" b="1" i="0" u="none" strike="noStrike">
                          <a:solidFill>
                            <a:srgbClr val="000000"/>
                          </a:solidFill>
                          <a:effectLst/>
                          <a:latin typeface="Calibri" panose="020F0502020204030204" pitchFamily="34" charset="0"/>
                        </a:rPr>
                        <a:t>Q1</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2200" b="1" i="0" u="none" strike="noStrike">
                          <a:solidFill>
                            <a:srgbClr val="000000"/>
                          </a:solidFill>
                          <a:effectLst/>
                          <a:latin typeface="Calibri" panose="020F0502020204030204" pitchFamily="34" charset="0"/>
                        </a:rPr>
                        <a:t>Q2</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2200" b="1" i="0" u="none" strike="noStrike">
                          <a:solidFill>
                            <a:srgbClr val="000000"/>
                          </a:solidFill>
                          <a:effectLst/>
                          <a:latin typeface="Calibri" panose="020F0502020204030204" pitchFamily="34" charset="0"/>
                        </a:rPr>
                        <a:t>Q3</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2200" b="1" i="0" u="none" strike="noStrike">
                          <a:solidFill>
                            <a:srgbClr val="000000"/>
                          </a:solidFill>
                          <a:effectLst/>
                          <a:latin typeface="Calibri" panose="020F0502020204030204" pitchFamily="34" charset="0"/>
                        </a:rPr>
                        <a:t>Q4</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2200" b="1" i="0" u="none" strike="noStrike">
                          <a:solidFill>
                            <a:srgbClr val="000000"/>
                          </a:solidFill>
                          <a:effectLst/>
                          <a:latin typeface="Calibri" panose="020F0502020204030204" pitchFamily="34" charset="0"/>
                        </a:rPr>
                        <a:t>Q5</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2200" b="1" i="0" u="none" strike="noStrike">
                          <a:solidFill>
                            <a:srgbClr val="000000"/>
                          </a:solidFill>
                          <a:effectLst/>
                          <a:latin typeface="Calibri" panose="020F0502020204030204" pitchFamily="34" charset="0"/>
                        </a:rPr>
                        <a:t>Q6</a:t>
                      </a:r>
                      <a:endParaRPr lang="en-US" sz="3300" b="0" i="0" u="none" strike="noStrike">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1463484"/>
                  </a:ext>
                </a:extLst>
              </a:tr>
              <a:tr h="410976">
                <a:tc>
                  <a:txBody>
                    <a:bodyPr/>
                    <a:lstStyle/>
                    <a:p>
                      <a:pPr algn="l" fontAlgn="ctr">
                        <a:spcBef>
                          <a:spcPts val="0"/>
                        </a:spcBef>
                        <a:spcAft>
                          <a:spcPts val="0"/>
                        </a:spcAft>
                      </a:pPr>
                      <a:r>
                        <a:rPr lang="en-US" sz="2200" b="0" i="0" u="none" strike="noStrike" dirty="0">
                          <a:solidFill>
                            <a:srgbClr val="000000"/>
                          </a:solidFill>
                          <a:effectLst/>
                          <a:latin typeface="+mn-lt"/>
                        </a:rPr>
                        <a:t>Addition to Fixed Capacity</a:t>
                      </a:r>
                      <a:endParaRPr lang="en-US" sz="2200" b="0" i="0" u="none" strike="noStrike" dirty="0">
                        <a:effectLst/>
                        <a:latin typeface="+mn-lt"/>
                      </a:endParaRPr>
                    </a:p>
                  </a:txBody>
                  <a:tcPr marL="13791" marR="13791" marT="137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 8</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8</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24</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40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40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40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2214498308"/>
                  </a:ext>
                </a:extLst>
              </a:tr>
              <a:tr h="410976">
                <a:tc>
                  <a:txBody>
                    <a:bodyPr/>
                    <a:lstStyle/>
                    <a:p>
                      <a:pPr algn="l" fontAlgn="ctr">
                        <a:spcBef>
                          <a:spcPts val="0"/>
                        </a:spcBef>
                        <a:spcAft>
                          <a:spcPts val="0"/>
                        </a:spcAft>
                      </a:pPr>
                      <a:r>
                        <a:rPr lang="en-US" sz="2200" b="0" i="0" u="none" strike="noStrike">
                          <a:solidFill>
                            <a:srgbClr val="000000"/>
                          </a:solidFill>
                          <a:effectLst/>
                          <a:latin typeface="+mn-lt"/>
                        </a:rPr>
                        <a:t>Investment in Fixed Capacity</a:t>
                      </a:r>
                      <a:endParaRPr lang="en-US" sz="2200" b="0" i="0" u="none" strike="noStrike">
                        <a:effectLst/>
                        <a:latin typeface="+mn-lt"/>
                      </a:endParaRPr>
                    </a:p>
                  </a:txBody>
                  <a:tcPr marL="13791" marR="13791" marT="137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240000 </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240000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720000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1.2M</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1.2M</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1.2M</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9156284"/>
                  </a:ext>
                </a:extLst>
              </a:tr>
              <a:tr h="634613">
                <a:tc>
                  <a:txBody>
                    <a:bodyPr/>
                    <a:lstStyle/>
                    <a:p>
                      <a:pPr algn="l" fontAlgn="ctr">
                        <a:spcBef>
                          <a:spcPts val="0"/>
                        </a:spcBef>
                        <a:spcAft>
                          <a:spcPts val="0"/>
                        </a:spcAft>
                      </a:pPr>
                      <a:r>
                        <a:rPr lang="en-US" sz="2200" b="0" i="0" u="none" strike="noStrike" dirty="0">
                          <a:solidFill>
                            <a:srgbClr val="000000"/>
                          </a:solidFill>
                          <a:effectLst/>
                          <a:latin typeface="+mn-lt"/>
                        </a:rPr>
                        <a:t>Available Fixed Capacity</a:t>
                      </a:r>
                      <a:endParaRPr lang="en-US" sz="2200" b="0" i="0" u="none" strike="noStrike" dirty="0">
                        <a:effectLst/>
                        <a:latin typeface="+mn-lt"/>
                      </a:endParaRPr>
                    </a:p>
                  </a:txBody>
                  <a:tcPr marL="13791" marR="13791" marT="137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 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520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1040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2600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5200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7800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2828087652"/>
                  </a:ext>
                </a:extLst>
              </a:tr>
              <a:tr h="410976">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2200" b="0" i="0" u="none" strike="noStrike" dirty="0">
                          <a:solidFill>
                            <a:srgbClr val="000000"/>
                          </a:solidFill>
                          <a:effectLst/>
                          <a:latin typeface="+mn-lt"/>
                        </a:rPr>
                        <a:t>Operating Capacity</a:t>
                      </a:r>
                      <a:endParaRPr lang="en-US" sz="2200" b="0" i="0" u="none" strike="noStrike" dirty="0">
                        <a:effectLst/>
                        <a:latin typeface="+mn-lt"/>
                      </a:endParaRPr>
                    </a:p>
                  </a:txBody>
                  <a:tcPr marL="13791" marR="13791" marT="137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 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260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1040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2535</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5148</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7722</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5404924"/>
                  </a:ext>
                </a:extLst>
              </a:tr>
              <a:tr h="410976">
                <a:tc>
                  <a:txBody>
                    <a:bodyPr/>
                    <a:lstStyle/>
                    <a:p>
                      <a:pPr algn="l" fontAlgn="ctr">
                        <a:spcBef>
                          <a:spcPts val="0"/>
                        </a:spcBef>
                        <a:spcAft>
                          <a:spcPts val="0"/>
                        </a:spcAft>
                      </a:pPr>
                      <a:r>
                        <a:rPr lang="en-US" sz="2200" b="0" i="0" u="none" strike="noStrike" dirty="0">
                          <a:solidFill>
                            <a:srgbClr val="000000"/>
                          </a:solidFill>
                          <a:effectLst/>
                          <a:latin typeface="+mn-lt"/>
                        </a:rPr>
                        <a:t>% </a:t>
                      </a:r>
                      <a:r>
                        <a:rPr lang="en-US" sz="2200" b="0" i="0" u="none" strike="noStrike" kern="1200" dirty="0">
                          <a:solidFill>
                            <a:srgbClr val="000000"/>
                          </a:solidFill>
                          <a:effectLst/>
                          <a:latin typeface="+mn-lt"/>
                          <a:ea typeface="+mn-ea"/>
                          <a:cs typeface="+mn-cs"/>
                        </a:rPr>
                        <a:t>Lost Capacity Due to Production Productivity</a:t>
                      </a:r>
                    </a:p>
                  </a:txBody>
                  <a:tcPr marL="13791" marR="13791" marT="137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 100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33</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35</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2</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3276109987"/>
                  </a:ext>
                </a:extLst>
              </a:tr>
              <a:tr h="410976">
                <a:tc>
                  <a:txBody>
                    <a:bodyPr/>
                    <a:lstStyle/>
                    <a:p>
                      <a:pPr algn="l" fontAlgn="ctr">
                        <a:spcBef>
                          <a:spcPts val="0"/>
                        </a:spcBef>
                        <a:spcAft>
                          <a:spcPts val="0"/>
                        </a:spcAft>
                      </a:pPr>
                      <a:r>
                        <a:rPr lang="en-US" sz="2200" b="0" i="0" u="none" strike="noStrike" kern="1200" dirty="0">
                          <a:solidFill>
                            <a:srgbClr val="000000"/>
                          </a:solidFill>
                          <a:effectLst/>
                          <a:latin typeface="+mn-lt"/>
                          <a:ea typeface="+mn-ea"/>
                          <a:cs typeface="+mn-cs"/>
                        </a:rPr>
                        <a:t>Production Volume </a:t>
                      </a:r>
                    </a:p>
                  </a:txBody>
                  <a:tcPr marL="13791" marR="13791" marT="137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0 </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104</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153</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2784</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5220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8004</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5936634"/>
                  </a:ext>
                </a:extLst>
              </a:tr>
              <a:tr h="410976">
                <a:tc>
                  <a:txBody>
                    <a:bodyPr/>
                    <a:lstStyle/>
                    <a:p>
                      <a:pPr algn="l" fontAlgn="ctr">
                        <a:spcBef>
                          <a:spcPts val="0"/>
                        </a:spcBef>
                        <a:spcAft>
                          <a:spcPts val="0"/>
                        </a:spcAft>
                      </a:pPr>
                      <a:r>
                        <a:rPr lang="en-US" sz="2200" b="0" i="0" u="none" strike="noStrike" dirty="0">
                          <a:effectLst/>
                          <a:latin typeface="+mn-lt"/>
                        </a:rPr>
                        <a:t> Lost Sales</a:t>
                      </a:r>
                    </a:p>
                  </a:txBody>
                  <a:tcPr marL="13791" marR="13791" marT="137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 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228591540"/>
                  </a:ext>
                </a:extLst>
              </a:tr>
              <a:tr h="741964">
                <a:tc>
                  <a:txBody>
                    <a:bodyPr/>
                    <a:lstStyle/>
                    <a:p>
                      <a:pPr algn="l" fontAlgn="ctr">
                        <a:spcBef>
                          <a:spcPts val="0"/>
                        </a:spcBef>
                        <a:spcAft>
                          <a:spcPts val="0"/>
                        </a:spcAft>
                      </a:pPr>
                      <a:r>
                        <a:rPr lang="en-US" sz="2200" b="0" i="0" u="none" strike="noStrike" kern="1200" dirty="0">
                          <a:solidFill>
                            <a:srgbClr val="000000"/>
                          </a:solidFill>
                          <a:effectLst/>
                          <a:latin typeface="+mn-lt"/>
                          <a:ea typeface="+mn-ea"/>
                          <a:cs typeface="+mn-cs"/>
                        </a:rPr>
                        <a:t>Average Unit Production Cost</a:t>
                      </a:r>
                    </a:p>
                  </a:txBody>
                  <a:tcPr marL="13791" marR="13791" marT="137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0 </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667</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457</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362</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370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2200" b="0" i="0" u="none" strike="noStrike" dirty="0">
                          <a:solidFill>
                            <a:srgbClr val="000000"/>
                          </a:solidFill>
                          <a:effectLst/>
                          <a:latin typeface="Calibri" panose="020F0502020204030204" pitchFamily="34" charset="0"/>
                        </a:rPr>
                        <a:t>379</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9367672"/>
                  </a:ext>
                </a:extLst>
              </a:tr>
              <a:tr h="410976">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2200" b="0" i="0" u="none" strike="noStrike" dirty="0">
                          <a:solidFill>
                            <a:srgbClr val="000000"/>
                          </a:solidFill>
                          <a:effectLst/>
                          <a:latin typeface="+mn-lt"/>
                        </a:rPr>
                        <a:t>Total Production Cost</a:t>
                      </a:r>
                      <a:endParaRPr lang="en-US" sz="2200" b="0" i="0" u="none" strike="noStrike" dirty="0">
                        <a:effectLst/>
                        <a:latin typeface="+mn-lt"/>
                      </a:endParaRPr>
                    </a:p>
                    <a:p>
                      <a:pPr algn="l" fontAlgn="ctr">
                        <a:spcBef>
                          <a:spcPts val="0"/>
                        </a:spcBef>
                        <a:spcAft>
                          <a:spcPts val="0"/>
                        </a:spcAft>
                      </a:pPr>
                      <a:endParaRPr lang="en-US" sz="2200" b="0" i="0" u="none" strike="noStrike" dirty="0">
                        <a:effectLst/>
                        <a:latin typeface="+mn-lt"/>
                      </a:endParaRPr>
                    </a:p>
                  </a:txBody>
                  <a:tcPr marL="13791" marR="13791" marT="1379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 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69417</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69878</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1007808</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1931400</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ctr">
                        <a:spcBef>
                          <a:spcPts val="0"/>
                        </a:spcBef>
                        <a:spcAft>
                          <a:spcPts val="0"/>
                        </a:spcAft>
                      </a:pPr>
                      <a:r>
                        <a:rPr lang="en-US" sz="2200" b="0" i="0" u="none" strike="noStrike" dirty="0">
                          <a:solidFill>
                            <a:srgbClr val="000000"/>
                          </a:solidFill>
                          <a:effectLst/>
                          <a:latin typeface="Calibri" panose="020F0502020204030204" pitchFamily="34" charset="0"/>
                        </a:rPr>
                        <a:t>3033516</a:t>
                      </a:r>
                      <a:endParaRPr lang="en-US" sz="3300" b="0" i="0" u="none" strike="noStrike" dirty="0">
                        <a:effectLst/>
                        <a:latin typeface="Arial" panose="020B0604020202020204" pitchFamily="34" charset="0"/>
                      </a:endParaRPr>
                    </a:p>
                  </a:txBody>
                  <a:tcPr marL="13791" marR="13791" marT="1379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3635189011"/>
                  </a:ext>
                </a:extLst>
              </a:tr>
            </a:tbl>
          </a:graphicData>
        </a:graphic>
      </p:graphicFrame>
    </p:spTree>
    <p:extLst>
      <p:ext uri="{BB962C8B-B14F-4D97-AF65-F5344CB8AC3E}">
        <p14:creationId xmlns:p14="http://schemas.microsoft.com/office/powerpoint/2010/main" val="30016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1"/>
          <p:cNvSpPr txBox="1">
            <a:spLocks noChangeArrowheads="1"/>
          </p:cNvSpPr>
          <p:nvPr/>
        </p:nvSpPr>
        <p:spPr bwMode="auto">
          <a:xfrm>
            <a:off x="5410200" y="2438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solidFill>
                <a:srgbClr val="000000"/>
              </a:solidFill>
            </a:endParaRPr>
          </a:p>
        </p:txBody>
      </p:sp>
      <p:sp>
        <p:nvSpPr>
          <p:cNvPr id="37891" name="Title 3"/>
          <p:cNvSpPr>
            <a:spLocks noGrp="1" noChangeArrowheads="1"/>
          </p:cNvSpPr>
          <p:nvPr>
            <p:ph type="title"/>
          </p:nvPr>
        </p:nvSpPr>
        <p:spPr/>
        <p:txBody>
          <a:bodyPr/>
          <a:lstStyle/>
          <a:p>
            <a:pPr eaLnBrk="1" hangingPunct="1"/>
            <a:r>
              <a:rPr lang="en-US" altLang="en-US" sz="2800">
                <a:solidFill>
                  <a:srgbClr val="FFFFFF"/>
                </a:solidFill>
              </a:rPr>
              <a:t>     Financial Strategy</a:t>
            </a:r>
          </a:p>
        </p:txBody>
      </p:sp>
      <p:sp>
        <p:nvSpPr>
          <p:cNvPr id="37892" name="Content Placeholder 4"/>
          <p:cNvSpPr>
            <a:spLocks noGrp="1" noChangeArrowheads="1"/>
          </p:cNvSpPr>
          <p:nvPr>
            <p:ph idx="1"/>
          </p:nvPr>
        </p:nvSpPr>
        <p:spPr/>
        <p:txBody>
          <a:bodyPr/>
          <a:lstStyle/>
          <a:p>
            <a:pPr marL="0" indent="0" eaLnBrk="1" hangingPunct="1">
              <a:buNone/>
            </a:pPr>
            <a:r>
              <a:rPr lang="en-US" altLang="en-US" dirty="0"/>
              <a:t>Financial Strategy Qtr4 – Qtr6</a:t>
            </a:r>
          </a:p>
          <a:p>
            <a:pPr marL="0" indent="0" eaLnBrk="1" hangingPunct="1">
              <a:buNone/>
            </a:pPr>
            <a:endParaRPr lang="en-US" altLang="en-US" dirty="0"/>
          </a:p>
          <a:p>
            <a:pPr marL="514350" indent="-514350" eaLnBrk="1" hangingPunct="1">
              <a:buAutoNum type="arabicParenR"/>
            </a:pPr>
            <a:r>
              <a:rPr lang="en-US" altLang="en-US" dirty="0"/>
              <a:t>The need for positive Operating Cash Flow. Why? How? Tactical Plan</a:t>
            </a:r>
          </a:p>
          <a:p>
            <a:pPr marL="514350" indent="-514350" eaLnBrk="1" hangingPunct="1">
              <a:buAutoNum type="arabicParenR"/>
            </a:pPr>
            <a:endParaRPr lang="en-US" altLang="en-US" dirty="0"/>
          </a:p>
          <a:p>
            <a:pPr marL="514350" indent="-514350" eaLnBrk="1" hangingPunct="1">
              <a:buAutoNum type="arabicParenR"/>
            </a:pPr>
            <a:r>
              <a:rPr lang="en-US" altLang="en-US" dirty="0"/>
              <a:t>The need for positive EPS. Why? How? Tactical Plan</a:t>
            </a:r>
          </a:p>
        </p:txBody>
      </p:sp>
      <p:sp>
        <p:nvSpPr>
          <p:cNvPr id="37894" name="Slide Number Placeholder 9"/>
          <p:cNvSpPr>
            <a:spLocks noGrp="1" noChangeArrowheads="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fontAlgn="base">
              <a:lnSpc>
                <a:spcPct val="100000"/>
              </a:lnSpc>
              <a:spcBef>
                <a:spcPct val="0"/>
              </a:spcBef>
              <a:spcAft>
                <a:spcPct val="0"/>
              </a:spcAft>
              <a:buFontTx/>
              <a:buNone/>
            </a:pPr>
            <a:fld id="{80FB85E6-96CD-4179-BA93-C53A55F50E19}" type="slidenum">
              <a:rPr lang="en-US" altLang="en-US" sz="1800" smtClean="0">
                <a:solidFill>
                  <a:srgbClr val="A6B727"/>
                </a:solidFill>
              </a:rPr>
              <a:pPr algn="r" fontAlgn="base">
                <a:lnSpc>
                  <a:spcPct val="100000"/>
                </a:lnSpc>
                <a:spcBef>
                  <a:spcPct val="0"/>
                </a:spcBef>
                <a:spcAft>
                  <a:spcPct val="0"/>
                </a:spcAft>
                <a:buFontTx/>
                <a:buNone/>
              </a:pPr>
              <a:t>12</a:t>
            </a:fld>
            <a:endParaRPr lang="en-US" altLang="en-US" sz="1800">
              <a:solidFill>
                <a:srgbClr val="A6B727"/>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noChangeArrowheads="1"/>
          </p:cNvSpPr>
          <p:nvPr>
            <p:ph type="title"/>
          </p:nvPr>
        </p:nvSpPr>
        <p:spPr/>
        <p:txBody>
          <a:bodyPr/>
          <a:lstStyle/>
          <a:p>
            <a:pPr eaLnBrk="1" hangingPunct="1"/>
            <a:r>
              <a:rPr lang="en-US" altLang="en-US" sz="2800">
                <a:solidFill>
                  <a:schemeClr val="bg1"/>
                </a:solidFill>
                <a:cs typeface="Calibri Light" panose="020F0302020204030204" pitchFamily="34" charset="0"/>
              </a:rPr>
              <a:t>     Anticipated Benefits</a:t>
            </a:r>
          </a:p>
        </p:txBody>
      </p:sp>
      <p:sp>
        <p:nvSpPr>
          <p:cNvPr id="39939" name="Content Placeholder 2"/>
          <p:cNvSpPr>
            <a:spLocks noGrp="1" noChangeArrowheads="1"/>
          </p:cNvSpPr>
          <p:nvPr>
            <p:ph idx="1"/>
          </p:nvPr>
        </p:nvSpPr>
        <p:spPr/>
        <p:txBody>
          <a:bodyPr/>
          <a:lstStyle/>
          <a:p>
            <a:pPr marL="0" indent="0" eaLnBrk="1" hangingPunct="1">
              <a:buNone/>
            </a:pPr>
            <a:r>
              <a:rPr lang="en-US" altLang="en-US" dirty="0"/>
              <a:t>Discuss two anticipated benefits that the strategic actions will yield.</a:t>
            </a:r>
          </a:p>
          <a:p>
            <a:pPr marL="0" indent="0" eaLnBrk="1" hangingPunct="1">
              <a:buNone/>
            </a:pPr>
            <a:endParaRPr lang="en-US" altLang="en-US" dirty="0"/>
          </a:p>
          <a:p>
            <a:pPr marL="514350" indent="-514350" eaLnBrk="1" hangingPunct="1">
              <a:buAutoNum type="arabicParenR"/>
            </a:pPr>
            <a:r>
              <a:rPr lang="en-US" altLang="en-US" dirty="0"/>
              <a:t>Marketing Strategy Qtr4 – Qtr6 </a:t>
            </a:r>
          </a:p>
          <a:p>
            <a:pPr marL="0" indent="0" eaLnBrk="1" hangingPunct="1">
              <a:buNone/>
            </a:pPr>
            <a:r>
              <a:rPr lang="en-US" altLang="en-US" dirty="0"/>
              <a:t>       Improve Major Media Placement – Benefits?</a:t>
            </a:r>
          </a:p>
          <a:p>
            <a:pPr marL="0" indent="0" eaLnBrk="1" hangingPunct="1">
              <a:buNone/>
            </a:pPr>
            <a:endParaRPr lang="en-US" altLang="en-US" dirty="0"/>
          </a:p>
          <a:p>
            <a:pPr marL="0" indent="0" eaLnBrk="1" hangingPunct="1">
              <a:buNone/>
            </a:pPr>
            <a:r>
              <a:rPr lang="en-US" altLang="en-US" dirty="0"/>
              <a:t>2) Sales Channel Strategy Qtr4 – Qtr6</a:t>
            </a:r>
          </a:p>
          <a:p>
            <a:pPr marL="0" indent="0" eaLnBrk="1" hangingPunct="1">
              <a:buNone/>
            </a:pPr>
            <a:r>
              <a:rPr lang="en-US" altLang="en-US" dirty="0"/>
              <a:t>    Need to open more stores – Benefits?</a:t>
            </a:r>
          </a:p>
        </p:txBody>
      </p:sp>
      <p:sp>
        <p:nvSpPr>
          <p:cNvPr id="39941" name="Slide Number Placeholder 4"/>
          <p:cNvSpPr>
            <a:spLocks noGrp="1" noChangeArrowheads="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264BE387-0E95-4C20-944B-C4AD9A45FD68}" type="slidenum">
              <a:rPr lang="en-US" altLang="en-US" sz="1800" smtClean="0">
                <a:solidFill>
                  <a:srgbClr val="A6B727"/>
                </a:solidFill>
              </a:rPr>
              <a:pPr fontAlgn="base">
                <a:lnSpc>
                  <a:spcPct val="100000"/>
                </a:lnSpc>
                <a:spcBef>
                  <a:spcPct val="0"/>
                </a:spcBef>
                <a:spcAft>
                  <a:spcPct val="0"/>
                </a:spcAft>
                <a:buFontTx/>
                <a:buNone/>
              </a:pPr>
              <a:t>13</a:t>
            </a:fld>
            <a:endParaRPr lang="en-US" altLang="en-US" sz="1800">
              <a:solidFill>
                <a:srgbClr val="A6B727"/>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4"/>
          <p:cNvSpPr>
            <a:spLocks noGrp="1" noChangeArrowheads="1"/>
          </p:cNvSpPr>
          <p:nvPr>
            <p:ph type="title"/>
          </p:nvPr>
        </p:nvSpPr>
        <p:spPr/>
        <p:txBody>
          <a:bodyPr/>
          <a:lstStyle/>
          <a:p>
            <a:pPr eaLnBrk="1" hangingPunct="1"/>
            <a:r>
              <a:rPr lang="en-US" altLang="en-US" sz="2800" dirty="0">
                <a:solidFill>
                  <a:srgbClr val="FFFFFF"/>
                </a:solidFill>
              </a:rPr>
              <a:t>     Four Actionable Steps</a:t>
            </a:r>
            <a:endParaRPr lang="en-US" altLang="en-US" dirty="0">
              <a:solidFill>
                <a:srgbClr val="FFFFFF"/>
              </a:solidFill>
            </a:endParaRPr>
          </a:p>
        </p:txBody>
      </p:sp>
      <p:sp>
        <p:nvSpPr>
          <p:cNvPr id="41987" name="Content Placeholder 1"/>
          <p:cNvSpPr>
            <a:spLocks noGrp="1" noChangeArrowheads="1"/>
          </p:cNvSpPr>
          <p:nvPr>
            <p:ph idx="1"/>
          </p:nvPr>
        </p:nvSpPr>
        <p:spPr/>
        <p:txBody>
          <a:bodyPr/>
          <a:lstStyle/>
          <a:p>
            <a:pPr marL="0" indent="0" eaLnBrk="1" hangingPunct="1">
              <a:buNone/>
            </a:pPr>
            <a:r>
              <a:rPr lang="en-US" altLang="en-US" dirty="0"/>
              <a:t>Four Actionable Steps to support two strategies.</a:t>
            </a:r>
          </a:p>
          <a:p>
            <a:pPr eaLnBrk="1" hangingPunct="1">
              <a:buFont typeface="Symbol" panose="05050102010706020507" pitchFamily="18" charset="2"/>
              <a:buChar char="Þ"/>
            </a:pPr>
            <a:r>
              <a:rPr lang="en-US" altLang="en-US" dirty="0"/>
              <a:t>Manufacturing Strategy Qtr4 – Qtr6</a:t>
            </a:r>
          </a:p>
          <a:p>
            <a:pPr marL="514350" indent="-514350" eaLnBrk="1" hangingPunct="1">
              <a:buAutoNum type="arabicPeriod"/>
            </a:pPr>
            <a:r>
              <a:rPr lang="en-US" altLang="en-US" dirty="0"/>
              <a:t>First Actionable Step?</a:t>
            </a:r>
          </a:p>
          <a:p>
            <a:pPr marL="514350" indent="-514350" eaLnBrk="1" hangingPunct="1">
              <a:buAutoNum type="arabicPeriod"/>
            </a:pPr>
            <a:r>
              <a:rPr lang="en-US" altLang="en-US" dirty="0"/>
              <a:t>Second Actional Step?</a:t>
            </a:r>
          </a:p>
          <a:p>
            <a:pPr marL="514350" indent="-514350" eaLnBrk="1" hangingPunct="1">
              <a:buAutoNum type="arabicPeriod"/>
            </a:pPr>
            <a:endParaRPr lang="en-US" altLang="en-US" dirty="0"/>
          </a:p>
          <a:p>
            <a:pPr eaLnBrk="1" hangingPunct="1">
              <a:buFont typeface="Symbol" panose="05050102010706020507" pitchFamily="18" charset="2"/>
              <a:buChar char="Þ"/>
            </a:pPr>
            <a:r>
              <a:rPr lang="en-US" altLang="en-US" dirty="0"/>
              <a:t>Sales Channel Strategy Qtr4 – Qtr6</a:t>
            </a:r>
          </a:p>
          <a:p>
            <a:pPr marL="0" indent="0" eaLnBrk="1" hangingPunct="1">
              <a:buNone/>
            </a:pPr>
            <a:r>
              <a:rPr lang="en-US" altLang="en-US" dirty="0"/>
              <a:t>3. Third Actionable Step?</a:t>
            </a:r>
          </a:p>
          <a:p>
            <a:pPr marL="0" indent="0" eaLnBrk="1" hangingPunct="1">
              <a:buNone/>
            </a:pPr>
            <a:r>
              <a:rPr lang="en-US" altLang="en-US" dirty="0"/>
              <a:t>4. Fourth Actionable Step?</a:t>
            </a:r>
          </a:p>
          <a:p>
            <a:pPr marL="514350" indent="-514350" eaLnBrk="1" hangingPunct="1">
              <a:buAutoNum type="arabicPeriod"/>
            </a:pPr>
            <a:endParaRPr lang="en-US" altLang="en-US" dirty="0"/>
          </a:p>
          <a:p>
            <a:pPr marL="514350" indent="-514350" eaLnBrk="1" hangingPunct="1">
              <a:buAutoNum type="arabicPeriod"/>
            </a:pPr>
            <a:endParaRPr lang="en-US" altLang="en-US" dirty="0"/>
          </a:p>
          <a:p>
            <a:pPr marL="0" indent="0" eaLnBrk="1" hangingPunct="1">
              <a:buNone/>
            </a:pPr>
            <a:endParaRPr lang="en-US" altLang="en-US" dirty="0"/>
          </a:p>
        </p:txBody>
      </p:sp>
      <p:sp>
        <p:nvSpPr>
          <p:cNvPr id="41989" name="Slide Number Placeholder 8"/>
          <p:cNvSpPr>
            <a:spLocks noGrp="1" noChangeArrowheads="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fontAlgn="base">
              <a:lnSpc>
                <a:spcPct val="100000"/>
              </a:lnSpc>
              <a:spcBef>
                <a:spcPct val="0"/>
              </a:spcBef>
              <a:spcAft>
                <a:spcPct val="0"/>
              </a:spcAft>
              <a:buFontTx/>
              <a:buNone/>
            </a:pPr>
            <a:fld id="{89DCE969-0447-4DCA-8042-2D795C2F84F2}" type="slidenum">
              <a:rPr lang="en-US" altLang="en-US" sz="1800" smtClean="0">
                <a:solidFill>
                  <a:srgbClr val="A6B727"/>
                </a:solidFill>
              </a:rPr>
              <a:pPr algn="r" fontAlgn="base">
                <a:lnSpc>
                  <a:spcPct val="100000"/>
                </a:lnSpc>
                <a:spcBef>
                  <a:spcPct val="0"/>
                </a:spcBef>
                <a:spcAft>
                  <a:spcPct val="0"/>
                </a:spcAft>
                <a:buFontTx/>
                <a:buNone/>
              </a:pPr>
              <a:t>14</a:t>
            </a:fld>
            <a:endParaRPr lang="en-US" altLang="en-US" sz="1800">
              <a:solidFill>
                <a:srgbClr val="A6B72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ChangeArrowheads="1"/>
          </p:cNvSpPr>
          <p:nvPr/>
        </p:nvSpPr>
        <p:spPr bwMode="auto">
          <a:xfrm>
            <a:off x="127000" y="1445742"/>
            <a:ext cx="60579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u="sng" dirty="0">
                <a:solidFill>
                  <a:srgbClr val="000000"/>
                </a:solidFill>
                <a:cs typeface="Calibri" panose="020F0502020204030204" pitchFamily="34" charset="0"/>
              </a:rPr>
              <a:t>Mission Statement</a:t>
            </a:r>
          </a:p>
          <a:p>
            <a:pPr algn="ctr" eaLnBrk="1" hangingPunct="1">
              <a:lnSpc>
                <a:spcPct val="100000"/>
              </a:lnSpc>
              <a:spcBef>
                <a:spcPct val="0"/>
              </a:spcBef>
              <a:buFontTx/>
              <a:buNone/>
            </a:pPr>
            <a:endParaRPr lang="en-US" altLang="en-US" sz="2400" b="1" u="sng" dirty="0">
              <a:solidFill>
                <a:srgbClr val="000000"/>
              </a:solidFill>
            </a:endParaRPr>
          </a:p>
          <a:p>
            <a:pPr algn="ctr" eaLnBrk="1" hangingPunct="1">
              <a:lnSpc>
                <a:spcPct val="100000"/>
              </a:lnSpc>
              <a:spcBef>
                <a:spcPct val="0"/>
              </a:spcBef>
              <a:buFontTx/>
              <a:buNone/>
            </a:pPr>
            <a:r>
              <a:rPr lang="en-US" altLang="en-US" sz="2000" dirty="0">
                <a:solidFill>
                  <a:srgbClr val="000000"/>
                </a:solidFill>
                <a:cs typeface="Calibri" panose="020F0502020204030204" pitchFamily="34" charset="0"/>
              </a:rPr>
              <a:t>The Bike's mission is "we're in business to tour our safe home planet." Its core value contains building the best product, cause no unnecessary harm, use business to protect nature without bounding by convention.</a:t>
            </a:r>
          </a:p>
        </p:txBody>
      </p:sp>
      <p:sp>
        <p:nvSpPr>
          <p:cNvPr id="17411" name="Title 2"/>
          <p:cNvSpPr>
            <a:spLocks noGrp="1" noChangeArrowheads="1"/>
          </p:cNvSpPr>
          <p:nvPr>
            <p:ph type="title"/>
          </p:nvPr>
        </p:nvSpPr>
        <p:spPr>
          <a:xfrm>
            <a:off x="0" y="0"/>
            <a:ext cx="12192000" cy="1325563"/>
          </a:xfrm>
        </p:spPr>
        <p:txBody>
          <a:bodyPr/>
          <a:lstStyle/>
          <a:p>
            <a:pPr eaLnBrk="1" hangingPunct="1"/>
            <a:r>
              <a:rPr lang="en-US" altLang="en-US" sz="2800"/>
              <a:t>Mission Statement and Objectives</a:t>
            </a:r>
          </a:p>
        </p:txBody>
      </p:sp>
      <p:sp>
        <p:nvSpPr>
          <p:cNvPr id="17412" name="Rectangle 8"/>
          <p:cNvSpPr>
            <a:spLocks noChangeArrowheads="1"/>
          </p:cNvSpPr>
          <p:nvPr/>
        </p:nvSpPr>
        <p:spPr bwMode="auto">
          <a:xfrm>
            <a:off x="165099" y="3507846"/>
            <a:ext cx="6186273"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u="sng" dirty="0">
                <a:solidFill>
                  <a:srgbClr val="000000"/>
                </a:solidFill>
                <a:cs typeface="Calibri" panose="020F0502020204030204" pitchFamily="34" charset="0"/>
              </a:rPr>
              <a:t>Objectives</a:t>
            </a:r>
            <a:endParaRPr lang="en-US" altLang="en-US" sz="2400" dirty="0">
              <a:solidFill>
                <a:srgbClr val="000000"/>
              </a:solidFill>
              <a:cs typeface="Calibri" panose="020F0502020204030204" pitchFamily="34" charset="0"/>
            </a:endParaRPr>
          </a:p>
          <a:p>
            <a:pPr marL="285750" indent="-285750" eaLnBrk="1" hangingPunct="1">
              <a:lnSpc>
                <a:spcPct val="100000"/>
              </a:lnSpc>
              <a:spcBef>
                <a:spcPct val="0"/>
              </a:spcBef>
            </a:pPr>
            <a:endParaRPr lang="en-US" altLang="en-US" sz="1800" dirty="0">
              <a:solidFill>
                <a:srgbClr val="000000"/>
              </a:solidFill>
            </a:endParaRPr>
          </a:p>
          <a:p>
            <a:pPr marL="285750" indent="-285750" eaLnBrk="1" hangingPunct="1">
              <a:lnSpc>
                <a:spcPct val="100000"/>
              </a:lnSpc>
              <a:spcBef>
                <a:spcPct val="0"/>
              </a:spcBef>
            </a:pPr>
            <a:r>
              <a:rPr lang="en-US" altLang="en-US" sz="1800" dirty="0">
                <a:solidFill>
                  <a:srgbClr val="000000"/>
                </a:solidFill>
              </a:rPr>
              <a:t>The best product for a bicycle</a:t>
            </a:r>
          </a:p>
          <a:p>
            <a:pPr marL="285750" indent="-285750" eaLnBrk="1" hangingPunct="1">
              <a:lnSpc>
                <a:spcPct val="100000"/>
              </a:lnSpc>
              <a:spcBef>
                <a:spcPct val="0"/>
              </a:spcBef>
            </a:pPr>
            <a:r>
              <a:rPr lang="en-US" altLang="en-US" sz="1800" dirty="0">
                <a:solidFill>
                  <a:srgbClr val="000000"/>
                </a:solidFill>
              </a:rPr>
              <a:t>Market presence globally</a:t>
            </a:r>
          </a:p>
          <a:p>
            <a:pPr marL="285750" indent="-285750" eaLnBrk="1" hangingPunct="1">
              <a:lnSpc>
                <a:spcPct val="100000"/>
              </a:lnSpc>
              <a:spcBef>
                <a:spcPct val="0"/>
              </a:spcBef>
            </a:pPr>
            <a:r>
              <a:rPr lang="en-US" altLang="en-US" sz="1800" dirty="0">
                <a:solidFill>
                  <a:srgbClr val="000000"/>
                </a:solidFill>
              </a:rPr>
              <a:t>Profits and cash</a:t>
            </a:r>
          </a:p>
          <a:p>
            <a:pPr marL="285750" indent="-285750" eaLnBrk="1" hangingPunct="1">
              <a:lnSpc>
                <a:spcPct val="100000"/>
              </a:lnSpc>
              <a:spcBef>
                <a:spcPct val="0"/>
              </a:spcBef>
            </a:pPr>
            <a:r>
              <a:rPr lang="en-US" altLang="en-US" sz="1800" dirty="0">
                <a:solidFill>
                  <a:srgbClr val="000000"/>
                </a:solidFill>
              </a:rPr>
              <a:t>Shareholder Value</a:t>
            </a:r>
          </a:p>
          <a:p>
            <a:pPr marL="285750" indent="-285750" eaLnBrk="1" hangingPunct="1">
              <a:lnSpc>
                <a:spcPct val="100000"/>
              </a:lnSpc>
              <a:spcBef>
                <a:spcPct val="0"/>
              </a:spcBef>
            </a:pPr>
            <a:r>
              <a:rPr lang="en-US" altLang="en-US" sz="1800" dirty="0">
                <a:solidFill>
                  <a:srgbClr val="000000"/>
                </a:solidFill>
              </a:rPr>
              <a:t>Human resources needs</a:t>
            </a:r>
          </a:p>
          <a:p>
            <a:pPr marL="285750" indent="-285750" eaLnBrk="1" hangingPunct="1">
              <a:lnSpc>
                <a:spcPct val="100000"/>
              </a:lnSpc>
              <a:spcBef>
                <a:spcPct val="0"/>
              </a:spcBef>
            </a:pPr>
            <a:r>
              <a:rPr lang="en-US" altLang="en-US" sz="1800" dirty="0">
                <a:solidFill>
                  <a:srgbClr val="000000"/>
                </a:solidFill>
              </a:rPr>
              <a:t>Stewardship to the environment</a:t>
            </a:r>
          </a:p>
          <a:p>
            <a:pPr marL="285750" indent="-285750" eaLnBrk="1" hangingPunct="1">
              <a:lnSpc>
                <a:spcPct val="100000"/>
              </a:lnSpc>
              <a:spcBef>
                <a:spcPct val="0"/>
              </a:spcBef>
            </a:pPr>
            <a:r>
              <a:rPr lang="en-US" altLang="en-US" sz="1800" dirty="0">
                <a:solidFill>
                  <a:srgbClr val="000000"/>
                </a:solidFill>
              </a:rPr>
              <a:t>Good neighbor to the community</a:t>
            </a:r>
          </a:p>
          <a:p>
            <a:pPr marL="285750" indent="-285750" eaLnBrk="1" hangingPunct="1">
              <a:lnSpc>
                <a:spcPct val="100000"/>
              </a:lnSpc>
              <a:spcBef>
                <a:spcPct val="0"/>
              </a:spcBef>
            </a:pPr>
            <a:r>
              <a:rPr lang="en-US" altLang="en-US" sz="1800" dirty="0">
                <a:solidFill>
                  <a:srgbClr val="000000"/>
                </a:solidFill>
              </a:rPr>
              <a:t>Employment of workers</a:t>
            </a:r>
          </a:p>
          <a:p>
            <a:pPr marL="285750" indent="-285750" eaLnBrk="1" hangingPunct="1">
              <a:lnSpc>
                <a:spcPct val="100000"/>
              </a:lnSpc>
              <a:spcBef>
                <a:spcPct val="0"/>
              </a:spcBef>
            </a:pPr>
            <a:r>
              <a:rPr lang="en-US" altLang="en-US" sz="1800" dirty="0">
                <a:solidFill>
                  <a:srgbClr val="000000"/>
                </a:solidFill>
              </a:rPr>
              <a:t>Ethical Leadership</a:t>
            </a:r>
          </a:p>
          <a:p>
            <a:pPr algn="ctr" eaLnBrk="1" hangingPunct="1">
              <a:lnSpc>
                <a:spcPct val="100000"/>
              </a:lnSpc>
              <a:spcBef>
                <a:spcPct val="0"/>
              </a:spcBef>
              <a:buFontTx/>
              <a:buNone/>
            </a:pPr>
            <a:endParaRPr lang="en-US" altLang="en-US" sz="2000" dirty="0">
              <a:solidFill>
                <a:srgbClr val="000000"/>
              </a:solidFill>
              <a:cs typeface="Calibri" panose="020F0502020204030204" pitchFamily="34" charset="0"/>
            </a:endParaRPr>
          </a:p>
        </p:txBody>
      </p:sp>
      <p:sp>
        <p:nvSpPr>
          <p:cNvPr id="17414" name="Slide Number Placeholder 10"/>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D856D420-350C-4835-90CF-B345A33496AF}" type="slidenum">
              <a:rPr lang="en-US" altLang="en-US" sz="1800" smtClean="0">
                <a:solidFill>
                  <a:srgbClr val="A6B727"/>
                </a:solidFill>
              </a:rPr>
              <a:pPr fontAlgn="base">
                <a:lnSpc>
                  <a:spcPct val="100000"/>
                </a:lnSpc>
                <a:spcBef>
                  <a:spcPct val="0"/>
                </a:spcBef>
                <a:spcAft>
                  <a:spcPct val="0"/>
                </a:spcAft>
                <a:buFontTx/>
                <a:buNone/>
              </a:pPr>
              <a:t>2</a:t>
            </a:fld>
            <a:endParaRPr lang="en-US" altLang="en-US" sz="1800">
              <a:solidFill>
                <a:srgbClr val="A6B727"/>
              </a:solidFill>
            </a:endParaRPr>
          </a:p>
        </p:txBody>
      </p:sp>
      <p:pic>
        <p:nvPicPr>
          <p:cNvPr id="1741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65175">
            <a:off x="6527800" y="2270125"/>
            <a:ext cx="4567238" cy="327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p:cNvSpPr txBox="1">
            <a:spLocks noChangeArrowheads="1"/>
          </p:cNvSpPr>
          <p:nvPr/>
        </p:nvSpPr>
        <p:spPr bwMode="auto">
          <a:xfrm>
            <a:off x="5410200" y="2438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solidFill>
                <a:srgbClr val="000000"/>
              </a:solidFill>
            </a:endParaRPr>
          </a:p>
        </p:txBody>
      </p:sp>
      <p:sp>
        <p:nvSpPr>
          <p:cNvPr id="19459" name="Title 2"/>
          <p:cNvSpPr>
            <a:spLocks noGrp="1" noChangeArrowheads="1"/>
          </p:cNvSpPr>
          <p:nvPr>
            <p:ph type="title"/>
          </p:nvPr>
        </p:nvSpPr>
        <p:spPr>
          <a:xfrm>
            <a:off x="0" y="0"/>
            <a:ext cx="12192000" cy="1325563"/>
          </a:xfrm>
        </p:spPr>
        <p:txBody>
          <a:bodyPr/>
          <a:lstStyle/>
          <a:p>
            <a:pPr eaLnBrk="1" hangingPunct="1"/>
            <a:r>
              <a:rPr lang="en-US" altLang="en-US" sz="2800"/>
              <a:t>Target Segments</a:t>
            </a:r>
          </a:p>
        </p:txBody>
      </p:sp>
      <p:sp>
        <p:nvSpPr>
          <p:cNvPr id="19460" name="Rectangle 7"/>
          <p:cNvSpPr>
            <a:spLocks noChangeArrowheads="1"/>
          </p:cNvSpPr>
          <p:nvPr/>
        </p:nvSpPr>
        <p:spPr bwMode="auto">
          <a:xfrm>
            <a:off x="5665788" y="2940050"/>
            <a:ext cx="60864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AutoNum type="arabicPeriod"/>
            </a:pPr>
            <a:r>
              <a:rPr lang="en-US" altLang="en-US" sz="2400" dirty="0">
                <a:cs typeface="Calibri" panose="020F0502020204030204" pitchFamily="34" charset="0"/>
              </a:rPr>
              <a:t> Mountain #1 Priority</a:t>
            </a:r>
          </a:p>
          <a:p>
            <a:pPr eaLnBrk="1" hangingPunct="1">
              <a:lnSpc>
                <a:spcPct val="100000"/>
              </a:lnSpc>
              <a:spcBef>
                <a:spcPct val="0"/>
              </a:spcBef>
              <a:buFontTx/>
              <a:buAutoNum type="arabicPeriod"/>
            </a:pPr>
            <a:r>
              <a:rPr lang="en-US" altLang="en-US" sz="2400" dirty="0">
                <a:cs typeface="Calibri" panose="020F0502020204030204" pitchFamily="34" charset="0"/>
              </a:rPr>
              <a:t> Recreation #2 Priority</a:t>
            </a:r>
          </a:p>
          <a:p>
            <a:pPr eaLnBrk="1" hangingPunct="1">
              <a:lnSpc>
                <a:spcPct val="100000"/>
              </a:lnSpc>
              <a:spcBef>
                <a:spcPct val="0"/>
              </a:spcBef>
              <a:buFontTx/>
              <a:buAutoNum type="arabicPeriod"/>
            </a:pPr>
            <a:r>
              <a:rPr lang="en-US" altLang="en-US" sz="2400" dirty="0">
                <a:cs typeface="Calibri" panose="020F0502020204030204" pitchFamily="34" charset="0"/>
              </a:rPr>
              <a:t> Speed #3 Priority</a:t>
            </a:r>
          </a:p>
          <a:p>
            <a:pPr eaLnBrk="1" hangingPunct="1">
              <a:lnSpc>
                <a:spcPct val="100000"/>
              </a:lnSpc>
              <a:spcBef>
                <a:spcPct val="0"/>
              </a:spcBef>
              <a:buFontTx/>
              <a:buAutoNum type="arabicPeriod"/>
            </a:pPr>
            <a:endParaRPr lang="en-US" altLang="en-US" sz="2400" dirty="0">
              <a:cs typeface="Calibri" panose="020F0502020204030204" pitchFamily="34" charset="0"/>
            </a:endParaRPr>
          </a:p>
        </p:txBody>
      </p:sp>
      <p:sp>
        <p:nvSpPr>
          <p:cNvPr id="19462" name="Slide Number Placeholder 6"/>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117D6B6C-489F-4457-B87A-E495937D41A6}" type="slidenum">
              <a:rPr lang="en-US" altLang="en-US" sz="1800" smtClean="0">
                <a:solidFill>
                  <a:srgbClr val="A6B727"/>
                </a:solidFill>
              </a:rPr>
              <a:pPr fontAlgn="base">
                <a:lnSpc>
                  <a:spcPct val="100000"/>
                </a:lnSpc>
                <a:spcBef>
                  <a:spcPct val="0"/>
                </a:spcBef>
                <a:spcAft>
                  <a:spcPct val="0"/>
                </a:spcAft>
                <a:buFontTx/>
                <a:buNone/>
              </a:pPr>
              <a:t>3</a:t>
            </a:fld>
            <a:endParaRPr lang="en-US" altLang="en-US" sz="1800">
              <a:solidFill>
                <a:srgbClr val="A6B727"/>
              </a:solidFill>
            </a:endParaRPr>
          </a:p>
        </p:txBody>
      </p:sp>
      <p:pic>
        <p:nvPicPr>
          <p:cNvPr id="19463" name="Picture 1"/>
          <p:cNvPicPr>
            <a:picLocks noChangeAspect="1" noChangeArrowheads="1"/>
          </p:cNvPicPr>
          <p:nvPr/>
        </p:nvPicPr>
        <p:blipFill>
          <a:blip r:embed="rId3">
            <a:extLst>
              <a:ext uri="{28A0092B-C50C-407E-A947-70E740481C1C}">
                <a14:useLocalDpi xmlns:a14="http://schemas.microsoft.com/office/drawing/2010/main" val="0"/>
              </a:ext>
            </a:extLst>
          </a:blip>
          <a:srcRect t="-1189" r="19853"/>
          <a:stretch>
            <a:fillRect/>
          </a:stretch>
        </p:blipFill>
        <p:spPr bwMode="auto">
          <a:xfrm>
            <a:off x="1470025" y="2438400"/>
            <a:ext cx="3117850" cy="289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Placeholder 9"/>
          <p:cNvSpPr>
            <a:spLocks noGrp="1" noChangeArrowheads="1"/>
          </p:cNvSpPr>
          <p:nvPr>
            <p:ph type="body" idx="1"/>
          </p:nvPr>
        </p:nvSpPr>
        <p:spPr/>
        <p:txBody>
          <a:bodyPr/>
          <a:lstStyle/>
          <a:p>
            <a:pPr eaLnBrk="1" hangingPunct="1"/>
            <a:r>
              <a:rPr lang="en-US" altLang="en-US" dirty="0"/>
              <a:t>Explain two decisions that affected past market performance.</a:t>
            </a:r>
          </a:p>
        </p:txBody>
      </p:sp>
      <p:sp>
        <p:nvSpPr>
          <p:cNvPr id="21507" name="Content Placeholder 10"/>
          <p:cNvSpPr>
            <a:spLocks noGrp="1" noChangeArrowheads="1"/>
          </p:cNvSpPr>
          <p:nvPr>
            <p:ph sz="half" idx="2"/>
          </p:nvPr>
        </p:nvSpPr>
        <p:spPr>
          <a:xfrm>
            <a:off x="839788" y="3136899"/>
            <a:ext cx="5157787" cy="3052763"/>
          </a:xfrm>
        </p:spPr>
        <p:txBody>
          <a:bodyPr/>
          <a:lstStyle/>
          <a:p>
            <a:pPr marL="514350" indent="-514350" eaLnBrk="1" hangingPunct="1">
              <a:buAutoNum type="arabicParenR"/>
            </a:pPr>
            <a:r>
              <a:rPr lang="en-US" altLang="en-US" dirty="0"/>
              <a:t>Major Media Placement – Why?</a:t>
            </a:r>
          </a:p>
          <a:p>
            <a:pPr marL="514350" indent="-514350" eaLnBrk="1" hangingPunct="1">
              <a:buAutoNum type="arabicParenR"/>
            </a:pPr>
            <a:r>
              <a:rPr lang="en-US" altLang="en-US" dirty="0"/>
              <a:t>Competitors Advertising – Why?</a:t>
            </a:r>
          </a:p>
        </p:txBody>
      </p:sp>
      <p:sp>
        <p:nvSpPr>
          <p:cNvPr id="21508" name="Text Placeholder 11"/>
          <p:cNvSpPr>
            <a:spLocks noGrp="1" noChangeArrowheads="1"/>
          </p:cNvSpPr>
          <p:nvPr>
            <p:ph type="body" sz="quarter" idx="3"/>
          </p:nvPr>
        </p:nvSpPr>
        <p:spPr/>
        <p:txBody>
          <a:bodyPr/>
          <a:lstStyle/>
          <a:p>
            <a:pPr eaLnBrk="1" hangingPunct="1"/>
            <a:r>
              <a:rPr lang="en-US" altLang="en-US" dirty="0"/>
              <a:t>Market Share</a:t>
            </a:r>
          </a:p>
        </p:txBody>
      </p:sp>
      <p:graphicFrame>
        <p:nvGraphicFramePr>
          <p:cNvPr id="2" name="Content Placeholder 1">
            <a:extLst>
              <a:ext uri="{FF2B5EF4-FFF2-40B4-BE49-F238E27FC236}">
                <a16:creationId xmlns:a16="http://schemas.microsoft.com/office/drawing/2014/main" id="{B024F158-91BB-9F78-D9FA-1A722AD45C93}"/>
              </a:ext>
            </a:extLst>
          </p:cNvPr>
          <p:cNvGraphicFramePr>
            <a:graphicFrameLocks noGrp="1"/>
          </p:cNvGraphicFramePr>
          <p:nvPr>
            <p:ph sz="quarter" idx="4"/>
            <p:extLst>
              <p:ext uri="{D42A27DB-BD31-4B8C-83A1-F6EECF244321}">
                <p14:modId xmlns:p14="http://schemas.microsoft.com/office/powerpoint/2010/main" val="2557191041"/>
              </p:ext>
            </p:extLst>
          </p:nvPr>
        </p:nvGraphicFramePr>
        <p:xfrm>
          <a:off x="5997575" y="2644345"/>
          <a:ext cx="5444782" cy="3545319"/>
        </p:xfrm>
        <a:graphic>
          <a:graphicData uri="http://schemas.openxmlformats.org/drawingml/2006/table">
            <a:tbl>
              <a:tblPr/>
              <a:tblGrid>
                <a:gridCol w="1674067">
                  <a:extLst>
                    <a:ext uri="{9D8B030D-6E8A-4147-A177-3AD203B41FA5}">
                      <a16:colId xmlns:a16="http://schemas.microsoft.com/office/drawing/2014/main" val="1980845951"/>
                    </a:ext>
                  </a:extLst>
                </a:gridCol>
                <a:gridCol w="1056450">
                  <a:extLst>
                    <a:ext uri="{9D8B030D-6E8A-4147-A177-3AD203B41FA5}">
                      <a16:colId xmlns:a16="http://schemas.microsoft.com/office/drawing/2014/main" val="2218140478"/>
                    </a:ext>
                  </a:extLst>
                </a:gridCol>
                <a:gridCol w="877666">
                  <a:extLst>
                    <a:ext uri="{9D8B030D-6E8A-4147-A177-3AD203B41FA5}">
                      <a16:colId xmlns:a16="http://schemas.microsoft.com/office/drawing/2014/main" val="1742057865"/>
                    </a:ext>
                  </a:extLst>
                </a:gridCol>
                <a:gridCol w="520099">
                  <a:extLst>
                    <a:ext uri="{9D8B030D-6E8A-4147-A177-3AD203B41FA5}">
                      <a16:colId xmlns:a16="http://schemas.microsoft.com/office/drawing/2014/main" val="1147922852"/>
                    </a:ext>
                  </a:extLst>
                </a:gridCol>
                <a:gridCol w="1316500">
                  <a:extLst>
                    <a:ext uri="{9D8B030D-6E8A-4147-A177-3AD203B41FA5}">
                      <a16:colId xmlns:a16="http://schemas.microsoft.com/office/drawing/2014/main" val="133306508"/>
                    </a:ext>
                  </a:extLst>
                </a:gridCol>
              </a:tblGrid>
              <a:tr h="521900">
                <a:tc>
                  <a:txBody>
                    <a:bodyPr/>
                    <a:lstStyle/>
                    <a:p>
                      <a:pPr algn="ctr" fontAlgn="ctr"/>
                      <a:r>
                        <a:rPr lang="en-US" sz="1300" b="1" i="0" u="none" strike="noStrike">
                          <a:solidFill>
                            <a:srgbClr val="000000"/>
                          </a:solidFill>
                          <a:effectLst/>
                          <a:latin typeface="Calibri" panose="020F0502020204030204" pitchFamily="34" charset="0"/>
                        </a:rPr>
                        <a:t>Market Share</a:t>
                      </a:r>
                    </a:p>
                  </a:txBody>
                  <a:tcPr marL="7620" marR="7620" marT="7620" marB="0" anchor="ctr">
                    <a:lnL>
                      <a:noFill/>
                    </a:lnL>
                    <a:lnR>
                      <a:noFill/>
                    </a:lnR>
                    <a:lnT>
                      <a:noFill/>
                    </a:lnT>
                    <a:lnB>
                      <a:noFill/>
                    </a:lnB>
                  </a:tcPr>
                </a:tc>
                <a:tc>
                  <a:txBody>
                    <a:bodyPr/>
                    <a:lstStyle/>
                    <a:p>
                      <a:pPr algn="r" fontAlgn="ctr"/>
                      <a:endParaRPr lang="en-US" sz="1100" b="0" i="0" u="none" strike="noStrike">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tc>
                  <a:txBody>
                    <a:bodyPr/>
                    <a:lstStyle/>
                    <a:p>
                      <a:pPr algn="r" fontAlgn="ctr"/>
                      <a:endParaRPr lang="en-US" sz="1100" b="0" i="0" u="none" strike="noStrike">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tc>
                  <a:txBody>
                    <a:bodyPr/>
                    <a:lstStyle/>
                    <a:p>
                      <a:pPr algn="r" fontAlgn="ctr"/>
                      <a:endParaRPr lang="en-US" sz="1100" b="0" i="0" u="none" strike="noStrike">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tc>
                  <a:txBody>
                    <a:bodyPr/>
                    <a:lstStyle/>
                    <a:p>
                      <a:pPr algn="r" fontAlgn="ctr"/>
                      <a:endParaRPr lang="en-US" sz="1100" b="0" i="0" u="none" strike="noStrike">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extLst>
                  <a:ext uri="{0D108BD9-81ED-4DB2-BD59-A6C34878D82A}">
                    <a16:rowId xmlns:a16="http://schemas.microsoft.com/office/drawing/2014/main" val="129388801"/>
                  </a:ext>
                </a:extLst>
              </a:tr>
              <a:tr h="863834">
                <a:tc>
                  <a:txBody>
                    <a:bodyPr/>
                    <a:lstStyle/>
                    <a:p>
                      <a:pPr algn="ctr" fontAlgn="ctr"/>
                      <a:r>
                        <a:rPr lang="en-US" sz="1100" b="1" i="0" u="none" strike="noStrike">
                          <a:solidFill>
                            <a:srgbClr val="000000"/>
                          </a:solidFill>
                          <a:effectLst/>
                          <a:latin typeface="Calibri" panose="020F0502020204030204" pitchFamily="34" charset="0"/>
                        </a:rPr>
                        <a:t>Company</a:t>
                      </a:r>
                    </a:p>
                  </a:txBody>
                  <a:tcPr marL="7620" marR="7620" marT="7620" marB="0" anchor="ctr">
                    <a:lnL>
                      <a:noFill/>
                    </a:lnL>
                    <a:lnR>
                      <a:noFill/>
                    </a:lnR>
                    <a:lnT>
                      <a:noFill/>
                    </a:lnT>
                    <a:lnB>
                      <a:noFill/>
                    </a:lnB>
                  </a:tcPr>
                </a:tc>
                <a:tc>
                  <a:txBody>
                    <a:bodyPr/>
                    <a:lstStyle/>
                    <a:p>
                      <a:pPr algn="ctr" fontAlgn="ctr"/>
                      <a:r>
                        <a:rPr lang="en-US" sz="1100" b="1" i="0" u="none" strike="noStrike">
                          <a:solidFill>
                            <a:srgbClr val="000000"/>
                          </a:solidFill>
                          <a:effectLst/>
                          <a:latin typeface="Calibri" panose="020F0502020204030204" pitchFamily="34" charset="0"/>
                        </a:rPr>
                        <a:t>Recreation</a:t>
                      </a:r>
                    </a:p>
                  </a:txBody>
                  <a:tcPr marL="7620" marR="7620" marT="7620" marB="0" anchor="ctr">
                    <a:lnL>
                      <a:noFill/>
                    </a:lnL>
                    <a:lnR>
                      <a:noFill/>
                    </a:lnR>
                    <a:lnT>
                      <a:noFill/>
                    </a:lnT>
                    <a:lnB>
                      <a:noFill/>
                    </a:lnB>
                  </a:tcPr>
                </a:tc>
                <a:tc>
                  <a:txBody>
                    <a:bodyPr/>
                    <a:lstStyle/>
                    <a:p>
                      <a:pPr algn="ctr" fontAlgn="ctr"/>
                      <a:r>
                        <a:rPr lang="en-US" sz="1100" b="1" i="0" u="none" strike="noStrike">
                          <a:solidFill>
                            <a:srgbClr val="000000"/>
                          </a:solidFill>
                          <a:effectLst/>
                          <a:latin typeface="Calibri" panose="020F0502020204030204" pitchFamily="34" charset="0"/>
                        </a:rPr>
                        <a:t>Mountain</a:t>
                      </a:r>
                    </a:p>
                  </a:txBody>
                  <a:tcPr marL="7620" marR="7620" marT="7620" marB="0" anchor="ctr">
                    <a:lnL>
                      <a:noFill/>
                    </a:lnL>
                    <a:lnR>
                      <a:noFill/>
                    </a:lnR>
                    <a:lnT>
                      <a:noFill/>
                    </a:lnT>
                    <a:lnB>
                      <a:noFill/>
                    </a:lnB>
                  </a:tcPr>
                </a:tc>
                <a:tc>
                  <a:txBody>
                    <a:bodyPr/>
                    <a:lstStyle/>
                    <a:p>
                      <a:pPr algn="ctr" fontAlgn="ctr"/>
                      <a:r>
                        <a:rPr lang="en-US" sz="1100" b="1" i="0" u="none" strike="noStrike">
                          <a:solidFill>
                            <a:srgbClr val="000000"/>
                          </a:solidFill>
                          <a:effectLst/>
                          <a:latin typeface="Calibri" panose="020F0502020204030204" pitchFamily="34" charset="0"/>
                        </a:rPr>
                        <a:t>Speed</a:t>
                      </a:r>
                    </a:p>
                  </a:txBody>
                  <a:tcPr marL="7620" marR="7620" marT="7620" marB="0" anchor="ctr">
                    <a:lnL>
                      <a:noFill/>
                    </a:lnL>
                    <a:lnR>
                      <a:noFill/>
                    </a:lnR>
                    <a:lnT>
                      <a:noFill/>
                    </a:lnT>
                    <a:lnB>
                      <a:noFill/>
                    </a:lnB>
                  </a:tcPr>
                </a:tc>
                <a:tc>
                  <a:txBody>
                    <a:bodyPr/>
                    <a:lstStyle/>
                    <a:p>
                      <a:pPr algn="ctr" fontAlgn="ctr"/>
                      <a:r>
                        <a:rPr lang="en-US" sz="1100" b="1" i="0" u="none" strike="noStrike">
                          <a:solidFill>
                            <a:srgbClr val="000000"/>
                          </a:solidFill>
                          <a:effectLst/>
                          <a:latin typeface="Calibri" panose="020F0502020204030204" pitchFamily="34" charset="0"/>
                        </a:rPr>
                        <a:t>Total</a:t>
                      </a:r>
                      <a:br>
                        <a:rPr lang="en-US" sz="1100" b="1" i="0" u="none" strike="noStrike">
                          <a:solidFill>
                            <a:srgbClr val="000000"/>
                          </a:solidFill>
                          <a:effectLst/>
                          <a:latin typeface="Calibri" panose="020F0502020204030204" pitchFamily="34" charset="0"/>
                        </a:rPr>
                      </a:br>
                      <a:r>
                        <a:rPr lang="en-US" sz="1100" b="1" i="0" u="none" strike="noStrike">
                          <a:solidFill>
                            <a:srgbClr val="000000"/>
                          </a:solidFill>
                          <a:effectLst/>
                          <a:latin typeface="Calibri" panose="020F0502020204030204" pitchFamily="34" charset="0"/>
                        </a:rPr>
                        <a:t>Market Share</a:t>
                      </a:r>
                    </a:p>
                  </a:txBody>
                  <a:tcPr marL="7620" marR="7620" marT="7620" marB="0" anchor="ctr">
                    <a:lnL>
                      <a:noFill/>
                    </a:lnL>
                    <a:lnR>
                      <a:noFill/>
                    </a:lnR>
                    <a:lnT>
                      <a:noFill/>
                    </a:lnT>
                    <a:lnB>
                      <a:noFill/>
                    </a:lnB>
                  </a:tcPr>
                </a:tc>
                <a:extLst>
                  <a:ext uri="{0D108BD9-81ED-4DB2-BD59-A6C34878D82A}">
                    <a16:rowId xmlns:a16="http://schemas.microsoft.com/office/drawing/2014/main" val="2879582967"/>
                  </a:ext>
                </a:extLst>
              </a:tr>
              <a:tr h="431917">
                <a:tc>
                  <a:txBody>
                    <a:bodyPr/>
                    <a:lstStyle/>
                    <a:p>
                      <a:pPr algn="l" fontAlgn="ctr"/>
                      <a:r>
                        <a:rPr lang="en-US" sz="1100" b="0" i="0" u="none" strike="noStrike">
                          <a:solidFill>
                            <a:srgbClr val="000000"/>
                          </a:solidFill>
                          <a:effectLst/>
                          <a:latin typeface="Calibri" panose="020F0502020204030204" pitchFamily="34" charset="0"/>
                        </a:rPr>
                        <a:t>The Bike</a:t>
                      </a:r>
                    </a:p>
                  </a:txBody>
                  <a:tcPr marL="7620" marR="7620" marT="7620"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2.96</a:t>
                      </a:r>
                    </a:p>
                  </a:txBody>
                  <a:tcPr marL="7620" marR="7620" marT="7620"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20.46</a:t>
                      </a:r>
                    </a:p>
                  </a:txBody>
                  <a:tcPr marL="7620" marR="7620" marT="7620"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0.00</a:t>
                      </a:r>
                    </a:p>
                  </a:txBody>
                  <a:tcPr marL="7620" marR="7620" marT="7620" marB="0" anchor="ctr">
                    <a:lnL>
                      <a:noFill/>
                    </a:lnL>
                    <a:lnR>
                      <a:noFill/>
                    </a:lnR>
                    <a:lnT>
                      <a:noFill/>
                    </a:lnT>
                    <a:lnB>
                      <a:noFill/>
                    </a:lnB>
                  </a:tcPr>
                </a:tc>
                <a:tc>
                  <a:txBody>
                    <a:bodyPr/>
                    <a:lstStyle/>
                    <a:p>
                      <a:pPr algn="r" fontAlgn="ctr"/>
                      <a:r>
                        <a:rPr lang="en-US" sz="1100" b="1" i="0" u="none" strike="noStrike">
                          <a:solidFill>
                            <a:srgbClr val="000000"/>
                          </a:solidFill>
                          <a:effectLst/>
                          <a:latin typeface="Calibri" panose="020F0502020204030204" pitchFamily="34" charset="0"/>
                        </a:rPr>
                        <a:t>4.38</a:t>
                      </a:r>
                    </a:p>
                  </a:txBody>
                  <a:tcPr marL="7620" marR="7620" marT="7620" marB="0" anchor="ctr">
                    <a:lnL>
                      <a:noFill/>
                    </a:lnL>
                    <a:lnR>
                      <a:noFill/>
                    </a:lnR>
                    <a:lnT>
                      <a:noFill/>
                    </a:lnT>
                    <a:lnB>
                      <a:noFill/>
                    </a:lnB>
                  </a:tcPr>
                </a:tc>
                <a:extLst>
                  <a:ext uri="{0D108BD9-81ED-4DB2-BD59-A6C34878D82A}">
                    <a16:rowId xmlns:a16="http://schemas.microsoft.com/office/drawing/2014/main" val="3045719832"/>
                  </a:ext>
                </a:extLst>
              </a:tr>
              <a:tr h="431917">
                <a:tc>
                  <a:txBody>
                    <a:bodyPr/>
                    <a:lstStyle/>
                    <a:p>
                      <a:pPr algn="l" fontAlgn="ctr"/>
                      <a:r>
                        <a:rPr lang="en-US" sz="1100" b="0" i="0" u="none" strike="noStrike">
                          <a:solidFill>
                            <a:srgbClr val="000000"/>
                          </a:solidFill>
                          <a:effectLst/>
                          <a:latin typeface="Calibri" panose="020F0502020204030204" pitchFamily="34" charset="0"/>
                        </a:rPr>
                        <a:t>THE GOOD BIKE</a:t>
                      </a:r>
                    </a:p>
                  </a:txBody>
                  <a:tcPr marL="7620" marR="7620" marT="7620"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1.42</a:t>
                      </a:r>
                    </a:p>
                  </a:txBody>
                  <a:tcPr marL="7620" marR="7620" marT="7620"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27.00</a:t>
                      </a:r>
                    </a:p>
                  </a:txBody>
                  <a:tcPr marL="7620" marR="7620" marT="7620"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21.02</a:t>
                      </a:r>
                    </a:p>
                  </a:txBody>
                  <a:tcPr marL="7620" marR="7620" marT="7620" marB="0" anchor="ctr">
                    <a:lnL>
                      <a:noFill/>
                    </a:lnL>
                    <a:lnR>
                      <a:noFill/>
                    </a:lnR>
                    <a:lnT>
                      <a:noFill/>
                    </a:lnT>
                    <a:lnB>
                      <a:noFill/>
                    </a:lnB>
                  </a:tcPr>
                </a:tc>
                <a:tc>
                  <a:txBody>
                    <a:bodyPr/>
                    <a:lstStyle/>
                    <a:p>
                      <a:pPr algn="r" fontAlgn="ctr"/>
                      <a:r>
                        <a:rPr lang="en-US" sz="1100" b="1" i="0" u="none" strike="noStrike">
                          <a:solidFill>
                            <a:srgbClr val="000000"/>
                          </a:solidFill>
                          <a:effectLst/>
                          <a:latin typeface="Calibri" panose="020F0502020204030204" pitchFamily="34" charset="0"/>
                        </a:rPr>
                        <a:t>11.20</a:t>
                      </a:r>
                    </a:p>
                  </a:txBody>
                  <a:tcPr marL="7620" marR="7620" marT="7620" marB="0" anchor="ctr">
                    <a:lnL>
                      <a:noFill/>
                    </a:lnL>
                    <a:lnR>
                      <a:noFill/>
                    </a:lnR>
                    <a:lnT>
                      <a:noFill/>
                    </a:lnT>
                    <a:lnB>
                      <a:noFill/>
                    </a:lnB>
                  </a:tcPr>
                </a:tc>
                <a:extLst>
                  <a:ext uri="{0D108BD9-81ED-4DB2-BD59-A6C34878D82A}">
                    <a16:rowId xmlns:a16="http://schemas.microsoft.com/office/drawing/2014/main" val="135113114"/>
                  </a:ext>
                </a:extLst>
              </a:tr>
              <a:tr h="431917">
                <a:tc>
                  <a:txBody>
                    <a:bodyPr/>
                    <a:lstStyle/>
                    <a:p>
                      <a:pPr algn="l" fontAlgn="ctr"/>
                      <a:r>
                        <a:rPr lang="en-US" sz="1100" b="0" i="0" u="none" strike="noStrike">
                          <a:solidFill>
                            <a:srgbClr val="000000"/>
                          </a:solidFill>
                          <a:effectLst/>
                          <a:latin typeface="Calibri" panose="020F0502020204030204" pitchFamily="34" charset="0"/>
                        </a:rPr>
                        <a:t>Thunder Bike</a:t>
                      </a:r>
                    </a:p>
                  </a:txBody>
                  <a:tcPr marL="7620" marR="7620" marT="7620"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28.13</a:t>
                      </a:r>
                    </a:p>
                  </a:txBody>
                  <a:tcPr marL="7620" marR="7620" marT="7620"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0.00</a:t>
                      </a:r>
                    </a:p>
                  </a:txBody>
                  <a:tcPr marL="7620" marR="7620" marT="7620"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34.73</a:t>
                      </a:r>
                    </a:p>
                  </a:txBody>
                  <a:tcPr marL="7620" marR="7620" marT="7620" marB="0" anchor="ctr">
                    <a:lnL>
                      <a:noFill/>
                    </a:lnL>
                    <a:lnR>
                      <a:noFill/>
                    </a:lnR>
                    <a:lnT>
                      <a:noFill/>
                    </a:lnT>
                    <a:lnB>
                      <a:noFill/>
                    </a:lnB>
                  </a:tcPr>
                </a:tc>
                <a:tc>
                  <a:txBody>
                    <a:bodyPr/>
                    <a:lstStyle/>
                    <a:p>
                      <a:pPr algn="r" fontAlgn="ctr"/>
                      <a:r>
                        <a:rPr lang="en-US" sz="1100" b="1" i="0" u="none" strike="noStrike">
                          <a:solidFill>
                            <a:srgbClr val="000000"/>
                          </a:solidFill>
                          <a:effectLst/>
                          <a:latin typeface="Calibri" panose="020F0502020204030204" pitchFamily="34" charset="0"/>
                        </a:rPr>
                        <a:t>26.43</a:t>
                      </a:r>
                    </a:p>
                  </a:txBody>
                  <a:tcPr marL="7620" marR="7620" marT="7620" marB="0" anchor="ctr">
                    <a:lnL>
                      <a:noFill/>
                    </a:lnL>
                    <a:lnR>
                      <a:noFill/>
                    </a:lnR>
                    <a:lnT>
                      <a:noFill/>
                    </a:lnT>
                    <a:lnB>
                      <a:noFill/>
                    </a:lnB>
                  </a:tcPr>
                </a:tc>
                <a:extLst>
                  <a:ext uri="{0D108BD9-81ED-4DB2-BD59-A6C34878D82A}">
                    <a16:rowId xmlns:a16="http://schemas.microsoft.com/office/drawing/2014/main" val="601058160"/>
                  </a:ext>
                </a:extLst>
              </a:tr>
              <a:tr h="431917">
                <a:tc>
                  <a:txBody>
                    <a:bodyPr/>
                    <a:lstStyle/>
                    <a:p>
                      <a:pPr algn="l" fontAlgn="ctr"/>
                      <a:r>
                        <a:rPr lang="en-US" sz="1100" b="0" i="0" u="none" strike="noStrike">
                          <a:solidFill>
                            <a:srgbClr val="000000"/>
                          </a:solidFill>
                          <a:effectLst/>
                          <a:latin typeface="Calibri" panose="020F0502020204030204" pitchFamily="34" charset="0"/>
                        </a:rPr>
                        <a:t>BIK3D</a:t>
                      </a:r>
                    </a:p>
                  </a:txBody>
                  <a:tcPr marL="7620" marR="7620" marT="7620"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24.91</a:t>
                      </a:r>
                    </a:p>
                  </a:txBody>
                  <a:tcPr marL="7620" marR="7620" marT="7620"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52.53</a:t>
                      </a:r>
                    </a:p>
                  </a:txBody>
                  <a:tcPr marL="7620" marR="7620" marT="7620"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0.00</a:t>
                      </a:r>
                    </a:p>
                  </a:txBody>
                  <a:tcPr marL="7620" marR="7620" marT="7620" marB="0" anchor="ctr">
                    <a:lnL>
                      <a:noFill/>
                    </a:lnL>
                    <a:lnR>
                      <a:noFill/>
                    </a:lnR>
                    <a:lnT>
                      <a:noFill/>
                    </a:lnT>
                    <a:lnB>
                      <a:noFill/>
                    </a:lnB>
                  </a:tcPr>
                </a:tc>
                <a:tc>
                  <a:txBody>
                    <a:bodyPr/>
                    <a:lstStyle/>
                    <a:p>
                      <a:pPr algn="r" fontAlgn="ctr"/>
                      <a:r>
                        <a:rPr lang="en-US" sz="1100" b="1" i="0" u="none" strike="noStrike">
                          <a:solidFill>
                            <a:srgbClr val="000000"/>
                          </a:solidFill>
                          <a:effectLst/>
                          <a:latin typeface="Calibri" panose="020F0502020204030204" pitchFamily="34" charset="0"/>
                        </a:rPr>
                        <a:t>20.65</a:t>
                      </a:r>
                    </a:p>
                  </a:txBody>
                  <a:tcPr marL="7620" marR="7620" marT="7620" marB="0" anchor="ctr">
                    <a:lnL>
                      <a:noFill/>
                    </a:lnL>
                    <a:lnR>
                      <a:noFill/>
                    </a:lnR>
                    <a:lnT>
                      <a:noFill/>
                    </a:lnT>
                    <a:lnB>
                      <a:noFill/>
                    </a:lnB>
                  </a:tcPr>
                </a:tc>
                <a:extLst>
                  <a:ext uri="{0D108BD9-81ED-4DB2-BD59-A6C34878D82A}">
                    <a16:rowId xmlns:a16="http://schemas.microsoft.com/office/drawing/2014/main" val="2789137224"/>
                  </a:ext>
                </a:extLst>
              </a:tr>
              <a:tr h="431917">
                <a:tc>
                  <a:txBody>
                    <a:bodyPr/>
                    <a:lstStyle/>
                    <a:p>
                      <a:pPr algn="l" fontAlgn="ctr"/>
                      <a:r>
                        <a:rPr lang="en-US" sz="1100" b="0" i="0" u="none" strike="noStrike">
                          <a:solidFill>
                            <a:srgbClr val="000000"/>
                          </a:solidFill>
                          <a:effectLst/>
                          <a:latin typeface="Calibri" panose="020F0502020204030204" pitchFamily="34" charset="0"/>
                        </a:rPr>
                        <a:t>Back to Bike</a:t>
                      </a:r>
                    </a:p>
                  </a:txBody>
                  <a:tcPr marL="7620" marR="7620" marT="7620"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42.59</a:t>
                      </a:r>
                    </a:p>
                  </a:txBody>
                  <a:tcPr marL="7620" marR="7620" marT="7620"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0.00</a:t>
                      </a:r>
                    </a:p>
                  </a:txBody>
                  <a:tcPr marL="7620" marR="7620" marT="7620" marB="0" anchor="ctr">
                    <a:lnL>
                      <a:noFill/>
                    </a:lnL>
                    <a:lnR>
                      <a:noFill/>
                    </a:lnR>
                    <a:lnT>
                      <a:noFill/>
                    </a:lnT>
                    <a:lnB>
                      <a:noFill/>
                    </a:lnB>
                  </a:tcPr>
                </a:tc>
                <a:tc>
                  <a:txBody>
                    <a:bodyPr/>
                    <a:lstStyle/>
                    <a:p>
                      <a:pPr algn="r" fontAlgn="ctr"/>
                      <a:r>
                        <a:rPr lang="en-US" sz="1100" b="0" i="0" u="none" strike="noStrike">
                          <a:solidFill>
                            <a:srgbClr val="000000"/>
                          </a:solidFill>
                          <a:effectLst/>
                          <a:latin typeface="Calibri" panose="020F0502020204030204" pitchFamily="34" charset="0"/>
                        </a:rPr>
                        <a:t>44.26</a:t>
                      </a:r>
                    </a:p>
                  </a:txBody>
                  <a:tcPr marL="7620" marR="7620" marT="7620" marB="0" anchor="ctr">
                    <a:lnL>
                      <a:noFill/>
                    </a:lnL>
                    <a:lnR>
                      <a:noFill/>
                    </a:lnR>
                    <a:lnT>
                      <a:noFill/>
                    </a:lnT>
                    <a:lnB>
                      <a:noFill/>
                    </a:lnB>
                  </a:tcPr>
                </a:tc>
                <a:tc>
                  <a:txBody>
                    <a:bodyPr/>
                    <a:lstStyle/>
                    <a:p>
                      <a:pPr algn="r" fontAlgn="ctr"/>
                      <a:r>
                        <a:rPr lang="en-US" sz="1100" b="1" i="0" u="none" strike="noStrike" dirty="0">
                          <a:solidFill>
                            <a:srgbClr val="000000"/>
                          </a:solidFill>
                          <a:effectLst/>
                          <a:latin typeface="Calibri" panose="020F0502020204030204" pitchFamily="34" charset="0"/>
                        </a:rPr>
                        <a:t>37.34</a:t>
                      </a:r>
                    </a:p>
                  </a:txBody>
                  <a:tcPr marL="7620" marR="7620" marT="7620" marB="0" anchor="ctr">
                    <a:lnL>
                      <a:noFill/>
                    </a:lnL>
                    <a:lnR>
                      <a:noFill/>
                    </a:lnR>
                    <a:lnT>
                      <a:noFill/>
                    </a:lnT>
                    <a:lnB>
                      <a:noFill/>
                    </a:lnB>
                  </a:tcPr>
                </a:tc>
                <a:extLst>
                  <a:ext uri="{0D108BD9-81ED-4DB2-BD59-A6C34878D82A}">
                    <a16:rowId xmlns:a16="http://schemas.microsoft.com/office/drawing/2014/main" val="540136558"/>
                  </a:ext>
                </a:extLst>
              </a:tr>
            </a:tbl>
          </a:graphicData>
        </a:graphic>
      </p:graphicFrame>
      <p:sp>
        <p:nvSpPr>
          <p:cNvPr id="21511" name="Slide Number Placeholder 7"/>
          <p:cNvSpPr>
            <a:spLocks noGrp="1" noChangeArrowheads="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8854EDE3-1603-4F06-83EE-EF31272CE23F}" type="slidenum">
              <a:rPr lang="en-US" altLang="en-US" sz="1800" smtClean="0">
                <a:solidFill>
                  <a:srgbClr val="A6B727"/>
                </a:solidFill>
              </a:rPr>
              <a:pPr fontAlgn="base">
                <a:lnSpc>
                  <a:spcPct val="100000"/>
                </a:lnSpc>
                <a:spcBef>
                  <a:spcPct val="0"/>
                </a:spcBef>
                <a:spcAft>
                  <a:spcPct val="0"/>
                </a:spcAft>
                <a:buFontTx/>
                <a:buNone/>
              </a:pPr>
              <a:t>4</a:t>
            </a:fld>
            <a:endParaRPr lang="en-US" altLang="en-US" sz="1800">
              <a:solidFill>
                <a:srgbClr val="A6B727"/>
              </a:solidFill>
            </a:endParaRPr>
          </a:p>
        </p:txBody>
      </p:sp>
      <p:sp>
        <p:nvSpPr>
          <p:cNvPr id="21512" name="Title 5"/>
          <p:cNvSpPr>
            <a:spLocks noGrp="1" noChangeArrowheads="1"/>
          </p:cNvSpPr>
          <p:nvPr/>
        </p:nvSpPr>
        <p:spPr bwMode="auto">
          <a:xfrm>
            <a:off x="0" y="0"/>
            <a:ext cx="12192000" cy="1325563"/>
          </a:xfrm>
          <a:prstGeom prst="rect">
            <a:avLst/>
          </a:prstGeom>
          <a:solidFill>
            <a:srgbClr val="345EA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US" altLang="en-US">
                <a:solidFill>
                  <a:schemeClr val="bg1"/>
                </a:solidFill>
                <a:latin typeface="Calibri Light" panose="020F0302020204030204" pitchFamily="34" charset="0"/>
              </a:rPr>
              <a:t>Past Market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6"/>
          <p:cNvSpPr>
            <a:spLocks noGrp="1" noChangeArrowheads="1"/>
          </p:cNvSpPr>
          <p:nvPr>
            <p:ph type="title"/>
          </p:nvPr>
        </p:nvSpPr>
        <p:spPr>
          <a:xfrm>
            <a:off x="0" y="0"/>
            <a:ext cx="4824413" cy="938213"/>
          </a:xfrm>
        </p:spPr>
        <p:txBody>
          <a:bodyPr/>
          <a:lstStyle/>
          <a:p>
            <a:pPr eaLnBrk="1" hangingPunct="1"/>
            <a:r>
              <a:rPr lang="en-US" altLang="en-US" sz="2800"/>
              <a:t>Past Financial Performance</a:t>
            </a:r>
          </a:p>
        </p:txBody>
      </p:sp>
      <p:sp>
        <p:nvSpPr>
          <p:cNvPr id="23556" name="Slide Number Placeholder 16"/>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F50FF36D-1902-4E87-B831-C58DBEC11D28}" type="slidenum">
              <a:rPr lang="en-US" altLang="en-US" sz="1800" smtClean="0">
                <a:solidFill>
                  <a:srgbClr val="A6B727"/>
                </a:solidFill>
              </a:rPr>
              <a:pPr fontAlgn="base">
                <a:lnSpc>
                  <a:spcPct val="100000"/>
                </a:lnSpc>
                <a:spcBef>
                  <a:spcPct val="0"/>
                </a:spcBef>
                <a:spcAft>
                  <a:spcPct val="0"/>
                </a:spcAft>
                <a:buFontTx/>
                <a:buNone/>
              </a:pPr>
              <a:t>5</a:t>
            </a:fld>
            <a:endParaRPr lang="en-US" altLang="en-US" sz="1800">
              <a:solidFill>
                <a:srgbClr val="A6B727"/>
              </a:solidFill>
            </a:endParaRPr>
          </a:p>
        </p:txBody>
      </p:sp>
      <p:pic>
        <p:nvPicPr>
          <p:cNvPr id="23557" name="Picture 1" descr="Chart showing brand Price versus Performance. Recreation segment is low-price, low-performance. Mountain segment is mid-price, mid-performance. Speed is high-price, high-perform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00" y="4505325"/>
            <a:ext cx="2443163"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464425" y="5740400"/>
            <a:ext cx="2628900" cy="317500"/>
          </a:xfrm>
          <a:prstGeom prst="rect">
            <a:avLst/>
          </a:prstGeom>
        </p:spPr>
        <p:txBody>
          <a:bodyPr>
            <a:normAutofit fontScale="62500" lnSpcReduction="20000"/>
          </a:bodyPr>
          <a:lstStyle/>
          <a:p>
            <a:pPr algn="ctr" eaLnBrk="1" fontAlgn="auto" hangingPunct="1">
              <a:spcBef>
                <a:spcPts val="0"/>
              </a:spcBef>
              <a:spcAft>
                <a:spcPts val="0"/>
              </a:spcAft>
              <a:defRPr/>
            </a:pPr>
            <a:r>
              <a:rPr lang="en-US" dirty="0">
                <a:latin typeface="+mn-lt"/>
                <a:ea typeface="+mn-lt"/>
                <a:cs typeface="+mn-lt"/>
              </a:rPr>
              <a:t>Insert Cumulative Balanced Score Card</a:t>
            </a:r>
          </a:p>
          <a:p>
            <a:pPr eaLnBrk="1" fontAlgn="auto" hangingPunct="1">
              <a:spcBef>
                <a:spcPts val="0"/>
              </a:spcBef>
              <a:spcAft>
                <a:spcPts val="0"/>
              </a:spcAft>
              <a:defRPr/>
            </a:pPr>
            <a:endParaRPr lang="en-US" dirty="0">
              <a:latin typeface="+mn-lt"/>
              <a:cs typeface="Calibri"/>
            </a:endParaRPr>
          </a:p>
        </p:txBody>
      </p:sp>
      <p:graphicFrame>
        <p:nvGraphicFramePr>
          <p:cNvPr id="4" name="Table 3">
            <a:extLst>
              <a:ext uri="{FF2B5EF4-FFF2-40B4-BE49-F238E27FC236}">
                <a16:creationId xmlns:a16="http://schemas.microsoft.com/office/drawing/2014/main" id="{65672D5E-CFF7-3ECD-AE1A-3916B556204F}"/>
              </a:ext>
            </a:extLst>
          </p:cNvPr>
          <p:cNvGraphicFramePr>
            <a:graphicFrameLocks noGrp="1"/>
          </p:cNvGraphicFramePr>
          <p:nvPr>
            <p:extLst>
              <p:ext uri="{D42A27DB-BD31-4B8C-83A1-F6EECF244321}">
                <p14:modId xmlns:p14="http://schemas.microsoft.com/office/powerpoint/2010/main" val="1898435311"/>
              </p:ext>
            </p:extLst>
          </p:nvPr>
        </p:nvGraphicFramePr>
        <p:xfrm>
          <a:off x="3595816" y="938215"/>
          <a:ext cx="8278685" cy="4802187"/>
        </p:xfrm>
        <a:graphic>
          <a:graphicData uri="http://schemas.openxmlformats.org/drawingml/2006/table">
            <a:tbl>
              <a:tblPr/>
              <a:tblGrid>
                <a:gridCol w="4530901">
                  <a:extLst>
                    <a:ext uri="{9D8B030D-6E8A-4147-A177-3AD203B41FA5}">
                      <a16:colId xmlns:a16="http://schemas.microsoft.com/office/drawing/2014/main" val="251079832"/>
                    </a:ext>
                  </a:extLst>
                </a:gridCol>
                <a:gridCol w="913639">
                  <a:extLst>
                    <a:ext uri="{9D8B030D-6E8A-4147-A177-3AD203B41FA5}">
                      <a16:colId xmlns:a16="http://schemas.microsoft.com/office/drawing/2014/main" val="289351911"/>
                    </a:ext>
                  </a:extLst>
                </a:gridCol>
                <a:gridCol w="913639">
                  <a:extLst>
                    <a:ext uri="{9D8B030D-6E8A-4147-A177-3AD203B41FA5}">
                      <a16:colId xmlns:a16="http://schemas.microsoft.com/office/drawing/2014/main" val="4240876193"/>
                    </a:ext>
                  </a:extLst>
                </a:gridCol>
                <a:gridCol w="913639">
                  <a:extLst>
                    <a:ext uri="{9D8B030D-6E8A-4147-A177-3AD203B41FA5}">
                      <a16:colId xmlns:a16="http://schemas.microsoft.com/office/drawing/2014/main" val="3587665564"/>
                    </a:ext>
                  </a:extLst>
                </a:gridCol>
                <a:gridCol w="1006867">
                  <a:extLst>
                    <a:ext uri="{9D8B030D-6E8A-4147-A177-3AD203B41FA5}">
                      <a16:colId xmlns:a16="http://schemas.microsoft.com/office/drawing/2014/main" val="1660992302"/>
                    </a:ext>
                  </a:extLst>
                </a:gridCol>
              </a:tblGrid>
              <a:tr h="419074">
                <a:tc>
                  <a:txBody>
                    <a:bodyPr/>
                    <a:lstStyle/>
                    <a:p>
                      <a:pPr algn="ctr" fontAlgn="ctr"/>
                      <a:r>
                        <a:rPr lang="pt-BR" sz="1800" b="1" i="0" u="none" strike="noStrike">
                          <a:solidFill>
                            <a:srgbClr val="000000"/>
                          </a:solidFill>
                          <a:effectLst/>
                          <a:latin typeface="Calibri" panose="020F0502020204030204" pitchFamily="34" charset="0"/>
                        </a:rPr>
                        <a:t>Cumulative Results for Quarter 3</a:t>
                      </a:r>
                    </a:p>
                  </a:txBody>
                  <a:tcPr marL="7620" marR="7620" marT="7620" marB="0" anchor="ctr">
                    <a:lnL>
                      <a:noFill/>
                    </a:lnL>
                    <a:lnR>
                      <a:noFill/>
                    </a:lnR>
                    <a:lnT>
                      <a:noFill/>
                    </a:lnT>
                    <a:lnB>
                      <a:noFill/>
                    </a:lnB>
                  </a:tcPr>
                </a:tc>
                <a:tc>
                  <a:txBody>
                    <a:bodyPr/>
                    <a:lstStyle/>
                    <a:p>
                      <a:pPr algn="r" fontAlgn="ctr"/>
                      <a:endParaRPr lang="en-US" sz="1800" b="0" i="0" u="none" strike="noStrike">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tc>
                  <a:txBody>
                    <a:bodyPr/>
                    <a:lstStyle/>
                    <a:p>
                      <a:pPr algn="r" fontAlgn="ctr"/>
                      <a:endParaRPr lang="en-US" sz="1800" b="0" i="0" u="none" strike="noStrike">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tc>
                  <a:txBody>
                    <a:bodyPr/>
                    <a:lstStyle/>
                    <a:p>
                      <a:pPr algn="r" fontAlgn="ctr"/>
                      <a:endParaRPr lang="en-US" sz="1800" b="0" i="0" u="none" strike="noStrike">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tc>
                  <a:txBody>
                    <a:bodyPr/>
                    <a:lstStyle/>
                    <a:p>
                      <a:pPr algn="r" fontAlgn="ctr"/>
                      <a:endParaRPr lang="en-US" sz="1800" b="0" i="0" u="none" strike="noStrike">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extLst>
                  <a:ext uri="{0D108BD9-81ED-4DB2-BD59-A6C34878D82A}">
                    <a16:rowId xmlns:a16="http://schemas.microsoft.com/office/drawing/2014/main" val="2485469387"/>
                  </a:ext>
                </a:extLst>
              </a:tr>
              <a:tr h="568093">
                <a:tc>
                  <a:txBody>
                    <a:bodyPr/>
                    <a:lstStyle/>
                    <a:p>
                      <a:pPr algn="ctr" fontAlgn="ctr"/>
                      <a:r>
                        <a:rPr lang="en-US" sz="1800" b="1" i="0" u="none" strike="noStrike">
                          <a:solidFill>
                            <a:srgbClr val="000000"/>
                          </a:solidFill>
                          <a:effectLst/>
                          <a:latin typeface="Calibri" panose="020F0502020204030204" pitchFamily="34" charset="0"/>
                        </a:rPr>
                        <a:t>Indicator</a:t>
                      </a:r>
                    </a:p>
                  </a:txBody>
                  <a:tcPr marL="7620" marR="7620" marT="7620" marB="0" anchor="ctr">
                    <a:lnL>
                      <a:noFill/>
                    </a:lnL>
                    <a:lnR>
                      <a:noFill/>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Minimum</a:t>
                      </a:r>
                    </a:p>
                  </a:txBody>
                  <a:tcPr marL="7620" marR="7620" marT="7620" marB="0" anchor="ctr">
                    <a:lnL>
                      <a:noFill/>
                    </a:lnL>
                    <a:lnR>
                      <a:noFill/>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Maximum</a:t>
                      </a:r>
                    </a:p>
                  </a:txBody>
                  <a:tcPr marL="7620" marR="7620" marT="7620" marB="0" anchor="ctr">
                    <a:lnL>
                      <a:noFill/>
                    </a:lnL>
                    <a:lnR>
                      <a:noFill/>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Average</a:t>
                      </a:r>
                    </a:p>
                  </a:txBody>
                  <a:tcPr marL="7620" marR="7620" marT="7620" marB="0" anchor="ctr">
                    <a:lnL>
                      <a:noFill/>
                    </a:lnL>
                    <a:lnR>
                      <a:noFill/>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The Bike</a:t>
                      </a:r>
                    </a:p>
                  </a:txBody>
                  <a:tcPr marL="7620" marR="7620" marT="7620" marB="0" anchor="ctr">
                    <a:lnL>
                      <a:noFill/>
                    </a:lnL>
                    <a:lnR>
                      <a:noFill/>
                    </a:lnR>
                    <a:lnT>
                      <a:noFill/>
                    </a:lnT>
                    <a:lnB>
                      <a:noFill/>
                    </a:lnB>
                  </a:tcPr>
                </a:tc>
                <a:extLst>
                  <a:ext uri="{0D108BD9-81ED-4DB2-BD59-A6C34878D82A}">
                    <a16:rowId xmlns:a16="http://schemas.microsoft.com/office/drawing/2014/main" val="1020102730"/>
                  </a:ext>
                </a:extLst>
              </a:tr>
              <a:tr h="346820">
                <a:tc>
                  <a:txBody>
                    <a:bodyPr/>
                    <a:lstStyle/>
                    <a:p>
                      <a:pPr algn="l" fontAlgn="ctr"/>
                      <a:r>
                        <a:rPr lang="en-US" sz="1800" b="0" i="0" u="none" strike="noStrike">
                          <a:solidFill>
                            <a:srgbClr val="000000"/>
                          </a:solidFill>
                          <a:effectLst/>
                          <a:latin typeface="Calibri" panose="020F0502020204030204" pitchFamily="34" charset="0"/>
                        </a:rPr>
                        <a:t>Cumulative Total Performance</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0.000</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0.956</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0.422</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0.000</a:t>
                      </a:r>
                    </a:p>
                  </a:txBody>
                  <a:tcPr marL="7620" marR="7620" marT="7620" marB="0" anchor="ctr">
                    <a:lnL>
                      <a:noFill/>
                    </a:lnL>
                    <a:lnR>
                      <a:noFill/>
                    </a:lnR>
                    <a:lnT>
                      <a:noFill/>
                    </a:lnT>
                    <a:lnB>
                      <a:noFill/>
                    </a:lnB>
                  </a:tcPr>
                </a:tc>
                <a:extLst>
                  <a:ext uri="{0D108BD9-81ED-4DB2-BD59-A6C34878D82A}">
                    <a16:rowId xmlns:a16="http://schemas.microsoft.com/office/drawing/2014/main" val="33522890"/>
                  </a:ext>
                </a:extLst>
              </a:tr>
              <a:tr h="346820">
                <a:tc>
                  <a:txBody>
                    <a:bodyPr/>
                    <a:lstStyle/>
                    <a:p>
                      <a:pPr algn="l" fontAlgn="ctr"/>
                      <a:r>
                        <a:rPr lang="en-US" sz="1800" b="0" i="0" u="none" strike="noStrike" dirty="0">
                          <a:solidFill>
                            <a:srgbClr val="000000"/>
                          </a:solidFill>
                          <a:effectLst/>
                          <a:latin typeface="Calibri" panose="020F0502020204030204" pitchFamily="34" charset="0"/>
                        </a:rPr>
                        <a:t>Cumulative Financial Performance</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-0.833</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8.914</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4.209</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-0.833</a:t>
                      </a:r>
                    </a:p>
                  </a:txBody>
                  <a:tcPr marL="7620" marR="7620" marT="7620" marB="0" anchor="ctr">
                    <a:lnL>
                      <a:noFill/>
                    </a:lnL>
                    <a:lnR>
                      <a:noFill/>
                    </a:lnR>
                    <a:lnT>
                      <a:noFill/>
                    </a:lnT>
                    <a:lnB>
                      <a:noFill/>
                    </a:lnB>
                  </a:tcPr>
                </a:tc>
                <a:extLst>
                  <a:ext uri="{0D108BD9-81ED-4DB2-BD59-A6C34878D82A}">
                    <a16:rowId xmlns:a16="http://schemas.microsoft.com/office/drawing/2014/main" val="1055701652"/>
                  </a:ext>
                </a:extLst>
              </a:tr>
              <a:tr h="346820">
                <a:tc>
                  <a:txBody>
                    <a:bodyPr/>
                    <a:lstStyle/>
                    <a:p>
                      <a:pPr algn="l" fontAlgn="ctr"/>
                      <a:r>
                        <a:rPr lang="en-US" sz="1800" b="0" i="0" u="none" strike="noStrike">
                          <a:solidFill>
                            <a:srgbClr val="000000"/>
                          </a:solidFill>
                          <a:effectLst/>
                          <a:latin typeface="Calibri" panose="020F0502020204030204" pitchFamily="34" charset="0"/>
                        </a:rPr>
                        <a:t>Cumulative Market Performance</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0.155</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0.358</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0.258</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0.155</a:t>
                      </a:r>
                    </a:p>
                  </a:txBody>
                  <a:tcPr marL="7620" marR="7620" marT="7620" marB="0" anchor="ctr">
                    <a:lnL>
                      <a:noFill/>
                    </a:lnL>
                    <a:lnR>
                      <a:noFill/>
                    </a:lnR>
                    <a:lnT>
                      <a:noFill/>
                    </a:lnT>
                    <a:lnB>
                      <a:noFill/>
                    </a:lnB>
                  </a:tcPr>
                </a:tc>
                <a:extLst>
                  <a:ext uri="{0D108BD9-81ED-4DB2-BD59-A6C34878D82A}">
                    <a16:rowId xmlns:a16="http://schemas.microsoft.com/office/drawing/2014/main" val="1481106695"/>
                  </a:ext>
                </a:extLst>
              </a:tr>
              <a:tr h="346820">
                <a:tc>
                  <a:txBody>
                    <a:bodyPr/>
                    <a:lstStyle/>
                    <a:p>
                      <a:pPr algn="l" fontAlgn="ctr"/>
                      <a:r>
                        <a:rPr lang="en-US" sz="1800" b="0" i="0" u="none" strike="noStrike">
                          <a:solidFill>
                            <a:srgbClr val="000000"/>
                          </a:solidFill>
                          <a:effectLst/>
                          <a:latin typeface="Calibri" panose="020F0502020204030204" pitchFamily="34" charset="0"/>
                        </a:rPr>
                        <a:t>Cumulative Marketing Effectiveness</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0.643</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0.746</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0.686</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0.643</a:t>
                      </a:r>
                    </a:p>
                  </a:txBody>
                  <a:tcPr marL="7620" marR="7620" marT="7620" marB="0" anchor="ctr">
                    <a:lnL>
                      <a:noFill/>
                    </a:lnL>
                    <a:lnR>
                      <a:noFill/>
                    </a:lnR>
                    <a:lnT>
                      <a:noFill/>
                    </a:lnT>
                    <a:lnB>
                      <a:noFill/>
                    </a:lnB>
                  </a:tcPr>
                </a:tc>
                <a:extLst>
                  <a:ext uri="{0D108BD9-81ED-4DB2-BD59-A6C34878D82A}">
                    <a16:rowId xmlns:a16="http://schemas.microsoft.com/office/drawing/2014/main" val="2070352352"/>
                  </a:ext>
                </a:extLst>
              </a:tr>
              <a:tr h="346820">
                <a:tc>
                  <a:txBody>
                    <a:bodyPr/>
                    <a:lstStyle/>
                    <a:p>
                      <a:pPr algn="l" fontAlgn="ctr"/>
                      <a:r>
                        <a:rPr lang="en-US" sz="1800" b="0" i="0" u="none" strike="noStrike" dirty="0">
                          <a:solidFill>
                            <a:srgbClr val="000000"/>
                          </a:solidFill>
                          <a:effectLst/>
                          <a:latin typeface="Calibri" panose="020F0502020204030204" pitchFamily="34" charset="0"/>
                        </a:rPr>
                        <a:t>Cumulative Investment in Future</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6.277</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15.940</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9.948</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15.940</a:t>
                      </a:r>
                    </a:p>
                  </a:txBody>
                  <a:tcPr marL="7620" marR="7620" marT="7620" marB="0" anchor="ctr">
                    <a:lnL>
                      <a:noFill/>
                    </a:lnL>
                    <a:lnR>
                      <a:noFill/>
                    </a:lnR>
                    <a:lnT>
                      <a:noFill/>
                    </a:lnT>
                    <a:lnB>
                      <a:noFill/>
                    </a:lnB>
                  </a:tcPr>
                </a:tc>
                <a:extLst>
                  <a:ext uri="{0D108BD9-81ED-4DB2-BD59-A6C34878D82A}">
                    <a16:rowId xmlns:a16="http://schemas.microsoft.com/office/drawing/2014/main" val="3410716584"/>
                  </a:ext>
                </a:extLst>
              </a:tr>
              <a:tr h="346820">
                <a:tc>
                  <a:txBody>
                    <a:bodyPr/>
                    <a:lstStyle/>
                    <a:p>
                      <a:pPr algn="l" fontAlgn="ctr"/>
                      <a:r>
                        <a:rPr lang="en-US" sz="1800" b="0" i="0" u="none" strike="noStrike">
                          <a:solidFill>
                            <a:srgbClr val="000000"/>
                          </a:solidFill>
                          <a:effectLst/>
                          <a:latin typeface="Calibri" panose="020F0502020204030204" pitchFamily="34" charset="0"/>
                        </a:rPr>
                        <a:t>Cumulative Wealth</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0.720</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0.845</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0.779</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0.764</a:t>
                      </a:r>
                    </a:p>
                  </a:txBody>
                  <a:tcPr marL="7620" marR="7620" marT="7620" marB="0" anchor="ctr">
                    <a:lnL>
                      <a:noFill/>
                    </a:lnL>
                    <a:lnR>
                      <a:noFill/>
                    </a:lnR>
                    <a:lnT>
                      <a:noFill/>
                    </a:lnT>
                    <a:lnB>
                      <a:noFill/>
                    </a:lnB>
                  </a:tcPr>
                </a:tc>
                <a:extLst>
                  <a:ext uri="{0D108BD9-81ED-4DB2-BD59-A6C34878D82A}">
                    <a16:rowId xmlns:a16="http://schemas.microsoft.com/office/drawing/2014/main" val="1766853504"/>
                  </a:ext>
                </a:extLst>
              </a:tr>
              <a:tr h="346820">
                <a:tc>
                  <a:txBody>
                    <a:bodyPr/>
                    <a:lstStyle/>
                    <a:p>
                      <a:pPr algn="l" fontAlgn="ctr"/>
                      <a:r>
                        <a:rPr lang="en-US" sz="1800" b="0" i="0" u="none" strike="noStrike">
                          <a:solidFill>
                            <a:srgbClr val="000000"/>
                          </a:solidFill>
                          <a:effectLst/>
                          <a:latin typeface="Calibri" panose="020F0502020204030204" pitchFamily="34" charset="0"/>
                        </a:rPr>
                        <a:t>Cumulative Human Resource Management</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0.643</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0.703</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0.686</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0.643</a:t>
                      </a:r>
                    </a:p>
                  </a:txBody>
                  <a:tcPr marL="7620" marR="7620" marT="7620" marB="0" anchor="ctr">
                    <a:lnL>
                      <a:noFill/>
                    </a:lnL>
                    <a:lnR>
                      <a:noFill/>
                    </a:lnR>
                    <a:lnT>
                      <a:noFill/>
                    </a:lnT>
                    <a:lnB>
                      <a:noFill/>
                    </a:lnB>
                  </a:tcPr>
                </a:tc>
                <a:extLst>
                  <a:ext uri="{0D108BD9-81ED-4DB2-BD59-A6C34878D82A}">
                    <a16:rowId xmlns:a16="http://schemas.microsoft.com/office/drawing/2014/main" val="1285778431"/>
                  </a:ext>
                </a:extLst>
              </a:tr>
              <a:tr h="346820">
                <a:tc>
                  <a:txBody>
                    <a:bodyPr/>
                    <a:lstStyle/>
                    <a:p>
                      <a:pPr algn="l" fontAlgn="ctr"/>
                      <a:r>
                        <a:rPr lang="en-US" sz="1800" b="0" i="0" u="none" strike="noStrike">
                          <a:solidFill>
                            <a:srgbClr val="000000"/>
                          </a:solidFill>
                          <a:effectLst/>
                          <a:latin typeface="Calibri" panose="020F0502020204030204" pitchFamily="34" charset="0"/>
                        </a:rPr>
                        <a:t>Cumulative Asset Management</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0.073</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0.314</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0.205</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0.073</a:t>
                      </a:r>
                    </a:p>
                  </a:txBody>
                  <a:tcPr marL="7620" marR="7620" marT="7620" marB="0" anchor="ctr">
                    <a:lnL>
                      <a:noFill/>
                    </a:lnL>
                    <a:lnR>
                      <a:noFill/>
                    </a:lnR>
                    <a:lnT>
                      <a:noFill/>
                    </a:lnT>
                    <a:lnB>
                      <a:noFill/>
                    </a:lnB>
                  </a:tcPr>
                </a:tc>
                <a:extLst>
                  <a:ext uri="{0D108BD9-81ED-4DB2-BD59-A6C34878D82A}">
                    <a16:rowId xmlns:a16="http://schemas.microsoft.com/office/drawing/2014/main" val="2710264699"/>
                  </a:ext>
                </a:extLst>
              </a:tr>
              <a:tr h="346820">
                <a:tc>
                  <a:txBody>
                    <a:bodyPr/>
                    <a:lstStyle/>
                    <a:p>
                      <a:pPr algn="l" fontAlgn="ctr"/>
                      <a:r>
                        <a:rPr lang="en-US" sz="1800" b="0" i="0" u="none" strike="noStrike">
                          <a:solidFill>
                            <a:srgbClr val="000000"/>
                          </a:solidFill>
                          <a:effectLst/>
                          <a:latin typeface="Calibri" panose="020F0502020204030204" pitchFamily="34" charset="0"/>
                        </a:rPr>
                        <a:t>Cumulative Manufacturing Productivity</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0.288</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0.684</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0.519</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0.288</a:t>
                      </a:r>
                    </a:p>
                  </a:txBody>
                  <a:tcPr marL="7620" marR="7620" marT="7620" marB="0" anchor="ctr">
                    <a:lnL>
                      <a:noFill/>
                    </a:lnL>
                    <a:lnR>
                      <a:noFill/>
                    </a:lnR>
                    <a:lnT>
                      <a:noFill/>
                    </a:lnT>
                    <a:lnB>
                      <a:noFill/>
                    </a:lnB>
                  </a:tcPr>
                </a:tc>
                <a:extLst>
                  <a:ext uri="{0D108BD9-81ED-4DB2-BD59-A6C34878D82A}">
                    <a16:rowId xmlns:a16="http://schemas.microsoft.com/office/drawing/2014/main" val="985704531"/>
                  </a:ext>
                </a:extLst>
              </a:tr>
              <a:tr h="346820">
                <a:tc>
                  <a:txBody>
                    <a:bodyPr/>
                    <a:lstStyle/>
                    <a:p>
                      <a:pPr algn="l" fontAlgn="ctr"/>
                      <a:r>
                        <a:rPr lang="en-US" sz="1800" b="0" i="0" u="none" strike="noStrike">
                          <a:solidFill>
                            <a:srgbClr val="000000"/>
                          </a:solidFill>
                          <a:effectLst/>
                          <a:latin typeface="Calibri" panose="020F0502020204030204" pitchFamily="34" charset="0"/>
                        </a:rPr>
                        <a:t>Cumulative Financial Risk</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1.000</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1.000</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1.000</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1.000</a:t>
                      </a:r>
                    </a:p>
                  </a:txBody>
                  <a:tcPr marL="7620" marR="7620" marT="7620" marB="0" anchor="ctr">
                    <a:lnL>
                      <a:noFill/>
                    </a:lnL>
                    <a:lnR>
                      <a:noFill/>
                    </a:lnR>
                    <a:lnT>
                      <a:noFill/>
                    </a:lnT>
                    <a:lnB>
                      <a:noFill/>
                    </a:lnB>
                  </a:tcPr>
                </a:tc>
                <a:extLst>
                  <a:ext uri="{0D108BD9-81ED-4DB2-BD59-A6C34878D82A}">
                    <a16:rowId xmlns:a16="http://schemas.microsoft.com/office/drawing/2014/main" val="2449146574"/>
                  </a:ext>
                </a:extLst>
              </a:tr>
              <a:tr h="346820">
                <a:tc>
                  <a:txBody>
                    <a:bodyPr/>
                    <a:lstStyle/>
                    <a:p>
                      <a:pPr algn="l" fontAlgn="ctr"/>
                      <a:r>
                        <a:rPr lang="en-US" sz="1800" b="0" i="0" u="none" strike="noStrike">
                          <a:solidFill>
                            <a:srgbClr val="000000"/>
                          </a:solidFill>
                          <a:effectLst/>
                          <a:latin typeface="Calibri" panose="020F0502020204030204" pitchFamily="34" charset="0"/>
                        </a:rPr>
                        <a:t>Cumulative Reputation</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0.612</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0.645</a:t>
                      </a:r>
                    </a:p>
                  </a:txBody>
                  <a:tcPr marL="7620" marR="7620" marT="7620" marB="0" anchor="ctr">
                    <a:lnL>
                      <a:noFill/>
                    </a:lnL>
                    <a:lnR>
                      <a:noFill/>
                    </a:lnR>
                    <a:lnT>
                      <a:noFill/>
                    </a:lnT>
                    <a:lnB>
                      <a:noFill/>
                    </a:lnB>
                  </a:tcPr>
                </a:tc>
                <a:tc>
                  <a:txBody>
                    <a:bodyPr/>
                    <a:lstStyle/>
                    <a:p>
                      <a:pPr algn="r" fontAlgn="ctr"/>
                      <a:r>
                        <a:rPr lang="en-US" sz="1800" b="0" i="0" u="none" strike="noStrike">
                          <a:solidFill>
                            <a:srgbClr val="000000"/>
                          </a:solidFill>
                          <a:effectLst/>
                          <a:latin typeface="Calibri" panose="020F0502020204030204" pitchFamily="34" charset="0"/>
                        </a:rPr>
                        <a:t>0.628</a:t>
                      </a:r>
                    </a:p>
                  </a:txBody>
                  <a:tcPr marL="7620" marR="7620" marT="7620" marB="0" anchor="ctr">
                    <a:lnL>
                      <a:noFill/>
                    </a:lnL>
                    <a:lnR>
                      <a:noFill/>
                    </a:lnR>
                    <a:lnT>
                      <a:noFill/>
                    </a:lnT>
                    <a:lnB>
                      <a:noFill/>
                    </a:lnB>
                  </a:tcPr>
                </a:tc>
                <a:tc>
                  <a:txBody>
                    <a:bodyPr/>
                    <a:lstStyle/>
                    <a:p>
                      <a:pPr algn="r" fontAlgn="ctr"/>
                      <a:r>
                        <a:rPr lang="en-US" sz="1800" b="0" i="0" u="none" strike="noStrike" dirty="0">
                          <a:solidFill>
                            <a:srgbClr val="000000"/>
                          </a:solidFill>
                          <a:effectLst/>
                          <a:latin typeface="Calibri" panose="020F0502020204030204" pitchFamily="34" charset="0"/>
                        </a:rPr>
                        <a:t>0.612</a:t>
                      </a:r>
                    </a:p>
                  </a:txBody>
                  <a:tcPr marL="7620" marR="7620" marT="7620" marB="0" anchor="ctr">
                    <a:lnL>
                      <a:noFill/>
                    </a:lnL>
                    <a:lnR>
                      <a:noFill/>
                    </a:lnR>
                    <a:lnT>
                      <a:noFill/>
                    </a:lnT>
                    <a:lnB>
                      <a:noFill/>
                    </a:lnB>
                  </a:tcPr>
                </a:tc>
                <a:extLst>
                  <a:ext uri="{0D108BD9-81ED-4DB2-BD59-A6C34878D82A}">
                    <a16:rowId xmlns:a16="http://schemas.microsoft.com/office/drawing/2014/main" val="3409368036"/>
                  </a:ext>
                </a:extLst>
              </a:tr>
            </a:tbl>
          </a:graphicData>
        </a:graphic>
      </p:graphicFrame>
      <p:sp>
        <p:nvSpPr>
          <p:cNvPr id="10" name="TextBox 9">
            <a:extLst>
              <a:ext uri="{FF2B5EF4-FFF2-40B4-BE49-F238E27FC236}">
                <a16:creationId xmlns:a16="http://schemas.microsoft.com/office/drawing/2014/main" id="{A235FB4A-62D0-2CCF-52DE-917F59A18A55}"/>
              </a:ext>
            </a:extLst>
          </p:cNvPr>
          <p:cNvSpPr txBox="1"/>
          <p:nvPr/>
        </p:nvSpPr>
        <p:spPr>
          <a:xfrm>
            <a:off x="5251622" y="185742"/>
            <a:ext cx="6622879" cy="830997"/>
          </a:xfrm>
          <a:prstGeom prst="rect">
            <a:avLst/>
          </a:prstGeom>
          <a:noFill/>
        </p:spPr>
        <p:txBody>
          <a:bodyPr wrap="square" rtlCol="0">
            <a:spAutoFit/>
          </a:bodyPr>
          <a:lstStyle/>
          <a:p>
            <a:r>
              <a:rPr lang="en-US" sz="2400" b="1" dirty="0">
                <a:solidFill>
                  <a:srgbClr val="5893FF"/>
                </a:solidFill>
              </a:rPr>
              <a:t>Explain  2 decisions that affected past financial performance</a:t>
            </a:r>
            <a:r>
              <a:rPr lang="en-US" sz="2000" b="1" dirty="0"/>
              <a:t>.                         </a:t>
            </a:r>
          </a:p>
        </p:txBody>
      </p:sp>
      <p:sp>
        <p:nvSpPr>
          <p:cNvPr id="3" name="TextBox 2">
            <a:extLst>
              <a:ext uri="{FF2B5EF4-FFF2-40B4-BE49-F238E27FC236}">
                <a16:creationId xmlns:a16="http://schemas.microsoft.com/office/drawing/2014/main" id="{C5799525-07D9-95EF-D4F8-956F782C4324}"/>
              </a:ext>
            </a:extLst>
          </p:cNvPr>
          <p:cNvSpPr txBox="1"/>
          <p:nvPr/>
        </p:nvSpPr>
        <p:spPr>
          <a:xfrm>
            <a:off x="444500" y="1701800"/>
            <a:ext cx="2895600" cy="1569660"/>
          </a:xfrm>
          <a:prstGeom prst="rect">
            <a:avLst/>
          </a:prstGeom>
          <a:noFill/>
        </p:spPr>
        <p:txBody>
          <a:bodyPr wrap="square" rtlCol="0">
            <a:spAutoFit/>
          </a:bodyPr>
          <a:lstStyle/>
          <a:p>
            <a:pPr marL="457200" indent="-457200">
              <a:buAutoNum type="arabicParenR"/>
            </a:pPr>
            <a:r>
              <a:rPr lang="en-US" sz="2400" b="1" dirty="0"/>
              <a:t>Market Demand </a:t>
            </a:r>
            <a:r>
              <a:rPr lang="en-US" sz="2400" dirty="0"/>
              <a:t>– Why?</a:t>
            </a:r>
          </a:p>
          <a:p>
            <a:pPr marL="457200" indent="-457200">
              <a:buAutoNum type="arabicParenR"/>
            </a:pPr>
            <a:r>
              <a:rPr lang="en-US" sz="2400" b="1" dirty="0"/>
              <a:t>Fixed Capacity </a:t>
            </a:r>
            <a:r>
              <a:rPr lang="en-US" sz="2400" dirty="0"/>
              <a:t>– Why?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noChangeArrowheads="1"/>
          </p:cNvSpPr>
          <p:nvPr>
            <p:ph type="title"/>
          </p:nvPr>
        </p:nvSpPr>
        <p:spPr>
          <a:xfrm>
            <a:off x="0" y="0"/>
            <a:ext cx="12192000" cy="1325563"/>
          </a:xfrm>
        </p:spPr>
        <p:txBody>
          <a:bodyPr/>
          <a:lstStyle/>
          <a:p>
            <a:pPr eaLnBrk="1" hangingPunct="1"/>
            <a:r>
              <a:rPr lang="en-US" altLang="en-US" sz="2800"/>
              <a:t>SWOT Analysis</a:t>
            </a:r>
          </a:p>
        </p:txBody>
      </p:sp>
      <p:sp>
        <p:nvSpPr>
          <p:cNvPr id="25604" name="Slide Number Placeholder 8"/>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45BFBAEE-1B24-40BC-B29F-070D18D2E3E7}" type="slidenum">
              <a:rPr lang="en-US" altLang="en-US" sz="1800" smtClean="0">
                <a:solidFill>
                  <a:srgbClr val="A6B727"/>
                </a:solidFill>
              </a:rPr>
              <a:pPr fontAlgn="base">
                <a:lnSpc>
                  <a:spcPct val="100000"/>
                </a:lnSpc>
                <a:spcBef>
                  <a:spcPct val="0"/>
                </a:spcBef>
                <a:spcAft>
                  <a:spcPct val="0"/>
                </a:spcAft>
                <a:buFontTx/>
                <a:buNone/>
              </a:pPr>
              <a:t>6</a:t>
            </a:fld>
            <a:endParaRPr lang="en-US" altLang="en-US" sz="1800">
              <a:solidFill>
                <a:srgbClr val="A6B727"/>
              </a:solidFill>
            </a:endParaRPr>
          </a:p>
        </p:txBody>
      </p:sp>
      <p:graphicFrame>
        <p:nvGraphicFramePr>
          <p:cNvPr id="6" name="Table 16"/>
          <p:cNvGraphicFramePr>
            <a:graphicFrameLocks noGrp="1"/>
          </p:cNvGraphicFramePr>
          <p:nvPr>
            <p:extLst>
              <p:ext uri="{D42A27DB-BD31-4B8C-83A1-F6EECF244321}">
                <p14:modId xmlns:p14="http://schemas.microsoft.com/office/powerpoint/2010/main" val="1399495988"/>
              </p:ext>
            </p:extLst>
          </p:nvPr>
        </p:nvGraphicFramePr>
        <p:xfrm>
          <a:off x="1350963" y="1612900"/>
          <a:ext cx="4103687" cy="2239963"/>
        </p:xfrm>
        <a:graphic>
          <a:graphicData uri="http://schemas.openxmlformats.org/drawingml/2006/table">
            <a:tbl>
              <a:tblPr firstRow="1" bandRow="1">
                <a:tableStyleId>{5C22544A-7EE6-4342-B048-85BDC9FD1C3A}</a:tableStyleId>
              </a:tblPr>
              <a:tblGrid>
                <a:gridCol w="4103687">
                  <a:extLst>
                    <a:ext uri="{9D8B030D-6E8A-4147-A177-3AD203B41FA5}">
                      <a16:colId xmlns:a16="http://schemas.microsoft.com/office/drawing/2014/main" val="20000"/>
                    </a:ext>
                  </a:extLst>
                </a:gridCol>
              </a:tblGrid>
              <a:tr h="464584">
                <a:tc>
                  <a:txBody>
                    <a:bodyPr/>
                    <a:lstStyle/>
                    <a:p>
                      <a:r>
                        <a:rPr lang="en-US" sz="1800" b="1" kern="1200" dirty="0">
                          <a:solidFill>
                            <a:schemeClr val="lt1"/>
                          </a:solidFill>
                          <a:latin typeface="+mn-lt"/>
                          <a:ea typeface="+mn-ea"/>
                          <a:cs typeface="+mn-cs"/>
                        </a:rPr>
                        <a:t>Strength</a:t>
                      </a:r>
                    </a:p>
                  </a:txBody>
                  <a:tcPr marL="91436" marR="91436" marT="45717" marB="45717"/>
                </a:tc>
                <a:extLst>
                  <a:ext uri="{0D108BD9-81ED-4DB2-BD59-A6C34878D82A}">
                    <a16:rowId xmlns:a16="http://schemas.microsoft.com/office/drawing/2014/main" val="10000"/>
                  </a:ext>
                </a:extLst>
              </a:tr>
              <a:tr h="17753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Strength =&gt; Internal</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 R&amp;D new technology for product improvement used with additional Venture Capitalist funding of 2.5 M for Qtr4 – Qtr6.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a:txBody>
                  <a:tcPr marL="91436" marR="91436" marT="45717" marB="45717"/>
                </a:tc>
                <a:extLst>
                  <a:ext uri="{0D108BD9-81ED-4DB2-BD59-A6C34878D82A}">
                    <a16:rowId xmlns:a16="http://schemas.microsoft.com/office/drawing/2014/main" val="10001"/>
                  </a:ext>
                </a:extLst>
              </a:tr>
            </a:tbl>
          </a:graphicData>
        </a:graphic>
      </p:graphicFrame>
      <p:graphicFrame>
        <p:nvGraphicFramePr>
          <p:cNvPr id="18" name="Table 16"/>
          <p:cNvGraphicFramePr>
            <a:graphicFrameLocks noGrp="1"/>
          </p:cNvGraphicFramePr>
          <p:nvPr>
            <p:extLst>
              <p:ext uri="{D42A27DB-BD31-4B8C-83A1-F6EECF244321}">
                <p14:modId xmlns:p14="http://schemas.microsoft.com/office/powerpoint/2010/main" val="2445590853"/>
              </p:ext>
            </p:extLst>
          </p:nvPr>
        </p:nvGraphicFramePr>
        <p:xfrm>
          <a:off x="6656388" y="1625600"/>
          <a:ext cx="4111625" cy="2239963"/>
        </p:xfrm>
        <a:graphic>
          <a:graphicData uri="http://schemas.openxmlformats.org/drawingml/2006/table">
            <a:tbl>
              <a:tblPr firstRow="1" bandRow="1">
                <a:tableStyleId>{5C22544A-7EE6-4342-B048-85BDC9FD1C3A}</a:tableStyleId>
              </a:tblPr>
              <a:tblGrid>
                <a:gridCol w="4111625">
                  <a:extLst>
                    <a:ext uri="{9D8B030D-6E8A-4147-A177-3AD203B41FA5}">
                      <a16:colId xmlns:a16="http://schemas.microsoft.com/office/drawing/2014/main" val="20000"/>
                    </a:ext>
                  </a:extLst>
                </a:gridCol>
              </a:tblGrid>
              <a:tr h="464584">
                <a:tc>
                  <a:txBody>
                    <a:bodyPr/>
                    <a:lstStyle/>
                    <a:p>
                      <a:r>
                        <a:rPr lang="en-US" sz="1800" dirty="0"/>
                        <a:t>Weakness</a:t>
                      </a:r>
                    </a:p>
                  </a:txBody>
                  <a:tcPr marL="91448" marR="91448" marT="45717" marB="45717"/>
                </a:tc>
                <a:extLst>
                  <a:ext uri="{0D108BD9-81ED-4DB2-BD59-A6C34878D82A}">
                    <a16:rowId xmlns:a16="http://schemas.microsoft.com/office/drawing/2014/main" val="10000"/>
                  </a:ext>
                </a:extLst>
              </a:tr>
              <a:tr h="17753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Weakness =&gt; Internal</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 First 3 quarters financial situation Balance Score Card showed zero number. Need improvements in ROI, negative Net Income, and negative EPS.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a:txBody>
                  <a:tcPr marL="91448" marR="91448" marT="45717" marB="45717"/>
                </a:tc>
                <a:extLst>
                  <a:ext uri="{0D108BD9-81ED-4DB2-BD59-A6C34878D82A}">
                    <a16:rowId xmlns:a16="http://schemas.microsoft.com/office/drawing/2014/main" val="10001"/>
                  </a:ext>
                </a:extLst>
              </a:tr>
            </a:tbl>
          </a:graphicData>
        </a:graphic>
      </p:graphicFrame>
      <p:graphicFrame>
        <p:nvGraphicFramePr>
          <p:cNvPr id="19" name="Table 16"/>
          <p:cNvGraphicFramePr>
            <a:graphicFrameLocks noGrp="1"/>
          </p:cNvGraphicFramePr>
          <p:nvPr>
            <p:extLst>
              <p:ext uri="{D42A27DB-BD31-4B8C-83A1-F6EECF244321}">
                <p14:modId xmlns:p14="http://schemas.microsoft.com/office/powerpoint/2010/main" val="800133500"/>
              </p:ext>
            </p:extLst>
          </p:nvPr>
        </p:nvGraphicFramePr>
        <p:xfrm>
          <a:off x="1331913" y="4110038"/>
          <a:ext cx="4125912" cy="2203450"/>
        </p:xfrm>
        <a:graphic>
          <a:graphicData uri="http://schemas.openxmlformats.org/drawingml/2006/table">
            <a:tbl>
              <a:tblPr firstRow="1" bandRow="1">
                <a:tableStyleId>{5C22544A-7EE6-4342-B048-85BDC9FD1C3A}</a:tableStyleId>
              </a:tblPr>
              <a:tblGrid>
                <a:gridCol w="4125912">
                  <a:extLst>
                    <a:ext uri="{9D8B030D-6E8A-4147-A177-3AD203B41FA5}">
                      <a16:colId xmlns:a16="http://schemas.microsoft.com/office/drawing/2014/main" val="20000"/>
                    </a:ext>
                  </a:extLst>
                </a:gridCol>
              </a:tblGrid>
              <a:tr h="457011">
                <a:tc>
                  <a:txBody>
                    <a:bodyPr/>
                    <a:lstStyle/>
                    <a:p>
                      <a:r>
                        <a:rPr lang="en-US" sz="1800" dirty="0"/>
                        <a:t>Opportunity</a:t>
                      </a:r>
                    </a:p>
                  </a:txBody>
                  <a:tcPr marT="45722" marB="45722"/>
                </a:tc>
                <a:extLst>
                  <a:ext uri="{0D108BD9-81ED-4DB2-BD59-A6C34878D82A}">
                    <a16:rowId xmlns:a16="http://schemas.microsoft.com/office/drawing/2014/main" val="10000"/>
                  </a:ext>
                </a:extLst>
              </a:tr>
              <a:tr h="17464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Opportunity =&gt; External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There is an industry forecast of a 3% growth rate along with indications that there are interested buyers for carbon fiber bikes.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a:txBody>
                  <a:tcPr marT="45722" marB="45722"/>
                </a:tc>
                <a:extLst>
                  <a:ext uri="{0D108BD9-81ED-4DB2-BD59-A6C34878D82A}">
                    <a16:rowId xmlns:a16="http://schemas.microsoft.com/office/drawing/2014/main" val="10001"/>
                  </a:ext>
                </a:extLst>
              </a:tr>
            </a:tbl>
          </a:graphicData>
        </a:graphic>
      </p:graphicFrame>
      <p:graphicFrame>
        <p:nvGraphicFramePr>
          <p:cNvPr id="20" name="Table 16"/>
          <p:cNvGraphicFramePr>
            <a:graphicFrameLocks noGrp="1"/>
          </p:cNvGraphicFramePr>
          <p:nvPr>
            <p:extLst>
              <p:ext uri="{D42A27DB-BD31-4B8C-83A1-F6EECF244321}">
                <p14:modId xmlns:p14="http://schemas.microsoft.com/office/powerpoint/2010/main" val="4057570016"/>
              </p:ext>
            </p:extLst>
          </p:nvPr>
        </p:nvGraphicFramePr>
        <p:xfrm>
          <a:off x="6692900" y="4130675"/>
          <a:ext cx="4117975" cy="2185525"/>
        </p:xfrm>
        <a:graphic>
          <a:graphicData uri="http://schemas.openxmlformats.org/drawingml/2006/table">
            <a:tbl>
              <a:tblPr firstRow="1" bandRow="1">
                <a:tableStyleId>{5C22544A-7EE6-4342-B048-85BDC9FD1C3A}</a:tableStyleId>
              </a:tblPr>
              <a:tblGrid>
                <a:gridCol w="4117975">
                  <a:extLst>
                    <a:ext uri="{9D8B030D-6E8A-4147-A177-3AD203B41FA5}">
                      <a16:colId xmlns:a16="http://schemas.microsoft.com/office/drawing/2014/main" val="20000"/>
                    </a:ext>
                  </a:extLst>
                </a:gridCol>
              </a:tblGrid>
              <a:tr h="448141">
                <a:tc>
                  <a:txBody>
                    <a:bodyPr/>
                    <a:lstStyle/>
                    <a:p>
                      <a:r>
                        <a:rPr lang="en-US" sz="1800" dirty="0"/>
                        <a:t>Threat</a:t>
                      </a:r>
                    </a:p>
                  </a:txBody>
                  <a:tcPr marL="91429" marR="91429" marT="45732" marB="45732"/>
                </a:tc>
                <a:extLst>
                  <a:ext uri="{0D108BD9-81ED-4DB2-BD59-A6C34878D82A}">
                    <a16:rowId xmlns:a16="http://schemas.microsoft.com/office/drawing/2014/main" val="10000"/>
                  </a:ext>
                </a:extLst>
              </a:tr>
              <a:tr h="17235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Threats =&gt; External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Environmental group concerns for toxic emissions from production facilities near Bangalore. There is a scientist investigating the problem.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a:txBody>
                  <a:tcPr marL="91429" marR="91429" marT="45732" marB="45732"/>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noChangeArrowheads="1"/>
          </p:cNvSpPr>
          <p:nvPr>
            <p:ph type="title"/>
          </p:nvPr>
        </p:nvSpPr>
        <p:spPr/>
        <p:txBody>
          <a:bodyPr/>
          <a:lstStyle/>
          <a:p>
            <a:pPr eaLnBrk="1" hangingPunct="1"/>
            <a:r>
              <a:rPr lang="en-US" altLang="en-US" sz="2800">
                <a:solidFill>
                  <a:schemeClr val="bg1"/>
                </a:solidFill>
                <a:cs typeface="Calibri Light" panose="020F0302020204030204" pitchFamily="34" charset="0"/>
              </a:rPr>
              <a:t>     Investment Plan</a:t>
            </a:r>
            <a:endParaRPr lang="en-US" altLang="en-US">
              <a:solidFill>
                <a:schemeClr val="bg1"/>
              </a:solidFill>
            </a:endParaRPr>
          </a:p>
        </p:txBody>
      </p:sp>
      <p:sp>
        <p:nvSpPr>
          <p:cNvPr id="27651" name="Content Placeholder 2"/>
          <p:cNvSpPr>
            <a:spLocks noGrp="1" noChangeArrowheads="1"/>
          </p:cNvSpPr>
          <p:nvPr>
            <p:ph idx="1"/>
          </p:nvPr>
        </p:nvSpPr>
        <p:spPr/>
        <p:txBody>
          <a:bodyPr/>
          <a:lstStyle/>
          <a:p>
            <a:pPr marL="0" marR="0">
              <a:lnSpc>
                <a:spcPct val="107000"/>
              </a:lnSpc>
              <a:spcBef>
                <a:spcPts val="0"/>
              </a:spcBef>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 </a:t>
            </a:r>
            <a:r>
              <a:rPr lang="en-US" sz="2000" b="1" kern="100" dirty="0">
                <a:effectLst/>
                <a:latin typeface="Arial" panose="020B0604020202020204" pitchFamily="34" charset="0"/>
                <a:ea typeface="Calibri" panose="020F0502020204030204" pitchFamily="34" charset="0"/>
                <a:cs typeface="Times New Roman" panose="02020603050405020304" pitchFamily="18" charset="0"/>
              </a:rPr>
              <a:t>Investment Plan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Utilizing additional 2.5 M in funding from the Venture Capitalists.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Based on strategic and tactical plans for Qtr4 – Qtr6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The following strategies will be discussed for the development of “The Bike”.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Marketing Strategy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Sales Channel Strategy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Human Resource Strategy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Manufacturing Strategy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Financial Strategy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The Tactical Plan will incorporate such strategies.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SWOT analysis will provide incite for “The Bike”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Two anticipated benefits that the strategic actions will yield.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Four Actionable Steps to support two strategies.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eaLnBrk="1" hangingPunct="1">
              <a:buNone/>
            </a:pPr>
            <a:endParaRPr lang="en-US" altLang="en-US" dirty="0"/>
          </a:p>
        </p:txBody>
      </p:sp>
      <p:sp>
        <p:nvSpPr>
          <p:cNvPr id="27653" name="Slide Number Placeholder 4"/>
          <p:cNvSpPr>
            <a:spLocks noGrp="1" noChangeArrowheads="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36022F74-2EAF-4012-96E7-FBCB7054B45D}" type="slidenum">
              <a:rPr lang="en-US" altLang="en-US" sz="1800" smtClean="0">
                <a:solidFill>
                  <a:srgbClr val="A6B727"/>
                </a:solidFill>
              </a:rPr>
              <a:pPr fontAlgn="base">
                <a:lnSpc>
                  <a:spcPct val="100000"/>
                </a:lnSpc>
                <a:spcBef>
                  <a:spcPct val="0"/>
                </a:spcBef>
                <a:spcAft>
                  <a:spcPct val="0"/>
                </a:spcAft>
                <a:buFontTx/>
                <a:buNone/>
              </a:pPr>
              <a:t>7</a:t>
            </a:fld>
            <a:endParaRPr lang="en-US" altLang="en-US" sz="1800">
              <a:solidFill>
                <a:srgbClr val="A6B727"/>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3"/>
          <p:cNvSpPr>
            <a:spLocks noGrp="1" noChangeArrowheads="1"/>
          </p:cNvSpPr>
          <p:nvPr>
            <p:ph type="title"/>
          </p:nvPr>
        </p:nvSpPr>
        <p:spPr/>
        <p:txBody>
          <a:bodyPr/>
          <a:lstStyle/>
          <a:p>
            <a:pPr eaLnBrk="1" hangingPunct="1"/>
            <a:r>
              <a:rPr lang="en-US" altLang="en-US" sz="2800">
                <a:solidFill>
                  <a:srgbClr val="FFFFFF"/>
                </a:solidFill>
              </a:rPr>
              <a:t>     Marketing Strategy</a:t>
            </a:r>
          </a:p>
        </p:txBody>
      </p:sp>
      <p:sp>
        <p:nvSpPr>
          <p:cNvPr id="29699" name="Content Placeholder 2"/>
          <p:cNvSpPr>
            <a:spLocks noGrp="1" noChangeArrowheads="1"/>
          </p:cNvSpPr>
          <p:nvPr>
            <p:ph idx="1"/>
          </p:nvPr>
        </p:nvSpPr>
        <p:spPr/>
        <p:txBody>
          <a:bodyPr/>
          <a:lstStyle/>
          <a:p>
            <a:pPr marL="0" indent="0" eaLnBrk="1" hangingPunct="1">
              <a:buNone/>
            </a:pPr>
            <a:r>
              <a:rPr lang="en-US" altLang="en-US" dirty="0"/>
              <a:t>Marketing Strategy Qtr4 – Qtr6</a:t>
            </a:r>
          </a:p>
          <a:p>
            <a:pPr marL="0" indent="0" eaLnBrk="1" hangingPunct="1">
              <a:buNone/>
            </a:pPr>
            <a:endParaRPr lang="en-US" altLang="en-US" dirty="0"/>
          </a:p>
          <a:p>
            <a:pPr marL="514350" indent="-514350" eaLnBrk="1" hangingPunct="1">
              <a:buAutoNum type="arabicParenR"/>
            </a:pPr>
            <a:r>
              <a:rPr lang="en-US" altLang="en-US" dirty="0"/>
              <a:t>Improve Advertising Design Ad – How? Benefits? Tactical Plan</a:t>
            </a:r>
          </a:p>
          <a:p>
            <a:pPr marL="514350" indent="-514350" eaLnBrk="1" hangingPunct="1">
              <a:buAutoNum type="arabicParenR"/>
            </a:pPr>
            <a:endParaRPr lang="en-US" altLang="en-US" dirty="0"/>
          </a:p>
          <a:p>
            <a:pPr marL="514350" indent="-514350" eaLnBrk="1" hangingPunct="1">
              <a:buAutoNum type="arabicParenR"/>
            </a:pPr>
            <a:r>
              <a:rPr lang="en-US" altLang="en-US" dirty="0"/>
              <a:t>Improve Major Media Placement – How? Benefits? Tactical Plan</a:t>
            </a:r>
          </a:p>
        </p:txBody>
      </p:sp>
      <p:sp>
        <p:nvSpPr>
          <p:cNvPr id="29701" name="Slide Number Placeholder 8"/>
          <p:cNvSpPr>
            <a:spLocks noGrp="1" noChangeArrowheads="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fontAlgn="base">
              <a:lnSpc>
                <a:spcPct val="100000"/>
              </a:lnSpc>
              <a:spcBef>
                <a:spcPct val="0"/>
              </a:spcBef>
              <a:spcAft>
                <a:spcPct val="0"/>
              </a:spcAft>
              <a:buFontTx/>
              <a:buNone/>
            </a:pPr>
            <a:fld id="{28251714-34E2-4D0F-AE10-A8BAF95E48E8}" type="slidenum">
              <a:rPr lang="en-US" altLang="en-US" sz="1800" smtClean="0">
                <a:solidFill>
                  <a:srgbClr val="A6B727"/>
                </a:solidFill>
              </a:rPr>
              <a:pPr algn="r" fontAlgn="base">
                <a:lnSpc>
                  <a:spcPct val="100000"/>
                </a:lnSpc>
                <a:spcBef>
                  <a:spcPct val="0"/>
                </a:spcBef>
                <a:spcAft>
                  <a:spcPct val="0"/>
                </a:spcAft>
                <a:buFontTx/>
                <a:buNone/>
              </a:pPr>
              <a:t>8</a:t>
            </a:fld>
            <a:endParaRPr lang="en-US" altLang="en-US" sz="1800">
              <a:solidFill>
                <a:srgbClr val="A6B727"/>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4"/>
          <p:cNvSpPr>
            <a:spLocks noGrp="1" noChangeArrowheads="1"/>
          </p:cNvSpPr>
          <p:nvPr>
            <p:ph type="title"/>
          </p:nvPr>
        </p:nvSpPr>
        <p:spPr/>
        <p:txBody>
          <a:bodyPr/>
          <a:lstStyle/>
          <a:p>
            <a:pPr eaLnBrk="1" hangingPunct="1"/>
            <a:r>
              <a:rPr lang="en-US" altLang="en-US" sz="2800">
                <a:solidFill>
                  <a:srgbClr val="FFFFFF"/>
                </a:solidFill>
              </a:rPr>
              <a:t>     Sales Channel Strategy</a:t>
            </a:r>
            <a:endParaRPr lang="en-US" altLang="en-US">
              <a:solidFill>
                <a:srgbClr val="FFFFFF"/>
              </a:solidFill>
            </a:endParaRPr>
          </a:p>
        </p:txBody>
      </p:sp>
      <p:sp>
        <p:nvSpPr>
          <p:cNvPr id="31747" name="Content Placeholder 1"/>
          <p:cNvSpPr>
            <a:spLocks noGrp="1" noChangeArrowheads="1"/>
          </p:cNvSpPr>
          <p:nvPr>
            <p:ph idx="1"/>
          </p:nvPr>
        </p:nvSpPr>
        <p:spPr/>
        <p:txBody>
          <a:bodyPr/>
          <a:lstStyle/>
          <a:p>
            <a:pPr marL="0" indent="0" eaLnBrk="1" hangingPunct="1">
              <a:buNone/>
            </a:pPr>
            <a:r>
              <a:rPr lang="en-US" altLang="en-US" dirty="0"/>
              <a:t>Sales Channel Strategy Qtr4 – Qtr6</a:t>
            </a:r>
          </a:p>
          <a:p>
            <a:pPr marL="0" indent="0" eaLnBrk="1" hangingPunct="1">
              <a:buNone/>
            </a:pPr>
            <a:endParaRPr lang="en-US" altLang="en-US" dirty="0"/>
          </a:p>
          <a:p>
            <a:pPr marL="0" indent="0" eaLnBrk="1" hangingPunct="1">
              <a:buNone/>
            </a:pPr>
            <a:r>
              <a:rPr lang="en-US" altLang="en-US" dirty="0"/>
              <a:t>1) Need to open more stores. How? Benefits? Tactical Plan</a:t>
            </a:r>
          </a:p>
          <a:p>
            <a:pPr marL="0" indent="0" eaLnBrk="1" hangingPunct="1">
              <a:buNone/>
            </a:pPr>
            <a:endParaRPr lang="en-US" altLang="en-US" dirty="0"/>
          </a:p>
          <a:p>
            <a:pPr marL="0" indent="0" eaLnBrk="1" hangingPunct="1">
              <a:buNone/>
            </a:pPr>
            <a:r>
              <a:rPr lang="en-US" altLang="en-US" dirty="0"/>
              <a:t>2) Improve Demand Projection. How? Benefits? Tactical Plan</a:t>
            </a:r>
          </a:p>
        </p:txBody>
      </p:sp>
      <p:sp>
        <p:nvSpPr>
          <p:cNvPr id="31749" name="Slide Number Placeholder 11"/>
          <p:cNvSpPr>
            <a:spLocks noGrp="1" noChangeArrowheads="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fontAlgn="base">
              <a:lnSpc>
                <a:spcPct val="100000"/>
              </a:lnSpc>
              <a:spcBef>
                <a:spcPct val="0"/>
              </a:spcBef>
              <a:spcAft>
                <a:spcPct val="0"/>
              </a:spcAft>
              <a:buFontTx/>
              <a:buNone/>
            </a:pPr>
            <a:fld id="{4721C192-6A22-4B5E-986D-936B8F5BC765}" type="slidenum">
              <a:rPr lang="en-US" altLang="en-US" sz="1800" smtClean="0">
                <a:solidFill>
                  <a:srgbClr val="A6B727"/>
                </a:solidFill>
              </a:rPr>
              <a:pPr algn="r" fontAlgn="base">
                <a:lnSpc>
                  <a:spcPct val="100000"/>
                </a:lnSpc>
                <a:spcBef>
                  <a:spcPct val="0"/>
                </a:spcBef>
                <a:spcAft>
                  <a:spcPct val="0"/>
                </a:spcAft>
                <a:buFontTx/>
                <a:buNone/>
              </a:pPr>
              <a:t>9</a:t>
            </a:fld>
            <a:endParaRPr lang="en-US" altLang="en-US" sz="1800">
              <a:solidFill>
                <a:srgbClr val="A6B727"/>
              </a:solidFill>
            </a:endParaRPr>
          </a:p>
        </p:txBody>
      </p:sp>
    </p:spTree>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5B033F995A674C853732AE9C94A7B5" ma:contentTypeVersion="6" ma:contentTypeDescription="Create a new document." ma:contentTypeScope="" ma:versionID="d82f761c159d2d8aada33496799b561a">
  <xsd:schema xmlns:xsd="http://www.w3.org/2001/XMLSchema" xmlns:xs="http://www.w3.org/2001/XMLSchema" xmlns:p="http://schemas.microsoft.com/office/2006/metadata/properties" xmlns:ns2="7861d672-a03f-42f4-9fbe-17d7c9dca5c7" xmlns:ns3="8cf17207-3428-4bd6-883c-687de8116495" targetNamespace="http://schemas.microsoft.com/office/2006/metadata/properties" ma:root="true" ma:fieldsID="1f04b60a723e8d3e478895d71452333a" ns2:_="" ns3:_="">
    <xsd:import namespace="7861d672-a03f-42f4-9fbe-17d7c9dca5c7"/>
    <xsd:import namespace="8cf17207-3428-4bd6-883c-687de81164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61d672-a03f-42f4-9fbe-17d7c9dca5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cf17207-3428-4bd6-883c-687de811649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782BD0-0A7E-436C-9915-3AB176439452}">
  <ds:schemaRefs>
    <ds:schemaRef ds:uri="http://schemas.microsoft.com/sharepoint/v3/contenttype/forms"/>
  </ds:schemaRefs>
</ds:datastoreItem>
</file>

<file path=customXml/itemProps2.xml><?xml version="1.0" encoding="utf-8"?>
<ds:datastoreItem xmlns:ds="http://schemas.openxmlformats.org/officeDocument/2006/customXml" ds:itemID="{60714F85-7E64-4993-9651-15EC3404C5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61d672-a03f-42f4-9fbe-17d7c9dca5c7"/>
    <ds:schemaRef ds:uri="8cf17207-3428-4bd6-883c-687de81164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3F5D2BA-14ED-4DD7-B587-9190E51225CE}">
  <ds:schemaRefs>
    <ds:schemaRef ds:uri="http://purl.org/dc/elements/1.1/"/>
    <ds:schemaRef ds:uri="http://schemas.microsoft.com/office/2006/documentManagement/types"/>
    <ds:schemaRef ds:uri="http://www.w3.org/XML/1998/namespace"/>
    <ds:schemaRef ds:uri="8cf17207-3428-4bd6-883c-687de8116495"/>
    <ds:schemaRef ds:uri="http://schemas.microsoft.com/office/2006/metadata/properties"/>
    <ds:schemaRef ds:uri="http://purl.org/dc/terms/"/>
    <ds:schemaRef ds:uri="7861d672-a03f-42f4-9fbe-17d7c9dca5c7"/>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17494</TotalTime>
  <Words>2967</Words>
  <Application>Microsoft Office PowerPoint</Application>
  <PresentationFormat>Widescreen</PresentationFormat>
  <Paragraphs>361</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Symbol</vt:lpstr>
      <vt:lpstr>Wingdings</vt:lpstr>
      <vt:lpstr>Office Theme</vt:lpstr>
      <vt:lpstr>Joette Damo 000778125 The Bike</vt:lpstr>
      <vt:lpstr>Mission Statement and Objectives</vt:lpstr>
      <vt:lpstr>Target Segments</vt:lpstr>
      <vt:lpstr>PowerPoint Presentation</vt:lpstr>
      <vt:lpstr>Past Financial Performance</vt:lpstr>
      <vt:lpstr>SWOT Analysis</vt:lpstr>
      <vt:lpstr>     Investment Plan</vt:lpstr>
      <vt:lpstr>     Marketing Strategy</vt:lpstr>
      <vt:lpstr>     Sales Channel Strategy</vt:lpstr>
      <vt:lpstr>     Human Resource Strategy</vt:lpstr>
      <vt:lpstr>Manufacturing Strategy</vt:lpstr>
      <vt:lpstr>     Financial Strategy</vt:lpstr>
      <vt:lpstr>     Anticipated Benefits</vt:lpstr>
      <vt:lpstr>     Four Actionable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Student ID # Company Name</dc:title>
  <dc:creator>Lorretta Davis</dc:creator>
  <cp:lastModifiedBy>Joette Damo</cp:lastModifiedBy>
  <cp:revision>41</cp:revision>
  <dcterms:created xsi:type="dcterms:W3CDTF">2020-08-05T13:23:19Z</dcterms:created>
  <dcterms:modified xsi:type="dcterms:W3CDTF">2023-08-10T06:56:31Z</dcterms:modified>
</cp:coreProperties>
</file>