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19"/>
  </p:notesMasterIdLst>
  <p:handoutMasterIdLst>
    <p:handoutMasterId r:id="rId20"/>
  </p:handoutMasterIdLst>
  <p:sldIdLst>
    <p:sldId id="257" r:id="rId5"/>
    <p:sldId id="276" r:id="rId6"/>
    <p:sldId id="260" r:id="rId7"/>
    <p:sldId id="283" r:id="rId8"/>
    <p:sldId id="261" r:id="rId9"/>
    <p:sldId id="266" r:id="rId10"/>
    <p:sldId id="280" r:id="rId11"/>
    <p:sldId id="270" r:id="rId12"/>
    <p:sldId id="269" r:id="rId13"/>
    <p:sldId id="271" r:id="rId14"/>
    <p:sldId id="284" r:id="rId15"/>
    <p:sldId id="274" r:id="rId16"/>
    <p:sldId id="279" r:id="rId17"/>
    <p:sldId id="281" r:id="rId18"/>
  </p:sldIdLst>
  <p:sldSz cx="12192000" cy="6858000"/>
  <p:notesSz cx="6858000" cy="11715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cy Hughes" initials="" lastIdx="3" clrIdx="0"/>
  <p:cmAuthor id="2" name="Lisa Flynn" initials="" lastIdx="1" clrIdx="1"/>
  <p:cmAuthor id="3" name="Michelle Ostrowski" initials="" lastIdx="2" clrIdx="2"/>
  <p:cmAuthor id="4" name="Sabra Smith" initials="" lastIdx="2" clrIdx="3"/>
  <p:cmAuthor id="5" name="Bryan Johnson" initials="" lastIdx="1" clrIdx="4"/>
  <p:cmAuthor id="6" name="Lorretta Davis" initials="LD"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EA8"/>
    <a:srgbClr val="E5EFDA"/>
    <a:srgbClr val="58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4" autoAdjust="0"/>
  </p:normalViewPr>
  <p:slideViewPr>
    <p:cSldViewPr snapToGrid="0" showGuides="1">
      <p:cViewPr varScale="1">
        <p:scale>
          <a:sx n="62" d="100"/>
          <a:sy n="62" d="100"/>
        </p:scale>
        <p:origin x="1459" y="67"/>
      </p:cViewPr>
      <p:guideLst>
        <p:guide orient="horz" pos="2160"/>
        <p:guide pos="3840"/>
      </p:guideLst>
    </p:cSldViewPr>
  </p:slideViewPr>
  <p:notesTextViewPr>
    <p:cViewPr>
      <p:scale>
        <a:sx n="1" d="1"/>
        <a:sy n="1" d="1"/>
      </p:scale>
      <p:origin x="0" y="0"/>
    </p:cViewPr>
  </p:notesTextViewPr>
  <p:notesViewPr>
    <p:cSldViewPr snapToGrid="0" showGuides="1">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E5DE12C-305E-46B8-9840-198EBD441674}" type="datetimeFigureOut">
              <a:rPr lang="en-US"/>
              <a:pPr>
                <a:defRPr/>
              </a:pPr>
              <a:t>7/18/2023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CA210179-9A52-4294-8FCD-BEFC7C623607}"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64B2D4E-A128-4993-B55A-608A2BC9A960}" type="datetimeFigureOut">
              <a:rPr lang="en-US"/>
              <a:pPr>
                <a:defRPr/>
              </a:pPr>
              <a:t>7/18/2023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BD1E4C0-F13E-4A31-8FEA-2C7CB2B80FF8}"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m.wgu.edu/t5/Frequently-Asked-Questions/Introduction-to-Microsoft-PowerPoint/ta-p/27064"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srm--c.na127.visual.force.com/apex/coursearticle?Id=kA03x000000yIPsCAM" TargetMode="External"/><Relationship Id="rId4" Type="http://schemas.openxmlformats.org/officeDocument/2006/relationships/hyperlink" Target="https://srm--c.na127.visual.force.com/apex/coursearticle?Id=kA03x000000PUh1CA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Provide your name as it appears in your student records.</a:t>
            </a:r>
          </a:p>
          <a:p>
            <a:pPr eaLnBrk="1" hangingPunct="1">
              <a:spcBef>
                <a:spcPct val="0"/>
              </a:spcBef>
            </a:pPr>
            <a:r>
              <a:rPr lang="en-US" altLang="en-US" dirty="0"/>
              <a:t>Provide your student ID number.</a:t>
            </a:r>
          </a:p>
          <a:p>
            <a:pPr eaLnBrk="1" hangingPunct="1">
              <a:spcBef>
                <a:spcPct val="0"/>
              </a:spcBef>
            </a:pPr>
            <a:r>
              <a:rPr lang="en-US" altLang="en-US" dirty="0"/>
              <a:t>Provide the name of your company.</a:t>
            </a:r>
          </a:p>
          <a:p>
            <a:pPr eaLnBrk="1" hangingPunct="1">
              <a:spcBef>
                <a:spcPct val="0"/>
              </a:spcBef>
            </a:pPr>
            <a:r>
              <a:rPr lang="en-US" altLang="en-US" dirty="0"/>
              <a:t>Notes:  In your recording, introduce yourself and provide the name of your company.</a:t>
            </a:r>
          </a:p>
          <a:p>
            <a:pPr eaLnBrk="1" hangingPunct="1">
              <a:spcBef>
                <a:spcPct val="0"/>
              </a:spcBef>
            </a:pPr>
            <a:r>
              <a:rPr lang="en-US" altLang="en-US" dirty="0"/>
              <a:t>You do not need to verbalize your student ID number.</a:t>
            </a:r>
          </a:p>
          <a:p>
            <a:pPr eaLnBrk="1" hangingPunct="1">
              <a:spcBef>
                <a:spcPct val="0"/>
              </a:spcBef>
            </a:pPr>
            <a:r>
              <a:rPr lang="en-US" altLang="en-US" dirty="0"/>
              <a:t>You do not need to enter any information in the footer section.</a:t>
            </a:r>
          </a:p>
          <a:p>
            <a:pPr eaLnBrk="1" hangingPunct="1">
              <a:spcBef>
                <a:spcPct val="0"/>
              </a:spcBef>
            </a:pPr>
            <a:r>
              <a:rPr lang="en-US" altLang="en-US" dirty="0"/>
              <a:t>If you have citations and references, you may include a reference slide at the end of the presentation.</a:t>
            </a:r>
          </a:p>
          <a:p>
            <a:pPr eaLnBrk="1" hangingPunct="1">
              <a:spcBef>
                <a:spcPct val="0"/>
              </a:spcBef>
            </a:pPr>
            <a:r>
              <a:rPr lang="en-US" altLang="en-US" dirty="0"/>
              <a:t>You are not required to cite and reference your own simulation results.</a:t>
            </a:r>
          </a:p>
          <a:p>
            <a:pPr eaLnBrk="1" hangingPunct="1">
              <a:spcBef>
                <a:spcPct val="0"/>
              </a:spcBef>
            </a:pPr>
            <a:r>
              <a:rPr lang="en-US" altLang="en-US" b="1" dirty="0"/>
              <a:t>You may not delete any slides from the template.  You can add slides and change graphics, colors, etc.</a:t>
            </a:r>
          </a:p>
          <a:p>
            <a:pPr eaLnBrk="1" hangingPunct="1">
              <a:spcBef>
                <a:spcPct val="0"/>
              </a:spcBef>
            </a:pPr>
            <a:endParaRPr lang="en-US" altLang="en-US" b="1" dirty="0"/>
          </a:p>
          <a:p>
            <a:pPr marL="0" marR="0"/>
            <a:r>
              <a:rPr lang="en-US" sz="1200" b="1" dirty="0">
                <a:solidFill>
                  <a:srgbClr val="000000"/>
                </a:solidFill>
                <a:effectLst/>
                <a:latin typeface="Arial" panose="020B0604020202020204" pitchFamily="34" charset="0"/>
                <a:ea typeface="Times New Roman" panose="02020603050405020304" pitchFamily="18" charset="0"/>
              </a:rPr>
              <a:t>PowerPoint How to Questions?  </a:t>
            </a:r>
            <a:r>
              <a:rPr lang="en-US" sz="1200" b="0" dirty="0">
                <a:solidFill>
                  <a:srgbClr val="000000"/>
                </a:solidFill>
                <a:effectLst/>
                <a:latin typeface="Arial" panose="020B0604020202020204" pitchFamily="34" charset="0"/>
                <a:ea typeface="Times New Roman" panose="02020603050405020304" pitchFamily="18" charset="0"/>
              </a:rPr>
              <a:t>Please visit the WGU Knowledge Center.  The hyperlink below is not clickable, but it is correct.  Copy and paste it into your browser.</a:t>
            </a:r>
            <a:endParaRPr lang="en-US" sz="1200" b="0" dirty="0">
              <a:effectLst/>
              <a:latin typeface="Times New Roman" panose="02020603050405020304" pitchFamily="18" charset="0"/>
              <a:ea typeface="Times New Roman" panose="02020603050405020304" pitchFamily="18" charset="0"/>
            </a:endParaRPr>
          </a:p>
          <a:p>
            <a:pPr marL="0" marR="0"/>
            <a:r>
              <a:rPr lang="en-US" sz="1200" u="sng" dirty="0">
                <a:solidFill>
                  <a:srgbClr val="0000FF"/>
                </a:solidFill>
                <a:effectLst/>
                <a:latin typeface="Arial" panose="020B0604020202020204" pitchFamily="34" charset="0"/>
                <a:ea typeface="Times New Roman" panose="02020603050405020304" pitchFamily="18" charset="0"/>
                <a:hlinkClick r:id="rId3"/>
              </a:rPr>
              <a:t>https://cm.wgu.edu/t5/Frequently-Asked-Questions/Introduction-to-Microsoft-PowerPoint/ta-p/27064</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rPr>
              <a:t> </a:t>
            </a:r>
          </a:p>
          <a:p>
            <a:pPr eaLnBrk="1" hangingPunct="1">
              <a:spcBef>
                <a:spcPct val="0"/>
              </a:spcBef>
            </a:pPr>
            <a:endParaRPr lang="en-US" altLang="en-US" b="1" dirty="0"/>
          </a:p>
          <a:p>
            <a:pPr eaLnBrk="1" hangingPunct="1">
              <a:spcBef>
                <a:spcPct val="0"/>
              </a:spcBef>
            </a:pPr>
            <a:endParaRPr lang="en-US" altLang="en-US" b="1" dirty="0"/>
          </a:p>
          <a:p>
            <a:pPr lvl="0"/>
            <a:r>
              <a:rPr lang="en-US" sz="1200" b="1" kern="1200" dirty="0">
                <a:solidFill>
                  <a:schemeClr val="tx1"/>
                </a:solidFill>
                <a:effectLst/>
                <a:latin typeface="+mn-lt"/>
                <a:ea typeface="+mn-ea"/>
                <a:cs typeface="+mn-cs"/>
              </a:rPr>
              <a:t>Best approach to quarter 4 and task 1:</a:t>
            </a:r>
            <a:endParaRPr lang="en-US" sz="1100" b="1"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Work through quarter 4 (do not submit your final decisions yet)</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Work through task 1</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When satisfied with your task 1 response, download the final version of the completed tactical plan from quarter 4 to submit with task 1.</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Submit Task 1</a:t>
            </a:r>
            <a:endParaRPr lang="en-US" sz="11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Immediately, </a:t>
            </a:r>
            <a:r>
              <a:rPr lang="en-US" sz="1200" b="0" kern="1200" dirty="0">
                <a:solidFill>
                  <a:schemeClr val="tx1"/>
                </a:solidFill>
                <a:effectLst/>
                <a:latin typeface="+mn-lt"/>
                <a:ea typeface="+mn-ea"/>
                <a:cs typeface="+mn-cs"/>
              </a:rPr>
              <a:t>su</a:t>
            </a:r>
            <a:r>
              <a:rPr lang="en-US" sz="1200" kern="1200" dirty="0">
                <a:solidFill>
                  <a:schemeClr val="tx1"/>
                </a:solidFill>
                <a:effectLst/>
                <a:latin typeface="+mn-lt"/>
                <a:ea typeface="+mn-ea"/>
                <a:cs typeface="+mn-cs"/>
              </a:rPr>
              <a:t>bmit quarter 4 in the simulation.</a:t>
            </a:r>
          </a:p>
          <a:p>
            <a:pPr lvl="1"/>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Do not change the format of the Tactical Plan – submit it as an attachment in the Excel document format.</a:t>
            </a:r>
          </a:p>
          <a:p>
            <a:pPr lvl="0"/>
            <a:endParaRPr lang="en-US" sz="1200" kern="1200" dirty="0">
              <a:solidFill>
                <a:schemeClr val="tx1"/>
              </a:solidFill>
              <a:effectLst/>
              <a:latin typeface="+mn-lt"/>
              <a:ea typeface="+mn-ea"/>
              <a:cs typeface="+mn-cs"/>
            </a:endParaRPr>
          </a:p>
          <a:p>
            <a:pPr marL="0" marR="0">
              <a:lnSpc>
                <a:spcPct val="107000"/>
              </a:lnSpc>
              <a:spcBef>
                <a:spcPts val="0"/>
              </a:spcBef>
              <a:spcAft>
                <a:spcPts val="800"/>
              </a:spcAft>
            </a:pPr>
            <a:r>
              <a:rPr lang="en-US" sz="1200" b="1" dirty="0">
                <a:effectLst/>
                <a:latin typeface="Arial" panose="020B0604020202020204" pitchFamily="34" charset="0"/>
                <a:ea typeface="Calibri" panose="020F0502020204030204" pitchFamily="34" charset="0"/>
              </a:rPr>
              <a:t>Tactical Plan should be completed through Q6 before you start task 1.</a:t>
            </a:r>
            <a:endParaRPr lang="en-US" sz="1200" dirty="0">
              <a:effectLst/>
              <a:latin typeface="Arial" panose="020B0604020202020204" pitchFamily="34" charset="0"/>
              <a:ea typeface="Calibri" panose="020F0502020204030204" pitchFamily="34" charset="0"/>
            </a:endParaRPr>
          </a:p>
          <a:p>
            <a:pPr marL="228600" marR="0">
              <a:lnSpc>
                <a:spcPct val="107000"/>
              </a:lnSpc>
              <a:spcBef>
                <a:spcPts val="0"/>
              </a:spcBef>
              <a:spcAft>
                <a:spcPts val="0"/>
              </a:spcAft>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Please refer to the </a:t>
            </a:r>
            <a:r>
              <a:rPr lang="en-US" sz="1200" b="1"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Tactical Plan Primer</a:t>
            </a:r>
            <a:r>
              <a:rPr lang="en-US" sz="1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and review </a:t>
            </a:r>
            <a:r>
              <a:rPr lang="en-US" sz="1200" b="1"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 Closer Look At the Tactical Plan</a:t>
            </a:r>
            <a:r>
              <a:rPr lang="en-US" sz="1200" u="none"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resources may be accessed by using the course search feature in your course study plan.</a:t>
            </a:r>
          </a:p>
          <a:p>
            <a:pPr marL="0" marR="0">
              <a:lnSpc>
                <a:spcPct val="107000"/>
              </a:lnSpc>
              <a:spcBef>
                <a:spcPts val="0"/>
              </a:spcBef>
              <a:spcAft>
                <a:spcPts val="800"/>
              </a:spcAft>
            </a:pPr>
            <a:r>
              <a:rPr lang="en-US" sz="1200" dirty="0">
                <a:effectLst/>
                <a:latin typeface="Arial" panose="020B0604020202020204" pitchFamily="34" charset="0"/>
                <a:ea typeface="Calibri" panose="020F0502020204030204" pitchFamily="34" charset="0"/>
              </a:rPr>
              <a:t> </a:t>
            </a:r>
          </a:p>
          <a:p>
            <a:pPr marL="0" marR="0">
              <a:lnSpc>
                <a:spcPct val="107000"/>
              </a:lnSpc>
              <a:spcBef>
                <a:spcPts val="0"/>
              </a:spcBef>
              <a:spcAft>
                <a:spcPts val="800"/>
              </a:spcAft>
            </a:pPr>
            <a:r>
              <a:rPr lang="en-US" sz="1200" b="1" dirty="0">
                <a:effectLst/>
                <a:latin typeface="Arial" panose="020B0604020202020204" pitchFamily="34" charset="0"/>
                <a:ea typeface="Calibri" panose="020F0502020204030204" pitchFamily="34" charset="0"/>
              </a:rPr>
              <a:t>Presenter’s Notes – How detailed should these be?</a:t>
            </a:r>
            <a:endParaRPr lang="en-US" sz="1200" dirty="0">
              <a:effectLst/>
              <a:latin typeface="Arial" panose="020B0604020202020204" pitchFamily="34" charset="0"/>
              <a:ea typeface="Calibri" panose="020F0502020204030204" pitchFamily="34" charset="0"/>
            </a:endParaRPr>
          </a:p>
          <a:p>
            <a:pPr marL="0" marR="0">
              <a:lnSpc>
                <a:spcPct val="107000"/>
              </a:lnSpc>
              <a:spcBef>
                <a:spcPts val="0"/>
              </a:spcBef>
              <a:spcAft>
                <a:spcPts val="800"/>
              </a:spcAft>
            </a:pPr>
            <a:r>
              <a:rPr lang="en-US" sz="1200" dirty="0">
                <a:solidFill>
                  <a:srgbClr val="2F5496"/>
                </a:solidFill>
                <a:effectLst/>
                <a:latin typeface="Arial" panose="020B0604020202020204" pitchFamily="34" charset="0"/>
                <a:ea typeface="Calibri" panose="020F0502020204030204" pitchFamily="34" charset="0"/>
              </a:rPr>
              <a:t>Presenter’s notes are a task requirement.  You may include the notes in the presenter’s notes section of your multimedia presentation or as a separate text (Word) document.  The notes should be detailed enough that the notes alone could be used to evaluate your task.</a:t>
            </a:r>
            <a:endParaRPr lang="en-US" sz="1200" dirty="0">
              <a:effectLst/>
              <a:latin typeface="Arial" panose="020B0604020202020204" pitchFamily="34" charset="0"/>
              <a:ea typeface="Calibri" panose="020F0502020204030204" pitchFamily="34" charset="0"/>
            </a:endParaRPr>
          </a:p>
          <a:p>
            <a:pPr lvl="0"/>
            <a:endParaRPr lang="en-US" sz="1100" kern="1200" dirty="0">
              <a:solidFill>
                <a:schemeClr val="tx1"/>
              </a:solidFill>
              <a:effectLst/>
              <a:latin typeface="+mn-lt"/>
              <a:ea typeface="+mn-ea"/>
              <a:cs typeface="+mn-cs"/>
            </a:endParaRPr>
          </a:p>
          <a:p>
            <a:pPr eaLnBrk="1" hangingPunct="1">
              <a:spcBef>
                <a:spcPct val="0"/>
              </a:spcBef>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a:t>
            </a:r>
          </a:p>
          <a:p>
            <a:pPr eaLnBrk="1" hangingPunct="1">
              <a:spcBef>
                <a:spcPct val="0"/>
              </a:spcBef>
            </a:pPr>
            <a:r>
              <a:rPr lang="en-US" altLang="en-US" dirty="0"/>
              <a:t>slide above showcases your human resource strategy based on your </a:t>
            </a:r>
            <a:r>
              <a:rPr lang="en-US" altLang="en-US" b="1" dirty="0"/>
              <a:t>Strategic and Tactical Plans for Q4–Q6.</a:t>
            </a:r>
          </a:p>
          <a:p>
            <a:pPr defTabSz="930275" eaLnBrk="1" hangingPunct="1">
              <a:spcBef>
                <a:spcPct val="0"/>
              </a:spcBef>
            </a:pPr>
            <a:r>
              <a:rPr lang="en-US" altLang="en-US" b="1" dirty="0">
                <a:cs typeface="Calibri" panose="020F0502020204030204" pitchFamily="34" charset="0"/>
              </a:rPr>
              <a:t>What examples or specifics from your test market ( Q2) and your first real market (Q3) are influencing or driving your strategy for future quarters? </a:t>
            </a:r>
          </a:p>
          <a:p>
            <a:pPr defTabSz="930275" eaLnBrk="1" hangingPunct="1">
              <a:spcBef>
                <a:spcPct val="0"/>
              </a:spcBef>
            </a:pPr>
            <a:r>
              <a:rPr lang="en-US" altLang="en-US" b="1" dirty="0">
                <a:cs typeface="Calibri" panose="020F0502020204030204" pitchFamily="34" charset="0"/>
              </a:rPr>
              <a:t>Include those specifics in your discussion.</a:t>
            </a: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Provide a summary of past, present, and future manufacturing decisions on the slide above. Look under the</a:t>
            </a:r>
            <a:r>
              <a:rPr lang="en-US" altLang="en-US" b="1" dirty="0"/>
              <a:t> Tactical Plan</a:t>
            </a:r>
            <a:r>
              <a:rPr lang="en-US" altLang="en-US" dirty="0"/>
              <a:t> in the simulation menu for a breakdown.</a:t>
            </a:r>
          </a:p>
          <a:p>
            <a:pPr defTabSz="930275" eaLnBrk="1" hangingPunct="1">
              <a:spcBef>
                <a:spcPct val="0"/>
              </a:spcBef>
            </a:pPr>
            <a:r>
              <a:rPr lang="en-US" altLang="en-US" b="1" dirty="0">
                <a:cs typeface="Calibri" panose="020F0502020204030204" pitchFamily="34" charset="0"/>
              </a:rPr>
              <a:t>What examples or specifics from your test market ( Q2) and your first real market (Q3) are influencing or driving your strategy for future quarters? </a:t>
            </a:r>
          </a:p>
          <a:p>
            <a:pPr defTabSz="930275" eaLnBrk="1" hangingPunct="1">
              <a:spcBef>
                <a:spcPct val="0"/>
              </a:spcBef>
            </a:pPr>
            <a:r>
              <a:rPr lang="en-US" altLang="en-US" b="1" dirty="0">
                <a:cs typeface="Calibri" panose="020F0502020204030204" pitchFamily="34" charset="0"/>
              </a:rPr>
              <a:t>Include those specifics in your discussion.</a:t>
            </a:r>
          </a:p>
          <a:p>
            <a:pPr eaLnBrk="1" hangingPunct="1">
              <a:spcBef>
                <a:spcPct val="0"/>
              </a:spcBef>
            </a:pPr>
            <a:endParaRPr lang="en-US" altLang="en-US" dirty="0"/>
          </a:p>
        </p:txBody>
      </p:sp>
    </p:spTree>
    <p:extLst>
      <p:ext uri="{BB962C8B-B14F-4D97-AF65-F5344CB8AC3E}">
        <p14:creationId xmlns:p14="http://schemas.microsoft.com/office/powerpoint/2010/main" val="3788264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slide above showcases your financial strategy based on your </a:t>
            </a:r>
            <a:r>
              <a:rPr lang="en-US" altLang="en-US" b="1" dirty="0"/>
              <a:t>Strategic and Tactical Plans for Q4–Q6.</a:t>
            </a:r>
          </a:p>
          <a:p>
            <a:pPr defTabSz="930275" eaLnBrk="1" hangingPunct="1">
              <a:spcBef>
                <a:spcPct val="0"/>
              </a:spcBef>
            </a:pPr>
            <a:r>
              <a:rPr lang="en-US" altLang="en-US" b="1" dirty="0">
                <a:cs typeface="Calibri" panose="020F0502020204030204" pitchFamily="34" charset="0"/>
              </a:rPr>
              <a:t>What examples or specifics from your test market ( Q2) and your first real market (Q3) are influencing or driving your strategy for future quarters? </a:t>
            </a:r>
          </a:p>
          <a:p>
            <a:pPr defTabSz="930275" eaLnBrk="1" hangingPunct="1">
              <a:spcBef>
                <a:spcPct val="0"/>
              </a:spcBef>
            </a:pPr>
            <a:r>
              <a:rPr lang="en-US" altLang="en-US" b="1" dirty="0">
                <a:cs typeface="Calibri" panose="020F0502020204030204" pitchFamily="34" charset="0"/>
              </a:rPr>
              <a:t>Include those specifics in your discussion.</a:t>
            </a: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Discuss </a:t>
            </a:r>
            <a:r>
              <a:rPr lang="en-US" altLang="en-US" b="1" dirty="0"/>
              <a:t>two</a:t>
            </a:r>
            <a:r>
              <a:rPr lang="en-US" altLang="en-US" dirty="0"/>
              <a:t> anticipated benefits that the strategic actions will yield for your company in the next three quarters of the business (Q4–Q6).</a:t>
            </a:r>
          </a:p>
          <a:p>
            <a:pPr eaLnBrk="1" hangingPunct="1">
              <a:spcBef>
                <a:spcPct val="0"/>
              </a:spcBef>
            </a:pPr>
            <a:r>
              <a:rPr lang="en-US" altLang="en-US" dirty="0"/>
              <a:t>You are discussing a total of two anticipated benefits.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Provide four actionable steps by discussing at least two actionable steps for each of </a:t>
            </a:r>
            <a:r>
              <a:rPr lang="en-US" altLang="en-US" b="1" dirty="0"/>
              <a:t>two</a:t>
            </a:r>
            <a:r>
              <a:rPr lang="en-US" altLang="en-US" dirty="0"/>
              <a:t> strategies identified in slides 8–12.</a:t>
            </a:r>
          </a:p>
          <a:p>
            <a:pPr eaLnBrk="1" hangingPunct="1">
              <a:spcBef>
                <a:spcPct val="0"/>
              </a:spcBef>
            </a:pPr>
            <a:endParaRPr lang="en-US" altLang="en-US" dirty="0"/>
          </a:p>
          <a:p>
            <a:r>
              <a:rPr lang="en-US" sz="1200" b="1" kern="1200" dirty="0">
                <a:solidFill>
                  <a:schemeClr val="tx1"/>
                </a:solidFill>
                <a:effectLst/>
                <a:latin typeface="+mn-lt"/>
                <a:ea typeface="+mn-ea"/>
                <a:cs typeface="+mn-cs"/>
              </a:rPr>
              <a:t>Actionable steps to support two strategies: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Pick two of your strategies.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Refer to your tactical plan.</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actions did you invest in related to the selected strategies?</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is important to understand how the various items on the tactical plan link back to your strategies. Hint: Examine the items listed under the various functions in the simulation.  </a:t>
            </a:r>
            <a:br>
              <a:rPr lang="en-US" sz="12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Discuss at least two actionable steps for each of the two strategies you selected.  </a:t>
            </a:r>
            <a:r>
              <a:rPr lang="en-US" sz="1200" b="1" kern="1200" dirty="0">
                <a:solidFill>
                  <a:srgbClr val="FF0000"/>
                </a:solidFill>
                <a:effectLst/>
                <a:latin typeface="+mn-lt"/>
                <a:ea typeface="+mn-ea"/>
                <a:cs typeface="+mn-cs"/>
              </a:rPr>
              <a:t>You must have a total of four (4) actionable steps.</a:t>
            </a:r>
            <a:endParaRPr lang="en-US" sz="1100" b="1" kern="1200" dirty="0">
              <a:solidFill>
                <a:srgbClr val="FF0000"/>
              </a:solidFill>
              <a:effectLst/>
              <a:latin typeface="+mn-lt"/>
              <a:ea typeface="+mn-ea"/>
              <a:cs typeface="+mn-cs"/>
            </a:endParaRPr>
          </a:p>
          <a:p>
            <a:pPr lvl="0"/>
            <a:r>
              <a:rPr lang="en-US" sz="1200" kern="1200" dirty="0">
                <a:solidFill>
                  <a:schemeClr val="tx1"/>
                </a:solidFill>
                <a:effectLst/>
                <a:latin typeface="+mn-lt"/>
                <a:ea typeface="+mn-ea"/>
                <a:cs typeface="+mn-cs"/>
              </a:rPr>
              <a:t>Be sure to name the strategy that the action steps are supporting.  </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cs typeface="Calibri" panose="020F0502020204030204" pitchFamily="34" charset="0"/>
              </a:rPr>
              <a:t>Copy your company's mission statement and objectives that you entered in the simulation.</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cs typeface="Calibri" panose="020F0502020204030204" pitchFamily="34" charset="0"/>
              </a:rPr>
              <a:t>Enter the target segments you selected for your company.  </a:t>
            </a:r>
            <a:r>
              <a:rPr lang="en-US" altLang="en-US" b="1" dirty="0">
                <a:cs typeface="Calibri" panose="020F0502020204030204" pitchFamily="34" charset="0"/>
              </a:rPr>
              <a:t>These are the target markets selected in your Goals and Strategy workspace in the simulation.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t>Provide information regarding market performance through Q3 using either of the following </a:t>
            </a:r>
            <a:r>
              <a:rPr lang="en-US" b="1" dirty="0"/>
              <a:t>performance reports</a:t>
            </a:r>
            <a:r>
              <a:rPr lang="en-US" dirty="0"/>
              <a:t>:</a:t>
            </a:r>
            <a:endParaRPr lang="en-US" dirty="0">
              <a:cs typeface="Calibri" panose="020F0502020204030204"/>
            </a:endParaRPr>
          </a:p>
          <a:p>
            <a:pPr marL="171450" indent="-171450" eaLnBrk="1" fontAlgn="auto" hangingPunct="1">
              <a:spcBef>
                <a:spcPts val="0"/>
              </a:spcBef>
              <a:spcAft>
                <a:spcPts val="0"/>
              </a:spcAft>
              <a:buFont typeface="Arial"/>
              <a:buChar char="•"/>
              <a:defRPr/>
            </a:pPr>
            <a:r>
              <a:rPr lang="en-US" dirty="0">
                <a:cs typeface="Calibri" panose="020F0502020204030204"/>
              </a:rPr>
              <a:t>market share</a:t>
            </a:r>
          </a:p>
          <a:p>
            <a:pPr marL="171450" indent="-171450" eaLnBrk="1" fontAlgn="auto" hangingPunct="1">
              <a:spcBef>
                <a:spcPts val="0"/>
              </a:spcBef>
              <a:spcAft>
                <a:spcPts val="0"/>
              </a:spcAft>
              <a:buFont typeface="Arial"/>
              <a:buChar char="•"/>
              <a:defRPr/>
            </a:pPr>
            <a:r>
              <a:rPr lang="en-US" dirty="0">
                <a:cs typeface="Calibri" panose="020F0502020204030204"/>
              </a:rPr>
              <a:t>sales</a:t>
            </a:r>
          </a:p>
          <a:p>
            <a:pPr eaLnBrk="1" fontAlgn="auto" hangingPunct="1">
              <a:spcBef>
                <a:spcPts val="0"/>
              </a:spcBef>
              <a:spcAft>
                <a:spcPts val="0"/>
              </a:spcAft>
              <a:defRPr/>
            </a:pPr>
            <a:r>
              <a:rPr lang="en-US" dirty="0"/>
              <a:t>These should support discussion of this slide and be exported from the game in quarter four (located under “Performance Report”). Use the export button at the top right of the workspace to open Excel, and then copy and paste any graphs or tables you need to support your position into the slide above or use a snipping tool or similar application.</a:t>
            </a:r>
          </a:p>
          <a:p>
            <a:pPr eaLnBrk="1" fontAlgn="auto" hangingPunct="1">
              <a:spcBef>
                <a:spcPts val="0"/>
              </a:spcBef>
              <a:spcAft>
                <a:spcPts val="0"/>
              </a:spcAft>
              <a:defRPr/>
            </a:pPr>
            <a:endParaRPr lang="en-US" dirty="0">
              <a:cs typeface="Calibri"/>
            </a:endParaRPr>
          </a:p>
          <a:p>
            <a:pPr eaLnBrk="1" fontAlgn="auto" hangingPunct="1">
              <a:spcBef>
                <a:spcPts val="0"/>
              </a:spcBef>
              <a:spcAft>
                <a:spcPts val="0"/>
              </a:spcAft>
              <a:defRPr/>
            </a:pPr>
            <a:r>
              <a:rPr lang="en-US" b="1" dirty="0">
                <a:cs typeface="Calibri"/>
              </a:rPr>
              <a:t>In this slide, you are explaining two decisions that affected past market performance (positive or negative).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Add a screenshot of the “Financial Performance” section of the </a:t>
            </a:r>
            <a:r>
              <a:rPr lang="en-US" altLang="en-US" b="1" dirty="0"/>
              <a:t>cumulative balanced scorecard.</a:t>
            </a:r>
          </a:p>
          <a:p>
            <a:pPr eaLnBrk="1" hangingPunct="1">
              <a:spcBef>
                <a:spcPct val="0"/>
              </a:spcBef>
            </a:pPr>
            <a:r>
              <a:rPr lang="en-US" altLang="en-US" dirty="0"/>
              <a:t>The cumulative balanced scorecard can be exported from the game in quarter 4 (located under “Performance Report”</a:t>
            </a:r>
            <a:r>
              <a:rPr lang="en-US" altLang="en-US" dirty="0">
                <a:solidFill>
                  <a:srgbClr val="FF0000"/>
                </a:solidFill>
              </a:rPr>
              <a:t>). </a:t>
            </a:r>
            <a:r>
              <a:rPr lang="en-US" altLang="en-US" dirty="0"/>
              <a:t>Use the export button at the at the top right of the workspace to open Excel, and then copy and paste into the slide above or use a snipping tool or similar application.</a:t>
            </a:r>
          </a:p>
          <a:p>
            <a:pPr eaLnBrk="1" hangingPunct="1">
              <a:spcBef>
                <a:spcPct val="0"/>
              </a:spcBef>
            </a:pPr>
            <a:endParaRPr lang="en-US" altLang="en-US" dirty="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cs typeface="Calibri"/>
              </a:rPr>
              <a:t>In this slide, you are explaining two decisions that affected past financial performance (positive or negative).</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b="1" dirty="0">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cs typeface="Calibri"/>
              </a:rPr>
              <a:t>Every transaction has a cost.  When considering what is a financial decision versus a non-financial decision think about the purpose of the initial decision. As an analogy, supposed I added another bathroom in my home. Was the initial decision to improve the resale value or was it to make the home more comfortable for current residents. Clearly, based on the original intent one could make a financial or a non-financial case. </a:t>
            </a:r>
            <a:r>
              <a:rPr lang="en-US" sz="1200" b="1" dirty="0">
                <a:solidFill>
                  <a:srgbClr val="1F497D"/>
                </a:solidFill>
                <a:effectLst/>
                <a:latin typeface="Calibri" panose="020F0502020204030204" pitchFamily="34" charset="0"/>
                <a:ea typeface="Calibri" panose="020F0502020204030204" pitchFamily="34" charset="0"/>
              </a:rPr>
              <a:t>Explain how the financial decision impacts financial statements if done for a financial purpose.</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b="1" dirty="0">
              <a:cs typeface="Calibri"/>
            </a:endParaRPr>
          </a:p>
          <a:p>
            <a:pPr eaLnBrk="1" hangingPunct="1">
              <a:spcBef>
                <a:spcPct val="0"/>
              </a:spcBef>
            </a:pPr>
            <a:endParaRPr lang="en-US" altLang="en-US" dirty="0">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tables above can be used to document a SWOT analysis for your company.   </a:t>
            </a:r>
            <a:r>
              <a:rPr lang="en-US" altLang="en-US" b="1" dirty="0"/>
              <a:t>Please note that you are only required to list a single entry in each category. </a:t>
            </a:r>
            <a:r>
              <a:rPr lang="en-US" sz="1200" b="1" dirty="0">
                <a:solidFill>
                  <a:srgbClr val="1F497D"/>
                </a:solidFill>
                <a:effectLst/>
                <a:latin typeface="Calibri" panose="020F0502020204030204" pitchFamily="34" charset="0"/>
                <a:ea typeface="Calibri" panose="020F0502020204030204" pitchFamily="34" charset="0"/>
              </a:rPr>
              <a:t>If providing more than one response per category – indicate the most significant response in the presentation and in your </a:t>
            </a:r>
            <a:r>
              <a:rPr lang="en-US" sz="1200" b="1">
                <a:solidFill>
                  <a:srgbClr val="1F497D"/>
                </a:solidFill>
                <a:effectLst/>
                <a:latin typeface="Calibri" panose="020F0502020204030204" pitchFamily="34" charset="0"/>
                <a:ea typeface="Calibri" panose="020F0502020204030204" pitchFamily="34" charset="0"/>
              </a:rPr>
              <a:t>verbal response.</a:t>
            </a:r>
            <a:endParaRPr lang="en-US" altLang="en-US" sz="12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Lay out your plan for utilizing the additional $2.5 million in funding as laid out in your </a:t>
            </a:r>
            <a:r>
              <a:rPr lang="en-US" altLang="en-US" b="1" dirty="0"/>
              <a:t>Strategic and Tactical Plans for Q4–Q6.</a:t>
            </a:r>
          </a:p>
          <a:p>
            <a:pPr eaLnBrk="1" hangingPunct="1">
              <a:spcBef>
                <a:spcPct val="0"/>
              </a:spcBef>
            </a:pPr>
            <a:endParaRPr lang="en-US" altLang="en-US" b="1" dirty="0">
              <a:cs typeface="Calibri" panose="020F0502020204030204" pitchFamily="34" charset="0"/>
            </a:endParaRPr>
          </a:p>
          <a:p>
            <a:pPr eaLnBrk="1" hangingPunct="1">
              <a:spcBef>
                <a:spcPct val="0"/>
              </a:spcBef>
            </a:pPr>
            <a:r>
              <a:rPr lang="en-US" altLang="en-US" b="1" dirty="0">
                <a:cs typeface="Calibri" panose="020F0502020204030204" pitchFamily="34" charset="0"/>
              </a:rPr>
              <a:t>Note:  This is a transition slide used to shift the presentation from past performance to future plans.  Provide a high level snapshot of your investment plan.  The specific details are provided in the subsequent slides.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30275" eaLnBrk="1" hangingPunct="1">
              <a:spcBef>
                <a:spcPct val="0"/>
              </a:spcBef>
            </a:pPr>
            <a:r>
              <a:rPr lang="en-US" altLang="en-US" dirty="0"/>
              <a:t>The slide above should showcase your company's marketing strategy based on your </a:t>
            </a:r>
            <a:r>
              <a:rPr lang="en-US" altLang="en-US" b="1" dirty="0"/>
              <a:t>Strategic and Tactical Plans for Q4–Q6.</a:t>
            </a:r>
          </a:p>
          <a:p>
            <a:pPr defTabSz="930275" eaLnBrk="1" hangingPunct="1">
              <a:spcBef>
                <a:spcPct val="0"/>
              </a:spcBef>
            </a:pPr>
            <a:r>
              <a:rPr lang="en-US" altLang="en-US" b="1" dirty="0">
                <a:cs typeface="Calibri" panose="020F0502020204030204" pitchFamily="34" charset="0"/>
              </a:rPr>
              <a:t>What examples or specifics from your test market ( Q2) and your first real market (Q3) are influencing or driving your strategy for future quarters? </a:t>
            </a:r>
          </a:p>
          <a:p>
            <a:pPr defTabSz="930275" eaLnBrk="1" hangingPunct="1">
              <a:spcBef>
                <a:spcPct val="0"/>
              </a:spcBef>
            </a:pPr>
            <a:r>
              <a:rPr lang="en-US" altLang="en-US" b="1" dirty="0">
                <a:cs typeface="Calibri" panose="020F0502020204030204" pitchFamily="34" charset="0"/>
              </a:rPr>
              <a:t>Include those specifics in your discussion.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a:t>The slide above should showcase your company’s sales channel strategy based on your </a:t>
            </a:r>
            <a:r>
              <a:rPr lang="en-US" altLang="en-US" b="1" dirty="0"/>
              <a:t>Strategic and Tactical Plans for Q4–Q6.</a:t>
            </a:r>
          </a:p>
          <a:p>
            <a:pPr defTabSz="930275" eaLnBrk="1" hangingPunct="1">
              <a:spcBef>
                <a:spcPct val="0"/>
              </a:spcBef>
            </a:pPr>
            <a:r>
              <a:rPr lang="en-US" altLang="en-US" b="1" dirty="0">
                <a:cs typeface="Calibri" panose="020F0502020204030204" pitchFamily="34" charset="0"/>
              </a:rPr>
              <a:t>What examples or specifics from your test market ( Q2) and your first real market (Q3) are influencing or driving your strategy for future quarters? </a:t>
            </a:r>
          </a:p>
          <a:p>
            <a:pPr defTabSz="930275" eaLnBrk="1" hangingPunct="1">
              <a:spcBef>
                <a:spcPct val="0"/>
              </a:spcBef>
            </a:pPr>
            <a:r>
              <a:rPr lang="en-US" altLang="en-US" b="1" dirty="0">
                <a:cs typeface="Calibri" panose="020F0502020204030204" pitchFamily="34" charset="0"/>
              </a:rPr>
              <a:t>Include those specifics in your discussion.</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en-US" b="1" dirty="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4350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1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4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090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317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50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072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9320213" y="6492875"/>
            <a:ext cx="2743200" cy="365125"/>
          </a:xfrm>
          <a:prstGeom prst="rect">
            <a:avLst/>
          </a:prstGeom>
        </p:spPr>
        <p:txBody>
          <a:bodyPr/>
          <a:lstStyle>
            <a:lvl1pPr algn="r" eaLnBrk="1" fontAlgn="auto" hangingPunct="1">
              <a:spcBef>
                <a:spcPts val="0"/>
              </a:spcBef>
              <a:spcAft>
                <a:spcPts val="0"/>
              </a:spcAft>
              <a:defRPr>
                <a:solidFill>
                  <a:srgbClr val="A6B727"/>
                </a:solidFill>
                <a:latin typeface="+mn-lt"/>
              </a:defRPr>
            </a:lvl1pPr>
          </a:lstStyle>
          <a:p>
            <a:pPr>
              <a:defRPr/>
            </a:pPr>
            <a:fld id="{D3B990DD-9636-46E0-ABC2-CE6EB4CDAE9D}" type="slidenum">
              <a:rPr lang="en-US" altLang="en-US"/>
              <a:pPr>
                <a:defRPr/>
              </a:pPr>
              <a:t>‹#›</a:t>
            </a:fld>
            <a:endParaRPr lang="en-US" altLang="en-US" dirty="0"/>
          </a:p>
        </p:txBody>
      </p:sp>
      <p:sp>
        <p:nvSpPr>
          <p:cNvPr id="5" name="Title 4">
            <a:extLst>
              <a:ext uri="{FF2B5EF4-FFF2-40B4-BE49-F238E27FC236}">
                <a16:creationId xmlns:a16="http://schemas.microsoft.com/office/drawing/2014/main" id="{04E1E357-C55D-41E3-A51F-5A1CDD73C0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45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87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1987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83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Slide Number Placeholder 1">
            <a:extLst>
              <a:ext uri="{FF2B5EF4-FFF2-40B4-BE49-F238E27FC236}">
                <a16:creationId xmlns:a16="http://schemas.microsoft.com/office/drawing/2014/main" id="{3F3FC0E9-8D3D-4A11-88B9-F7390644E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8E22D-607F-4452-9109-77E3450CB1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3727450"/>
            <a:ext cx="76231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5"/>
          <p:cNvSpPr>
            <a:spLocks noGrp="1" noChangeArrowheads="1"/>
          </p:cNvSpPr>
          <p:nvPr>
            <p:ph type="title"/>
          </p:nvPr>
        </p:nvSpPr>
        <p:spPr>
          <a:xfrm>
            <a:off x="0" y="0"/>
            <a:ext cx="12192000" cy="1325563"/>
          </a:xfrm>
        </p:spPr>
        <p:txBody>
          <a:bodyPr/>
          <a:lstStyle/>
          <a:p>
            <a:pPr eaLnBrk="1" hangingPunct="1"/>
            <a:r>
              <a:rPr lang="en-US" altLang="en-US" sz="2800" dirty="0"/>
              <a:t>Student Name</a:t>
            </a:r>
            <a:br>
              <a:rPr lang="en-US" altLang="en-US" sz="2800" dirty="0"/>
            </a:br>
            <a:r>
              <a:rPr lang="en-US" altLang="en-US" sz="2800" dirty="0"/>
              <a:t>Student ID #</a:t>
            </a:r>
            <a:br>
              <a:rPr lang="en-US" altLang="en-US" sz="2800" dirty="0"/>
            </a:br>
            <a:r>
              <a:rPr lang="en-US" altLang="en-US" sz="2800" dirty="0"/>
              <a:t>Company Name</a:t>
            </a:r>
            <a:endParaRPr lang="en-US" altLang="en-US" dirty="0"/>
          </a:p>
        </p:txBody>
      </p:sp>
      <p:sp>
        <p:nvSpPr>
          <p:cNvPr id="15365"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endParaRPr lang="en-US" altLang="en-US" sz="1800">
              <a:solidFill>
                <a:srgbClr val="A6B72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noChangeArrowheads="1"/>
          </p:cNvSpPr>
          <p:nvPr>
            <p:ph type="title"/>
          </p:nvPr>
        </p:nvSpPr>
        <p:spPr/>
        <p:txBody>
          <a:bodyPr/>
          <a:lstStyle/>
          <a:p>
            <a:pPr eaLnBrk="1" hangingPunct="1"/>
            <a:r>
              <a:rPr lang="en-US" altLang="en-US" sz="2800">
                <a:solidFill>
                  <a:srgbClr val="FFFFFF"/>
                </a:solidFill>
              </a:rPr>
              <a:t>     Human Resource Strategy</a:t>
            </a:r>
            <a:endParaRPr lang="en-US" altLang="en-US">
              <a:solidFill>
                <a:srgbClr val="FFFFFF"/>
              </a:solidFill>
            </a:endParaRPr>
          </a:p>
        </p:txBody>
      </p:sp>
      <p:sp>
        <p:nvSpPr>
          <p:cNvPr id="33795" name="Content Placeholder 1"/>
          <p:cNvSpPr>
            <a:spLocks noGrp="1" noChangeArrowheads="1"/>
          </p:cNvSpPr>
          <p:nvPr>
            <p:ph idx="1"/>
          </p:nvPr>
        </p:nvSpPr>
        <p:spPr/>
        <p:txBody>
          <a:bodyPr/>
          <a:lstStyle/>
          <a:p>
            <a:pPr eaLnBrk="1" hangingPunct="1"/>
            <a:endParaRPr lang="en-US" altLang="en-US"/>
          </a:p>
        </p:txBody>
      </p:sp>
      <p:sp>
        <p:nvSpPr>
          <p:cNvPr id="33797"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664AD9EE-C8E0-4E96-916A-454CBE546BA0}" type="slidenum">
              <a:rPr lang="en-US" altLang="en-US" sz="1800" smtClean="0">
                <a:solidFill>
                  <a:srgbClr val="A6B727"/>
                </a:solidFill>
              </a:rPr>
              <a:pPr algn="r" fontAlgn="base">
                <a:lnSpc>
                  <a:spcPct val="100000"/>
                </a:lnSpc>
                <a:spcBef>
                  <a:spcPct val="0"/>
                </a:spcBef>
                <a:spcAft>
                  <a:spcPct val="0"/>
                </a:spcAft>
                <a:buFontTx/>
                <a:buNone/>
              </a:pPr>
              <a:t>10</a:t>
            </a:fld>
            <a:endParaRPr lang="en-US" altLang="en-US" sz="1800">
              <a:solidFill>
                <a:srgbClr val="A6B72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33" name="Title 4"/>
          <p:cNvSpPr>
            <a:spLocks noGrp="1" noChangeArrowheads="1"/>
          </p:cNvSpPr>
          <p:nvPr>
            <p:ph type="title"/>
          </p:nvPr>
        </p:nvSpPr>
        <p:spPr>
          <a:xfrm>
            <a:off x="838199" y="291090"/>
            <a:ext cx="10515599" cy="932688"/>
          </a:xfrm>
        </p:spPr>
        <p:txBody>
          <a:bodyPr vert="horz" lIns="91440" tIns="45720" rIns="91440" bIns="45720" rtlCol="0" anchor="b">
            <a:normAutofit/>
          </a:bodyPr>
          <a:lstStyle/>
          <a:p>
            <a:pPr eaLnBrk="1" hangingPunct="1"/>
            <a:r>
              <a:rPr lang="en-US" altLang="en-US" sz="5400" kern="1200">
                <a:solidFill>
                  <a:schemeClr val="tx1"/>
                </a:solidFill>
                <a:latin typeface="+mj-lt"/>
                <a:ea typeface="+mj-ea"/>
                <a:cs typeface="+mj-cs"/>
              </a:rPr>
              <a:t>Manufacturing Strategy</a:t>
            </a:r>
          </a:p>
        </p:txBody>
      </p:sp>
      <p:sp>
        <p:nvSpPr>
          <p:cNvPr id="100" name="Rectangle 99">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935" name="Slide Number Placeholder 9"/>
          <p:cNvSpPr>
            <a:spLocks noGrp="1" noChangeArrowheads="1"/>
          </p:cNvSpPr>
          <p:nvPr>
            <p:ph type="sldNum" sz="quarter" idx="11"/>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spcBef>
                <a:spcPct val="0"/>
              </a:spcBef>
              <a:spcAft>
                <a:spcPts val="600"/>
              </a:spcAft>
              <a:buFontTx/>
              <a:buNone/>
            </a:pPr>
            <a:fld id="{6CFD5712-AAA5-4704-8E66-C20785F08367}" type="slidenum">
              <a:rPr lang="en-US" altLang="en-US" sz="1200" smtClean="0">
                <a:solidFill>
                  <a:schemeClr val="tx1">
                    <a:tint val="75000"/>
                  </a:schemeClr>
                </a:solidFill>
                <a:latin typeface="+mn-lt"/>
              </a:rPr>
              <a:pPr fontAlgn="base">
                <a:spcBef>
                  <a:spcPct val="0"/>
                </a:spcBef>
                <a:spcAft>
                  <a:spcPts val="600"/>
                </a:spcAft>
                <a:buFontTx/>
                <a:buNone/>
              </a:pPr>
              <a:t>11</a:t>
            </a:fld>
            <a:endParaRPr lang="en-US" altLang="en-US" sz="1200">
              <a:solidFill>
                <a:schemeClr val="tx1">
                  <a:tint val="75000"/>
                </a:schemeClr>
              </a:solidFill>
              <a:latin typeface="+mn-lt"/>
            </a:endParaRPr>
          </a:p>
        </p:txBody>
      </p:sp>
      <p:graphicFrame>
        <p:nvGraphicFramePr>
          <p:cNvPr id="5" name="Table 4">
            <a:extLst>
              <a:ext uri="{FF2B5EF4-FFF2-40B4-BE49-F238E27FC236}">
                <a16:creationId xmlns:a16="http://schemas.microsoft.com/office/drawing/2014/main" id="{2F80B45D-A5B9-43D7-BFE8-66AD19DAB25E}"/>
              </a:ext>
            </a:extLst>
          </p:cNvPr>
          <p:cNvGraphicFramePr>
            <a:graphicFrameLocks noGrp="1"/>
          </p:cNvGraphicFramePr>
          <p:nvPr>
            <p:extLst>
              <p:ext uri="{D42A27DB-BD31-4B8C-83A1-F6EECF244321}">
                <p14:modId xmlns:p14="http://schemas.microsoft.com/office/powerpoint/2010/main" val="1289256797"/>
              </p:ext>
            </p:extLst>
          </p:nvPr>
        </p:nvGraphicFramePr>
        <p:xfrm>
          <a:off x="1184171" y="1491990"/>
          <a:ext cx="9823653" cy="5211135"/>
        </p:xfrm>
        <a:graphic>
          <a:graphicData uri="http://schemas.openxmlformats.org/drawingml/2006/table">
            <a:tbl>
              <a:tblPr/>
              <a:tblGrid>
                <a:gridCol w="4390179">
                  <a:extLst>
                    <a:ext uri="{9D8B030D-6E8A-4147-A177-3AD203B41FA5}">
                      <a16:colId xmlns:a16="http://schemas.microsoft.com/office/drawing/2014/main" val="4150671539"/>
                    </a:ext>
                  </a:extLst>
                </a:gridCol>
                <a:gridCol w="905579">
                  <a:extLst>
                    <a:ext uri="{9D8B030D-6E8A-4147-A177-3AD203B41FA5}">
                      <a16:colId xmlns:a16="http://schemas.microsoft.com/office/drawing/2014/main" val="2500127724"/>
                    </a:ext>
                  </a:extLst>
                </a:gridCol>
                <a:gridCol w="905579">
                  <a:extLst>
                    <a:ext uri="{9D8B030D-6E8A-4147-A177-3AD203B41FA5}">
                      <a16:colId xmlns:a16="http://schemas.microsoft.com/office/drawing/2014/main" val="3514445232"/>
                    </a:ext>
                  </a:extLst>
                </a:gridCol>
                <a:gridCol w="905579">
                  <a:extLst>
                    <a:ext uri="{9D8B030D-6E8A-4147-A177-3AD203B41FA5}">
                      <a16:colId xmlns:a16="http://schemas.microsoft.com/office/drawing/2014/main" val="2320968280"/>
                    </a:ext>
                  </a:extLst>
                </a:gridCol>
                <a:gridCol w="905579">
                  <a:extLst>
                    <a:ext uri="{9D8B030D-6E8A-4147-A177-3AD203B41FA5}">
                      <a16:colId xmlns:a16="http://schemas.microsoft.com/office/drawing/2014/main" val="2269961668"/>
                    </a:ext>
                  </a:extLst>
                </a:gridCol>
                <a:gridCol w="905579">
                  <a:extLst>
                    <a:ext uri="{9D8B030D-6E8A-4147-A177-3AD203B41FA5}">
                      <a16:colId xmlns:a16="http://schemas.microsoft.com/office/drawing/2014/main" val="3097085207"/>
                    </a:ext>
                  </a:extLst>
                </a:gridCol>
                <a:gridCol w="905579">
                  <a:extLst>
                    <a:ext uri="{9D8B030D-6E8A-4147-A177-3AD203B41FA5}">
                      <a16:colId xmlns:a16="http://schemas.microsoft.com/office/drawing/2014/main" val="1942172924"/>
                    </a:ext>
                  </a:extLst>
                </a:gridCol>
              </a:tblGrid>
              <a:tr h="410976">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Plan Item</a:t>
                      </a:r>
                      <a:endParaRPr lang="en-US" sz="3300" b="0" i="0" u="none" strike="noStrike">
                        <a:effectLst/>
                        <a:latin typeface="Arial" panose="020B0604020202020204" pitchFamily="34" charset="0"/>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Q1</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Q2</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Q3</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Q4</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Q5</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Q6</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46348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Addition to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214498308"/>
                  </a:ext>
                </a:extLst>
              </a:tr>
              <a:tr h="410976">
                <a:tc>
                  <a:txBody>
                    <a:bodyPr/>
                    <a:lstStyle/>
                    <a:p>
                      <a:pPr algn="l" fontAlgn="ctr">
                        <a:spcBef>
                          <a:spcPts val="0"/>
                        </a:spcBef>
                        <a:spcAft>
                          <a:spcPts val="0"/>
                        </a:spcAft>
                      </a:pPr>
                      <a:r>
                        <a:rPr lang="en-US" sz="2200" b="0" i="0" u="none" strike="noStrike">
                          <a:solidFill>
                            <a:srgbClr val="000000"/>
                          </a:solidFill>
                          <a:effectLst/>
                          <a:latin typeface="+mn-lt"/>
                        </a:rPr>
                        <a:t>Investment in Fixed Capacity</a:t>
                      </a:r>
                      <a:endParaRPr lang="en-US" sz="2200" b="0" i="0" u="none" strike="noStrike">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156284"/>
                  </a:ext>
                </a:extLst>
              </a:tr>
              <a:tr h="634613">
                <a:tc>
                  <a:txBody>
                    <a:bodyPr/>
                    <a:lstStyle/>
                    <a:p>
                      <a:pPr algn="l" fontAlgn="ctr">
                        <a:spcBef>
                          <a:spcPts val="0"/>
                        </a:spcBef>
                        <a:spcAft>
                          <a:spcPts val="0"/>
                        </a:spcAft>
                      </a:pPr>
                      <a:r>
                        <a:rPr lang="en-US" sz="2200" b="0" i="0" u="none" strike="noStrike" dirty="0">
                          <a:solidFill>
                            <a:srgbClr val="000000"/>
                          </a:solidFill>
                          <a:effectLst/>
                          <a:latin typeface="+mn-lt"/>
                        </a:rPr>
                        <a:t>Available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82808765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Operating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40492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 </a:t>
                      </a:r>
                      <a:r>
                        <a:rPr lang="en-US" sz="2200" b="0" i="0" u="none" strike="noStrike" kern="1200" dirty="0">
                          <a:solidFill>
                            <a:srgbClr val="000000"/>
                          </a:solidFill>
                          <a:effectLst/>
                          <a:latin typeface="+mn-lt"/>
                          <a:ea typeface="+mn-ea"/>
                          <a:cs typeface="+mn-cs"/>
                        </a:rPr>
                        <a:t>Lost Capacity Due to Production Productivity</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276109987"/>
                  </a:ext>
                </a:extLst>
              </a:tr>
              <a:tr h="410976">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Production Volume </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936634"/>
                  </a:ext>
                </a:extLst>
              </a:tr>
              <a:tr h="410976">
                <a:tc>
                  <a:txBody>
                    <a:bodyPr/>
                    <a:lstStyle/>
                    <a:p>
                      <a:pPr algn="l" fontAlgn="ctr">
                        <a:spcBef>
                          <a:spcPts val="0"/>
                        </a:spcBef>
                        <a:spcAft>
                          <a:spcPts val="0"/>
                        </a:spcAft>
                      </a:pPr>
                      <a:r>
                        <a:rPr lang="en-US" sz="2200" b="0" i="0" u="none" strike="noStrike" dirty="0">
                          <a:effectLst/>
                          <a:latin typeface="+mn-lt"/>
                        </a:rPr>
                        <a:t> Lost Sales</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228591540"/>
                  </a:ext>
                </a:extLst>
              </a:tr>
              <a:tr h="741964">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Average Unit Production Cost</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36767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Total Production Cost</a:t>
                      </a:r>
                      <a:endParaRPr lang="en-US" sz="2200" b="0" i="0" u="none" strike="noStrike" dirty="0">
                        <a:effectLst/>
                        <a:latin typeface="+mn-lt"/>
                      </a:endParaRPr>
                    </a:p>
                    <a:p>
                      <a:pPr algn="l" fontAlgn="ctr">
                        <a:spcBef>
                          <a:spcPts val="0"/>
                        </a:spcBef>
                        <a:spcAft>
                          <a:spcPts val="0"/>
                        </a:spcAft>
                      </a:pP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635189011"/>
                  </a:ext>
                </a:extLst>
              </a:tr>
            </a:tbl>
          </a:graphicData>
        </a:graphic>
      </p:graphicFrame>
    </p:spTree>
    <p:extLst>
      <p:ext uri="{BB962C8B-B14F-4D97-AF65-F5344CB8AC3E}">
        <p14:creationId xmlns:p14="http://schemas.microsoft.com/office/powerpoint/2010/main" val="3001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37891" name="Title 3"/>
          <p:cNvSpPr>
            <a:spLocks noGrp="1" noChangeArrowheads="1"/>
          </p:cNvSpPr>
          <p:nvPr>
            <p:ph type="title"/>
          </p:nvPr>
        </p:nvSpPr>
        <p:spPr/>
        <p:txBody>
          <a:bodyPr/>
          <a:lstStyle/>
          <a:p>
            <a:pPr eaLnBrk="1" hangingPunct="1"/>
            <a:r>
              <a:rPr lang="en-US" altLang="en-US" sz="2800">
                <a:solidFill>
                  <a:srgbClr val="FFFFFF"/>
                </a:solidFill>
              </a:rPr>
              <a:t>     Financial Strategy</a:t>
            </a:r>
          </a:p>
        </p:txBody>
      </p:sp>
      <p:sp>
        <p:nvSpPr>
          <p:cNvPr id="37892" name="Content Placeholder 4"/>
          <p:cNvSpPr>
            <a:spLocks noGrp="1" noChangeArrowheads="1"/>
          </p:cNvSpPr>
          <p:nvPr>
            <p:ph idx="1"/>
          </p:nvPr>
        </p:nvSpPr>
        <p:spPr/>
        <p:txBody>
          <a:bodyPr/>
          <a:lstStyle/>
          <a:p>
            <a:pPr eaLnBrk="1" hangingPunct="1"/>
            <a:endParaRPr lang="en-US" altLang="en-US"/>
          </a:p>
        </p:txBody>
      </p:sp>
      <p:sp>
        <p:nvSpPr>
          <p:cNvPr id="37894" name="Slide Number Placeholder 9"/>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0FB85E6-96CD-4179-BA93-C53A55F50E19}" type="slidenum">
              <a:rPr lang="en-US" altLang="en-US" sz="1800" smtClean="0">
                <a:solidFill>
                  <a:srgbClr val="A6B727"/>
                </a:solidFill>
              </a:rPr>
              <a:pPr algn="r" fontAlgn="base">
                <a:lnSpc>
                  <a:spcPct val="100000"/>
                </a:lnSpc>
                <a:spcBef>
                  <a:spcPct val="0"/>
                </a:spcBef>
                <a:spcAft>
                  <a:spcPct val="0"/>
                </a:spcAft>
                <a:buFontTx/>
                <a:buNone/>
              </a:pPr>
              <a:t>12</a:t>
            </a:fld>
            <a:endParaRPr lang="en-US" altLang="en-US" sz="1800">
              <a:solidFill>
                <a:srgbClr val="A6B72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Anticipated Benefits</a:t>
            </a:r>
          </a:p>
        </p:txBody>
      </p:sp>
      <p:sp>
        <p:nvSpPr>
          <p:cNvPr id="39939" name="Content Placeholder 2"/>
          <p:cNvSpPr>
            <a:spLocks noGrp="1" noChangeArrowheads="1"/>
          </p:cNvSpPr>
          <p:nvPr>
            <p:ph idx="1"/>
          </p:nvPr>
        </p:nvSpPr>
        <p:spPr/>
        <p:txBody>
          <a:bodyPr/>
          <a:lstStyle/>
          <a:p>
            <a:pPr eaLnBrk="1" hangingPunct="1"/>
            <a:endParaRPr lang="en-US" altLang="en-US"/>
          </a:p>
        </p:txBody>
      </p:sp>
      <p:sp>
        <p:nvSpPr>
          <p:cNvPr id="39941"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64BE387-0E95-4C20-944B-C4AD9A45FD68}" type="slidenum">
              <a:rPr lang="en-US" altLang="en-US" sz="1800" smtClean="0">
                <a:solidFill>
                  <a:srgbClr val="A6B727"/>
                </a:solidFill>
              </a:rPr>
              <a:pPr fontAlgn="base">
                <a:lnSpc>
                  <a:spcPct val="100000"/>
                </a:lnSpc>
                <a:spcBef>
                  <a:spcPct val="0"/>
                </a:spcBef>
                <a:spcAft>
                  <a:spcPct val="0"/>
                </a:spcAft>
                <a:buFontTx/>
                <a:buNone/>
              </a:pPr>
              <a:t>13</a:t>
            </a:fld>
            <a:endParaRPr lang="en-US" altLang="en-US" sz="1800">
              <a:solidFill>
                <a:srgbClr val="A6B72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noChangeArrowheads="1"/>
          </p:cNvSpPr>
          <p:nvPr>
            <p:ph type="title"/>
          </p:nvPr>
        </p:nvSpPr>
        <p:spPr/>
        <p:txBody>
          <a:bodyPr/>
          <a:lstStyle/>
          <a:p>
            <a:pPr eaLnBrk="1" hangingPunct="1"/>
            <a:r>
              <a:rPr lang="en-US" altLang="en-US" sz="2800" dirty="0">
                <a:solidFill>
                  <a:srgbClr val="FFFFFF"/>
                </a:solidFill>
              </a:rPr>
              <a:t>     Four Actionable Steps</a:t>
            </a:r>
            <a:endParaRPr lang="en-US" altLang="en-US" dirty="0">
              <a:solidFill>
                <a:srgbClr val="FFFFFF"/>
              </a:solidFill>
            </a:endParaRPr>
          </a:p>
        </p:txBody>
      </p:sp>
      <p:sp>
        <p:nvSpPr>
          <p:cNvPr id="41987" name="Content Placeholder 1"/>
          <p:cNvSpPr>
            <a:spLocks noGrp="1" noChangeArrowheads="1"/>
          </p:cNvSpPr>
          <p:nvPr>
            <p:ph idx="1"/>
          </p:nvPr>
        </p:nvSpPr>
        <p:spPr/>
        <p:txBody>
          <a:bodyPr/>
          <a:lstStyle/>
          <a:p>
            <a:pPr eaLnBrk="1" hangingPunct="1"/>
            <a:endParaRPr lang="en-US" altLang="en-US"/>
          </a:p>
        </p:txBody>
      </p:sp>
      <p:sp>
        <p:nvSpPr>
          <p:cNvPr id="41989"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9DCE969-0447-4DCA-8042-2D795C2F84F2}" type="slidenum">
              <a:rPr lang="en-US" altLang="en-US" sz="1800" smtClean="0">
                <a:solidFill>
                  <a:srgbClr val="A6B727"/>
                </a:solidFill>
              </a:rPr>
              <a:pPr algn="r" fontAlgn="base">
                <a:lnSpc>
                  <a:spcPct val="100000"/>
                </a:lnSpc>
                <a:spcBef>
                  <a:spcPct val="0"/>
                </a:spcBef>
                <a:spcAft>
                  <a:spcPct val="0"/>
                </a:spcAft>
                <a:buFontTx/>
                <a:buNone/>
              </a:pPr>
              <a:t>14</a:t>
            </a:fld>
            <a:endParaRPr lang="en-US" altLang="en-US" sz="1800">
              <a:solidFill>
                <a:srgbClr val="A6B72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127000" y="2108200"/>
            <a:ext cx="60960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a:solidFill>
                  <a:srgbClr val="000000"/>
                </a:solidFill>
                <a:cs typeface="Calibri" panose="020F0502020204030204" pitchFamily="34" charset="0"/>
              </a:rPr>
              <a:t>Mission Statement</a:t>
            </a:r>
          </a:p>
          <a:p>
            <a:pPr algn="ctr" eaLnBrk="1" hangingPunct="1">
              <a:lnSpc>
                <a:spcPct val="100000"/>
              </a:lnSpc>
              <a:spcBef>
                <a:spcPct val="0"/>
              </a:spcBef>
              <a:buFontTx/>
              <a:buNone/>
            </a:pPr>
            <a:endParaRPr lang="en-US" altLang="en-US" sz="2400" b="1" u="sng">
              <a:solidFill>
                <a:srgbClr val="000000"/>
              </a:solidFill>
            </a:endParaRPr>
          </a:p>
          <a:p>
            <a:pPr algn="ctr" eaLnBrk="1" hangingPunct="1">
              <a:lnSpc>
                <a:spcPct val="100000"/>
              </a:lnSpc>
              <a:spcBef>
                <a:spcPct val="0"/>
              </a:spcBef>
              <a:buFontTx/>
              <a:buNone/>
            </a:pPr>
            <a:r>
              <a:rPr lang="en-US" altLang="en-US" sz="2000">
                <a:solidFill>
                  <a:srgbClr val="000000"/>
                </a:solidFill>
                <a:cs typeface="Calibri" panose="020F0502020204030204" pitchFamily="34" charset="0"/>
              </a:rPr>
              <a:t>&lt;&lt;Insert your mission statement here.&gt;&gt;</a:t>
            </a:r>
          </a:p>
        </p:txBody>
      </p:sp>
      <p:sp>
        <p:nvSpPr>
          <p:cNvPr id="17411" name="Title 2"/>
          <p:cNvSpPr>
            <a:spLocks noGrp="1" noChangeArrowheads="1"/>
          </p:cNvSpPr>
          <p:nvPr>
            <p:ph type="title"/>
          </p:nvPr>
        </p:nvSpPr>
        <p:spPr>
          <a:xfrm>
            <a:off x="0" y="0"/>
            <a:ext cx="12192000" cy="1325563"/>
          </a:xfrm>
        </p:spPr>
        <p:txBody>
          <a:bodyPr/>
          <a:lstStyle/>
          <a:p>
            <a:pPr eaLnBrk="1" hangingPunct="1"/>
            <a:r>
              <a:rPr lang="en-US" altLang="en-US" sz="2800"/>
              <a:t>Mission Statement and Objectives</a:t>
            </a:r>
          </a:p>
        </p:txBody>
      </p:sp>
      <p:sp>
        <p:nvSpPr>
          <p:cNvPr id="17412" name="Rectangle 8"/>
          <p:cNvSpPr>
            <a:spLocks noChangeArrowheads="1"/>
          </p:cNvSpPr>
          <p:nvPr/>
        </p:nvSpPr>
        <p:spPr bwMode="auto">
          <a:xfrm>
            <a:off x="165100" y="4241800"/>
            <a:ext cx="60198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a:solidFill>
                  <a:srgbClr val="000000"/>
                </a:solidFill>
                <a:cs typeface="Calibri" panose="020F0502020204030204" pitchFamily="34" charset="0"/>
              </a:rPr>
              <a:t>Objectives</a:t>
            </a:r>
            <a:endParaRPr lang="en-US" altLang="en-US" sz="2400">
              <a:solidFill>
                <a:srgbClr val="000000"/>
              </a:solidFill>
              <a:cs typeface="Calibri" panose="020F0502020204030204" pitchFamily="34" charset="0"/>
            </a:endParaRPr>
          </a:p>
          <a:p>
            <a:pPr algn="ctr" eaLnBrk="1" hangingPunct="1">
              <a:lnSpc>
                <a:spcPct val="100000"/>
              </a:lnSpc>
              <a:spcBef>
                <a:spcPct val="0"/>
              </a:spcBef>
              <a:buFontTx/>
              <a:buNone/>
            </a:pPr>
            <a:endParaRPr lang="en-US" altLang="en-US" sz="1800">
              <a:solidFill>
                <a:srgbClr val="000000"/>
              </a:solidFill>
            </a:endParaRPr>
          </a:p>
          <a:p>
            <a:pPr algn="ctr" eaLnBrk="1" hangingPunct="1">
              <a:lnSpc>
                <a:spcPct val="100000"/>
              </a:lnSpc>
              <a:spcBef>
                <a:spcPct val="0"/>
              </a:spcBef>
              <a:buFontTx/>
              <a:buNone/>
            </a:pPr>
            <a:r>
              <a:rPr lang="en-US" altLang="en-US" sz="2000">
                <a:solidFill>
                  <a:srgbClr val="000000"/>
                </a:solidFill>
                <a:cs typeface="Calibri" panose="020F0502020204030204" pitchFamily="34" charset="0"/>
              </a:rPr>
              <a:t>&lt;&lt;Insert your objectives here.&gt;&gt;</a:t>
            </a:r>
          </a:p>
        </p:txBody>
      </p:sp>
      <p:sp>
        <p:nvSpPr>
          <p:cNvPr id="17414"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856D420-350C-4835-90CF-B345A33496AF}" type="slidenum">
              <a:rPr lang="en-US" altLang="en-US" sz="1800" smtClean="0">
                <a:solidFill>
                  <a:srgbClr val="A6B727"/>
                </a:solidFill>
              </a:rPr>
              <a:pPr fontAlgn="base">
                <a:lnSpc>
                  <a:spcPct val="100000"/>
                </a:lnSpc>
                <a:spcBef>
                  <a:spcPct val="0"/>
                </a:spcBef>
                <a:spcAft>
                  <a:spcPct val="0"/>
                </a:spcAft>
                <a:buFontTx/>
                <a:buNone/>
              </a:pPr>
              <a:t>2</a:t>
            </a:fld>
            <a:endParaRPr lang="en-US" altLang="en-US" sz="1800">
              <a:solidFill>
                <a:srgbClr val="A6B727"/>
              </a:solidFill>
            </a:endParaRPr>
          </a:p>
        </p:txBody>
      </p:sp>
      <p:pic>
        <p:nvPicPr>
          <p:cNvPr id="17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65175">
            <a:off x="6527800" y="2270125"/>
            <a:ext cx="4567238"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19459" name="Title 2"/>
          <p:cNvSpPr>
            <a:spLocks noGrp="1" noChangeArrowheads="1"/>
          </p:cNvSpPr>
          <p:nvPr>
            <p:ph type="title"/>
          </p:nvPr>
        </p:nvSpPr>
        <p:spPr>
          <a:xfrm>
            <a:off x="0" y="0"/>
            <a:ext cx="12192000" cy="1325563"/>
          </a:xfrm>
        </p:spPr>
        <p:txBody>
          <a:bodyPr/>
          <a:lstStyle/>
          <a:p>
            <a:pPr eaLnBrk="1" hangingPunct="1"/>
            <a:r>
              <a:rPr lang="en-US" altLang="en-US" sz="2800"/>
              <a:t>Target Segments</a:t>
            </a:r>
          </a:p>
        </p:txBody>
      </p:sp>
      <p:sp>
        <p:nvSpPr>
          <p:cNvPr id="19460" name="Rectangle 7"/>
          <p:cNvSpPr>
            <a:spLocks noChangeArrowheads="1"/>
          </p:cNvSpPr>
          <p:nvPr/>
        </p:nvSpPr>
        <p:spPr bwMode="auto">
          <a:xfrm>
            <a:off x="5665788" y="2940050"/>
            <a:ext cx="6086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eriod"/>
            </a:pPr>
            <a:r>
              <a:rPr lang="en-US" altLang="en-US" sz="2400">
                <a:cs typeface="Calibri" panose="020F0502020204030204" pitchFamily="34" charset="0"/>
              </a:rPr>
              <a:t>&lt;&lt;Insert your #1 target segment here.&gt;&gt;</a:t>
            </a:r>
          </a:p>
          <a:p>
            <a:pPr eaLnBrk="1" hangingPunct="1">
              <a:lnSpc>
                <a:spcPct val="100000"/>
              </a:lnSpc>
              <a:spcBef>
                <a:spcPct val="0"/>
              </a:spcBef>
              <a:buFontTx/>
              <a:buAutoNum type="arabicPeriod"/>
            </a:pPr>
            <a:r>
              <a:rPr lang="en-US" altLang="en-US" sz="2400">
                <a:cs typeface="Calibri" panose="020F0502020204030204" pitchFamily="34" charset="0"/>
              </a:rPr>
              <a:t>&lt;&lt;Insert your #2 target segment here.&gt;&gt;</a:t>
            </a:r>
          </a:p>
          <a:p>
            <a:pPr eaLnBrk="1" hangingPunct="1">
              <a:lnSpc>
                <a:spcPct val="100000"/>
              </a:lnSpc>
              <a:spcBef>
                <a:spcPct val="0"/>
              </a:spcBef>
              <a:buFontTx/>
              <a:buAutoNum type="arabicPeriod"/>
            </a:pPr>
            <a:r>
              <a:rPr lang="en-US" altLang="en-US" sz="2400">
                <a:cs typeface="Calibri" panose="020F0502020204030204" pitchFamily="34" charset="0"/>
              </a:rPr>
              <a:t>&lt;&lt;Insert your #3 target segment here.&gt;&gt;</a:t>
            </a:r>
          </a:p>
          <a:p>
            <a:pPr eaLnBrk="1" hangingPunct="1">
              <a:lnSpc>
                <a:spcPct val="100000"/>
              </a:lnSpc>
              <a:spcBef>
                <a:spcPct val="0"/>
              </a:spcBef>
              <a:buFontTx/>
              <a:buAutoNum type="arabicPeriod"/>
            </a:pPr>
            <a:endParaRPr lang="en-US" altLang="en-US" sz="2400">
              <a:cs typeface="Calibri" panose="020F0502020204030204" pitchFamily="34" charset="0"/>
            </a:endParaRPr>
          </a:p>
        </p:txBody>
      </p:sp>
      <p:sp>
        <p:nvSpPr>
          <p:cNvPr id="19462" name="Slide Number Placeholder 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17D6B6C-489F-4457-B87A-E495937D41A6}" type="slidenum">
              <a:rPr lang="en-US" altLang="en-US" sz="1800" smtClean="0">
                <a:solidFill>
                  <a:srgbClr val="A6B727"/>
                </a:solidFill>
              </a:rPr>
              <a:pPr fontAlgn="base">
                <a:lnSpc>
                  <a:spcPct val="100000"/>
                </a:lnSpc>
                <a:spcBef>
                  <a:spcPct val="0"/>
                </a:spcBef>
                <a:spcAft>
                  <a:spcPct val="0"/>
                </a:spcAft>
                <a:buFontTx/>
                <a:buNone/>
              </a:pPr>
              <a:t>3</a:t>
            </a:fld>
            <a:endParaRPr lang="en-US" altLang="en-US" sz="1800">
              <a:solidFill>
                <a:srgbClr val="A6B727"/>
              </a:solidFill>
            </a:endParaRPr>
          </a:p>
        </p:txBody>
      </p:sp>
      <p:pic>
        <p:nvPicPr>
          <p:cNvPr id="19463" name="Picture 1"/>
          <p:cNvPicPr>
            <a:picLocks noChangeAspect="1" noChangeArrowheads="1"/>
          </p:cNvPicPr>
          <p:nvPr/>
        </p:nvPicPr>
        <p:blipFill>
          <a:blip r:embed="rId3">
            <a:extLst>
              <a:ext uri="{28A0092B-C50C-407E-A947-70E740481C1C}">
                <a14:useLocalDpi xmlns:a14="http://schemas.microsoft.com/office/drawing/2010/main" val="0"/>
              </a:ext>
            </a:extLst>
          </a:blip>
          <a:srcRect t="-1189" r="19853"/>
          <a:stretch>
            <a:fillRect/>
          </a:stretch>
        </p:blipFill>
        <p:spPr bwMode="auto">
          <a:xfrm>
            <a:off x="1470025" y="2438400"/>
            <a:ext cx="311785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9"/>
          <p:cNvSpPr>
            <a:spLocks noGrp="1" noChangeArrowheads="1"/>
          </p:cNvSpPr>
          <p:nvPr>
            <p:ph type="body" idx="1"/>
          </p:nvPr>
        </p:nvSpPr>
        <p:spPr/>
        <p:txBody>
          <a:bodyPr/>
          <a:lstStyle/>
          <a:p>
            <a:pPr eaLnBrk="1" hangingPunct="1"/>
            <a:endParaRPr lang="en-US" altLang="en-US"/>
          </a:p>
        </p:txBody>
      </p:sp>
      <p:sp>
        <p:nvSpPr>
          <p:cNvPr id="21507" name="Content Placeholder 10"/>
          <p:cNvSpPr>
            <a:spLocks noGrp="1" noChangeArrowheads="1"/>
          </p:cNvSpPr>
          <p:nvPr>
            <p:ph sz="half" idx="2"/>
          </p:nvPr>
        </p:nvSpPr>
        <p:spPr/>
        <p:txBody>
          <a:bodyPr/>
          <a:lstStyle/>
          <a:p>
            <a:pPr eaLnBrk="1" hangingPunct="1"/>
            <a:endParaRPr lang="en-US" altLang="en-US"/>
          </a:p>
        </p:txBody>
      </p:sp>
      <p:sp>
        <p:nvSpPr>
          <p:cNvPr id="21508" name="Text Placeholder 11"/>
          <p:cNvSpPr>
            <a:spLocks noGrp="1" noChangeArrowheads="1"/>
          </p:cNvSpPr>
          <p:nvPr>
            <p:ph type="body" sz="quarter" idx="3"/>
          </p:nvPr>
        </p:nvSpPr>
        <p:spPr/>
        <p:txBody>
          <a:bodyPr/>
          <a:lstStyle/>
          <a:p>
            <a:pPr eaLnBrk="1" hangingPunct="1"/>
            <a:endParaRPr lang="en-US" altLang="en-US"/>
          </a:p>
        </p:txBody>
      </p:sp>
      <p:sp>
        <p:nvSpPr>
          <p:cNvPr id="21509" name="Content Placeholder 12"/>
          <p:cNvSpPr>
            <a:spLocks noGrp="1" noChangeArrowheads="1"/>
          </p:cNvSpPr>
          <p:nvPr>
            <p:ph sz="quarter" idx="4"/>
          </p:nvPr>
        </p:nvSpPr>
        <p:spPr/>
        <p:txBody>
          <a:bodyPr/>
          <a:lstStyle/>
          <a:p>
            <a:pPr eaLnBrk="1" hangingPunct="1"/>
            <a:endParaRPr lang="en-US" altLang="en-US"/>
          </a:p>
        </p:txBody>
      </p:sp>
      <p:sp>
        <p:nvSpPr>
          <p:cNvPr id="21511" name="Slide Number Placeholder 7"/>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854EDE3-1603-4F06-83EE-EF31272CE23F}" type="slidenum">
              <a:rPr lang="en-US" altLang="en-US" sz="1800" smtClean="0">
                <a:solidFill>
                  <a:srgbClr val="A6B727"/>
                </a:solidFill>
              </a:rPr>
              <a:pPr fontAlgn="base">
                <a:lnSpc>
                  <a:spcPct val="100000"/>
                </a:lnSpc>
                <a:spcBef>
                  <a:spcPct val="0"/>
                </a:spcBef>
                <a:spcAft>
                  <a:spcPct val="0"/>
                </a:spcAft>
                <a:buFontTx/>
                <a:buNone/>
              </a:pPr>
              <a:t>4</a:t>
            </a:fld>
            <a:endParaRPr lang="en-US" altLang="en-US" sz="1800">
              <a:solidFill>
                <a:srgbClr val="A6B727"/>
              </a:solidFill>
            </a:endParaRPr>
          </a:p>
        </p:txBody>
      </p:sp>
      <p:sp>
        <p:nvSpPr>
          <p:cNvPr id="21512" name="Title 5"/>
          <p:cNvSpPr>
            <a:spLocks noGrp="1" noChangeArrowheads="1"/>
          </p:cNvSpPr>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a:solidFill>
                  <a:schemeClr val="bg1"/>
                </a:solidFill>
                <a:latin typeface="Calibri Light" panose="020F0302020204030204" pitchFamily="34" charset="0"/>
              </a:rPr>
              <a:t>Past Market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noChangeArrowheads="1"/>
          </p:cNvSpPr>
          <p:nvPr>
            <p:ph type="title"/>
          </p:nvPr>
        </p:nvSpPr>
        <p:spPr>
          <a:xfrm>
            <a:off x="0" y="0"/>
            <a:ext cx="4824413" cy="938213"/>
          </a:xfrm>
        </p:spPr>
        <p:txBody>
          <a:bodyPr/>
          <a:lstStyle/>
          <a:p>
            <a:pPr eaLnBrk="1" hangingPunct="1"/>
            <a:r>
              <a:rPr lang="en-US" altLang="en-US" sz="2800"/>
              <a:t>Past Financial Performance</a:t>
            </a:r>
          </a:p>
        </p:txBody>
      </p:sp>
      <p:sp>
        <p:nvSpPr>
          <p:cNvPr id="23556" name="Slide Number Placeholder 1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50FF36D-1902-4E87-B831-C58DBEC11D28}" type="slidenum">
              <a:rPr lang="en-US" altLang="en-US" sz="1800" smtClean="0">
                <a:solidFill>
                  <a:srgbClr val="A6B727"/>
                </a:solidFill>
              </a:rPr>
              <a:pPr fontAlgn="base">
                <a:lnSpc>
                  <a:spcPct val="100000"/>
                </a:lnSpc>
                <a:spcBef>
                  <a:spcPct val="0"/>
                </a:spcBef>
                <a:spcAft>
                  <a:spcPct val="0"/>
                </a:spcAft>
                <a:buFontTx/>
                <a:buNone/>
              </a:pPr>
              <a:t>5</a:t>
            </a:fld>
            <a:endParaRPr lang="en-US" altLang="en-US" sz="1800">
              <a:solidFill>
                <a:srgbClr val="A6B727"/>
              </a:solidFill>
            </a:endParaRPr>
          </a:p>
        </p:txBody>
      </p:sp>
      <p:pic>
        <p:nvPicPr>
          <p:cNvPr id="23557" name="Picture 1" descr="Chart showing brand Price versus Performance. Recreation segment is low-price, low-performance. Mountain segment is mid-price, mid-performance. Speed is high-price, high-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4505325"/>
            <a:ext cx="244316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64425" y="5740400"/>
            <a:ext cx="2628900" cy="317500"/>
          </a:xfrm>
          <a:prstGeom prst="rect">
            <a:avLst/>
          </a:prstGeom>
        </p:spPr>
        <p:txBody>
          <a:bodyPr>
            <a:normAutofit fontScale="62500" lnSpcReduction="20000"/>
          </a:bodyPr>
          <a:lstStyle/>
          <a:p>
            <a:pPr algn="ctr" eaLnBrk="1" fontAlgn="auto" hangingPunct="1">
              <a:spcBef>
                <a:spcPts val="0"/>
              </a:spcBef>
              <a:spcAft>
                <a:spcPts val="0"/>
              </a:spcAft>
              <a:defRPr/>
            </a:pPr>
            <a:r>
              <a:rPr lang="en-US" dirty="0">
                <a:latin typeface="+mn-lt"/>
                <a:ea typeface="+mn-lt"/>
                <a:cs typeface="+mn-lt"/>
              </a:rPr>
              <a:t>Insert Cumulative Balanced Score Card</a:t>
            </a:r>
          </a:p>
          <a:p>
            <a:pPr eaLnBrk="1" fontAlgn="auto" hangingPunct="1">
              <a:spcBef>
                <a:spcPts val="0"/>
              </a:spcBef>
              <a:spcAft>
                <a:spcPts val="0"/>
              </a:spcAft>
              <a:defRPr/>
            </a:pPr>
            <a:endParaRPr lang="en-US" dirty="0">
              <a:latin typeface="+mn-lt"/>
              <a:cs typeface="Calibri"/>
            </a:endParaRPr>
          </a:p>
        </p:txBody>
      </p:sp>
      <p:pic>
        <p:nvPicPr>
          <p:cNvPr id="23559" name="Graphic 18" descr="Checklist RTL"/>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0950" y="-306388"/>
            <a:ext cx="7000875" cy="735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noChangeArrowheads="1"/>
          </p:cNvSpPr>
          <p:nvPr>
            <p:ph type="title"/>
          </p:nvPr>
        </p:nvSpPr>
        <p:spPr>
          <a:xfrm>
            <a:off x="0" y="0"/>
            <a:ext cx="12192000" cy="1325563"/>
          </a:xfrm>
        </p:spPr>
        <p:txBody>
          <a:bodyPr/>
          <a:lstStyle/>
          <a:p>
            <a:pPr eaLnBrk="1" hangingPunct="1"/>
            <a:r>
              <a:rPr lang="en-US" altLang="en-US" sz="2800"/>
              <a:t>SWOT Analysis</a:t>
            </a:r>
          </a:p>
        </p:txBody>
      </p:sp>
      <p:sp>
        <p:nvSpPr>
          <p:cNvPr id="25604" name="Slide Number Placeholder 8"/>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5BFBAEE-1B24-40BC-B29F-070D18D2E3E7}" type="slidenum">
              <a:rPr lang="en-US" altLang="en-US" sz="1800" smtClean="0">
                <a:solidFill>
                  <a:srgbClr val="A6B727"/>
                </a:solidFill>
              </a:rPr>
              <a:pPr fontAlgn="base">
                <a:lnSpc>
                  <a:spcPct val="100000"/>
                </a:lnSpc>
                <a:spcBef>
                  <a:spcPct val="0"/>
                </a:spcBef>
                <a:spcAft>
                  <a:spcPct val="0"/>
                </a:spcAft>
                <a:buFontTx/>
                <a:buNone/>
              </a:pPr>
              <a:t>6</a:t>
            </a:fld>
            <a:endParaRPr lang="en-US" altLang="en-US" sz="1800">
              <a:solidFill>
                <a:srgbClr val="A6B727"/>
              </a:solidFill>
            </a:endParaRPr>
          </a:p>
        </p:txBody>
      </p:sp>
      <p:graphicFrame>
        <p:nvGraphicFramePr>
          <p:cNvPr id="6" name="Table 16"/>
          <p:cNvGraphicFramePr>
            <a:graphicFrameLocks noGrp="1"/>
          </p:cNvGraphicFramePr>
          <p:nvPr>
            <p:extLst>
              <p:ext uri="{D42A27DB-BD31-4B8C-83A1-F6EECF244321}">
                <p14:modId xmlns:p14="http://schemas.microsoft.com/office/powerpoint/2010/main" val="3791207511"/>
              </p:ext>
            </p:extLst>
          </p:nvPr>
        </p:nvGraphicFramePr>
        <p:xfrm>
          <a:off x="1350963" y="1612900"/>
          <a:ext cx="4103687" cy="2239963"/>
        </p:xfrm>
        <a:graphic>
          <a:graphicData uri="http://schemas.openxmlformats.org/drawingml/2006/table">
            <a:tbl>
              <a:tblPr firstRow="1" bandRow="1">
                <a:tableStyleId>{5C22544A-7EE6-4342-B048-85BDC9FD1C3A}</a:tableStyleId>
              </a:tblPr>
              <a:tblGrid>
                <a:gridCol w="4103687">
                  <a:extLst>
                    <a:ext uri="{9D8B030D-6E8A-4147-A177-3AD203B41FA5}">
                      <a16:colId xmlns:a16="http://schemas.microsoft.com/office/drawing/2014/main" val="20000"/>
                    </a:ext>
                  </a:extLst>
                </a:gridCol>
              </a:tblGrid>
              <a:tr h="464584">
                <a:tc>
                  <a:txBody>
                    <a:bodyPr/>
                    <a:lstStyle/>
                    <a:p>
                      <a:r>
                        <a:rPr lang="en-US" sz="1800" b="1" kern="1200" dirty="0">
                          <a:solidFill>
                            <a:schemeClr val="lt1"/>
                          </a:solidFill>
                          <a:latin typeface="+mn-lt"/>
                          <a:ea typeface="+mn-ea"/>
                          <a:cs typeface="+mn-cs"/>
                        </a:rPr>
                        <a:t>Strength</a:t>
                      </a:r>
                    </a:p>
                  </a:txBody>
                  <a:tcPr marL="91436" marR="91436" marT="45717" marB="45717"/>
                </a:tc>
                <a:extLst>
                  <a:ext uri="{0D108BD9-81ED-4DB2-BD59-A6C34878D82A}">
                    <a16:rowId xmlns:a16="http://schemas.microsoft.com/office/drawing/2014/main" val="10000"/>
                  </a:ext>
                </a:extLst>
              </a:tr>
              <a:tr h="1775379">
                <a:tc>
                  <a:txBody>
                    <a:bodyPr/>
                    <a:lstStyle/>
                    <a:p>
                      <a:endParaRPr lang="en-US" sz="1800" dirty="0"/>
                    </a:p>
                  </a:txBody>
                  <a:tcPr marL="91436" marR="91436" marT="45717" marB="45717"/>
                </a:tc>
                <a:extLst>
                  <a:ext uri="{0D108BD9-81ED-4DB2-BD59-A6C34878D82A}">
                    <a16:rowId xmlns:a16="http://schemas.microsoft.com/office/drawing/2014/main" val="10001"/>
                  </a:ext>
                </a:extLst>
              </a:tr>
            </a:tbl>
          </a:graphicData>
        </a:graphic>
      </p:graphicFrame>
      <p:graphicFrame>
        <p:nvGraphicFramePr>
          <p:cNvPr id="18" name="Table 16"/>
          <p:cNvGraphicFramePr>
            <a:graphicFrameLocks noGrp="1"/>
          </p:cNvGraphicFramePr>
          <p:nvPr>
            <p:extLst>
              <p:ext uri="{D42A27DB-BD31-4B8C-83A1-F6EECF244321}">
                <p14:modId xmlns:p14="http://schemas.microsoft.com/office/powerpoint/2010/main" val="699657259"/>
              </p:ext>
            </p:extLst>
          </p:nvPr>
        </p:nvGraphicFramePr>
        <p:xfrm>
          <a:off x="6656388" y="1625600"/>
          <a:ext cx="4111625" cy="2239963"/>
        </p:xfrm>
        <a:graphic>
          <a:graphicData uri="http://schemas.openxmlformats.org/drawingml/2006/table">
            <a:tbl>
              <a:tblPr firstRow="1" bandRow="1">
                <a:tableStyleId>{5C22544A-7EE6-4342-B048-85BDC9FD1C3A}</a:tableStyleId>
              </a:tblPr>
              <a:tblGrid>
                <a:gridCol w="4111625">
                  <a:extLst>
                    <a:ext uri="{9D8B030D-6E8A-4147-A177-3AD203B41FA5}">
                      <a16:colId xmlns:a16="http://schemas.microsoft.com/office/drawing/2014/main" val="20000"/>
                    </a:ext>
                  </a:extLst>
                </a:gridCol>
              </a:tblGrid>
              <a:tr h="464584">
                <a:tc>
                  <a:txBody>
                    <a:bodyPr/>
                    <a:lstStyle/>
                    <a:p>
                      <a:r>
                        <a:rPr lang="en-US" sz="1800" dirty="0"/>
                        <a:t>Weakness</a:t>
                      </a:r>
                    </a:p>
                  </a:txBody>
                  <a:tcPr marL="91448" marR="91448" marT="45717" marB="45717"/>
                </a:tc>
                <a:extLst>
                  <a:ext uri="{0D108BD9-81ED-4DB2-BD59-A6C34878D82A}">
                    <a16:rowId xmlns:a16="http://schemas.microsoft.com/office/drawing/2014/main" val="10000"/>
                  </a:ext>
                </a:extLst>
              </a:tr>
              <a:tr h="1775379">
                <a:tc>
                  <a:txBody>
                    <a:bodyPr/>
                    <a:lstStyle/>
                    <a:p>
                      <a:endParaRPr lang="en-US" sz="1800" dirty="0"/>
                    </a:p>
                  </a:txBody>
                  <a:tcPr marL="91448" marR="91448" marT="45717" marB="45717"/>
                </a:tc>
                <a:extLst>
                  <a:ext uri="{0D108BD9-81ED-4DB2-BD59-A6C34878D82A}">
                    <a16:rowId xmlns:a16="http://schemas.microsoft.com/office/drawing/2014/main" val="10001"/>
                  </a:ext>
                </a:extLst>
              </a:tr>
            </a:tbl>
          </a:graphicData>
        </a:graphic>
      </p:graphicFrame>
      <p:graphicFrame>
        <p:nvGraphicFramePr>
          <p:cNvPr id="19" name="Table 16"/>
          <p:cNvGraphicFramePr>
            <a:graphicFrameLocks noGrp="1"/>
          </p:cNvGraphicFramePr>
          <p:nvPr>
            <p:extLst>
              <p:ext uri="{D42A27DB-BD31-4B8C-83A1-F6EECF244321}">
                <p14:modId xmlns:p14="http://schemas.microsoft.com/office/powerpoint/2010/main" val="2184195834"/>
              </p:ext>
            </p:extLst>
          </p:nvPr>
        </p:nvGraphicFramePr>
        <p:xfrm>
          <a:off x="1331913" y="4110038"/>
          <a:ext cx="4125912" cy="2203450"/>
        </p:xfrm>
        <a:graphic>
          <a:graphicData uri="http://schemas.openxmlformats.org/drawingml/2006/table">
            <a:tbl>
              <a:tblPr firstRow="1" bandRow="1">
                <a:tableStyleId>{5C22544A-7EE6-4342-B048-85BDC9FD1C3A}</a:tableStyleId>
              </a:tblPr>
              <a:tblGrid>
                <a:gridCol w="4125912">
                  <a:extLst>
                    <a:ext uri="{9D8B030D-6E8A-4147-A177-3AD203B41FA5}">
                      <a16:colId xmlns:a16="http://schemas.microsoft.com/office/drawing/2014/main" val="20000"/>
                    </a:ext>
                  </a:extLst>
                </a:gridCol>
              </a:tblGrid>
              <a:tr h="457011">
                <a:tc>
                  <a:txBody>
                    <a:bodyPr/>
                    <a:lstStyle/>
                    <a:p>
                      <a:r>
                        <a:rPr lang="en-US" sz="1800" dirty="0"/>
                        <a:t>Opportunity</a:t>
                      </a:r>
                    </a:p>
                  </a:txBody>
                  <a:tcPr marT="45722" marB="45722"/>
                </a:tc>
                <a:extLst>
                  <a:ext uri="{0D108BD9-81ED-4DB2-BD59-A6C34878D82A}">
                    <a16:rowId xmlns:a16="http://schemas.microsoft.com/office/drawing/2014/main" val="10000"/>
                  </a:ext>
                </a:extLst>
              </a:tr>
              <a:tr h="1746439">
                <a:tc>
                  <a:txBody>
                    <a:bodyPr/>
                    <a:lstStyle/>
                    <a:p>
                      <a:endParaRPr lang="en-US" sz="1800" dirty="0"/>
                    </a:p>
                  </a:txBody>
                  <a:tcPr marT="45722" marB="45722"/>
                </a:tc>
                <a:extLst>
                  <a:ext uri="{0D108BD9-81ED-4DB2-BD59-A6C34878D82A}">
                    <a16:rowId xmlns:a16="http://schemas.microsoft.com/office/drawing/2014/main" val="10001"/>
                  </a:ext>
                </a:extLst>
              </a:tr>
            </a:tbl>
          </a:graphicData>
        </a:graphic>
      </p:graphicFrame>
      <p:graphicFrame>
        <p:nvGraphicFramePr>
          <p:cNvPr id="20" name="Table 16"/>
          <p:cNvGraphicFramePr>
            <a:graphicFrameLocks noGrp="1"/>
          </p:cNvGraphicFramePr>
          <p:nvPr>
            <p:extLst>
              <p:ext uri="{D42A27DB-BD31-4B8C-83A1-F6EECF244321}">
                <p14:modId xmlns:p14="http://schemas.microsoft.com/office/powerpoint/2010/main" val="778534279"/>
              </p:ext>
            </p:extLst>
          </p:nvPr>
        </p:nvGraphicFramePr>
        <p:xfrm>
          <a:off x="6692900" y="4130675"/>
          <a:ext cx="4117975" cy="2171700"/>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20000"/>
                    </a:ext>
                  </a:extLst>
                </a:gridCol>
              </a:tblGrid>
              <a:tr h="448141">
                <a:tc>
                  <a:txBody>
                    <a:bodyPr/>
                    <a:lstStyle/>
                    <a:p>
                      <a:r>
                        <a:rPr lang="en-US" sz="1800" dirty="0"/>
                        <a:t>Threat</a:t>
                      </a:r>
                    </a:p>
                  </a:txBody>
                  <a:tcPr marL="91429" marR="91429" marT="45732" marB="45732"/>
                </a:tc>
                <a:extLst>
                  <a:ext uri="{0D108BD9-81ED-4DB2-BD59-A6C34878D82A}">
                    <a16:rowId xmlns:a16="http://schemas.microsoft.com/office/drawing/2014/main" val="10000"/>
                  </a:ext>
                </a:extLst>
              </a:tr>
              <a:tr h="1723559">
                <a:tc>
                  <a:txBody>
                    <a:bodyPr/>
                    <a:lstStyle/>
                    <a:p>
                      <a:endParaRPr lang="en-US" sz="1800" dirty="0"/>
                    </a:p>
                  </a:txBody>
                  <a:tcPr marL="91429" marR="91429" marT="45732" marB="45732"/>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Investment Plan</a:t>
            </a:r>
            <a:endParaRPr lang="en-US" altLang="en-US">
              <a:solidFill>
                <a:schemeClr val="bg1"/>
              </a:solidFill>
            </a:endParaRPr>
          </a:p>
        </p:txBody>
      </p:sp>
      <p:sp>
        <p:nvSpPr>
          <p:cNvPr id="27651" name="Content Placeholder 2"/>
          <p:cNvSpPr>
            <a:spLocks noGrp="1" noChangeArrowheads="1"/>
          </p:cNvSpPr>
          <p:nvPr>
            <p:ph idx="1"/>
          </p:nvPr>
        </p:nvSpPr>
        <p:spPr/>
        <p:txBody>
          <a:bodyPr/>
          <a:lstStyle/>
          <a:p>
            <a:pPr eaLnBrk="1" hangingPunct="1"/>
            <a:endParaRPr lang="en-US" altLang="en-US"/>
          </a:p>
        </p:txBody>
      </p:sp>
      <p:sp>
        <p:nvSpPr>
          <p:cNvPr id="27653"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6022F74-2EAF-4012-96E7-FBCB7054B45D}" type="slidenum">
              <a:rPr lang="en-US" altLang="en-US" sz="1800" smtClean="0">
                <a:solidFill>
                  <a:srgbClr val="A6B727"/>
                </a:solidFill>
              </a:rPr>
              <a:pPr fontAlgn="base">
                <a:lnSpc>
                  <a:spcPct val="100000"/>
                </a:lnSpc>
                <a:spcBef>
                  <a:spcPct val="0"/>
                </a:spcBef>
                <a:spcAft>
                  <a:spcPct val="0"/>
                </a:spcAft>
                <a:buFontTx/>
                <a:buNone/>
              </a:pPr>
              <a:t>7</a:t>
            </a:fld>
            <a:endParaRPr lang="en-US" altLang="en-US" sz="1800">
              <a:solidFill>
                <a:srgbClr val="A6B72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noChangeArrowheads="1"/>
          </p:cNvSpPr>
          <p:nvPr>
            <p:ph type="title"/>
          </p:nvPr>
        </p:nvSpPr>
        <p:spPr/>
        <p:txBody>
          <a:bodyPr/>
          <a:lstStyle/>
          <a:p>
            <a:pPr eaLnBrk="1" hangingPunct="1"/>
            <a:r>
              <a:rPr lang="en-US" altLang="en-US" sz="2800">
                <a:solidFill>
                  <a:srgbClr val="FFFFFF"/>
                </a:solidFill>
              </a:rPr>
              <a:t>     Marketing Strategy</a:t>
            </a:r>
          </a:p>
        </p:txBody>
      </p:sp>
      <p:sp>
        <p:nvSpPr>
          <p:cNvPr id="29699" name="Content Placeholder 2"/>
          <p:cNvSpPr>
            <a:spLocks noGrp="1" noChangeArrowheads="1"/>
          </p:cNvSpPr>
          <p:nvPr>
            <p:ph idx="1"/>
          </p:nvPr>
        </p:nvSpPr>
        <p:spPr/>
        <p:txBody>
          <a:bodyPr/>
          <a:lstStyle/>
          <a:p>
            <a:pPr eaLnBrk="1" hangingPunct="1"/>
            <a:endParaRPr lang="en-US" altLang="en-US"/>
          </a:p>
        </p:txBody>
      </p:sp>
      <p:sp>
        <p:nvSpPr>
          <p:cNvPr id="29701"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28251714-34E2-4D0F-AE10-A8BAF95E48E8}" type="slidenum">
              <a:rPr lang="en-US" altLang="en-US" sz="1800" smtClean="0">
                <a:solidFill>
                  <a:srgbClr val="A6B727"/>
                </a:solidFill>
              </a:rPr>
              <a:pPr algn="r" fontAlgn="base">
                <a:lnSpc>
                  <a:spcPct val="100000"/>
                </a:lnSpc>
                <a:spcBef>
                  <a:spcPct val="0"/>
                </a:spcBef>
                <a:spcAft>
                  <a:spcPct val="0"/>
                </a:spcAft>
                <a:buFontTx/>
                <a:buNone/>
              </a:pPr>
              <a:t>8</a:t>
            </a:fld>
            <a:endParaRPr lang="en-US" altLang="en-US" sz="1800">
              <a:solidFill>
                <a:srgbClr val="A6B72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noChangeArrowheads="1"/>
          </p:cNvSpPr>
          <p:nvPr>
            <p:ph type="title"/>
          </p:nvPr>
        </p:nvSpPr>
        <p:spPr/>
        <p:txBody>
          <a:bodyPr/>
          <a:lstStyle/>
          <a:p>
            <a:pPr eaLnBrk="1" hangingPunct="1"/>
            <a:r>
              <a:rPr lang="en-US" altLang="en-US" sz="2800">
                <a:solidFill>
                  <a:srgbClr val="FFFFFF"/>
                </a:solidFill>
              </a:rPr>
              <a:t>     Sales Channel Strategy</a:t>
            </a:r>
            <a:endParaRPr lang="en-US" altLang="en-US">
              <a:solidFill>
                <a:srgbClr val="FFFFFF"/>
              </a:solidFill>
            </a:endParaRPr>
          </a:p>
        </p:txBody>
      </p:sp>
      <p:sp>
        <p:nvSpPr>
          <p:cNvPr id="31747" name="Content Placeholder 1"/>
          <p:cNvSpPr>
            <a:spLocks noGrp="1" noChangeArrowheads="1"/>
          </p:cNvSpPr>
          <p:nvPr>
            <p:ph idx="1"/>
          </p:nvPr>
        </p:nvSpPr>
        <p:spPr/>
        <p:txBody>
          <a:bodyPr/>
          <a:lstStyle/>
          <a:p>
            <a:pPr eaLnBrk="1" hangingPunct="1"/>
            <a:endParaRPr lang="en-US" altLang="en-US" dirty="0"/>
          </a:p>
        </p:txBody>
      </p:sp>
      <p:sp>
        <p:nvSpPr>
          <p:cNvPr id="31749" name="Slide Number Placeholder 11"/>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4721C192-6A22-4B5E-986D-936B8F5BC765}" type="slidenum">
              <a:rPr lang="en-US" altLang="en-US" sz="1800" smtClean="0">
                <a:solidFill>
                  <a:srgbClr val="A6B727"/>
                </a:solidFill>
              </a:rPr>
              <a:pPr algn="r" fontAlgn="base">
                <a:lnSpc>
                  <a:spcPct val="100000"/>
                </a:lnSpc>
                <a:spcBef>
                  <a:spcPct val="0"/>
                </a:spcBef>
                <a:spcAft>
                  <a:spcPct val="0"/>
                </a:spcAft>
                <a:buFontTx/>
                <a:buNone/>
              </a:pPr>
              <a:t>9</a:t>
            </a:fld>
            <a:endParaRPr lang="en-US" altLang="en-US" sz="1800">
              <a:solidFill>
                <a:srgbClr val="A6B727"/>
              </a:solidFill>
            </a:endParaRP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5B033F995A674C853732AE9C94A7B5" ma:contentTypeVersion="6" ma:contentTypeDescription="Create a new document." ma:contentTypeScope="" ma:versionID="d82f761c159d2d8aada33496799b561a">
  <xsd:schema xmlns:xsd="http://www.w3.org/2001/XMLSchema" xmlns:xs="http://www.w3.org/2001/XMLSchema" xmlns:p="http://schemas.microsoft.com/office/2006/metadata/properties" xmlns:ns2="7861d672-a03f-42f4-9fbe-17d7c9dca5c7" xmlns:ns3="8cf17207-3428-4bd6-883c-687de8116495" targetNamespace="http://schemas.microsoft.com/office/2006/metadata/properties" ma:root="true" ma:fieldsID="1f04b60a723e8d3e478895d71452333a" ns2:_="" ns3:_="">
    <xsd:import namespace="7861d672-a03f-42f4-9fbe-17d7c9dca5c7"/>
    <xsd:import namespace="8cf17207-3428-4bd6-883c-687de81164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d672-a03f-42f4-9fbe-17d7c9dca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f17207-3428-4bd6-883c-687de81164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F5D2BA-14ED-4DD7-B587-9190E51225CE}">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8cf17207-3428-4bd6-883c-687de8116495"/>
    <ds:schemaRef ds:uri="7861d672-a03f-42f4-9fbe-17d7c9dca5c7"/>
    <ds:schemaRef ds:uri="http://www.w3.org/XML/1998/namespace"/>
    <ds:schemaRef ds:uri="http://purl.org/dc/elements/1.1/"/>
  </ds:schemaRefs>
</ds:datastoreItem>
</file>

<file path=customXml/itemProps2.xml><?xml version="1.0" encoding="utf-8"?>
<ds:datastoreItem xmlns:ds="http://schemas.openxmlformats.org/officeDocument/2006/customXml" ds:itemID="{94782BD0-0A7E-436C-9915-3AB176439452}">
  <ds:schemaRefs>
    <ds:schemaRef ds:uri="http://schemas.microsoft.com/sharepoint/v3/contenttype/forms"/>
  </ds:schemaRefs>
</ds:datastoreItem>
</file>

<file path=customXml/itemProps3.xml><?xml version="1.0" encoding="utf-8"?>
<ds:datastoreItem xmlns:ds="http://schemas.openxmlformats.org/officeDocument/2006/customXml" ds:itemID="{60714F85-7E64-4993-9651-15EC3404C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d672-a03f-42f4-9fbe-17d7c9dca5c7"/>
    <ds:schemaRef ds:uri="8cf17207-3428-4bd6-883c-687de81164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TotalTime>
  <Words>1469</Words>
  <Application>Microsoft Office PowerPoint</Application>
  <PresentationFormat>Widescreen</PresentationFormat>
  <Paragraphs>185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Student Name Student ID # Company Name</vt:lpstr>
      <vt:lpstr>Mission Statement and Objectives</vt:lpstr>
      <vt:lpstr>Target Segments</vt:lpstr>
      <vt:lpstr>PowerPoint Presentation</vt:lpstr>
      <vt:lpstr>Past Financial Performance</vt:lpstr>
      <vt:lpstr>SWOT Analysis</vt:lpstr>
      <vt:lpstr>     Investment Plan</vt:lpstr>
      <vt:lpstr>     Marketing Strategy</vt:lpstr>
      <vt:lpstr>     Sales Channel Strategy</vt:lpstr>
      <vt:lpstr>     Human Resource Strategy</vt:lpstr>
      <vt:lpstr>Manufacturing Strategy</vt:lpstr>
      <vt:lpstr>     Financial Strategy</vt:lpstr>
      <vt:lpstr>     Anticipated Benefits</vt:lpstr>
      <vt:lpstr>     Four Actionable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Student ID # Company Name</dc:title>
  <dc:creator>Lorretta Davis</dc:creator>
  <cp:lastModifiedBy>Joette Damo</cp:lastModifiedBy>
  <cp:revision>15</cp:revision>
  <dcterms:created xsi:type="dcterms:W3CDTF">2020-08-05T13:23:19Z</dcterms:created>
  <dcterms:modified xsi:type="dcterms:W3CDTF">2023-07-18T21:36:46Z</dcterms:modified>
</cp:coreProperties>
</file>