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8" r:id="rId4"/>
    <p:sldId id="259" r:id="rId5"/>
    <p:sldId id="260" r:id="rId6"/>
    <p:sldId id="261" r:id="rId7"/>
    <p:sldId id="257" r:id="rId8"/>
    <p:sldId id="264" r:id="rId9"/>
    <p:sldId id="265" r:id="rId10"/>
    <p:sldId id="269" r:id="rId11"/>
    <p:sldId id="266" r:id="rId12"/>
    <p:sldId id="267" r:id="rId13"/>
    <p:sldId id="270" r:id="rId14"/>
    <p:sldId id="275" r:id="rId15"/>
    <p:sldId id="276" r:id="rId16"/>
    <p:sldId id="277" r:id="rId17"/>
    <p:sldId id="279" r:id="rId18"/>
    <p:sldId id="274" r:id="rId19"/>
    <p:sldId id="278" r:id="rId20"/>
    <p:sldId id="271"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55" d="100"/>
          <a:sy n="55" d="100"/>
        </p:scale>
        <p:origin x="72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E6322-FF1B-4DE4-B051-D70FD15E404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34618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E6322-FF1B-4DE4-B051-D70FD15E404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33115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E6322-FF1B-4DE4-B051-D70FD15E404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42252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E6322-FF1B-4DE4-B051-D70FD15E404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304781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E6322-FF1B-4DE4-B051-D70FD15E404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4277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E6322-FF1B-4DE4-B051-D70FD15E404F}"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19694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E6322-FF1B-4DE4-B051-D70FD15E404F}"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378390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E6322-FF1B-4DE4-B051-D70FD15E404F}"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282574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E6322-FF1B-4DE4-B051-D70FD15E404F}"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8113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E6322-FF1B-4DE4-B051-D70FD15E404F}"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12218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E6322-FF1B-4DE4-B051-D70FD15E404F}"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45643-1A50-4287-BFCD-077F7DC78E06}" type="slidenum">
              <a:rPr lang="en-US" smtClean="0"/>
              <a:t>‹#›</a:t>
            </a:fld>
            <a:endParaRPr lang="en-US"/>
          </a:p>
        </p:txBody>
      </p:sp>
    </p:spTree>
    <p:extLst>
      <p:ext uri="{BB962C8B-B14F-4D97-AF65-F5344CB8AC3E}">
        <p14:creationId xmlns:p14="http://schemas.microsoft.com/office/powerpoint/2010/main" val="164662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E6322-FF1B-4DE4-B051-D70FD15E404F}" type="datetimeFigureOut">
              <a:rPr lang="en-US" smtClean="0"/>
              <a:t>12/22/2022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45643-1A50-4287-BFCD-077F7DC78E06}" type="slidenum">
              <a:rPr lang="en-US" smtClean="0"/>
              <a:t>‹#›</a:t>
            </a:fld>
            <a:endParaRPr lang="en-US"/>
          </a:p>
        </p:txBody>
      </p:sp>
    </p:spTree>
    <p:extLst>
      <p:ext uri="{BB962C8B-B14F-4D97-AF65-F5344CB8AC3E}">
        <p14:creationId xmlns:p14="http://schemas.microsoft.com/office/powerpoint/2010/main" val="1185830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737" y="689810"/>
            <a:ext cx="11566358" cy="5693866"/>
          </a:xfrm>
          <a:prstGeom prst="rect">
            <a:avLst/>
          </a:prstGeom>
          <a:noFill/>
        </p:spPr>
        <p:txBody>
          <a:bodyPr wrap="square" rtlCol="0">
            <a:spAutoFit/>
          </a:bodyPr>
          <a:lstStyle/>
          <a:p>
            <a:pPr algn="ctr"/>
            <a:r>
              <a:rPr lang="en-US" sz="2800" dirty="0"/>
              <a:t>For the following Note Cards, information on the Right is paired with the corresponding information on the Left.</a:t>
            </a:r>
          </a:p>
          <a:p>
            <a:pPr algn="ctr"/>
            <a:endParaRPr lang="en-US" sz="2800" dirty="0"/>
          </a:p>
          <a:p>
            <a:pPr algn="ctr"/>
            <a:r>
              <a:rPr lang="en-US" sz="2800" dirty="0"/>
              <a:t>One way to use these Cards –</a:t>
            </a:r>
          </a:p>
          <a:p>
            <a:pPr algn="ctr"/>
            <a:r>
              <a:rPr lang="en-US" sz="2800" dirty="0"/>
              <a:t>Cover up the information on the Right, and see if you can get these terms correctly by reading the corresponding definitions on the Left.</a:t>
            </a:r>
          </a:p>
          <a:p>
            <a:pPr algn="ctr"/>
            <a:endParaRPr lang="en-US" sz="2800" dirty="0"/>
          </a:p>
          <a:p>
            <a:pPr algn="ctr"/>
            <a:r>
              <a:rPr lang="en-US" sz="2800" dirty="0"/>
              <a:t>Also try the reverse.  Cover up the info on the Left.  Then based on the term (info) on the Right, can you come up with the correct definition on the Left?</a:t>
            </a:r>
          </a:p>
          <a:p>
            <a:pPr algn="ctr"/>
            <a:endParaRPr lang="en-US" sz="2800" dirty="0"/>
          </a:p>
          <a:p>
            <a:pPr algn="ctr"/>
            <a:r>
              <a:rPr lang="en-US" sz="2800" dirty="0"/>
              <a:t>By doing both of these approaches you are more likely to retain and better understand these course concepts.</a:t>
            </a:r>
          </a:p>
          <a:p>
            <a:pPr algn="ctr"/>
            <a:endParaRPr lang="en-US" sz="2800" dirty="0"/>
          </a:p>
        </p:txBody>
      </p:sp>
    </p:spTree>
    <p:extLst>
      <p:ext uri="{BB962C8B-B14F-4D97-AF65-F5344CB8AC3E}">
        <p14:creationId xmlns:p14="http://schemas.microsoft.com/office/powerpoint/2010/main" val="426240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7655" y="237294"/>
            <a:ext cx="1261884" cy="369332"/>
          </a:xfrm>
          <a:prstGeom prst="rect">
            <a:avLst/>
          </a:prstGeom>
          <a:noFill/>
        </p:spPr>
        <p:txBody>
          <a:bodyPr wrap="none" rtlCol="0">
            <a:spAutoFit/>
          </a:bodyPr>
          <a:lstStyle/>
          <a:p>
            <a:r>
              <a:rPr lang="en-US" dirty="0"/>
              <a:t>Time Series</a:t>
            </a:r>
          </a:p>
        </p:txBody>
      </p:sp>
      <p:sp>
        <p:nvSpPr>
          <p:cNvPr id="3" name="Rounded Rectangle 2"/>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Repetition in up and down patterns</a:t>
            </a:r>
          </a:p>
        </p:txBody>
      </p:sp>
      <p:sp>
        <p:nvSpPr>
          <p:cNvPr id="4" name="Rounded Rectangle 3"/>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Cyclicality</a:t>
            </a:r>
          </a:p>
        </p:txBody>
      </p:sp>
      <p:sp>
        <p:nvSpPr>
          <p:cNvPr id="5" name="Rounded Rectangle 4"/>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general slope upward or downward over a period of time</a:t>
            </a:r>
          </a:p>
        </p:txBody>
      </p:sp>
      <p:sp>
        <p:nvSpPr>
          <p:cNvPr id="6" name="Rounded Rectangle 5"/>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Trend</a:t>
            </a:r>
            <a:endParaRPr lang="en-US" sz="1400" i="1" dirty="0"/>
          </a:p>
        </p:txBody>
      </p:sp>
      <p:sp>
        <p:nvSpPr>
          <p:cNvPr id="7" name="Rounded Rectangle 6"/>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Unforeseen circumstances causing random deviations</a:t>
            </a:r>
          </a:p>
        </p:txBody>
      </p:sp>
      <p:sp>
        <p:nvSpPr>
          <p:cNvPr id="8" name="Rounded Rectangle 7"/>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Irregularity</a:t>
            </a:r>
            <a:endParaRPr lang="en-US" sz="1400" i="1" dirty="0"/>
          </a:p>
        </p:txBody>
      </p:sp>
      <p:sp>
        <p:nvSpPr>
          <p:cNvPr id="9" name="Rounded Rectangle 8"/>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simple regression using time as the independent variable</a:t>
            </a:r>
          </a:p>
        </p:txBody>
      </p:sp>
      <p:sp>
        <p:nvSpPr>
          <p:cNvPr id="10" name="Rounded Rectangle 9"/>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Time series</a:t>
            </a:r>
            <a:endParaRPr lang="en-US" i="1" dirty="0"/>
          </a:p>
        </p:txBody>
      </p:sp>
      <p:sp>
        <p:nvSpPr>
          <p:cNvPr id="11" name="Rounded Rectangle 10"/>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Regular pattern within a single year</a:t>
            </a:r>
          </a:p>
        </p:txBody>
      </p:sp>
      <p:sp>
        <p:nvSpPr>
          <p:cNvPr id="12" name="Rounded Rectangle 11"/>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Seasonality</a:t>
            </a:r>
            <a:endParaRPr lang="en-US" i="1" dirty="0"/>
          </a:p>
        </p:txBody>
      </p:sp>
    </p:spTree>
    <p:extLst>
      <p:ext uri="{BB962C8B-B14F-4D97-AF65-F5344CB8AC3E}">
        <p14:creationId xmlns:p14="http://schemas.microsoft.com/office/powerpoint/2010/main" val="205498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751" y="1337911"/>
            <a:ext cx="3022332" cy="136678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89709" y="192505"/>
            <a:ext cx="2814681" cy="369332"/>
          </a:xfrm>
          <a:prstGeom prst="rect">
            <a:avLst/>
          </a:prstGeom>
          <a:noFill/>
        </p:spPr>
        <p:txBody>
          <a:bodyPr wrap="none" rtlCol="0">
            <a:spAutoFit/>
          </a:bodyPr>
          <a:lstStyle/>
          <a:p>
            <a:r>
              <a:rPr lang="en-US" dirty="0"/>
              <a:t>Scatterplots and Correlation</a:t>
            </a:r>
          </a:p>
        </p:txBody>
      </p:sp>
      <p:cxnSp>
        <p:nvCxnSpPr>
          <p:cNvPr id="5" name="Straight Arrow Connector 4"/>
          <p:cNvCxnSpPr/>
          <p:nvPr/>
        </p:nvCxnSpPr>
        <p:spPr>
          <a:xfrm>
            <a:off x="1925053" y="1559293"/>
            <a:ext cx="2117558" cy="847023"/>
          </a:xfrm>
          <a:prstGeom prst="straightConnector1">
            <a:avLst/>
          </a:prstGeom>
          <a:ln w="508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136226" y="1360772"/>
            <a:ext cx="3022332" cy="136678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7578091" y="1559293"/>
            <a:ext cx="2171699" cy="924025"/>
          </a:xfrm>
          <a:prstGeom prst="straightConnector1">
            <a:avLst/>
          </a:prstGeom>
          <a:ln w="5080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72350" y="2971800"/>
            <a:ext cx="910377" cy="369332"/>
          </a:xfrm>
          <a:prstGeom prst="rect">
            <a:avLst/>
          </a:prstGeom>
          <a:noFill/>
        </p:spPr>
        <p:txBody>
          <a:bodyPr wrap="none" rtlCol="0">
            <a:spAutoFit/>
          </a:bodyPr>
          <a:lstStyle/>
          <a:p>
            <a:r>
              <a:rPr lang="en-US" dirty="0"/>
              <a:t>Positive</a:t>
            </a:r>
          </a:p>
        </p:txBody>
      </p:sp>
      <p:sp>
        <p:nvSpPr>
          <p:cNvPr id="11" name="TextBox 10"/>
          <p:cNvSpPr txBox="1"/>
          <p:nvPr/>
        </p:nvSpPr>
        <p:spPr>
          <a:xfrm>
            <a:off x="2080137" y="2971800"/>
            <a:ext cx="1009572" cy="369332"/>
          </a:xfrm>
          <a:prstGeom prst="rect">
            <a:avLst/>
          </a:prstGeom>
          <a:noFill/>
        </p:spPr>
        <p:txBody>
          <a:bodyPr wrap="none" rtlCol="0">
            <a:spAutoFit/>
          </a:bodyPr>
          <a:lstStyle/>
          <a:p>
            <a:r>
              <a:rPr lang="en-US" dirty="0"/>
              <a:t>Negative</a:t>
            </a:r>
          </a:p>
        </p:txBody>
      </p:sp>
      <p:pic>
        <p:nvPicPr>
          <p:cNvPr id="12" name="Picture 11"/>
          <p:cNvPicPr>
            <a:picLocks noChangeAspect="1"/>
          </p:cNvPicPr>
          <p:nvPr/>
        </p:nvPicPr>
        <p:blipFill>
          <a:blip r:embed="rId2"/>
          <a:stretch>
            <a:fillRect/>
          </a:stretch>
        </p:blipFill>
        <p:spPr>
          <a:xfrm>
            <a:off x="7136226" y="3646735"/>
            <a:ext cx="2904327" cy="1468190"/>
          </a:xfrm>
          <a:prstGeom prst="rect">
            <a:avLst/>
          </a:prstGeom>
        </p:spPr>
      </p:pic>
      <p:sp>
        <p:nvSpPr>
          <p:cNvPr id="14" name="TextBox 13"/>
          <p:cNvSpPr txBox="1"/>
          <p:nvPr/>
        </p:nvSpPr>
        <p:spPr>
          <a:xfrm>
            <a:off x="7120711" y="5660259"/>
            <a:ext cx="2935355" cy="369332"/>
          </a:xfrm>
          <a:prstGeom prst="rect">
            <a:avLst/>
          </a:prstGeom>
          <a:noFill/>
        </p:spPr>
        <p:txBody>
          <a:bodyPr wrap="none" rtlCol="0">
            <a:spAutoFit/>
          </a:bodyPr>
          <a:lstStyle/>
          <a:p>
            <a:r>
              <a:rPr lang="en-US" dirty="0"/>
              <a:t>Weak (Dots are spread apart)</a:t>
            </a:r>
          </a:p>
        </p:txBody>
      </p:sp>
      <p:pic>
        <p:nvPicPr>
          <p:cNvPr id="15" name="Picture 14"/>
          <p:cNvPicPr>
            <a:picLocks noChangeAspect="1"/>
          </p:cNvPicPr>
          <p:nvPr/>
        </p:nvPicPr>
        <p:blipFill>
          <a:blip r:embed="rId3"/>
          <a:stretch>
            <a:fillRect/>
          </a:stretch>
        </p:blipFill>
        <p:spPr>
          <a:xfrm>
            <a:off x="1481452" y="3480772"/>
            <a:ext cx="2206942" cy="1961726"/>
          </a:xfrm>
          <a:prstGeom prst="rect">
            <a:avLst/>
          </a:prstGeom>
        </p:spPr>
      </p:pic>
      <p:sp>
        <p:nvSpPr>
          <p:cNvPr id="16" name="TextBox 15"/>
          <p:cNvSpPr txBox="1"/>
          <p:nvPr/>
        </p:nvSpPr>
        <p:spPr>
          <a:xfrm>
            <a:off x="1925053" y="5844925"/>
            <a:ext cx="3173369" cy="369332"/>
          </a:xfrm>
          <a:prstGeom prst="rect">
            <a:avLst/>
          </a:prstGeom>
          <a:noFill/>
        </p:spPr>
        <p:txBody>
          <a:bodyPr wrap="none" rtlCol="0">
            <a:spAutoFit/>
          </a:bodyPr>
          <a:lstStyle/>
          <a:p>
            <a:r>
              <a:rPr lang="en-US" dirty="0"/>
              <a:t>Strong (Dots are close together)</a:t>
            </a:r>
          </a:p>
        </p:txBody>
      </p:sp>
    </p:spTree>
    <p:extLst>
      <p:ext uri="{BB962C8B-B14F-4D97-AF65-F5344CB8AC3E}">
        <p14:creationId xmlns:p14="http://schemas.microsoft.com/office/powerpoint/2010/main" val="316144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87655" y="2118007"/>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list of all the different probabilities of each outcome that can occur</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Probability Distribution</a:t>
            </a:r>
            <a:endParaRPr lang="en-US" sz="1400" i="1" dirty="0"/>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Represents the probability that a variable falls with a certain range</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Cumulative distribution</a:t>
            </a:r>
            <a:endParaRPr lang="en-US" i="1" dirty="0"/>
          </a:p>
        </p:txBody>
      </p:sp>
      <p:sp>
        <p:nvSpPr>
          <p:cNvPr id="11" name="TextBox 10"/>
          <p:cNvSpPr txBox="1"/>
          <p:nvPr/>
        </p:nvSpPr>
        <p:spPr>
          <a:xfrm>
            <a:off x="1318661" y="433137"/>
            <a:ext cx="4474686" cy="369332"/>
          </a:xfrm>
          <a:prstGeom prst="rect">
            <a:avLst/>
          </a:prstGeom>
          <a:noFill/>
        </p:spPr>
        <p:txBody>
          <a:bodyPr wrap="none" rtlCol="0">
            <a:spAutoFit/>
          </a:bodyPr>
          <a:lstStyle/>
          <a:p>
            <a:r>
              <a:rPr lang="en-US" dirty="0"/>
              <a:t>Module 2: Distributions and confidence levels</a:t>
            </a:r>
          </a:p>
        </p:txBody>
      </p:sp>
      <p:sp>
        <p:nvSpPr>
          <p:cNvPr id="14" name="Rounded Rectangle 13"/>
          <p:cNvSpPr/>
          <p:nvPr/>
        </p:nvSpPr>
        <p:spPr>
          <a:xfrm>
            <a:off x="1087655" y="329362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Measures of central tendency are approximately equal (Mean and Median)</a:t>
            </a:r>
          </a:p>
        </p:txBody>
      </p:sp>
      <p:sp>
        <p:nvSpPr>
          <p:cNvPr id="15" name="Rounded Rectangle 14"/>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Normal Distribution</a:t>
            </a:r>
            <a:endParaRPr lang="en-US" i="1" dirty="0"/>
          </a:p>
        </p:txBody>
      </p:sp>
    </p:spTree>
    <p:extLst>
      <p:ext uri="{BB962C8B-B14F-4D97-AF65-F5344CB8AC3E}">
        <p14:creationId xmlns:p14="http://schemas.microsoft.com/office/powerpoint/2010/main" val="248833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5387107"/>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correlation is strong if the coefficient is close to ____</a:t>
            </a:r>
          </a:p>
        </p:txBody>
      </p:sp>
      <p:sp>
        <p:nvSpPr>
          <p:cNvPr id="6" name="Rounded Rectangle 5"/>
          <p:cNvSpPr/>
          <p:nvPr/>
        </p:nvSpPr>
        <p:spPr>
          <a:xfrm>
            <a:off x="6302944" y="5387107"/>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 or -1</a:t>
            </a:r>
          </a:p>
        </p:txBody>
      </p:sp>
      <p:sp>
        <p:nvSpPr>
          <p:cNvPr id="7" name="Rounded Rectangle 6"/>
          <p:cNvSpPr/>
          <p:nvPr/>
        </p:nvSpPr>
        <p:spPr>
          <a:xfrm>
            <a:off x="1087655" y="3094757"/>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T-test uses this test statistic</a:t>
            </a:r>
          </a:p>
        </p:txBody>
      </p:sp>
      <p:sp>
        <p:nvSpPr>
          <p:cNvPr id="8" name="Rounded Rectangle 7"/>
          <p:cNvSpPr/>
          <p:nvPr/>
        </p:nvSpPr>
        <p:spPr>
          <a:xfrm>
            <a:off x="6302944" y="3094757"/>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T-value</a:t>
            </a:r>
          </a:p>
          <a:p>
            <a:r>
              <a:rPr lang="en-US" sz="1400" i="1" dirty="0"/>
              <a:t>(must be higher than critical value to reject the null)</a:t>
            </a:r>
          </a:p>
          <a:p>
            <a:endParaRPr lang="en-US" dirty="0"/>
          </a:p>
        </p:txBody>
      </p:sp>
      <p:sp>
        <p:nvSpPr>
          <p:cNvPr id="9" name="Rounded Rectangle 8"/>
          <p:cNvSpPr/>
          <p:nvPr/>
        </p:nvSpPr>
        <p:spPr>
          <a:xfrm>
            <a:off x="1087655" y="4240932"/>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correlation is weak if the coefficient is close to ____</a:t>
            </a:r>
          </a:p>
        </p:txBody>
      </p:sp>
      <p:sp>
        <p:nvSpPr>
          <p:cNvPr id="10" name="Rounded Rectangle 9"/>
          <p:cNvSpPr/>
          <p:nvPr/>
        </p:nvSpPr>
        <p:spPr>
          <a:xfrm>
            <a:off x="6302944" y="4240932"/>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Zero</a:t>
            </a:r>
            <a:endParaRPr lang="en-US" sz="1400" i="1" dirty="0"/>
          </a:p>
        </p:txBody>
      </p:sp>
      <p:sp>
        <p:nvSpPr>
          <p:cNvPr id="12" name="Rounded Rectangle 11"/>
          <p:cNvSpPr/>
          <p:nvPr/>
        </p:nvSpPr>
        <p:spPr>
          <a:xfrm>
            <a:off x="1087655" y="1990916"/>
            <a:ext cx="420624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ANOVA uses this test statistics</a:t>
            </a:r>
          </a:p>
        </p:txBody>
      </p:sp>
      <p:sp>
        <p:nvSpPr>
          <p:cNvPr id="13" name="Rounded Rectangle 12"/>
          <p:cNvSpPr/>
          <p:nvPr/>
        </p:nvSpPr>
        <p:spPr>
          <a:xfrm>
            <a:off x="6235567" y="1948582"/>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F-value</a:t>
            </a:r>
          </a:p>
          <a:p>
            <a:r>
              <a:rPr lang="en-US" sz="1400" i="1" dirty="0"/>
              <a:t>(must be higher than critical value to reject the null)</a:t>
            </a:r>
          </a:p>
        </p:txBody>
      </p:sp>
      <p:sp>
        <p:nvSpPr>
          <p:cNvPr id="11" name="TextBox 10"/>
          <p:cNvSpPr txBox="1"/>
          <p:nvPr/>
        </p:nvSpPr>
        <p:spPr>
          <a:xfrm>
            <a:off x="1318661" y="433137"/>
            <a:ext cx="3057055" cy="369332"/>
          </a:xfrm>
          <a:prstGeom prst="rect">
            <a:avLst/>
          </a:prstGeom>
          <a:noFill/>
        </p:spPr>
        <p:txBody>
          <a:bodyPr wrap="none" rtlCol="0">
            <a:spAutoFit/>
          </a:bodyPr>
          <a:lstStyle/>
          <a:p>
            <a:r>
              <a:rPr lang="en-US" dirty="0"/>
              <a:t>Module 3: Analysis Techniques</a:t>
            </a:r>
          </a:p>
        </p:txBody>
      </p:sp>
      <p:sp>
        <p:nvSpPr>
          <p:cNvPr id="14" name="Rounded Rectangle 13"/>
          <p:cNvSpPr/>
          <p:nvPr/>
        </p:nvSpPr>
        <p:spPr>
          <a:xfrm>
            <a:off x="1087655" y="780174"/>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to compare the mean of three or more groups</a:t>
            </a:r>
          </a:p>
        </p:txBody>
      </p:sp>
      <p:sp>
        <p:nvSpPr>
          <p:cNvPr id="15" name="Rounded Rectangle 14"/>
          <p:cNvSpPr/>
          <p:nvPr/>
        </p:nvSpPr>
        <p:spPr>
          <a:xfrm>
            <a:off x="6235567" y="78017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ANOVA</a:t>
            </a:r>
            <a:endParaRPr lang="en-US" i="1" dirty="0"/>
          </a:p>
        </p:txBody>
      </p:sp>
    </p:spTree>
    <p:extLst>
      <p:ext uri="{BB962C8B-B14F-4D97-AF65-F5344CB8AC3E}">
        <p14:creationId xmlns:p14="http://schemas.microsoft.com/office/powerpoint/2010/main" val="373743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Visual tool to understand a process</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Flowchart</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Illustrates limits or constraints a process should not exceed</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Control Chart</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Assists in brainstorming issues that are causing a problem</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Cause and Effect Diagram</a:t>
            </a:r>
          </a:p>
          <a:p>
            <a:r>
              <a:rPr lang="en-US" sz="1400" i="1" dirty="0"/>
              <a:t>	Not measurements!</a:t>
            </a:r>
          </a:p>
        </p:txBody>
      </p:sp>
      <p:sp>
        <p:nvSpPr>
          <p:cNvPr id="12" name="Rounded Rectangle 11"/>
          <p:cNvSpPr/>
          <p:nvPr/>
        </p:nvSpPr>
        <p:spPr>
          <a:xfrm>
            <a:off x="1087655" y="907179"/>
            <a:ext cx="408111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Illustrates performance measurements over a period of time</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Run Chart</a:t>
            </a:r>
            <a:endParaRPr lang="en-US" i="1" dirty="0"/>
          </a:p>
        </p:txBody>
      </p:sp>
      <p:sp>
        <p:nvSpPr>
          <p:cNvPr id="11" name="TextBox 10"/>
          <p:cNvSpPr txBox="1"/>
          <p:nvPr/>
        </p:nvSpPr>
        <p:spPr>
          <a:xfrm>
            <a:off x="1318661" y="433137"/>
            <a:ext cx="3547894" cy="369332"/>
          </a:xfrm>
          <a:prstGeom prst="rect">
            <a:avLst/>
          </a:prstGeom>
          <a:noFill/>
        </p:spPr>
        <p:txBody>
          <a:bodyPr wrap="none" rtlCol="0">
            <a:spAutoFit/>
          </a:bodyPr>
          <a:lstStyle/>
          <a:p>
            <a:r>
              <a:rPr lang="en-US" dirty="0"/>
              <a:t>Module 4: Seven Basic Quality Tools</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Easy tool to collect data to create other charts</a:t>
            </a:r>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Check Sheet</a:t>
            </a:r>
          </a:p>
        </p:txBody>
      </p:sp>
    </p:spTree>
    <p:extLst>
      <p:ext uri="{BB962C8B-B14F-4D97-AF65-F5344CB8AC3E}">
        <p14:creationId xmlns:p14="http://schemas.microsoft.com/office/powerpoint/2010/main" val="352795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for potential relationships and correlation between variables</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Scatter diagram</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Graphical display of data set centered</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Histogram</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Graphical display of data set in highest to lowest order</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Pareto</a:t>
            </a:r>
            <a:endParaRPr lang="en-US" sz="1400" i="1" dirty="0"/>
          </a:p>
        </p:txBody>
      </p:sp>
      <p:sp>
        <p:nvSpPr>
          <p:cNvPr id="12" name="Rounded Rectangle 11"/>
          <p:cNvSpPr/>
          <p:nvPr/>
        </p:nvSpPr>
        <p:spPr>
          <a:xfrm>
            <a:off x="1087655" y="907179"/>
            <a:ext cx="408111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Graphical display of a data set with one bar for each category</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Histogram and Pareto</a:t>
            </a:r>
            <a:endParaRPr lang="en-US" i="1" dirty="0"/>
          </a:p>
        </p:txBody>
      </p:sp>
      <p:sp>
        <p:nvSpPr>
          <p:cNvPr id="11" name="TextBox 10"/>
          <p:cNvSpPr txBox="1"/>
          <p:nvPr/>
        </p:nvSpPr>
        <p:spPr>
          <a:xfrm>
            <a:off x="1318661" y="433137"/>
            <a:ext cx="3547894" cy="369332"/>
          </a:xfrm>
          <a:prstGeom prst="rect">
            <a:avLst/>
          </a:prstGeom>
          <a:noFill/>
        </p:spPr>
        <p:txBody>
          <a:bodyPr wrap="none" rtlCol="0">
            <a:spAutoFit/>
          </a:bodyPr>
          <a:lstStyle/>
          <a:p>
            <a:r>
              <a:rPr lang="en-US" dirty="0"/>
              <a:t>Module 4: Seven Basic Quality Tools</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the seven tools be used independently?</a:t>
            </a:r>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Yes</a:t>
            </a:r>
          </a:p>
        </p:txBody>
      </p:sp>
    </p:spTree>
    <p:extLst>
      <p:ext uri="{BB962C8B-B14F-4D97-AF65-F5344CB8AC3E}">
        <p14:creationId xmlns:p14="http://schemas.microsoft.com/office/powerpoint/2010/main" val="158188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 manufacturing, statistics is used for:</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Quality Control</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Diagram demonstrating all of the elements that can influence a process before it starts. </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SIPOC (Supplier – Input – Process – Output – Customer)</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Manufacturing approach to improving processes. 	</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Six Sigma</a:t>
            </a:r>
            <a:endParaRPr lang="en-US" sz="1400" i="1" dirty="0"/>
          </a:p>
        </p:txBody>
      </p:sp>
      <p:sp>
        <p:nvSpPr>
          <p:cNvPr id="12" name="Rounded Rectangle 11"/>
          <p:cNvSpPr/>
          <p:nvPr/>
        </p:nvSpPr>
        <p:spPr>
          <a:xfrm>
            <a:off x="1087655" y="907179"/>
            <a:ext cx="408111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percent of quality problems does Ishikawa claim the seven tools can solve?</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90% - 95%</a:t>
            </a:r>
            <a:endParaRPr lang="en-US" i="1" dirty="0"/>
          </a:p>
        </p:txBody>
      </p:sp>
      <p:sp>
        <p:nvSpPr>
          <p:cNvPr id="11" name="TextBox 10"/>
          <p:cNvSpPr txBox="1"/>
          <p:nvPr/>
        </p:nvSpPr>
        <p:spPr>
          <a:xfrm>
            <a:off x="1318661" y="433137"/>
            <a:ext cx="3547894" cy="369332"/>
          </a:xfrm>
          <a:prstGeom prst="rect">
            <a:avLst/>
          </a:prstGeom>
          <a:noFill/>
        </p:spPr>
        <p:txBody>
          <a:bodyPr wrap="none" rtlCol="0">
            <a:spAutoFit/>
          </a:bodyPr>
          <a:lstStyle/>
          <a:p>
            <a:r>
              <a:rPr lang="en-US" dirty="0"/>
              <a:t>Module 4: Seven Basic Quality Tools</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Plan - Do – Study – Act </a:t>
            </a:r>
          </a:p>
          <a:p>
            <a:r>
              <a:rPr lang="en-US" dirty="0"/>
              <a:t>Which step is a response to analytical results?</a:t>
            </a:r>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Act</a:t>
            </a:r>
          </a:p>
        </p:txBody>
      </p:sp>
    </p:spTree>
    <p:extLst>
      <p:ext uri="{BB962C8B-B14F-4D97-AF65-F5344CB8AC3E}">
        <p14:creationId xmlns:p14="http://schemas.microsoft.com/office/powerpoint/2010/main" val="223633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Variation from an abnormality causing large discrepancy in results</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Special cause variation</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Shows how well a result meets the requirement</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Variable</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Variations accepted as the normal part of the process		</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Common cause variation</a:t>
            </a:r>
            <a:endParaRPr lang="en-US" sz="1400" i="1" dirty="0"/>
          </a:p>
        </p:txBody>
      </p:sp>
      <p:sp>
        <p:nvSpPr>
          <p:cNvPr id="12" name="Rounded Rectangle 11"/>
          <p:cNvSpPr/>
          <p:nvPr/>
        </p:nvSpPr>
        <p:spPr>
          <a:xfrm>
            <a:off x="1087655" y="907179"/>
            <a:ext cx="4081112"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Shows whether a result meets a requirement or not</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Attribute</a:t>
            </a:r>
            <a:endParaRPr lang="en-US" i="1" dirty="0"/>
          </a:p>
        </p:txBody>
      </p:sp>
      <p:sp>
        <p:nvSpPr>
          <p:cNvPr id="11" name="TextBox 10"/>
          <p:cNvSpPr txBox="1"/>
          <p:nvPr/>
        </p:nvSpPr>
        <p:spPr>
          <a:xfrm>
            <a:off x="1318661" y="433137"/>
            <a:ext cx="3547894" cy="369332"/>
          </a:xfrm>
          <a:prstGeom prst="rect">
            <a:avLst/>
          </a:prstGeom>
          <a:noFill/>
        </p:spPr>
        <p:txBody>
          <a:bodyPr wrap="none" rtlCol="0">
            <a:spAutoFit/>
          </a:bodyPr>
          <a:lstStyle/>
          <a:p>
            <a:r>
              <a:rPr lang="en-US" dirty="0"/>
              <a:t>Module 4: Seven Basic Quality Tools</a:t>
            </a:r>
          </a:p>
        </p:txBody>
      </p:sp>
    </p:spTree>
    <p:extLst>
      <p:ext uri="{BB962C8B-B14F-4D97-AF65-F5344CB8AC3E}">
        <p14:creationId xmlns:p14="http://schemas.microsoft.com/office/powerpoint/2010/main" val="420232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Compare individual’s performance to a standard score (Example: Cut Score 64%)</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Criterion referenced</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does the government differ than private sector cost-benefit analysis?</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Government benefits aren’t always money. </a:t>
            </a:r>
            <a:r>
              <a:rPr lang="en-US" i="1" dirty="0"/>
              <a:t>Could be flood prevention or welfare.</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Compares one individual’s performance to other individuals</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Norm Referenced</a:t>
            </a:r>
            <a:endParaRPr lang="en-US" sz="1400" i="1" dirty="0"/>
          </a:p>
        </p:txBody>
      </p:sp>
      <p:sp>
        <p:nvSpPr>
          <p:cNvPr id="12" name="Rounded Rectangle 11"/>
          <p:cNvSpPr/>
          <p:nvPr/>
        </p:nvSpPr>
        <p:spPr>
          <a:xfrm>
            <a:off x="1087655" y="907179"/>
            <a:ext cx="420624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of designing, analyzing, and scoring tests</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IRT: Item Response Theory</a:t>
            </a:r>
            <a:endParaRPr lang="en-US" i="1" dirty="0"/>
          </a:p>
        </p:txBody>
      </p:sp>
      <p:sp>
        <p:nvSpPr>
          <p:cNvPr id="11" name="TextBox 10"/>
          <p:cNvSpPr txBox="1"/>
          <p:nvPr/>
        </p:nvSpPr>
        <p:spPr>
          <a:xfrm>
            <a:off x="1318661" y="433137"/>
            <a:ext cx="3539752" cy="369332"/>
          </a:xfrm>
          <a:prstGeom prst="rect">
            <a:avLst/>
          </a:prstGeom>
          <a:noFill/>
        </p:spPr>
        <p:txBody>
          <a:bodyPr wrap="none" rtlCol="0">
            <a:spAutoFit/>
          </a:bodyPr>
          <a:lstStyle/>
          <a:p>
            <a:r>
              <a:rPr lang="en-US" dirty="0"/>
              <a:t>Module 5: Test Construction &amp; RBM</a:t>
            </a:r>
          </a:p>
        </p:txBody>
      </p:sp>
      <p:sp>
        <p:nvSpPr>
          <p:cNvPr id="16" name="Rounded Rectangle 15"/>
          <p:cNvSpPr/>
          <p:nvPr/>
        </p:nvSpPr>
        <p:spPr>
          <a:xfrm>
            <a:off x="1002988" y="5491880"/>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strategy that uses results as the central measurement of performance</a:t>
            </a:r>
          </a:p>
        </p:txBody>
      </p:sp>
      <p:sp>
        <p:nvSpPr>
          <p:cNvPr id="17" name="Rounded Rectangle 16"/>
          <p:cNvSpPr/>
          <p:nvPr/>
        </p:nvSpPr>
        <p:spPr>
          <a:xfrm>
            <a:off x="6302944" y="5559614"/>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RBM: Results Based Management</a:t>
            </a:r>
            <a:endParaRPr lang="en-US" i="1" dirty="0"/>
          </a:p>
        </p:txBody>
      </p:sp>
    </p:spTree>
    <p:extLst>
      <p:ext uri="{BB962C8B-B14F-4D97-AF65-F5344CB8AC3E}">
        <p14:creationId xmlns:p14="http://schemas.microsoft.com/office/powerpoint/2010/main" val="26432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Compare individual’s performance to a standard score (Example: Cut Score 64%)</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Criterion referenced</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to count ALL of the existing cases in a disease.</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Prevalence</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to count only the NEW cases of a disease.</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Incidence (Incident rate)</a:t>
            </a:r>
            <a:endParaRPr lang="en-US" sz="1400" i="1" dirty="0"/>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is Big Data?</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Very large data sets</a:t>
            </a:r>
            <a:endParaRPr lang="en-US" i="1" dirty="0"/>
          </a:p>
        </p:txBody>
      </p:sp>
      <p:sp>
        <p:nvSpPr>
          <p:cNvPr id="11" name="TextBox 10"/>
          <p:cNvSpPr txBox="1"/>
          <p:nvPr/>
        </p:nvSpPr>
        <p:spPr>
          <a:xfrm>
            <a:off x="1318661" y="433137"/>
            <a:ext cx="5571141" cy="369332"/>
          </a:xfrm>
          <a:prstGeom prst="rect">
            <a:avLst/>
          </a:prstGeom>
          <a:noFill/>
        </p:spPr>
        <p:txBody>
          <a:bodyPr wrap="none" rtlCol="0">
            <a:spAutoFit/>
          </a:bodyPr>
          <a:lstStyle/>
          <a:p>
            <a:r>
              <a:rPr lang="en-US" dirty="0"/>
              <a:t>Module 5: Big Data &amp; Health Care Performance Measures</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to analyze if funding is worth the outcome of a project</a:t>
            </a:r>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Cost-benefit analysis</a:t>
            </a:r>
            <a:endParaRPr lang="en-US" i="1" dirty="0"/>
          </a:p>
        </p:txBody>
      </p:sp>
    </p:spTree>
    <p:extLst>
      <p:ext uri="{BB962C8B-B14F-4D97-AF65-F5344CB8AC3E}">
        <p14:creationId xmlns:p14="http://schemas.microsoft.com/office/powerpoint/2010/main" val="159739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35781" y="1212782"/>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 are two types of statistics (Analytics)</a:t>
            </a:r>
          </a:p>
        </p:txBody>
      </p:sp>
      <p:sp>
        <p:nvSpPr>
          <p:cNvPr id="6" name="Rounded Rectangle 5"/>
          <p:cNvSpPr/>
          <p:nvPr/>
        </p:nvSpPr>
        <p:spPr>
          <a:xfrm>
            <a:off x="6100813" y="1193529"/>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Descriptive and Inferential</a:t>
            </a:r>
          </a:p>
        </p:txBody>
      </p:sp>
      <p:sp>
        <p:nvSpPr>
          <p:cNvPr id="7" name="Rounded Rectangle 6"/>
          <p:cNvSpPr/>
          <p:nvPr/>
        </p:nvSpPr>
        <p:spPr>
          <a:xfrm>
            <a:off x="1135781" y="2491338"/>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Descriptive statistics are used to ______</a:t>
            </a:r>
          </a:p>
        </p:txBody>
      </p:sp>
      <p:sp>
        <p:nvSpPr>
          <p:cNvPr id="8" name="Rounded Rectangle 7"/>
          <p:cNvSpPr/>
          <p:nvPr/>
        </p:nvSpPr>
        <p:spPr>
          <a:xfrm>
            <a:off x="6100813" y="247529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Inform / Explanatory</a:t>
            </a:r>
          </a:p>
        </p:txBody>
      </p:sp>
      <p:sp>
        <p:nvSpPr>
          <p:cNvPr id="9" name="Rounded Rectangle 8"/>
          <p:cNvSpPr/>
          <p:nvPr/>
        </p:nvSpPr>
        <p:spPr>
          <a:xfrm>
            <a:off x="1135781" y="3846897"/>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Inferential statistics are used to ______</a:t>
            </a:r>
          </a:p>
        </p:txBody>
      </p:sp>
      <p:sp>
        <p:nvSpPr>
          <p:cNvPr id="10" name="Rounded Rectangle 9"/>
          <p:cNvSpPr/>
          <p:nvPr/>
        </p:nvSpPr>
        <p:spPr>
          <a:xfrm>
            <a:off x="6100813" y="3846897"/>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Predict / Trend</a:t>
            </a:r>
          </a:p>
        </p:txBody>
      </p:sp>
      <p:sp>
        <p:nvSpPr>
          <p:cNvPr id="12" name="Rounded Rectangle 11"/>
          <p:cNvSpPr/>
          <p:nvPr/>
        </p:nvSpPr>
        <p:spPr>
          <a:xfrm>
            <a:off x="1135781" y="5202456"/>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Name the 4 levels of measurement</a:t>
            </a:r>
          </a:p>
        </p:txBody>
      </p:sp>
      <p:sp>
        <p:nvSpPr>
          <p:cNvPr id="13" name="Rounded Rectangle 12"/>
          <p:cNvSpPr/>
          <p:nvPr/>
        </p:nvSpPr>
        <p:spPr>
          <a:xfrm>
            <a:off x="6100813" y="5202456"/>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(NOIR) Nominal, Ordinal, Interval Ratio</a:t>
            </a:r>
          </a:p>
        </p:txBody>
      </p:sp>
      <p:sp>
        <p:nvSpPr>
          <p:cNvPr id="14" name="TextBox 13"/>
          <p:cNvSpPr txBox="1"/>
          <p:nvPr/>
        </p:nvSpPr>
        <p:spPr>
          <a:xfrm>
            <a:off x="1260909" y="510139"/>
            <a:ext cx="1085554" cy="369332"/>
          </a:xfrm>
          <a:prstGeom prst="rect">
            <a:avLst/>
          </a:prstGeom>
          <a:noFill/>
        </p:spPr>
        <p:txBody>
          <a:bodyPr wrap="none" rtlCol="0">
            <a:spAutoFit/>
          </a:bodyPr>
          <a:lstStyle/>
          <a:p>
            <a:r>
              <a:rPr lang="en-US" dirty="0"/>
              <a:t>Module 1</a:t>
            </a:r>
          </a:p>
        </p:txBody>
      </p:sp>
    </p:spTree>
    <p:extLst>
      <p:ext uri="{BB962C8B-B14F-4D97-AF65-F5344CB8AC3E}">
        <p14:creationId xmlns:p14="http://schemas.microsoft.com/office/powerpoint/2010/main" val="3370648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Advantage or Disadvantage of balanced score card? </a:t>
            </a:r>
            <a:r>
              <a:rPr lang="en-US" b="1" i="1" u="sng" dirty="0"/>
              <a:t>Requires time and effort to establish a meaningful scorecard</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Disadvantage</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Multiple KPIs are displayed for the big picture</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KPI dashboard</a:t>
            </a:r>
          </a:p>
          <a:p>
            <a:r>
              <a:rPr lang="en-US" sz="1400" i="1" dirty="0"/>
              <a:t>	More than one chart is needed</a:t>
            </a:r>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does a balanced scorecard measure? </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CLIF – (</a:t>
            </a:r>
            <a:r>
              <a:rPr lang="en-US" dirty="0">
                <a:solidFill>
                  <a:srgbClr val="FF0000"/>
                </a:solidFill>
              </a:rPr>
              <a:t>customer, learning, internal process, financial performance</a:t>
            </a:r>
            <a:r>
              <a:rPr lang="en-US" dirty="0"/>
              <a:t>) Are we meeting the strategy?</a:t>
            </a:r>
            <a:endParaRPr lang="en-US" sz="1400" i="1" dirty="0"/>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Performance measure for one specific goal</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KPI – Key performance indicator</a:t>
            </a:r>
            <a:endParaRPr lang="en-US" i="1" dirty="0"/>
          </a:p>
        </p:txBody>
      </p:sp>
      <p:sp>
        <p:nvSpPr>
          <p:cNvPr id="11" name="TextBox 10"/>
          <p:cNvSpPr txBox="1"/>
          <p:nvPr/>
        </p:nvSpPr>
        <p:spPr>
          <a:xfrm>
            <a:off x="1318661" y="433137"/>
            <a:ext cx="3378169" cy="369332"/>
          </a:xfrm>
          <a:prstGeom prst="rect">
            <a:avLst/>
          </a:prstGeom>
          <a:noFill/>
        </p:spPr>
        <p:txBody>
          <a:bodyPr wrap="none" rtlCol="0">
            <a:spAutoFit/>
          </a:bodyPr>
          <a:lstStyle/>
          <a:p>
            <a:r>
              <a:rPr lang="en-US" dirty="0"/>
              <a:t>Module 6: Performance Measures</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Advantage or Disadvantage of balanced score card? </a:t>
            </a:r>
            <a:r>
              <a:rPr lang="en-US" b="1" i="1" u="sng" dirty="0"/>
              <a:t>Improves Internal and External Communication</a:t>
            </a:r>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Advantage</a:t>
            </a:r>
          </a:p>
        </p:txBody>
      </p:sp>
    </p:spTree>
    <p:extLst>
      <p:ext uri="{BB962C8B-B14F-4D97-AF65-F5344CB8AC3E}">
        <p14:creationId xmlns:p14="http://schemas.microsoft.com/office/powerpoint/2010/main" val="379928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KPI: Data driven results make it easier to quantify performance	</a:t>
            </a:r>
            <a:endParaRPr lang="en-US" b="1" i="1" u="sng" dirty="0"/>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Advantage</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Balanced Scorecard: Improves organizational alignment</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Advantage</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Balanced Scorecard: Links strategy to organizational results</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Advantage</a:t>
            </a:r>
            <a:endParaRPr lang="en-US" sz="1400" i="1" dirty="0"/>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Balanced Scorecard: Difficult to maintain momentum</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Disadvantage</a:t>
            </a:r>
            <a:endParaRPr lang="en-US" i="1" dirty="0"/>
          </a:p>
        </p:txBody>
      </p:sp>
      <p:sp>
        <p:nvSpPr>
          <p:cNvPr id="11" name="TextBox 10"/>
          <p:cNvSpPr txBox="1"/>
          <p:nvPr/>
        </p:nvSpPr>
        <p:spPr>
          <a:xfrm>
            <a:off x="1318661" y="433137"/>
            <a:ext cx="5988178" cy="369332"/>
          </a:xfrm>
          <a:prstGeom prst="rect">
            <a:avLst/>
          </a:prstGeom>
          <a:noFill/>
        </p:spPr>
        <p:txBody>
          <a:bodyPr wrap="none" rtlCol="0">
            <a:spAutoFit/>
          </a:bodyPr>
          <a:lstStyle/>
          <a:p>
            <a:r>
              <a:rPr lang="en-US" dirty="0"/>
              <a:t>Module 6: Performance Measures Advantage or Disadvantage</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KPI: Difficult to change once set up	</a:t>
            </a:r>
            <a:endParaRPr lang="en-US" b="1" i="1" u="sng" dirty="0"/>
          </a:p>
        </p:txBody>
      </p:sp>
      <p:sp>
        <p:nvSpPr>
          <p:cNvPr id="15" name="Rounded Rectangle 14"/>
          <p:cNvSpPr/>
          <p:nvPr/>
        </p:nvSpPr>
        <p:spPr>
          <a:xfrm>
            <a:off x="6302944"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Disadvantage</a:t>
            </a:r>
          </a:p>
        </p:txBody>
      </p:sp>
    </p:spTree>
    <p:extLst>
      <p:ext uri="{BB962C8B-B14F-4D97-AF65-F5344CB8AC3E}">
        <p14:creationId xmlns:p14="http://schemas.microsoft.com/office/powerpoint/2010/main" val="27375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35781" y="5237752"/>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Identify, Group, or Categorize</a:t>
            </a:r>
          </a:p>
        </p:txBody>
      </p:sp>
      <p:sp>
        <p:nvSpPr>
          <p:cNvPr id="6" name="Rounded Rectangle 5"/>
          <p:cNvSpPr/>
          <p:nvPr/>
        </p:nvSpPr>
        <p:spPr>
          <a:xfrm>
            <a:off x="6100813" y="5218499"/>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Nominal</a:t>
            </a:r>
          </a:p>
        </p:txBody>
      </p:sp>
      <p:sp>
        <p:nvSpPr>
          <p:cNvPr id="7" name="Rounded Rectangle 6"/>
          <p:cNvSpPr/>
          <p:nvPr/>
        </p:nvSpPr>
        <p:spPr>
          <a:xfrm>
            <a:off x="1135781" y="2491338"/>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Orders data at </a:t>
            </a:r>
            <a:r>
              <a:rPr lang="en-US" i="1" dirty="0"/>
              <a:t>equal </a:t>
            </a:r>
            <a:r>
              <a:rPr lang="en-US" dirty="0"/>
              <a:t>distance apart</a:t>
            </a:r>
          </a:p>
        </p:txBody>
      </p:sp>
      <p:sp>
        <p:nvSpPr>
          <p:cNvPr id="8" name="Rounded Rectangle 7"/>
          <p:cNvSpPr/>
          <p:nvPr/>
        </p:nvSpPr>
        <p:spPr>
          <a:xfrm>
            <a:off x="6100813" y="247529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Interval</a:t>
            </a:r>
          </a:p>
        </p:txBody>
      </p:sp>
      <p:sp>
        <p:nvSpPr>
          <p:cNvPr id="9" name="Rounded Rectangle 8"/>
          <p:cNvSpPr/>
          <p:nvPr/>
        </p:nvSpPr>
        <p:spPr>
          <a:xfrm>
            <a:off x="1135781" y="3846897"/>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Place qualitative objects in some kind of order</a:t>
            </a:r>
          </a:p>
        </p:txBody>
      </p:sp>
      <p:sp>
        <p:nvSpPr>
          <p:cNvPr id="10" name="Rounded Rectangle 9"/>
          <p:cNvSpPr/>
          <p:nvPr/>
        </p:nvSpPr>
        <p:spPr>
          <a:xfrm>
            <a:off x="6100813" y="3846897"/>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Ordinal</a:t>
            </a:r>
          </a:p>
        </p:txBody>
      </p:sp>
      <p:sp>
        <p:nvSpPr>
          <p:cNvPr id="12" name="Rounded Rectangle 11"/>
          <p:cNvSpPr/>
          <p:nvPr/>
        </p:nvSpPr>
        <p:spPr>
          <a:xfrm>
            <a:off x="1068404" y="108444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Continuous data with unique zero point</a:t>
            </a:r>
          </a:p>
        </p:txBody>
      </p:sp>
      <p:sp>
        <p:nvSpPr>
          <p:cNvPr id="13" name="Rounded Rectangle 12"/>
          <p:cNvSpPr/>
          <p:nvPr/>
        </p:nvSpPr>
        <p:spPr>
          <a:xfrm>
            <a:off x="6033436" y="108444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Ratio</a:t>
            </a:r>
          </a:p>
        </p:txBody>
      </p:sp>
      <p:sp>
        <p:nvSpPr>
          <p:cNvPr id="2" name="TextBox 1"/>
          <p:cNvSpPr txBox="1"/>
          <p:nvPr/>
        </p:nvSpPr>
        <p:spPr>
          <a:xfrm>
            <a:off x="1318661" y="433137"/>
            <a:ext cx="2378664" cy="369332"/>
          </a:xfrm>
          <a:prstGeom prst="rect">
            <a:avLst/>
          </a:prstGeom>
          <a:noFill/>
        </p:spPr>
        <p:txBody>
          <a:bodyPr wrap="none" rtlCol="0">
            <a:spAutoFit/>
          </a:bodyPr>
          <a:lstStyle/>
          <a:p>
            <a:r>
              <a:rPr lang="en-US" dirty="0"/>
              <a:t>Levels of Measurement</a:t>
            </a:r>
          </a:p>
        </p:txBody>
      </p:sp>
    </p:spTree>
    <p:extLst>
      <p:ext uri="{BB962C8B-B14F-4D97-AF65-F5344CB8AC3E}">
        <p14:creationId xmlns:p14="http://schemas.microsoft.com/office/powerpoint/2010/main" val="420738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0653"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error repeats itself</a:t>
            </a:r>
          </a:p>
        </p:txBody>
      </p:sp>
      <p:sp>
        <p:nvSpPr>
          <p:cNvPr id="6" name="Rounded Rectangle 5"/>
          <p:cNvSpPr/>
          <p:nvPr/>
        </p:nvSpPr>
        <p:spPr>
          <a:xfrm>
            <a:off x="6033436"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Systematic Error – Skewed results</a:t>
            </a:r>
          </a:p>
        </p:txBody>
      </p:sp>
      <p:sp>
        <p:nvSpPr>
          <p:cNvPr id="7" name="Rounded Rectangle 6"/>
          <p:cNvSpPr/>
          <p:nvPr/>
        </p:nvSpPr>
        <p:spPr>
          <a:xfrm>
            <a:off x="1010653"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Unpredictable error</a:t>
            </a:r>
          </a:p>
        </p:txBody>
      </p:sp>
      <p:sp>
        <p:nvSpPr>
          <p:cNvPr id="8" name="Rounded Rectangle 7"/>
          <p:cNvSpPr/>
          <p:nvPr/>
        </p:nvSpPr>
        <p:spPr>
          <a:xfrm>
            <a:off x="6033436"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Random Error – No correlation</a:t>
            </a:r>
          </a:p>
        </p:txBody>
      </p:sp>
      <p:sp>
        <p:nvSpPr>
          <p:cNvPr id="9" name="Rounded Rectangle 8"/>
          <p:cNvSpPr/>
          <p:nvPr/>
        </p:nvSpPr>
        <p:spPr>
          <a:xfrm>
            <a:off x="1010653"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Error may occur from missing data. </a:t>
            </a:r>
          </a:p>
          <a:p>
            <a:r>
              <a:rPr lang="en-US" dirty="0"/>
              <a:t>(Example: Space not filled in)</a:t>
            </a:r>
          </a:p>
        </p:txBody>
      </p:sp>
      <p:sp>
        <p:nvSpPr>
          <p:cNvPr id="10" name="Rounded Rectangle 9"/>
          <p:cNvSpPr/>
          <p:nvPr/>
        </p:nvSpPr>
        <p:spPr>
          <a:xfrm>
            <a:off x="6033436"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Omission Error – Distorted results</a:t>
            </a:r>
          </a:p>
        </p:txBody>
      </p:sp>
      <p:sp>
        <p:nvSpPr>
          <p:cNvPr id="12" name="Rounded Rectangle 11"/>
          <p:cNvSpPr/>
          <p:nvPr/>
        </p:nvSpPr>
        <p:spPr>
          <a:xfrm>
            <a:off x="1010653" y="9071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Outliers create this type of error</a:t>
            </a:r>
          </a:p>
        </p:txBody>
      </p:sp>
      <p:sp>
        <p:nvSpPr>
          <p:cNvPr id="13" name="Rounded Rectangle 12"/>
          <p:cNvSpPr/>
          <p:nvPr/>
        </p:nvSpPr>
        <p:spPr>
          <a:xfrm>
            <a:off x="6033436"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Out-of Range</a:t>
            </a:r>
          </a:p>
        </p:txBody>
      </p:sp>
      <p:sp>
        <p:nvSpPr>
          <p:cNvPr id="11" name="TextBox 10"/>
          <p:cNvSpPr txBox="1"/>
          <p:nvPr/>
        </p:nvSpPr>
        <p:spPr>
          <a:xfrm>
            <a:off x="1318661" y="433137"/>
            <a:ext cx="1572354" cy="369332"/>
          </a:xfrm>
          <a:prstGeom prst="rect">
            <a:avLst/>
          </a:prstGeom>
          <a:noFill/>
        </p:spPr>
        <p:txBody>
          <a:bodyPr wrap="none" rtlCol="0">
            <a:spAutoFit/>
          </a:bodyPr>
          <a:lstStyle/>
          <a:p>
            <a:r>
              <a:rPr lang="en-US" dirty="0"/>
              <a:t>Types of Errors</a:t>
            </a:r>
          </a:p>
        </p:txBody>
      </p:sp>
      <p:sp>
        <p:nvSpPr>
          <p:cNvPr id="14" name="Rounded Rectangle 13"/>
          <p:cNvSpPr/>
          <p:nvPr/>
        </p:nvSpPr>
        <p:spPr>
          <a:xfrm>
            <a:off x="1010653"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is the process of quality control?</a:t>
            </a:r>
          </a:p>
        </p:txBody>
      </p:sp>
      <p:sp>
        <p:nvSpPr>
          <p:cNvPr id="15" name="Rounded Rectangle 14"/>
          <p:cNvSpPr/>
          <p:nvPr/>
        </p:nvSpPr>
        <p:spPr>
          <a:xfrm>
            <a:off x="6033436"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Reduce/ minimize errors</a:t>
            </a:r>
          </a:p>
        </p:txBody>
      </p:sp>
    </p:spTree>
    <p:extLst>
      <p:ext uri="{BB962C8B-B14F-4D97-AF65-F5344CB8AC3E}">
        <p14:creationId xmlns:p14="http://schemas.microsoft.com/office/powerpoint/2010/main" val="334696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0653"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procedure the researcher applies to each subject</a:t>
            </a:r>
          </a:p>
        </p:txBody>
      </p:sp>
      <p:sp>
        <p:nvSpPr>
          <p:cNvPr id="6" name="Rounded Rectangle 5"/>
          <p:cNvSpPr/>
          <p:nvPr/>
        </p:nvSpPr>
        <p:spPr>
          <a:xfrm>
            <a:off x="5860182"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Treatments</a:t>
            </a:r>
          </a:p>
        </p:txBody>
      </p:sp>
      <p:sp>
        <p:nvSpPr>
          <p:cNvPr id="7" name="Rounded Rectangle 6"/>
          <p:cNvSpPr/>
          <p:nvPr/>
        </p:nvSpPr>
        <p:spPr>
          <a:xfrm>
            <a:off x="1010653"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when impractical or impossible to control the conditions of the study</a:t>
            </a:r>
          </a:p>
        </p:txBody>
      </p:sp>
      <p:sp>
        <p:nvSpPr>
          <p:cNvPr id="8" name="Rounded Rectangle 7"/>
          <p:cNvSpPr/>
          <p:nvPr/>
        </p:nvSpPr>
        <p:spPr>
          <a:xfrm>
            <a:off x="5860182" y="2004359"/>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Observational study</a:t>
            </a:r>
          </a:p>
        </p:txBody>
      </p:sp>
      <p:sp>
        <p:nvSpPr>
          <p:cNvPr id="9" name="Rounded Rectangle 8"/>
          <p:cNvSpPr/>
          <p:nvPr/>
        </p:nvSpPr>
        <p:spPr>
          <a:xfrm>
            <a:off x="1010653"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Participants are not told if they are in the treatment group or control group</a:t>
            </a:r>
          </a:p>
        </p:txBody>
      </p:sp>
      <p:sp>
        <p:nvSpPr>
          <p:cNvPr id="10" name="Rounded Rectangle 9"/>
          <p:cNvSpPr/>
          <p:nvPr/>
        </p:nvSpPr>
        <p:spPr>
          <a:xfrm>
            <a:off x="5860182" y="3150534"/>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Blind Study</a:t>
            </a:r>
          </a:p>
        </p:txBody>
      </p:sp>
      <p:sp>
        <p:nvSpPr>
          <p:cNvPr id="12" name="Rounded Rectangle 11"/>
          <p:cNvSpPr/>
          <p:nvPr/>
        </p:nvSpPr>
        <p:spPr>
          <a:xfrm>
            <a:off x="1010653" y="9071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variable measurements and manipulations are under the researcher’s control</a:t>
            </a:r>
          </a:p>
        </p:txBody>
      </p:sp>
      <p:sp>
        <p:nvSpPr>
          <p:cNvPr id="13" name="Rounded Rectangle 12"/>
          <p:cNvSpPr/>
          <p:nvPr/>
        </p:nvSpPr>
        <p:spPr>
          <a:xfrm>
            <a:off x="5839328" y="858184"/>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Experimental study</a:t>
            </a:r>
          </a:p>
        </p:txBody>
      </p:sp>
      <p:sp>
        <p:nvSpPr>
          <p:cNvPr id="11" name="TextBox 10"/>
          <p:cNvSpPr txBox="1"/>
          <p:nvPr/>
        </p:nvSpPr>
        <p:spPr>
          <a:xfrm>
            <a:off x="1318661" y="433137"/>
            <a:ext cx="1700274" cy="369332"/>
          </a:xfrm>
          <a:prstGeom prst="rect">
            <a:avLst/>
          </a:prstGeom>
          <a:noFill/>
        </p:spPr>
        <p:txBody>
          <a:bodyPr wrap="none" rtlCol="0">
            <a:spAutoFit/>
          </a:bodyPr>
          <a:lstStyle/>
          <a:p>
            <a:r>
              <a:rPr lang="en-US" dirty="0"/>
              <a:t>Types of Studies</a:t>
            </a:r>
          </a:p>
        </p:txBody>
      </p:sp>
      <p:sp>
        <p:nvSpPr>
          <p:cNvPr id="14" name="Rounded Rectangle 13"/>
          <p:cNvSpPr/>
          <p:nvPr/>
        </p:nvSpPr>
        <p:spPr>
          <a:xfrm>
            <a:off x="1010653"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Neither the treatment allocator nor the participants know who is in the treatment group or control group</a:t>
            </a:r>
          </a:p>
        </p:txBody>
      </p:sp>
      <p:sp>
        <p:nvSpPr>
          <p:cNvPr id="15" name="Rounded Rectangle 14"/>
          <p:cNvSpPr/>
          <p:nvPr/>
        </p:nvSpPr>
        <p:spPr>
          <a:xfrm>
            <a:off x="5839328" y="54918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Double blind study</a:t>
            </a:r>
          </a:p>
        </p:txBody>
      </p:sp>
    </p:spTree>
    <p:extLst>
      <p:ext uri="{BB962C8B-B14F-4D97-AF65-F5344CB8AC3E}">
        <p14:creationId xmlns:p14="http://schemas.microsoft.com/office/powerpoint/2010/main" val="547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0653"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Bias that occurs from not selecting a random sample</a:t>
            </a:r>
          </a:p>
        </p:txBody>
      </p:sp>
      <p:sp>
        <p:nvSpPr>
          <p:cNvPr id="6" name="Rounded Rectangle 5"/>
          <p:cNvSpPr/>
          <p:nvPr/>
        </p:nvSpPr>
        <p:spPr>
          <a:xfrm>
            <a:off x="6033436"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Measurement bias</a:t>
            </a:r>
          </a:p>
        </p:txBody>
      </p:sp>
      <p:sp>
        <p:nvSpPr>
          <p:cNvPr id="7" name="Rounded Rectangle 6"/>
          <p:cNvSpPr/>
          <p:nvPr/>
        </p:nvSpPr>
        <p:spPr>
          <a:xfrm>
            <a:off x="1010653"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average outcome (payoff) when the future includes scenarios that may or may not happen</a:t>
            </a:r>
          </a:p>
        </p:txBody>
      </p:sp>
      <p:sp>
        <p:nvSpPr>
          <p:cNvPr id="8" name="Rounded Rectangle 7"/>
          <p:cNvSpPr/>
          <p:nvPr/>
        </p:nvSpPr>
        <p:spPr>
          <a:xfrm>
            <a:off x="6033436"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Expected Monetary Value (EMV) Analysis</a:t>
            </a:r>
          </a:p>
        </p:txBody>
      </p:sp>
      <p:sp>
        <p:nvSpPr>
          <p:cNvPr id="9" name="Rounded Rectangle 8"/>
          <p:cNvSpPr/>
          <p:nvPr/>
        </p:nvSpPr>
        <p:spPr>
          <a:xfrm>
            <a:off x="1010653"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Observation points that are distant from other observations.</a:t>
            </a:r>
          </a:p>
        </p:txBody>
      </p:sp>
      <p:sp>
        <p:nvSpPr>
          <p:cNvPr id="10" name="Rounded Rectangle 9"/>
          <p:cNvSpPr/>
          <p:nvPr/>
        </p:nvSpPr>
        <p:spPr>
          <a:xfrm>
            <a:off x="6033436"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Outliers</a:t>
            </a:r>
          </a:p>
          <a:p>
            <a:r>
              <a:rPr lang="en-US" dirty="0"/>
              <a:t>Note: </a:t>
            </a:r>
            <a:r>
              <a:rPr lang="en-US" i="1" dirty="0"/>
              <a:t>Can be included or excluded in analysis (causes </a:t>
            </a:r>
            <a:r>
              <a:rPr lang="en-US" i="1" dirty="0" err="1"/>
              <a:t>skewness</a:t>
            </a:r>
            <a:r>
              <a:rPr lang="en-US" i="1" dirty="0"/>
              <a:t>)</a:t>
            </a:r>
          </a:p>
        </p:txBody>
      </p:sp>
      <p:sp>
        <p:nvSpPr>
          <p:cNvPr id="12" name="Rounded Rectangle 11"/>
          <p:cNvSpPr/>
          <p:nvPr/>
        </p:nvSpPr>
        <p:spPr>
          <a:xfrm>
            <a:off x="1010653" y="9071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Questions favor an outcome or the interviewer ask questions that favor an outcome.</a:t>
            </a:r>
          </a:p>
        </p:txBody>
      </p:sp>
      <p:sp>
        <p:nvSpPr>
          <p:cNvPr id="13" name="Rounded Rectangle 12"/>
          <p:cNvSpPr/>
          <p:nvPr/>
        </p:nvSpPr>
        <p:spPr>
          <a:xfrm>
            <a:off x="6033436"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Information Bias</a:t>
            </a:r>
          </a:p>
        </p:txBody>
      </p:sp>
      <p:sp>
        <p:nvSpPr>
          <p:cNvPr id="11" name="TextBox 10"/>
          <p:cNvSpPr txBox="1"/>
          <p:nvPr/>
        </p:nvSpPr>
        <p:spPr>
          <a:xfrm>
            <a:off x="1318661" y="433137"/>
            <a:ext cx="1394100" cy="369332"/>
          </a:xfrm>
          <a:prstGeom prst="rect">
            <a:avLst/>
          </a:prstGeom>
          <a:noFill/>
        </p:spPr>
        <p:txBody>
          <a:bodyPr wrap="none" rtlCol="0">
            <a:spAutoFit/>
          </a:bodyPr>
          <a:lstStyle/>
          <a:p>
            <a:r>
              <a:rPr lang="en-US" dirty="0"/>
              <a:t>Types of Bias</a:t>
            </a:r>
          </a:p>
        </p:txBody>
      </p:sp>
      <p:sp>
        <p:nvSpPr>
          <p:cNvPr id="14" name="Rounded Rectangle 13"/>
          <p:cNvSpPr/>
          <p:nvPr/>
        </p:nvSpPr>
        <p:spPr>
          <a:xfrm>
            <a:off x="1010653"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Bias introduced because respondents believe it will be beneficial if selected. </a:t>
            </a:r>
          </a:p>
        </p:txBody>
      </p:sp>
      <p:sp>
        <p:nvSpPr>
          <p:cNvPr id="15" name="Rounded Rectangle 14"/>
          <p:cNvSpPr/>
          <p:nvPr/>
        </p:nvSpPr>
        <p:spPr>
          <a:xfrm>
            <a:off x="6033436" y="5422899"/>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Conscious bias</a:t>
            </a:r>
          </a:p>
        </p:txBody>
      </p:sp>
    </p:spTree>
    <p:extLst>
      <p:ext uri="{BB962C8B-B14F-4D97-AF65-F5344CB8AC3E}">
        <p14:creationId xmlns:p14="http://schemas.microsoft.com/office/powerpoint/2010/main" val="288285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5899" y="442762"/>
            <a:ext cx="2796920" cy="369332"/>
          </a:xfrm>
          <a:prstGeom prst="rect">
            <a:avLst/>
          </a:prstGeom>
          <a:noFill/>
        </p:spPr>
        <p:txBody>
          <a:bodyPr wrap="none" rtlCol="0">
            <a:spAutoFit/>
          </a:bodyPr>
          <a:lstStyle/>
          <a:p>
            <a:r>
              <a:rPr lang="en-US" dirty="0"/>
              <a:t>Module 2: Percentile Scores</a:t>
            </a:r>
          </a:p>
        </p:txBody>
      </p:sp>
      <p:sp>
        <p:nvSpPr>
          <p:cNvPr id="6" name="Rounded Rectangle 5"/>
          <p:cNvSpPr/>
          <p:nvPr/>
        </p:nvSpPr>
        <p:spPr>
          <a:xfrm>
            <a:off x="1010654" y="2056529"/>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Measures the difference between the third and first quartile</a:t>
            </a:r>
          </a:p>
        </p:txBody>
      </p:sp>
      <p:sp>
        <p:nvSpPr>
          <p:cNvPr id="7" name="Rounded Rectangle 6"/>
          <p:cNvSpPr/>
          <p:nvPr/>
        </p:nvSpPr>
        <p:spPr>
          <a:xfrm>
            <a:off x="6235567"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IQR: Inter-quartile range</a:t>
            </a:r>
          </a:p>
          <a:p>
            <a:r>
              <a:rPr lang="en-US" dirty="0"/>
              <a:t>Note: </a:t>
            </a:r>
            <a:r>
              <a:rPr lang="en-US" sz="1600" i="1" dirty="0"/>
              <a:t>Must be ordered in lowest to highest value</a:t>
            </a:r>
          </a:p>
        </p:txBody>
      </p:sp>
      <p:sp>
        <p:nvSpPr>
          <p:cNvPr id="8" name="Rounded Rectangle 7"/>
          <p:cNvSpPr/>
          <p:nvPr/>
        </p:nvSpPr>
        <p:spPr>
          <a:xfrm>
            <a:off x="1010654"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Used to study the composition of a data set and examine the distribution</a:t>
            </a:r>
          </a:p>
        </p:txBody>
      </p:sp>
      <p:sp>
        <p:nvSpPr>
          <p:cNvPr id="9" name="Rounded Rectangle 8"/>
          <p:cNvSpPr/>
          <p:nvPr/>
        </p:nvSpPr>
        <p:spPr>
          <a:xfrm>
            <a:off x="6235567"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Box Plot</a:t>
            </a:r>
            <a:endParaRPr lang="en-US" i="1" dirty="0"/>
          </a:p>
        </p:txBody>
      </p:sp>
      <p:sp>
        <p:nvSpPr>
          <p:cNvPr id="10" name="Rounded Rectangle 9"/>
          <p:cNvSpPr/>
          <p:nvPr/>
        </p:nvSpPr>
        <p:spPr>
          <a:xfrm>
            <a:off x="1010654" y="9071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Each of the four quartile groups a population can be divided</a:t>
            </a:r>
          </a:p>
        </p:txBody>
      </p:sp>
      <p:sp>
        <p:nvSpPr>
          <p:cNvPr id="11" name="Rounded Rectangle 10"/>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Quartiles</a:t>
            </a:r>
            <a:endParaRPr lang="en-US" i="1" dirty="0"/>
          </a:p>
        </p:txBody>
      </p:sp>
      <p:pic>
        <p:nvPicPr>
          <p:cNvPr id="4" name="Picture 3"/>
          <p:cNvPicPr>
            <a:picLocks noChangeAspect="1"/>
          </p:cNvPicPr>
          <p:nvPr/>
        </p:nvPicPr>
        <p:blipFill>
          <a:blip r:embed="rId2"/>
          <a:stretch>
            <a:fillRect/>
          </a:stretch>
        </p:blipFill>
        <p:spPr>
          <a:xfrm>
            <a:off x="4458788" y="4280812"/>
            <a:ext cx="2247356" cy="2444926"/>
          </a:xfrm>
          <a:prstGeom prst="rect">
            <a:avLst/>
          </a:prstGeom>
        </p:spPr>
      </p:pic>
    </p:spTree>
    <p:extLst>
      <p:ext uri="{BB962C8B-B14F-4D97-AF65-F5344CB8AC3E}">
        <p14:creationId xmlns:p14="http://schemas.microsoft.com/office/powerpoint/2010/main" val="129470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Apply this rule when looking for two events occurring (AND)</a:t>
            </a:r>
          </a:p>
        </p:txBody>
      </p:sp>
      <p:sp>
        <p:nvSpPr>
          <p:cNvPr id="6" name="Rounded Rectangle 5"/>
          <p:cNvSpPr/>
          <p:nvPr/>
        </p:nvSpPr>
        <p:spPr>
          <a:xfrm>
            <a:off x="6302944" y="434570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Multiplication</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order you pick you sample in does not matter</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Combination</a:t>
            </a:r>
          </a:p>
          <a:p>
            <a:r>
              <a:rPr lang="en-US" sz="1400" i="1" dirty="0"/>
              <a:t>Picking employees for a shift. Order doesn’t matter.</a:t>
            </a:r>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given P(A) given P(B), you can use this to find the P(B) given P(A)</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Bayes Theorem </a:t>
            </a:r>
          </a:p>
          <a:p>
            <a:r>
              <a:rPr lang="en-US" sz="1600" i="1" dirty="0"/>
              <a:t>You must know P(A), P(B), P(A) given B</a:t>
            </a:r>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 are six toll booths to enter the highway. What probability does each toll booth worker have of getting the next customer?</a:t>
            </a:r>
          </a:p>
        </p:txBody>
      </p:sp>
      <p:sp>
        <p:nvSpPr>
          <p:cNvPr id="13" name="Rounded Rectangle 12"/>
          <p:cNvSpPr/>
          <p:nvPr/>
        </p:nvSpPr>
        <p:spPr>
          <a:xfrm>
            <a:off x="6235567" y="90718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1 customer and 6 booths = 1/6 or 16.7%</a:t>
            </a:r>
            <a:endParaRPr lang="en-US" i="1" dirty="0"/>
          </a:p>
        </p:txBody>
      </p:sp>
      <p:sp>
        <p:nvSpPr>
          <p:cNvPr id="11" name="TextBox 10"/>
          <p:cNvSpPr txBox="1"/>
          <p:nvPr/>
        </p:nvSpPr>
        <p:spPr>
          <a:xfrm>
            <a:off x="1318661" y="433137"/>
            <a:ext cx="3015056" cy="369332"/>
          </a:xfrm>
          <a:prstGeom prst="rect">
            <a:avLst/>
          </a:prstGeom>
          <a:noFill/>
        </p:spPr>
        <p:txBody>
          <a:bodyPr wrap="none" rtlCol="0">
            <a:spAutoFit/>
          </a:bodyPr>
          <a:lstStyle/>
          <a:p>
            <a:r>
              <a:rPr lang="en-US" dirty="0"/>
              <a:t>Module 2: Rules of Probability</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this rule when looking for one or the other event happening (OR)</a:t>
            </a:r>
          </a:p>
        </p:txBody>
      </p:sp>
      <p:sp>
        <p:nvSpPr>
          <p:cNvPr id="15" name="Rounded Rectangle 14"/>
          <p:cNvSpPr/>
          <p:nvPr/>
        </p:nvSpPr>
        <p:spPr>
          <a:xfrm>
            <a:off x="6302944" y="5405253"/>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Addition</a:t>
            </a:r>
            <a:endParaRPr lang="en-US" i="1" dirty="0"/>
          </a:p>
        </p:txBody>
      </p:sp>
    </p:spTree>
    <p:extLst>
      <p:ext uri="{BB962C8B-B14F-4D97-AF65-F5344CB8AC3E}">
        <p14:creationId xmlns:p14="http://schemas.microsoft.com/office/powerpoint/2010/main" val="329615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87655" y="434570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Measures the strength of a linear relationship</a:t>
            </a:r>
          </a:p>
        </p:txBody>
      </p:sp>
      <p:sp>
        <p:nvSpPr>
          <p:cNvPr id="6" name="Rounded Rectangle 5"/>
          <p:cNvSpPr/>
          <p:nvPr/>
        </p:nvSpPr>
        <p:spPr>
          <a:xfrm>
            <a:off x="6302944" y="434801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Correlation coefficient</a:t>
            </a:r>
          </a:p>
        </p:txBody>
      </p:sp>
      <p:sp>
        <p:nvSpPr>
          <p:cNvPr id="7" name="Rounded Rectangle 6"/>
          <p:cNvSpPr/>
          <p:nvPr/>
        </p:nvSpPr>
        <p:spPr>
          <a:xfrm>
            <a:off x="1087655" y="2053355"/>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technique using a single independent variable to predict a single dependent variable</a:t>
            </a:r>
          </a:p>
        </p:txBody>
      </p:sp>
      <p:sp>
        <p:nvSpPr>
          <p:cNvPr id="8" name="Rounded Rectangle 7"/>
          <p:cNvSpPr/>
          <p:nvPr/>
        </p:nvSpPr>
        <p:spPr>
          <a:xfrm>
            <a:off x="6302944" y="2053355"/>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Linear regression</a:t>
            </a:r>
            <a:endParaRPr lang="en-US" sz="1400" i="1" dirty="0"/>
          </a:p>
        </p:txBody>
      </p:sp>
      <p:sp>
        <p:nvSpPr>
          <p:cNvPr id="9" name="Rounded Rectangle 8"/>
          <p:cNvSpPr/>
          <p:nvPr/>
        </p:nvSpPr>
        <p:spPr>
          <a:xfrm>
            <a:off x="1087655" y="319953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technique using more than one independent variable to predict a single dependent variable</a:t>
            </a:r>
          </a:p>
        </p:txBody>
      </p:sp>
      <p:sp>
        <p:nvSpPr>
          <p:cNvPr id="10" name="Rounded Rectangle 9"/>
          <p:cNvSpPr/>
          <p:nvPr/>
        </p:nvSpPr>
        <p:spPr>
          <a:xfrm>
            <a:off x="6302944" y="3199530"/>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Multiple regression</a:t>
            </a:r>
            <a:endParaRPr lang="en-US" sz="1400" i="1" dirty="0"/>
          </a:p>
        </p:txBody>
      </p:sp>
      <p:sp>
        <p:nvSpPr>
          <p:cNvPr id="12" name="Rounded Rectangle 11"/>
          <p:cNvSpPr/>
          <p:nvPr/>
        </p:nvSpPr>
        <p:spPr>
          <a:xfrm>
            <a:off x="1087655" y="907179"/>
            <a:ext cx="4206240" cy="106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technique for minimize total cost or maximize profit based on constraints</a:t>
            </a:r>
          </a:p>
        </p:txBody>
      </p:sp>
      <p:sp>
        <p:nvSpPr>
          <p:cNvPr id="13" name="Rounded Rectangle 12"/>
          <p:cNvSpPr/>
          <p:nvPr/>
        </p:nvSpPr>
        <p:spPr>
          <a:xfrm>
            <a:off x="6302944" y="907179"/>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Linear programming</a:t>
            </a:r>
            <a:endParaRPr lang="en-US" i="1" dirty="0"/>
          </a:p>
        </p:txBody>
      </p:sp>
      <p:sp>
        <p:nvSpPr>
          <p:cNvPr id="11" name="TextBox 10"/>
          <p:cNvSpPr txBox="1"/>
          <p:nvPr/>
        </p:nvSpPr>
        <p:spPr>
          <a:xfrm>
            <a:off x="1318661" y="433137"/>
            <a:ext cx="2519792" cy="369332"/>
          </a:xfrm>
          <a:prstGeom prst="rect">
            <a:avLst/>
          </a:prstGeom>
          <a:noFill/>
        </p:spPr>
        <p:txBody>
          <a:bodyPr wrap="none" rtlCol="0">
            <a:spAutoFit/>
          </a:bodyPr>
          <a:lstStyle/>
          <a:p>
            <a:r>
              <a:rPr lang="en-US" dirty="0"/>
              <a:t>Module 3: Statistical Test</a:t>
            </a:r>
          </a:p>
        </p:txBody>
      </p:sp>
      <p:sp>
        <p:nvSpPr>
          <p:cNvPr id="14" name="Rounded Rectangle 13"/>
          <p:cNvSpPr/>
          <p:nvPr/>
        </p:nvSpPr>
        <p:spPr>
          <a:xfrm>
            <a:off x="1087655" y="5491880"/>
            <a:ext cx="408111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Measures the goodness of fit in a regression analysis</a:t>
            </a:r>
          </a:p>
        </p:txBody>
      </p:sp>
      <p:sp>
        <p:nvSpPr>
          <p:cNvPr id="15" name="Rounded Rectangle 14"/>
          <p:cNvSpPr/>
          <p:nvPr/>
        </p:nvSpPr>
        <p:spPr>
          <a:xfrm>
            <a:off x="6302944" y="5405253"/>
            <a:ext cx="4081112"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R</a:t>
            </a:r>
            <a:r>
              <a:rPr lang="en-US" baseline="30000" dirty="0"/>
              <a:t>2 </a:t>
            </a:r>
            <a:r>
              <a:rPr lang="en-US" dirty="0"/>
              <a:t>(R-Square)</a:t>
            </a:r>
            <a:endParaRPr lang="en-US" i="1" dirty="0"/>
          </a:p>
        </p:txBody>
      </p:sp>
    </p:spTree>
    <p:extLst>
      <p:ext uri="{BB962C8B-B14F-4D97-AF65-F5344CB8AC3E}">
        <p14:creationId xmlns:p14="http://schemas.microsoft.com/office/powerpoint/2010/main" val="1864354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1441</Words>
  <Application>Microsoft Office PowerPoint</Application>
  <PresentationFormat>Widescreen</PresentationFormat>
  <Paragraphs>218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Western Governors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 Gallo</dc:creator>
  <cp:lastModifiedBy>Damo, Joette</cp:lastModifiedBy>
  <cp:revision>48</cp:revision>
  <dcterms:created xsi:type="dcterms:W3CDTF">2016-05-09T18:44:48Z</dcterms:created>
  <dcterms:modified xsi:type="dcterms:W3CDTF">2022-12-23T01:32:44Z</dcterms:modified>
</cp:coreProperties>
</file>