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E721-1C49-43E6-96A4-CCC0604EF3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6BC8-BB29-4479-BC50-93F9CDC28B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E721-1C49-43E6-96A4-CCC0604EF3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6BC8-BB29-4479-BC50-93F9CDC28B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E721-1C49-43E6-96A4-CCC0604EF3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6BC8-BB29-4479-BC50-93F9CDC28B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E721-1C49-43E6-96A4-CCC0604EF3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6BC8-BB29-4479-BC50-93F9CDC28B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E721-1C49-43E6-96A4-CCC0604EF3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6BC8-BB29-4479-BC50-93F9CDC28B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E721-1C49-43E6-96A4-CCC0604EF3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6BC8-BB29-4479-BC50-93F9CDC28B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E721-1C49-43E6-96A4-CCC0604EF3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6BC8-BB29-4479-BC50-93F9CDC28B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E721-1C49-43E6-96A4-CCC0604EF3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6BC8-BB29-4479-BC50-93F9CDC28B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E721-1C49-43E6-96A4-CCC0604EF3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6BC8-BB29-4479-BC50-93F9CDC28B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E721-1C49-43E6-96A4-CCC0604EF3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6BC8-BB29-4479-BC50-93F9CDC28B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E721-1C49-43E6-96A4-CCC0604EF3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6BC8-BB29-4479-BC50-93F9CDC28B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EE721-1C49-43E6-96A4-CCC0604EF3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F6BC8-BB29-4479-BC50-93F9CDC28B0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矩形 210"/>
          <p:cNvSpPr/>
          <p:nvPr/>
        </p:nvSpPr>
        <p:spPr>
          <a:xfrm>
            <a:off x="-1409700" y="-2993390"/>
            <a:ext cx="16868140" cy="128771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607695" y="2035810"/>
            <a:ext cx="807720" cy="1802130"/>
            <a:chOff x="2145" y="3206"/>
            <a:chExt cx="1272" cy="2838"/>
          </a:xfrm>
        </p:grpSpPr>
        <p:sp>
          <p:nvSpPr>
            <p:cNvPr id="4" name="矩形 3"/>
            <p:cNvSpPr/>
            <p:nvPr/>
          </p:nvSpPr>
          <p:spPr>
            <a:xfrm>
              <a:off x="2145" y="3206"/>
              <a:ext cx="1273" cy="28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339" y="3649"/>
              <a:ext cx="876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000" b="1">
                  <a:solidFill>
                    <a:srgbClr val="00B0F0"/>
                  </a:solidFill>
                </a:rPr>
                <a:t>PC</a:t>
              </a:r>
              <a:endParaRPr lang="en-US" altLang="zh-CN" sz="4000" b="1">
                <a:solidFill>
                  <a:srgbClr val="00B0F0"/>
                </a:solidFill>
              </a:endParaRPr>
            </a:p>
          </p:txBody>
        </p:sp>
        <p:sp>
          <p:nvSpPr>
            <p:cNvPr id="3" name="等腰三角形 2"/>
            <p:cNvSpPr/>
            <p:nvPr/>
          </p:nvSpPr>
          <p:spPr>
            <a:xfrm>
              <a:off x="2145" y="5537"/>
              <a:ext cx="1265" cy="507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69570" y="5526405"/>
            <a:ext cx="1539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rgbClr val="7030A0"/>
                </a:solidFill>
              </a:rPr>
              <a:t>CLOCK</a:t>
            </a:r>
            <a:endParaRPr lang="en-US" altLang="zh-CN" sz="2800">
              <a:solidFill>
                <a:srgbClr val="7030A0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1009650" y="3837940"/>
            <a:ext cx="1270" cy="163258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2413000" y="2645410"/>
            <a:ext cx="1377315" cy="2361565"/>
            <a:chOff x="4540" y="3560"/>
            <a:chExt cx="2169" cy="3719"/>
          </a:xfrm>
        </p:grpSpPr>
        <p:sp>
          <p:nvSpPr>
            <p:cNvPr id="7" name="矩形 6"/>
            <p:cNvSpPr/>
            <p:nvPr/>
          </p:nvSpPr>
          <p:spPr>
            <a:xfrm>
              <a:off x="4602" y="3560"/>
              <a:ext cx="2053" cy="2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540" y="3820"/>
              <a:ext cx="174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b="1">
                  <a:solidFill>
                    <a:srgbClr val="00B0F0"/>
                  </a:solidFill>
                </a:rPr>
                <a:t>Address</a:t>
              </a:r>
              <a:endParaRPr lang="en-US" altLang="zh-CN" b="1">
                <a:solidFill>
                  <a:srgbClr val="00B0F0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038" y="5125"/>
              <a:ext cx="1671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b="1">
                  <a:solidFill>
                    <a:srgbClr val="00B0F0"/>
                  </a:solidFill>
                </a:rPr>
                <a:t>Mem</a:t>
              </a:r>
              <a:r>
                <a:rPr lang="en-US" altLang="zh-CN" b="1">
                  <a:solidFill>
                    <a:srgbClr val="00B0F0"/>
                  </a:solidFill>
                </a:rPr>
                <a:t>ory</a:t>
              </a:r>
              <a:endParaRPr lang="en-US" altLang="zh-CN" b="1">
                <a:solidFill>
                  <a:srgbClr val="00B0F0"/>
                </a:solidFill>
              </a:endParaRPr>
            </a:p>
            <a:p>
              <a:pPr algn="r"/>
              <a:r>
                <a:rPr lang="en-US" altLang="zh-CN" b="1">
                  <a:solidFill>
                    <a:srgbClr val="00B0F0"/>
                  </a:solidFill>
                </a:rPr>
                <a:t>Data</a:t>
              </a:r>
              <a:endParaRPr lang="en-US" altLang="zh-CN" b="1">
                <a:solidFill>
                  <a:srgbClr val="00B0F0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601" y="6263"/>
              <a:ext cx="2054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rgbClr val="00B0F0"/>
                  </a:solidFill>
                </a:rPr>
                <a:t>Instruction</a:t>
              </a:r>
              <a:endParaRPr lang="en-US" altLang="zh-CN" b="1">
                <a:solidFill>
                  <a:srgbClr val="00B0F0"/>
                </a:solidFill>
              </a:endParaRPr>
            </a:p>
            <a:p>
              <a:pPr algn="ctr"/>
              <a:r>
                <a:rPr lang="en-US" altLang="zh-CN" b="1">
                  <a:solidFill>
                    <a:srgbClr val="00B0F0"/>
                  </a:solidFill>
                </a:rPr>
                <a:t>Memory</a:t>
              </a:r>
              <a:endParaRPr lang="en-US" altLang="zh-CN" b="1">
                <a:solidFill>
                  <a:srgbClr val="00B0F0"/>
                </a:solidFill>
              </a:endParaRPr>
            </a:p>
          </p:txBody>
        </p:sp>
      </p:grpSp>
      <p:cxnSp>
        <p:nvCxnSpPr>
          <p:cNvPr id="13" name="直接箭头连接符 12"/>
          <p:cNvCxnSpPr/>
          <p:nvPr/>
        </p:nvCxnSpPr>
        <p:spPr>
          <a:xfrm>
            <a:off x="1410653" y="2977833"/>
            <a:ext cx="1029335" cy="635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1015048" y="5190808"/>
            <a:ext cx="3832860" cy="317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 rot="2700000">
            <a:off x="945515" y="5130800"/>
            <a:ext cx="123190" cy="123190"/>
          </a:xfrm>
          <a:prstGeom prst="roundRect">
            <a:avLst>
              <a:gd name="adj" fmla="val 24358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852670" y="2588260"/>
            <a:ext cx="887095" cy="3052445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795520" y="2879725"/>
            <a:ext cx="544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B0F0"/>
                </a:solidFill>
              </a:rPr>
              <a:t>N1</a:t>
            </a:r>
            <a:endParaRPr lang="en-US" altLang="zh-CN" b="1">
              <a:solidFill>
                <a:srgbClr val="00B0F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795520" y="3248025"/>
            <a:ext cx="544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B0F0"/>
                </a:solidFill>
              </a:rPr>
              <a:t>N2</a:t>
            </a:r>
            <a:endParaRPr lang="en-US" altLang="zh-CN" b="1">
              <a:solidFill>
                <a:srgbClr val="00B0F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795520" y="4397375"/>
            <a:ext cx="528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B0F0"/>
                </a:solidFill>
              </a:rPr>
              <a:t>ND</a:t>
            </a:r>
            <a:endParaRPr lang="en-US" altLang="zh-CN" b="1">
              <a:solidFill>
                <a:srgbClr val="00B0F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795520" y="4671695"/>
            <a:ext cx="483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B0F0"/>
                </a:solidFill>
              </a:rPr>
              <a:t>DI</a:t>
            </a:r>
            <a:endParaRPr lang="en-US" altLang="zh-CN" b="1">
              <a:solidFill>
                <a:srgbClr val="00B0F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795520" y="5006975"/>
            <a:ext cx="483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B0F0"/>
                </a:solidFill>
              </a:rPr>
              <a:t>CK</a:t>
            </a:r>
            <a:endParaRPr lang="en-US" altLang="zh-CN" b="1">
              <a:solidFill>
                <a:srgbClr val="00B0F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279390" y="3340735"/>
            <a:ext cx="511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b="1">
                <a:solidFill>
                  <a:srgbClr val="00B0F0"/>
                </a:solidFill>
              </a:rPr>
              <a:t>Q1</a:t>
            </a:r>
            <a:endParaRPr lang="zh-CN" altLang="en-US" b="1">
              <a:solidFill>
                <a:srgbClr val="00B0F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279390" y="4397375"/>
            <a:ext cx="511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b="1">
                <a:solidFill>
                  <a:srgbClr val="00B0F0"/>
                </a:solidFill>
              </a:rPr>
              <a:t>Q2</a:t>
            </a:r>
            <a:endParaRPr lang="zh-CN" altLang="en-US" b="1">
              <a:solidFill>
                <a:srgbClr val="00B0F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643755" y="5593080"/>
            <a:ext cx="1304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00B0F0"/>
                </a:solidFill>
              </a:rPr>
              <a:t>Reg File</a:t>
            </a:r>
            <a:endParaRPr lang="en-US" altLang="zh-CN" b="1">
              <a:solidFill>
                <a:srgbClr val="00B0F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024120" y="2559685"/>
            <a:ext cx="544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00B0F0"/>
                </a:solidFill>
              </a:rPr>
              <a:t>WE</a:t>
            </a:r>
            <a:endParaRPr lang="en-US" altLang="zh-CN" b="1">
              <a:solidFill>
                <a:srgbClr val="00B0F0"/>
              </a:solidFill>
            </a:endParaRPr>
          </a:p>
        </p:txBody>
      </p:sp>
      <p:sp>
        <p:nvSpPr>
          <p:cNvPr id="219" name="文本框 218"/>
          <p:cNvSpPr txBox="1"/>
          <p:nvPr/>
        </p:nvSpPr>
        <p:spPr>
          <a:xfrm>
            <a:off x="4796155" y="4079875"/>
            <a:ext cx="1118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B0F0"/>
                </a:solidFill>
              </a:rPr>
              <a:t>CSR_ND</a:t>
            </a:r>
            <a:endParaRPr lang="en-US" altLang="zh-CN" b="1">
              <a:solidFill>
                <a:srgbClr val="00B0F0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019040" y="-2359025"/>
            <a:ext cx="1456690" cy="2816860"/>
            <a:chOff x="7286" y="-3017"/>
            <a:chExt cx="2294" cy="4436"/>
          </a:xfrm>
        </p:grpSpPr>
        <p:sp>
          <p:nvSpPr>
            <p:cNvPr id="31" name="矩形 30"/>
            <p:cNvSpPr/>
            <p:nvPr/>
          </p:nvSpPr>
          <p:spPr>
            <a:xfrm>
              <a:off x="7286" y="-3017"/>
              <a:ext cx="2294" cy="44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406" y="-1307"/>
              <a:ext cx="2054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rgbClr val="FF0000"/>
                  </a:solidFill>
                </a:rPr>
                <a:t>Control</a:t>
              </a:r>
              <a:endParaRPr lang="en-US" altLang="zh-CN" b="1">
                <a:solidFill>
                  <a:srgbClr val="FF0000"/>
                </a:solidFill>
              </a:endParaRPr>
            </a:p>
            <a:p>
              <a:pPr algn="ctr"/>
              <a:r>
                <a:rPr lang="en-US" altLang="zh-CN" b="1">
                  <a:solidFill>
                    <a:srgbClr val="FF0000"/>
                  </a:solidFill>
                </a:rPr>
                <a:t>Unit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</p:grpSp>
      <p:cxnSp>
        <p:nvCxnSpPr>
          <p:cNvPr id="35" name="肘形连接符 34"/>
          <p:cNvCxnSpPr/>
          <p:nvPr/>
        </p:nvCxnSpPr>
        <p:spPr>
          <a:xfrm>
            <a:off x="3756025" y="3961765"/>
            <a:ext cx="1084580" cy="615315"/>
          </a:xfrm>
          <a:prstGeom prst="bentConnector3">
            <a:avLst>
              <a:gd name="adj1" fmla="val 50936"/>
            </a:avLst>
          </a:prstGeom>
          <a:ln w="28575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52" name="组合 51"/>
          <p:cNvGrpSpPr/>
          <p:nvPr/>
        </p:nvGrpSpPr>
        <p:grpSpPr>
          <a:xfrm>
            <a:off x="4311650" y="2791460"/>
            <a:ext cx="534670" cy="283210"/>
            <a:chOff x="7985" y="3892"/>
            <a:chExt cx="842" cy="446"/>
          </a:xfrm>
        </p:grpSpPr>
        <p:sp>
          <p:nvSpPr>
            <p:cNvPr id="43" name="文本框 42"/>
            <p:cNvSpPr txBox="1"/>
            <p:nvPr/>
          </p:nvSpPr>
          <p:spPr>
            <a:xfrm>
              <a:off x="7985" y="3892"/>
              <a:ext cx="762" cy="44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/>
              <a:r>
                <a:rPr lang="en-US" altLang="zh-CN" sz="1600" b="1">
                  <a:solidFill>
                    <a:srgbClr val="00B0F0"/>
                  </a:solidFill>
                </a:rPr>
                <a:t>R1</a:t>
              </a:r>
              <a:endParaRPr lang="en-US" altLang="zh-CN" sz="1600" b="1">
                <a:solidFill>
                  <a:srgbClr val="00B0F0"/>
                </a:solidFill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>
            <a:xfrm flipV="1">
              <a:off x="7985" y="4338"/>
              <a:ext cx="843" cy="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36" name="圆角矩形 35"/>
          <p:cNvSpPr/>
          <p:nvPr/>
        </p:nvSpPr>
        <p:spPr>
          <a:xfrm rot="2700000">
            <a:off x="4243070" y="3900170"/>
            <a:ext cx="123190" cy="123190"/>
          </a:xfrm>
          <a:prstGeom prst="roundRect">
            <a:avLst>
              <a:gd name="adj" fmla="val 2435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 rot="2700000">
            <a:off x="4243070" y="3378200"/>
            <a:ext cx="123190" cy="123190"/>
          </a:xfrm>
          <a:prstGeom prst="roundRect">
            <a:avLst>
              <a:gd name="adj" fmla="val 2435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 rot="2700000">
            <a:off x="4243070" y="3007995"/>
            <a:ext cx="123190" cy="123190"/>
          </a:xfrm>
          <a:prstGeom prst="roundRect">
            <a:avLst>
              <a:gd name="adj" fmla="val 2435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4281920" y="-296545"/>
            <a:ext cx="787400" cy="288925"/>
            <a:chOff x="7940" y="3885"/>
            <a:chExt cx="1098" cy="455"/>
          </a:xfrm>
        </p:grpSpPr>
        <p:sp>
          <p:nvSpPr>
            <p:cNvPr id="55" name="文本框 54"/>
            <p:cNvSpPr txBox="1"/>
            <p:nvPr/>
          </p:nvSpPr>
          <p:spPr>
            <a:xfrm>
              <a:off x="7940" y="3885"/>
              <a:ext cx="1098" cy="44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/>
              <a:r>
                <a:rPr lang="en-US" altLang="zh-CN" sz="1600" b="1">
                  <a:solidFill>
                    <a:srgbClr val="00B0F0"/>
                  </a:solidFill>
                </a:rPr>
                <a:t>func3</a:t>
              </a:r>
              <a:endParaRPr lang="en-US" altLang="zh-CN" sz="1600" b="1">
                <a:solidFill>
                  <a:srgbClr val="00B0F0"/>
                </a:solidFill>
              </a:endParaRPr>
            </a:p>
          </p:txBody>
        </p:sp>
        <p:cxnSp>
          <p:nvCxnSpPr>
            <p:cNvPr id="56" name="直接箭头连接符 55"/>
            <p:cNvCxnSpPr/>
            <p:nvPr/>
          </p:nvCxnSpPr>
          <p:spPr>
            <a:xfrm>
              <a:off x="7985" y="4339"/>
              <a:ext cx="972" cy="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62" name="组合 61"/>
          <p:cNvGrpSpPr/>
          <p:nvPr/>
        </p:nvGrpSpPr>
        <p:grpSpPr>
          <a:xfrm>
            <a:off x="4282555" y="-775335"/>
            <a:ext cx="787400" cy="288925"/>
            <a:chOff x="7940" y="3885"/>
            <a:chExt cx="1098" cy="455"/>
          </a:xfrm>
        </p:grpSpPr>
        <p:sp>
          <p:nvSpPr>
            <p:cNvPr id="63" name="文本框 62"/>
            <p:cNvSpPr txBox="1"/>
            <p:nvPr/>
          </p:nvSpPr>
          <p:spPr>
            <a:xfrm>
              <a:off x="7940" y="3885"/>
              <a:ext cx="1098" cy="44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/>
              <a:r>
                <a:rPr lang="en-US" altLang="zh-CN" sz="1600" b="1">
                  <a:solidFill>
                    <a:srgbClr val="00B0F0"/>
                  </a:solidFill>
                </a:rPr>
                <a:t>func7</a:t>
              </a:r>
              <a:endParaRPr lang="en-US" altLang="zh-CN" sz="1600" b="1">
                <a:solidFill>
                  <a:srgbClr val="00B0F0"/>
                </a:solidFill>
              </a:endParaRPr>
            </a:p>
          </p:txBody>
        </p:sp>
        <p:cxnSp>
          <p:nvCxnSpPr>
            <p:cNvPr id="64" name="直接箭头连接符 63"/>
            <p:cNvCxnSpPr/>
            <p:nvPr/>
          </p:nvCxnSpPr>
          <p:spPr>
            <a:xfrm>
              <a:off x="7985" y="4339"/>
              <a:ext cx="972" cy="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65" name="组合 64"/>
          <p:cNvGrpSpPr/>
          <p:nvPr/>
        </p:nvGrpSpPr>
        <p:grpSpPr>
          <a:xfrm>
            <a:off x="4281920" y="-1238885"/>
            <a:ext cx="881343" cy="281305"/>
            <a:chOff x="7940" y="3897"/>
            <a:chExt cx="1229" cy="443"/>
          </a:xfrm>
        </p:grpSpPr>
        <p:sp>
          <p:nvSpPr>
            <p:cNvPr id="66" name="文本框 65"/>
            <p:cNvSpPr txBox="1"/>
            <p:nvPr/>
          </p:nvSpPr>
          <p:spPr>
            <a:xfrm>
              <a:off x="7940" y="3897"/>
              <a:ext cx="1229" cy="44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/>
              <a:r>
                <a:rPr lang="en-US" altLang="zh-CN" sz="1400" b="1">
                  <a:solidFill>
                    <a:srgbClr val="00B0F0"/>
                  </a:solidFill>
                </a:rPr>
                <a:t>opcode</a:t>
              </a:r>
              <a:endParaRPr lang="en-US" altLang="zh-CN" sz="1400" b="1">
                <a:solidFill>
                  <a:srgbClr val="00B0F0"/>
                </a:solidFill>
              </a:endParaRPr>
            </a:p>
          </p:txBody>
        </p:sp>
        <p:cxnSp>
          <p:nvCxnSpPr>
            <p:cNvPr id="67" name="直接箭头连接符 66"/>
            <p:cNvCxnSpPr/>
            <p:nvPr/>
          </p:nvCxnSpPr>
          <p:spPr>
            <a:xfrm>
              <a:off x="7985" y="4339"/>
              <a:ext cx="972" cy="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68" name="圆角矩形 67"/>
          <p:cNvSpPr/>
          <p:nvPr/>
        </p:nvSpPr>
        <p:spPr>
          <a:xfrm rot="2700000">
            <a:off x="4244340" y="4517390"/>
            <a:ext cx="123190" cy="123190"/>
          </a:xfrm>
          <a:prstGeom prst="roundRect">
            <a:avLst>
              <a:gd name="adj" fmla="val 2435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314825" y="4309745"/>
            <a:ext cx="4838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 b="1">
                <a:solidFill>
                  <a:srgbClr val="00B0F0"/>
                </a:solidFill>
              </a:rPr>
              <a:t>RD</a:t>
            </a:r>
            <a:endParaRPr lang="en-US" altLang="zh-CN" sz="1600" b="1">
              <a:solidFill>
                <a:srgbClr val="00B0F0"/>
              </a:solidFill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4992370" y="457200"/>
            <a:ext cx="331470" cy="2131060"/>
            <a:chOff x="9050" y="720"/>
            <a:chExt cx="522" cy="3356"/>
          </a:xfrm>
        </p:grpSpPr>
        <p:cxnSp>
          <p:nvCxnSpPr>
            <p:cNvPr id="69" name="直接箭头连接符 68"/>
            <p:cNvCxnSpPr/>
            <p:nvPr/>
          </p:nvCxnSpPr>
          <p:spPr>
            <a:xfrm flipH="1">
              <a:off x="9570" y="728"/>
              <a:ext cx="3" cy="334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 rot="16200000">
              <a:off x="8630" y="1140"/>
              <a:ext cx="1282" cy="44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/>
              <a:r>
                <a:rPr lang="en-US" altLang="zh-CN" sz="1600" b="1">
                  <a:solidFill>
                    <a:srgbClr val="FF0000"/>
                  </a:solidFill>
                </a:rPr>
                <a:t>WREG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292553" y="-973455"/>
            <a:ext cx="1622128" cy="8450538"/>
            <a:chOff x="6760" y="-1533"/>
            <a:chExt cx="2555" cy="11204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6783" y="-1533"/>
              <a:ext cx="0" cy="11203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38" name="组合 37"/>
            <p:cNvGrpSpPr/>
            <p:nvPr/>
          </p:nvGrpSpPr>
          <p:grpSpPr>
            <a:xfrm>
              <a:off x="6760" y="9198"/>
              <a:ext cx="2555" cy="473"/>
              <a:chOff x="7943" y="3892"/>
              <a:chExt cx="2657" cy="473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7985" y="3892"/>
                <a:ext cx="1773" cy="44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/>
                <a:r>
                  <a:rPr lang="en-US" altLang="zh-CN" sz="1600" b="1">
                    <a:solidFill>
                      <a:srgbClr val="00B0F0"/>
                    </a:solidFill>
                  </a:rPr>
                  <a:t>imm[31:0]</a:t>
                </a:r>
                <a:endParaRPr lang="en-US" altLang="zh-CN" sz="1600" b="1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45" name="直接箭头连接符 44"/>
              <p:cNvCxnSpPr>
                <a:endCxn id="46" idx="2"/>
              </p:cNvCxnSpPr>
              <p:nvPr/>
            </p:nvCxnSpPr>
            <p:spPr>
              <a:xfrm>
                <a:off x="7943" y="4341"/>
                <a:ext cx="2657" cy="24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组合 56"/>
          <p:cNvGrpSpPr/>
          <p:nvPr/>
        </p:nvGrpSpPr>
        <p:grpSpPr>
          <a:xfrm>
            <a:off x="5914390" y="7178040"/>
            <a:ext cx="596900" cy="596900"/>
            <a:chOff x="9054" y="9198"/>
            <a:chExt cx="940" cy="940"/>
          </a:xfrm>
        </p:grpSpPr>
        <p:sp>
          <p:nvSpPr>
            <p:cNvPr id="46" name="椭圆 45"/>
            <p:cNvSpPr/>
            <p:nvPr/>
          </p:nvSpPr>
          <p:spPr>
            <a:xfrm>
              <a:off x="9054" y="9198"/>
              <a:ext cx="940" cy="94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9092" y="9378"/>
              <a:ext cx="83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rgbClr val="00B0F0"/>
                  </a:solidFill>
                </a:rPr>
                <a:t>Ext</a:t>
              </a:r>
              <a:endParaRPr lang="en-US" altLang="zh-CN" b="1">
                <a:solidFill>
                  <a:srgbClr val="00B0F0"/>
                </a:solidFill>
              </a:endParaRPr>
            </a:p>
          </p:txBody>
        </p:sp>
      </p:grpSp>
      <p:cxnSp>
        <p:nvCxnSpPr>
          <p:cNvPr id="61" name="直接箭头连接符 60"/>
          <p:cNvCxnSpPr>
            <a:endCxn id="46" idx="0"/>
          </p:cNvCxnSpPr>
          <p:nvPr/>
        </p:nvCxnSpPr>
        <p:spPr>
          <a:xfrm>
            <a:off x="6186170" y="457835"/>
            <a:ext cx="26670" cy="672020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 rot="16200000">
            <a:off x="5567045" y="613410"/>
            <a:ext cx="814070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1600" b="1">
                <a:solidFill>
                  <a:srgbClr val="FF0000"/>
                </a:solidFill>
              </a:rPr>
              <a:t>SEXT</a:t>
            </a:r>
            <a:endParaRPr lang="en-US" altLang="zh-CN" sz="1600" b="1">
              <a:solidFill>
                <a:srgbClr val="FF0000"/>
              </a:solidFill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7884160" y="3039745"/>
            <a:ext cx="1554480" cy="2315845"/>
            <a:chOff x="14903" y="384"/>
            <a:chExt cx="2448" cy="3647"/>
          </a:xfrm>
        </p:grpSpPr>
        <p:sp>
          <p:nvSpPr>
            <p:cNvPr id="74" name="任意多边形 73"/>
            <p:cNvSpPr/>
            <p:nvPr/>
          </p:nvSpPr>
          <p:spPr>
            <a:xfrm rot="5400000">
              <a:off x="14588" y="1009"/>
              <a:ext cx="3388" cy="2137"/>
            </a:xfrm>
            <a:custGeom>
              <a:avLst/>
              <a:gdLst>
                <a:gd name="adj" fmla="val 40992"/>
                <a:gd name="maxAdj" fmla="*/ 50000 w ss"/>
                <a:gd name="a" fmla="pin 0 adj maxAdj"/>
                <a:gd name="x1" fmla="*/ ss a 200000"/>
                <a:gd name="x2" fmla="*/ ss a 100000"/>
                <a:gd name="x3" fmla="+- r 0 x2"/>
                <a:gd name="x4" fmla="+- r 0 x1"/>
                <a:gd name="il" fmla="*/ wd3 a maxAdj"/>
                <a:gd name="it" fmla="*/ hd3 a maxAdj"/>
                <a:gd name="ir" fmla="+- r 0 il"/>
              </a:gdLst>
              <a:ahLst/>
              <a:cxnLst>
                <a:cxn ang="3">
                  <a:pos x="hc" y="t"/>
                </a:cxn>
                <a:cxn ang="cd2">
                  <a:pos x="x1" y="vc"/>
                </a:cxn>
                <a:cxn ang="cd4">
                  <a:pos x="hc" y="b"/>
                </a:cxn>
                <a:cxn ang="0">
                  <a:pos x="x4" y="vc"/>
                </a:cxn>
              </a:cxnLst>
              <a:rect l="l" t="t" r="r" b="b"/>
              <a:pathLst>
                <a:path w="3388" h="2137">
                  <a:moveTo>
                    <a:pt x="876" y="0"/>
                  </a:moveTo>
                  <a:lnTo>
                    <a:pt x="2512" y="0"/>
                  </a:lnTo>
                  <a:lnTo>
                    <a:pt x="3388" y="2137"/>
                  </a:lnTo>
                  <a:lnTo>
                    <a:pt x="2038" y="2137"/>
                  </a:lnTo>
                  <a:lnTo>
                    <a:pt x="1694" y="1863"/>
                  </a:lnTo>
                  <a:lnTo>
                    <a:pt x="1350" y="2137"/>
                  </a:lnTo>
                  <a:lnTo>
                    <a:pt x="0" y="2137"/>
                  </a:lnTo>
                  <a:lnTo>
                    <a:pt x="876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5124" y="847"/>
              <a:ext cx="70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b="1">
                  <a:solidFill>
                    <a:srgbClr val="00B0F0"/>
                  </a:solidFill>
                </a:rPr>
                <a:t>A</a:t>
              </a:r>
              <a:endParaRPr lang="en-US" altLang="zh-CN" b="1">
                <a:solidFill>
                  <a:srgbClr val="00B0F0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15124" y="2843"/>
              <a:ext cx="70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b="1">
                  <a:solidFill>
                    <a:srgbClr val="00B0F0"/>
                  </a:solidFill>
                </a:rPr>
                <a:t>B</a:t>
              </a:r>
              <a:endParaRPr lang="en-US" altLang="zh-CN" b="1">
                <a:solidFill>
                  <a:srgbClr val="00B0F0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5297" y="3451"/>
              <a:ext cx="205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rgbClr val="00B0F0"/>
                  </a:solidFill>
                </a:rPr>
                <a:t>ALU</a:t>
              </a:r>
              <a:endParaRPr lang="en-US" altLang="zh-CN" b="1">
                <a:solidFill>
                  <a:srgbClr val="00B0F0"/>
                </a:solidFill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14903" y="1249"/>
              <a:ext cx="244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b="1">
                  <a:solidFill>
                    <a:srgbClr val="00B0F0"/>
                  </a:solidFill>
                </a:rPr>
                <a:t>ZFSFCFOF</a:t>
              </a:r>
              <a:endParaRPr lang="en-US" altLang="zh-CN" b="1">
                <a:solidFill>
                  <a:srgbClr val="00B0F0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5917" y="1829"/>
              <a:ext cx="14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b="1">
                  <a:solidFill>
                    <a:srgbClr val="00B0F0"/>
                  </a:solidFill>
                </a:rPr>
                <a:t>Result</a:t>
              </a:r>
              <a:endParaRPr lang="en-US" altLang="zh-CN" b="1">
                <a:solidFill>
                  <a:srgbClr val="00B0F0"/>
                </a:solidFill>
              </a:endParaRPr>
            </a:p>
          </p:txBody>
        </p:sp>
      </p:grpSp>
      <p:cxnSp>
        <p:nvCxnSpPr>
          <p:cNvPr id="87" name="直接箭头连接符 86"/>
          <p:cNvCxnSpPr/>
          <p:nvPr/>
        </p:nvCxnSpPr>
        <p:spPr>
          <a:xfrm flipV="1">
            <a:off x="5739448" y="3514408"/>
            <a:ext cx="2353945" cy="127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5721033" y="4576763"/>
            <a:ext cx="1474470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6804660" y="4997450"/>
            <a:ext cx="0" cy="282067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98" name="组合 97"/>
          <p:cNvGrpSpPr/>
          <p:nvPr/>
        </p:nvGrpSpPr>
        <p:grpSpPr>
          <a:xfrm>
            <a:off x="7136765" y="4352925"/>
            <a:ext cx="457200" cy="850900"/>
            <a:chOff x="12427" y="7207"/>
            <a:chExt cx="720" cy="1340"/>
          </a:xfrm>
        </p:grpSpPr>
        <p:sp>
          <p:nvSpPr>
            <p:cNvPr id="91" name="矩形 90"/>
            <p:cNvSpPr/>
            <p:nvPr/>
          </p:nvSpPr>
          <p:spPr>
            <a:xfrm>
              <a:off x="12530" y="7207"/>
              <a:ext cx="533" cy="13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12445" y="7952"/>
              <a:ext cx="70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b="1">
                  <a:solidFill>
                    <a:srgbClr val="00B0F0"/>
                  </a:solidFill>
                </a:rPr>
                <a:t>1</a:t>
              </a:r>
              <a:endParaRPr lang="en-US" altLang="zh-CN" b="1">
                <a:solidFill>
                  <a:srgbClr val="00B0F0"/>
                </a:solidFill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12427" y="7280"/>
              <a:ext cx="70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b="1">
                  <a:solidFill>
                    <a:srgbClr val="00B0F0"/>
                  </a:solidFill>
                </a:rPr>
                <a:t>0</a:t>
              </a:r>
              <a:endParaRPr lang="en-US" altLang="zh-CN" b="1">
                <a:solidFill>
                  <a:srgbClr val="00B0F0"/>
                </a:solidFill>
              </a:endParaRPr>
            </a:p>
          </p:txBody>
        </p:sp>
      </p:grpSp>
      <p:cxnSp>
        <p:nvCxnSpPr>
          <p:cNvPr id="96" name="直接箭头连接符 95"/>
          <p:cNvCxnSpPr/>
          <p:nvPr/>
        </p:nvCxnSpPr>
        <p:spPr>
          <a:xfrm>
            <a:off x="6796088" y="5011738"/>
            <a:ext cx="400685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>
            <a:off x="7540308" y="4767263"/>
            <a:ext cx="529590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04" name="组合 103"/>
          <p:cNvGrpSpPr/>
          <p:nvPr/>
        </p:nvGrpSpPr>
        <p:grpSpPr>
          <a:xfrm>
            <a:off x="6487795" y="-128270"/>
            <a:ext cx="905510" cy="4481195"/>
            <a:chOff x="11405" y="-202"/>
            <a:chExt cx="1426" cy="7057"/>
          </a:xfrm>
        </p:grpSpPr>
        <p:cxnSp>
          <p:nvCxnSpPr>
            <p:cNvPr id="100" name="直接箭头连接符 99"/>
            <p:cNvCxnSpPr/>
            <p:nvPr/>
          </p:nvCxnSpPr>
          <p:spPr>
            <a:xfrm flipH="1">
              <a:off x="12801" y="241"/>
              <a:ext cx="6" cy="661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 flipH="1">
              <a:off x="11405" y="241"/>
              <a:ext cx="142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03" name="文本框 102"/>
            <p:cNvSpPr txBox="1"/>
            <p:nvPr/>
          </p:nvSpPr>
          <p:spPr>
            <a:xfrm>
              <a:off x="11405" y="-202"/>
              <a:ext cx="1282" cy="44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/>
              <a:r>
                <a:rPr lang="en-US" altLang="zh-CN" sz="1600" b="1">
                  <a:solidFill>
                    <a:srgbClr val="FF0000"/>
                  </a:solidFill>
                </a:rPr>
                <a:t>ALU_B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6487795" y="-546100"/>
            <a:ext cx="2353310" cy="3879850"/>
            <a:chOff x="11405" y="-286"/>
            <a:chExt cx="1411" cy="7141"/>
          </a:xfrm>
        </p:grpSpPr>
        <p:cxnSp>
          <p:nvCxnSpPr>
            <p:cNvPr id="107" name="直接箭头连接符 106"/>
            <p:cNvCxnSpPr/>
            <p:nvPr/>
          </p:nvCxnSpPr>
          <p:spPr>
            <a:xfrm flipH="1">
              <a:off x="12801" y="241"/>
              <a:ext cx="6" cy="661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 flipH="1">
              <a:off x="11405" y="241"/>
              <a:ext cx="141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09" name="文本框 108"/>
            <p:cNvSpPr txBox="1"/>
            <p:nvPr/>
          </p:nvSpPr>
          <p:spPr>
            <a:xfrm>
              <a:off x="11405" y="-286"/>
              <a:ext cx="1282" cy="44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/>
              <a:r>
                <a:rPr lang="en-US" altLang="zh-CN" sz="1600" b="1">
                  <a:solidFill>
                    <a:srgbClr val="FF0000"/>
                  </a:solidFill>
                </a:rPr>
                <a:t>ALU</a:t>
              </a:r>
              <a:r>
                <a:rPr lang="en-US" altLang="zh-CN" sz="1600" b="1">
                  <a:solidFill>
                    <a:srgbClr val="FF0000"/>
                  </a:solidFill>
                </a:rPr>
                <a:t>C[?:0]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</p:grpSp>
      <p:sp>
        <p:nvSpPr>
          <p:cNvPr id="85" name="圆角矩形 84"/>
          <p:cNvSpPr/>
          <p:nvPr/>
        </p:nvSpPr>
        <p:spPr>
          <a:xfrm rot="2700000">
            <a:off x="1741170" y="2924175"/>
            <a:ext cx="123190" cy="123190"/>
          </a:xfrm>
          <a:prstGeom prst="roundRect">
            <a:avLst>
              <a:gd name="adj" fmla="val 2435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3" name="组合 112"/>
          <p:cNvGrpSpPr/>
          <p:nvPr/>
        </p:nvGrpSpPr>
        <p:grpSpPr>
          <a:xfrm>
            <a:off x="9375775" y="7473315"/>
            <a:ext cx="457200" cy="850900"/>
            <a:chOff x="12427" y="7207"/>
            <a:chExt cx="720" cy="1340"/>
          </a:xfrm>
        </p:grpSpPr>
        <p:sp>
          <p:nvSpPr>
            <p:cNvPr id="114" name="矩形 113"/>
            <p:cNvSpPr/>
            <p:nvPr/>
          </p:nvSpPr>
          <p:spPr>
            <a:xfrm>
              <a:off x="12530" y="7207"/>
              <a:ext cx="533" cy="13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12445" y="7952"/>
              <a:ext cx="70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b="1">
                  <a:solidFill>
                    <a:srgbClr val="00B0F0"/>
                  </a:solidFill>
                </a:rPr>
                <a:t>1</a:t>
              </a:r>
              <a:endParaRPr lang="en-US" altLang="zh-CN" b="1">
                <a:solidFill>
                  <a:srgbClr val="00B0F0"/>
                </a:solidFill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12427" y="7280"/>
              <a:ext cx="70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b="1">
                  <a:solidFill>
                    <a:srgbClr val="00B0F0"/>
                  </a:solidFill>
                </a:rPr>
                <a:t>0</a:t>
              </a:r>
              <a:endParaRPr lang="en-US" altLang="zh-CN" b="1">
                <a:solidFill>
                  <a:srgbClr val="00B0F0"/>
                </a:solidFill>
              </a:endParaRPr>
            </a:p>
          </p:txBody>
        </p:sp>
      </p:grpSp>
      <p:cxnSp>
        <p:nvCxnSpPr>
          <p:cNvPr id="119" name="直接箭头连接符 118"/>
          <p:cNvCxnSpPr/>
          <p:nvPr/>
        </p:nvCxnSpPr>
        <p:spPr>
          <a:xfrm>
            <a:off x="6808788" y="7809548"/>
            <a:ext cx="655955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21" name="组合 120"/>
          <p:cNvGrpSpPr/>
          <p:nvPr/>
        </p:nvGrpSpPr>
        <p:grpSpPr>
          <a:xfrm>
            <a:off x="1802765" y="2982595"/>
            <a:ext cx="5658485" cy="5492115"/>
            <a:chOff x="4027" y="4697"/>
            <a:chExt cx="8980" cy="5673"/>
          </a:xfrm>
        </p:grpSpPr>
        <p:cxnSp>
          <p:nvCxnSpPr>
            <p:cNvPr id="86" name="直接连接符 85"/>
            <p:cNvCxnSpPr/>
            <p:nvPr/>
          </p:nvCxnSpPr>
          <p:spPr>
            <a:xfrm>
              <a:off x="4027" y="4697"/>
              <a:ext cx="0" cy="5673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/>
            <p:nvPr/>
          </p:nvCxnSpPr>
          <p:spPr>
            <a:xfrm>
              <a:off x="4027" y="10355"/>
              <a:ext cx="8980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53" name="组合 152"/>
          <p:cNvGrpSpPr/>
          <p:nvPr/>
        </p:nvGrpSpPr>
        <p:grpSpPr>
          <a:xfrm>
            <a:off x="6772275" y="6456680"/>
            <a:ext cx="692785" cy="368300"/>
            <a:chOff x="11589" y="10080"/>
            <a:chExt cx="1405" cy="580"/>
          </a:xfrm>
        </p:grpSpPr>
        <p:cxnSp>
          <p:nvCxnSpPr>
            <p:cNvPr id="122" name="直接箭头连接符 121"/>
            <p:cNvCxnSpPr/>
            <p:nvPr/>
          </p:nvCxnSpPr>
          <p:spPr>
            <a:xfrm>
              <a:off x="12160" y="10354"/>
              <a:ext cx="834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23" name="文本框 122"/>
            <p:cNvSpPr txBox="1"/>
            <p:nvPr/>
          </p:nvSpPr>
          <p:spPr>
            <a:xfrm>
              <a:off x="11589" y="10080"/>
              <a:ext cx="70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rgbClr val="00B0F0"/>
                  </a:solidFill>
                </a:rPr>
                <a:t>4</a:t>
              </a:r>
              <a:endParaRPr lang="en-US" altLang="zh-CN" b="1">
                <a:solidFill>
                  <a:srgbClr val="00B0F0"/>
                </a:solidFill>
              </a:endParaRP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6470901" y="-973746"/>
            <a:ext cx="3149948" cy="8447221"/>
            <a:chOff x="11385" y="-1028"/>
            <a:chExt cx="3729" cy="14132"/>
          </a:xfrm>
        </p:grpSpPr>
        <p:cxnSp>
          <p:nvCxnSpPr>
            <p:cNvPr id="126" name="直接箭头连接符 125"/>
            <p:cNvCxnSpPr>
              <a:endCxn id="114" idx="0"/>
            </p:cNvCxnSpPr>
            <p:nvPr/>
          </p:nvCxnSpPr>
          <p:spPr>
            <a:xfrm>
              <a:off x="15099" y="-518"/>
              <a:ext cx="2" cy="1362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 flipH="1">
              <a:off x="11385" y="-501"/>
              <a:ext cx="372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28" name="文本框 127"/>
            <p:cNvSpPr txBox="1"/>
            <p:nvPr/>
          </p:nvSpPr>
          <p:spPr>
            <a:xfrm>
              <a:off x="11385" y="-1028"/>
              <a:ext cx="1282" cy="44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/>
              <a:r>
                <a:rPr lang="en-US" altLang="zh-CN" sz="1600" b="1">
                  <a:solidFill>
                    <a:srgbClr val="FF0000"/>
                  </a:solidFill>
                </a:rPr>
                <a:t>BRANCH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</p:grpSp>
      <p:cxnSp>
        <p:nvCxnSpPr>
          <p:cNvPr id="129" name="直接箭头连接符 128"/>
          <p:cNvCxnSpPr/>
          <p:nvPr/>
        </p:nvCxnSpPr>
        <p:spPr>
          <a:xfrm>
            <a:off x="7983538" y="8130223"/>
            <a:ext cx="1459230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7473950" y="5838190"/>
            <a:ext cx="513715" cy="939800"/>
            <a:chOff x="13180" y="9641"/>
            <a:chExt cx="809" cy="1480"/>
          </a:xfrm>
        </p:grpSpPr>
        <p:sp>
          <p:nvSpPr>
            <p:cNvPr id="130" name="任意多边形 129"/>
            <p:cNvSpPr/>
            <p:nvPr/>
          </p:nvSpPr>
          <p:spPr>
            <a:xfrm rot="5400000">
              <a:off x="12841" y="9980"/>
              <a:ext cx="1480" cy="802"/>
            </a:xfrm>
            <a:custGeom>
              <a:avLst/>
              <a:gdLst>
                <a:gd name="adj" fmla="val 56510"/>
                <a:gd name="maxAdj" fmla="*/ 50000 w ss"/>
                <a:gd name="a" fmla="pin 0 adj maxAdj"/>
                <a:gd name="x1" fmla="*/ ss a 200000"/>
                <a:gd name="x2" fmla="*/ ss a 100000"/>
                <a:gd name="x3" fmla="+- r 0 x2"/>
                <a:gd name="x4" fmla="+- r 0 x1"/>
                <a:gd name="il" fmla="*/ wd3 a maxAdj"/>
                <a:gd name="it" fmla="*/ hd3 a maxAdj"/>
                <a:gd name="ir" fmla="+- r 0 il"/>
              </a:gdLst>
              <a:ahLst/>
              <a:cxnLst>
                <a:cxn ang="3">
                  <a:pos x="hc" y="t"/>
                </a:cxn>
                <a:cxn ang="cd2">
                  <a:pos x="x1" y="vc"/>
                </a:cxn>
                <a:cxn ang="cd4">
                  <a:pos x="hc" y="b"/>
                </a:cxn>
                <a:cxn ang="0">
                  <a:pos x="x4" y="vc"/>
                </a:cxn>
              </a:cxnLst>
              <a:rect l="l" t="t" r="r" b="b"/>
              <a:pathLst>
                <a:path w="1480" h="802">
                  <a:moveTo>
                    <a:pt x="453" y="0"/>
                  </a:moveTo>
                  <a:lnTo>
                    <a:pt x="1027" y="0"/>
                  </a:lnTo>
                  <a:lnTo>
                    <a:pt x="1480" y="802"/>
                  </a:lnTo>
                  <a:lnTo>
                    <a:pt x="1087" y="802"/>
                  </a:lnTo>
                  <a:lnTo>
                    <a:pt x="793" y="505"/>
                  </a:lnTo>
                  <a:lnTo>
                    <a:pt x="498" y="802"/>
                  </a:lnTo>
                  <a:lnTo>
                    <a:pt x="0" y="80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13409" y="10138"/>
              <a:ext cx="5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rgbClr val="00B0F0"/>
                  </a:solidFill>
                </a:rPr>
                <a:t>+</a:t>
              </a:r>
              <a:endParaRPr lang="en-US" altLang="zh-CN" b="1">
                <a:solidFill>
                  <a:srgbClr val="00B0F0"/>
                </a:solidFill>
              </a:endParaRPr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4285615" y="-2851785"/>
            <a:ext cx="8625683" cy="6628130"/>
            <a:chOff x="6749" y="-4491"/>
            <a:chExt cx="14034" cy="10438"/>
          </a:xfrm>
        </p:grpSpPr>
        <p:cxnSp>
          <p:nvCxnSpPr>
            <p:cNvPr id="134" name="直接连接符 133"/>
            <p:cNvCxnSpPr/>
            <p:nvPr/>
          </p:nvCxnSpPr>
          <p:spPr>
            <a:xfrm flipH="1">
              <a:off x="15130" y="5943"/>
              <a:ext cx="5648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20758" y="-4491"/>
              <a:ext cx="0" cy="1043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 flipH="1">
              <a:off x="6779" y="-4491"/>
              <a:ext cx="14004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6800" y="-4491"/>
              <a:ext cx="0" cy="159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38" name="组合 137"/>
            <p:cNvGrpSpPr/>
            <p:nvPr/>
          </p:nvGrpSpPr>
          <p:grpSpPr>
            <a:xfrm>
              <a:off x="6749" y="-3358"/>
              <a:ext cx="1388" cy="445"/>
              <a:chOff x="7940" y="3897"/>
              <a:chExt cx="1229" cy="445"/>
            </a:xfrm>
          </p:grpSpPr>
          <p:sp>
            <p:nvSpPr>
              <p:cNvPr id="139" name="文本框 138"/>
              <p:cNvSpPr txBox="1"/>
              <p:nvPr/>
            </p:nvSpPr>
            <p:spPr>
              <a:xfrm>
                <a:off x="7940" y="3897"/>
                <a:ext cx="1229" cy="44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/>
                <a:r>
                  <a:rPr lang="en-US" altLang="zh-CN" sz="1600" b="1">
                    <a:solidFill>
                      <a:srgbClr val="00B0F0"/>
                    </a:solidFill>
                  </a:rPr>
                  <a:t>Z</a:t>
                </a:r>
                <a:endParaRPr lang="en-US" altLang="zh-CN" sz="1600" b="1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140" name="直接箭头连接符 139"/>
              <p:cNvCxnSpPr/>
              <p:nvPr/>
            </p:nvCxnSpPr>
            <p:spPr>
              <a:xfrm>
                <a:off x="7985" y="4339"/>
                <a:ext cx="1029" cy="3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2" name="直接连接符 141"/>
          <p:cNvCxnSpPr/>
          <p:nvPr/>
        </p:nvCxnSpPr>
        <p:spPr>
          <a:xfrm>
            <a:off x="9798685" y="1055370"/>
            <a:ext cx="0" cy="590232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>
            <a:off x="9798685" y="5506720"/>
            <a:ext cx="474980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46" name="组合 145"/>
          <p:cNvGrpSpPr/>
          <p:nvPr/>
        </p:nvGrpSpPr>
        <p:grpSpPr>
          <a:xfrm>
            <a:off x="10279380" y="5375275"/>
            <a:ext cx="513715" cy="939800"/>
            <a:chOff x="14368" y="9641"/>
            <a:chExt cx="809" cy="1480"/>
          </a:xfrm>
        </p:grpSpPr>
        <p:sp>
          <p:nvSpPr>
            <p:cNvPr id="147" name="任意多边形 146"/>
            <p:cNvSpPr/>
            <p:nvPr/>
          </p:nvSpPr>
          <p:spPr>
            <a:xfrm rot="5400000">
              <a:off x="14029" y="9980"/>
              <a:ext cx="1480" cy="802"/>
            </a:xfrm>
            <a:custGeom>
              <a:avLst/>
              <a:gdLst>
                <a:gd name="adj" fmla="val 56510"/>
                <a:gd name="maxAdj" fmla="*/ 50000 w ss"/>
                <a:gd name="a" fmla="pin 0 adj maxAdj"/>
                <a:gd name="x1" fmla="*/ ss a 200000"/>
                <a:gd name="x2" fmla="*/ ss a 100000"/>
                <a:gd name="x3" fmla="+- r 0 x2"/>
                <a:gd name="x4" fmla="+- r 0 x1"/>
                <a:gd name="il" fmla="*/ wd3 a maxAdj"/>
                <a:gd name="it" fmla="*/ hd3 a maxAdj"/>
                <a:gd name="ir" fmla="+- r 0 il"/>
              </a:gdLst>
              <a:ahLst/>
              <a:cxnLst>
                <a:cxn ang="3">
                  <a:pos x="hc" y="t"/>
                </a:cxn>
                <a:cxn ang="cd2">
                  <a:pos x="x1" y="vc"/>
                </a:cxn>
                <a:cxn ang="cd4">
                  <a:pos x="hc" y="b"/>
                </a:cxn>
                <a:cxn ang="0">
                  <a:pos x="x4" y="vc"/>
                </a:cxn>
              </a:cxnLst>
              <a:rect l="l" t="t" r="r" b="b"/>
              <a:pathLst>
                <a:path w="1480" h="802">
                  <a:moveTo>
                    <a:pt x="453" y="0"/>
                  </a:moveTo>
                  <a:lnTo>
                    <a:pt x="1027" y="0"/>
                  </a:lnTo>
                  <a:lnTo>
                    <a:pt x="1480" y="802"/>
                  </a:lnTo>
                  <a:lnTo>
                    <a:pt x="1087" y="802"/>
                  </a:lnTo>
                  <a:lnTo>
                    <a:pt x="793" y="505"/>
                  </a:lnTo>
                  <a:lnTo>
                    <a:pt x="498" y="802"/>
                  </a:lnTo>
                  <a:lnTo>
                    <a:pt x="0" y="80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14597" y="10138"/>
              <a:ext cx="5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rgbClr val="00B0F0"/>
                  </a:solidFill>
                </a:rPr>
                <a:t>&amp;</a:t>
              </a:r>
              <a:endParaRPr lang="en-US" altLang="zh-CN" b="1">
                <a:solidFill>
                  <a:srgbClr val="00B0F0"/>
                </a:solidFill>
              </a:endParaRPr>
            </a:p>
          </p:txBody>
        </p:sp>
      </p:grpSp>
      <p:grpSp>
        <p:nvGrpSpPr>
          <p:cNvPr id="152" name="组合 151"/>
          <p:cNvGrpSpPr/>
          <p:nvPr/>
        </p:nvGrpSpPr>
        <p:grpSpPr>
          <a:xfrm>
            <a:off x="9026525" y="5975350"/>
            <a:ext cx="1247140" cy="368300"/>
            <a:chOff x="15403" y="8771"/>
            <a:chExt cx="1964" cy="580"/>
          </a:xfrm>
        </p:grpSpPr>
        <p:cxnSp>
          <p:nvCxnSpPr>
            <p:cNvPr id="149" name="直接箭头连接符 148"/>
            <p:cNvCxnSpPr/>
            <p:nvPr/>
          </p:nvCxnSpPr>
          <p:spPr>
            <a:xfrm>
              <a:off x="16125" y="9045"/>
              <a:ext cx="1242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50" name="文本框 149"/>
            <p:cNvSpPr txBox="1"/>
            <p:nvPr/>
          </p:nvSpPr>
          <p:spPr>
            <a:xfrm>
              <a:off x="15403" y="8771"/>
              <a:ext cx="87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rgbClr val="00B0F0"/>
                  </a:solidFill>
                </a:rPr>
                <a:t>~1</a:t>
              </a:r>
              <a:endParaRPr lang="en-US" altLang="zh-CN" b="1">
                <a:solidFill>
                  <a:srgbClr val="00B0F0"/>
                </a:solidFill>
              </a:endParaRPr>
            </a:p>
          </p:txBody>
        </p:sp>
      </p:grpSp>
      <p:cxnSp>
        <p:nvCxnSpPr>
          <p:cNvPr id="151" name="直接箭头连接符 150"/>
          <p:cNvCxnSpPr>
            <a:stCxn id="148" idx="3"/>
          </p:cNvCxnSpPr>
          <p:nvPr/>
        </p:nvCxnSpPr>
        <p:spPr>
          <a:xfrm>
            <a:off x="10792778" y="5874703"/>
            <a:ext cx="668020" cy="127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59" name="组合 158"/>
          <p:cNvGrpSpPr/>
          <p:nvPr/>
        </p:nvGrpSpPr>
        <p:grpSpPr>
          <a:xfrm>
            <a:off x="11385550" y="5232400"/>
            <a:ext cx="457200" cy="850900"/>
            <a:chOff x="12427" y="7207"/>
            <a:chExt cx="720" cy="1340"/>
          </a:xfrm>
        </p:grpSpPr>
        <p:sp>
          <p:nvSpPr>
            <p:cNvPr id="160" name="矩形 159"/>
            <p:cNvSpPr/>
            <p:nvPr/>
          </p:nvSpPr>
          <p:spPr>
            <a:xfrm>
              <a:off x="12530" y="7207"/>
              <a:ext cx="533" cy="13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12445" y="7952"/>
              <a:ext cx="70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b="1">
                  <a:solidFill>
                    <a:srgbClr val="00B0F0"/>
                  </a:solidFill>
                </a:rPr>
                <a:t>1</a:t>
              </a:r>
              <a:endParaRPr lang="en-US" altLang="zh-CN" b="1">
                <a:solidFill>
                  <a:srgbClr val="00B0F0"/>
                </a:solidFill>
              </a:endParaRPr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12427" y="7280"/>
              <a:ext cx="70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b="1">
                  <a:solidFill>
                    <a:srgbClr val="00B0F0"/>
                  </a:solidFill>
                </a:rPr>
                <a:t>0</a:t>
              </a:r>
              <a:endParaRPr lang="en-US" altLang="zh-CN" b="1">
                <a:solidFill>
                  <a:srgbClr val="00B0F0"/>
                </a:solidFill>
              </a:endParaRPr>
            </a:p>
          </p:txBody>
        </p:sp>
      </p:grpSp>
      <p:grpSp>
        <p:nvGrpSpPr>
          <p:cNvPr id="163" name="组合 162"/>
          <p:cNvGrpSpPr/>
          <p:nvPr/>
        </p:nvGrpSpPr>
        <p:grpSpPr>
          <a:xfrm>
            <a:off x="6487160" y="-1397000"/>
            <a:ext cx="5132070" cy="6629400"/>
            <a:chOff x="11405" y="-286"/>
            <a:chExt cx="1409" cy="11062"/>
          </a:xfrm>
        </p:grpSpPr>
        <p:cxnSp>
          <p:nvCxnSpPr>
            <p:cNvPr id="164" name="直接箭头连接符 163"/>
            <p:cNvCxnSpPr>
              <a:endCxn id="160" idx="0"/>
            </p:cNvCxnSpPr>
            <p:nvPr/>
          </p:nvCxnSpPr>
          <p:spPr>
            <a:xfrm>
              <a:off x="12807" y="241"/>
              <a:ext cx="7" cy="1053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flipH="1">
              <a:off x="11405" y="241"/>
              <a:ext cx="140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66" name="文本框 165"/>
            <p:cNvSpPr txBox="1"/>
            <p:nvPr/>
          </p:nvSpPr>
          <p:spPr>
            <a:xfrm>
              <a:off x="11405" y="-286"/>
              <a:ext cx="1282" cy="44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/>
              <a:r>
                <a:rPr lang="en-US" altLang="zh-CN" sz="1600" b="1">
                  <a:solidFill>
                    <a:srgbClr val="FF0000"/>
                  </a:solidFill>
                </a:rPr>
                <a:t>OFFSET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-254635" y="2952115"/>
            <a:ext cx="13162280" cy="6412230"/>
            <a:chOff x="-401" y="4649"/>
            <a:chExt cx="20728" cy="10098"/>
          </a:xfrm>
        </p:grpSpPr>
        <p:cxnSp>
          <p:nvCxnSpPr>
            <p:cNvPr id="169" name="直接连接符 168"/>
            <p:cNvCxnSpPr/>
            <p:nvPr/>
          </p:nvCxnSpPr>
          <p:spPr>
            <a:xfrm flipH="1">
              <a:off x="18566" y="8903"/>
              <a:ext cx="1756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78" name="组合 177"/>
            <p:cNvGrpSpPr/>
            <p:nvPr/>
          </p:nvGrpSpPr>
          <p:grpSpPr>
            <a:xfrm rot="0">
              <a:off x="-401" y="4649"/>
              <a:ext cx="20728" cy="10099"/>
              <a:chOff x="-401" y="4649"/>
              <a:chExt cx="20727" cy="11393"/>
            </a:xfrm>
          </p:grpSpPr>
          <p:cxnSp>
            <p:nvCxnSpPr>
              <p:cNvPr id="170" name="直接连接符 169"/>
              <p:cNvCxnSpPr/>
              <p:nvPr/>
            </p:nvCxnSpPr>
            <p:spPr>
              <a:xfrm flipV="1">
                <a:off x="20307" y="9425"/>
                <a:ext cx="0" cy="6594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177" name="组合 176"/>
              <p:cNvGrpSpPr/>
              <p:nvPr/>
            </p:nvGrpSpPr>
            <p:grpSpPr>
              <a:xfrm>
                <a:off x="-401" y="4649"/>
                <a:ext cx="20727" cy="11393"/>
                <a:chOff x="11026" y="13537"/>
                <a:chExt cx="8802" cy="977"/>
              </a:xfrm>
            </p:grpSpPr>
            <p:cxnSp>
              <p:nvCxnSpPr>
                <p:cNvPr id="171" name="直接连接符 170"/>
                <p:cNvCxnSpPr/>
                <p:nvPr/>
              </p:nvCxnSpPr>
              <p:spPr>
                <a:xfrm flipH="1">
                  <a:off x="11028" y="14512"/>
                  <a:ext cx="8800" cy="0"/>
                </a:xfrm>
                <a:prstGeom prst="line">
                  <a:avLst/>
                </a:prstGeom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直接连接符 171"/>
                <p:cNvCxnSpPr/>
                <p:nvPr/>
              </p:nvCxnSpPr>
              <p:spPr>
                <a:xfrm flipV="1">
                  <a:off x="11026" y="13537"/>
                  <a:ext cx="0" cy="977"/>
                </a:xfrm>
                <a:prstGeom prst="line">
                  <a:avLst/>
                </a:prstGeom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直接箭头连接符 174"/>
                <p:cNvCxnSpPr/>
                <p:nvPr/>
              </p:nvCxnSpPr>
              <p:spPr>
                <a:xfrm flipV="1">
                  <a:off x="11028" y="13537"/>
                  <a:ext cx="573" cy="1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80" name="直接连接符 179"/>
          <p:cNvCxnSpPr/>
          <p:nvPr/>
        </p:nvCxnSpPr>
        <p:spPr>
          <a:xfrm flipH="1">
            <a:off x="9438640" y="4115435"/>
            <a:ext cx="17195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 flipV="1">
            <a:off x="11146473" y="4109403"/>
            <a:ext cx="0" cy="280987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1" name="圆角矩形 110"/>
          <p:cNvSpPr/>
          <p:nvPr/>
        </p:nvSpPr>
        <p:spPr>
          <a:xfrm rot="2700000">
            <a:off x="9737090" y="5444490"/>
            <a:ext cx="123190" cy="123190"/>
          </a:xfrm>
          <a:prstGeom prst="roundRect">
            <a:avLst>
              <a:gd name="adj" fmla="val 2435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6" name="直接箭头连接符 185"/>
          <p:cNvCxnSpPr/>
          <p:nvPr/>
        </p:nvCxnSpPr>
        <p:spPr>
          <a:xfrm>
            <a:off x="11132286" y="6919278"/>
            <a:ext cx="411379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>
            <a:off x="10942421" y="6608128"/>
            <a:ext cx="606425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0" name="矩形 189"/>
          <p:cNvSpPr/>
          <p:nvPr/>
        </p:nvSpPr>
        <p:spPr>
          <a:xfrm>
            <a:off x="11557000" y="6384925"/>
            <a:ext cx="592455" cy="174498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91" name="文本框 190"/>
          <p:cNvSpPr txBox="1"/>
          <p:nvPr/>
        </p:nvSpPr>
        <p:spPr>
          <a:xfrm>
            <a:off x="11491595" y="6751320"/>
            <a:ext cx="595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B0F0"/>
                </a:solidFill>
              </a:rPr>
              <a:t>001</a:t>
            </a:r>
            <a:endParaRPr lang="en-US" altLang="zh-CN" b="1">
              <a:solidFill>
                <a:srgbClr val="00B0F0"/>
              </a:solidFill>
            </a:endParaRPr>
          </a:p>
        </p:txBody>
      </p:sp>
      <p:sp>
        <p:nvSpPr>
          <p:cNvPr id="192" name="文本框 191"/>
          <p:cNvSpPr txBox="1"/>
          <p:nvPr/>
        </p:nvSpPr>
        <p:spPr>
          <a:xfrm>
            <a:off x="11491595" y="6455410"/>
            <a:ext cx="595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B0F0"/>
                </a:solidFill>
              </a:rPr>
              <a:t>000</a:t>
            </a:r>
            <a:endParaRPr lang="en-US" altLang="zh-CN" b="1">
              <a:solidFill>
                <a:srgbClr val="00B0F0"/>
              </a:solidFill>
            </a:endParaRPr>
          </a:p>
        </p:txBody>
      </p:sp>
      <p:sp>
        <p:nvSpPr>
          <p:cNvPr id="193" name="文本框 192"/>
          <p:cNvSpPr txBox="1"/>
          <p:nvPr/>
        </p:nvSpPr>
        <p:spPr>
          <a:xfrm>
            <a:off x="11491595" y="7028180"/>
            <a:ext cx="595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B0F0"/>
                </a:solidFill>
              </a:rPr>
              <a:t>010</a:t>
            </a:r>
            <a:endParaRPr lang="en-US" altLang="zh-CN" b="1">
              <a:solidFill>
                <a:srgbClr val="00B0F0"/>
              </a:solidFill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11491595" y="7310755"/>
            <a:ext cx="595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B0F0"/>
                </a:solidFill>
              </a:rPr>
              <a:t>011</a:t>
            </a:r>
            <a:endParaRPr lang="en-US" altLang="zh-CN" b="1">
              <a:solidFill>
                <a:srgbClr val="00B0F0"/>
              </a:solidFill>
            </a:endParaRPr>
          </a:p>
        </p:txBody>
      </p:sp>
      <p:grpSp>
        <p:nvGrpSpPr>
          <p:cNvPr id="124" name="组合 123"/>
          <p:cNvGrpSpPr/>
          <p:nvPr/>
        </p:nvGrpSpPr>
        <p:grpSpPr>
          <a:xfrm>
            <a:off x="3792220" y="4829175"/>
            <a:ext cx="8585200" cy="4211320"/>
            <a:chOff x="5972" y="7605"/>
            <a:chExt cx="13520" cy="6632"/>
          </a:xfrm>
        </p:grpSpPr>
        <p:cxnSp>
          <p:nvCxnSpPr>
            <p:cNvPr id="196" name="直接连接符 195"/>
            <p:cNvCxnSpPr/>
            <p:nvPr/>
          </p:nvCxnSpPr>
          <p:spPr>
            <a:xfrm flipH="1">
              <a:off x="19134" y="11120"/>
              <a:ext cx="353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 flipV="1">
              <a:off x="19467" y="11097"/>
              <a:ext cx="0" cy="314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99" name="组合 198"/>
            <p:cNvGrpSpPr/>
            <p:nvPr/>
          </p:nvGrpSpPr>
          <p:grpSpPr>
            <a:xfrm rot="0">
              <a:off x="5972" y="7605"/>
              <a:ext cx="13520" cy="6629"/>
              <a:chOff x="11026" y="13536"/>
              <a:chExt cx="8143" cy="674"/>
            </a:xfrm>
          </p:grpSpPr>
          <p:cxnSp>
            <p:nvCxnSpPr>
              <p:cNvPr id="200" name="直接连接符 199"/>
              <p:cNvCxnSpPr/>
              <p:nvPr/>
            </p:nvCxnSpPr>
            <p:spPr>
              <a:xfrm flipH="1">
                <a:off x="11037" y="14209"/>
                <a:ext cx="8132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01" name="直接连接符 200"/>
              <p:cNvCxnSpPr/>
              <p:nvPr/>
            </p:nvCxnSpPr>
            <p:spPr>
              <a:xfrm flipV="1">
                <a:off x="11026" y="13537"/>
                <a:ext cx="0" cy="67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02" name="直接箭头连接符 201"/>
              <p:cNvCxnSpPr/>
              <p:nvPr/>
            </p:nvCxnSpPr>
            <p:spPr>
              <a:xfrm flipV="1">
                <a:off x="11028" y="13536"/>
                <a:ext cx="1003" cy="2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5" name="组合 204"/>
          <p:cNvGrpSpPr/>
          <p:nvPr/>
        </p:nvGrpSpPr>
        <p:grpSpPr>
          <a:xfrm>
            <a:off x="6470015" y="-1789430"/>
            <a:ext cx="5372735" cy="8174355"/>
            <a:chOff x="11405" y="-202"/>
            <a:chExt cx="1409" cy="10978"/>
          </a:xfrm>
        </p:grpSpPr>
        <p:cxnSp>
          <p:nvCxnSpPr>
            <p:cNvPr id="206" name="直接箭头连接符 205"/>
            <p:cNvCxnSpPr/>
            <p:nvPr/>
          </p:nvCxnSpPr>
          <p:spPr>
            <a:xfrm>
              <a:off x="12807" y="241"/>
              <a:ext cx="7" cy="1053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 flipH="1">
              <a:off x="11405" y="241"/>
              <a:ext cx="140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08" name="文本框 207"/>
            <p:cNvSpPr txBox="1"/>
            <p:nvPr/>
          </p:nvSpPr>
          <p:spPr>
            <a:xfrm>
              <a:off x="11405" y="-202"/>
              <a:ext cx="1282" cy="44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/>
              <a:r>
                <a:rPr lang="en-US" altLang="zh-CN" sz="1600" b="1">
                  <a:solidFill>
                    <a:srgbClr val="FF0000"/>
                  </a:solidFill>
                </a:rPr>
                <a:t>REG DATA INPUT[2:0]</a:t>
              </a:r>
              <a:endParaRPr lang="zh-CN" altLang="en-US" sz="1600" b="1">
                <a:solidFill>
                  <a:srgbClr val="FF0000"/>
                </a:solidFill>
              </a:endParaRPr>
            </a:p>
          </p:txBody>
        </p:sp>
      </p:grpSp>
      <p:sp>
        <p:nvSpPr>
          <p:cNvPr id="112" name="圆角矩形 111"/>
          <p:cNvSpPr/>
          <p:nvPr/>
        </p:nvSpPr>
        <p:spPr>
          <a:xfrm rot="2700000">
            <a:off x="6743065" y="7421880"/>
            <a:ext cx="123190" cy="123190"/>
          </a:xfrm>
          <a:prstGeom prst="roundRect">
            <a:avLst>
              <a:gd name="adj" fmla="val 2435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5" name="直接连接符 154"/>
          <p:cNvCxnSpPr/>
          <p:nvPr/>
        </p:nvCxnSpPr>
        <p:spPr>
          <a:xfrm flipH="1">
            <a:off x="8516620" y="6609080"/>
            <a:ext cx="2442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/>
        </p:nvGrpSpPr>
        <p:grpSpPr>
          <a:xfrm>
            <a:off x="7461250" y="7660640"/>
            <a:ext cx="522605" cy="939800"/>
            <a:chOff x="13187" y="11357"/>
            <a:chExt cx="823" cy="1480"/>
          </a:xfrm>
        </p:grpSpPr>
        <p:sp>
          <p:nvSpPr>
            <p:cNvPr id="47" name="任意多边形 46"/>
            <p:cNvSpPr/>
            <p:nvPr/>
          </p:nvSpPr>
          <p:spPr>
            <a:xfrm rot="5400000">
              <a:off x="12848" y="11696"/>
              <a:ext cx="1480" cy="802"/>
            </a:xfrm>
            <a:custGeom>
              <a:avLst/>
              <a:gdLst>
                <a:gd name="adj" fmla="val 56510"/>
                <a:gd name="maxAdj" fmla="*/ 50000 w ss"/>
                <a:gd name="a" fmla="pin 0 adj maxAdj"/>
                <a:gd name="x1" fmla="*/ ss a 200000"/>
                <a:gd name="x2" fmla="*/ ss a 100000"/>
                <a:gd name="x3" fmla="+- r 0 x2"/>
                <a:gd name="x4" fmla="+- r 0 x1"/>
                <a:gd name="il" fmla="*/ wd3 a maxAdj"/>
                <a:gd name="it" fmla="*/ hd3 a maxAdj"/>
                <a:gd name="ir" fmla="+- r 0 il"/>
              </a:gdLst>
              <a:ahLst/>
              <a:cxnLst>
                <a:cxn ang="3">
                  <a:pos x="hc" y="t"/>
                </a:cxn>
                <a:cxn ang="cd2">
                  <a:pos x="x1" y="vc"/>
                </a:cxn>
                <a:cxn ang="cd4">
                  <a:pos x="hc" y="b"/>
                </a:cxn>
                <a:cxn ang="0">
                  <a:pos x="x4" y="vc"/>
                </a:cxn>
              </a:cxnLst>
              <a:rect l="l" t="t" r="r" b="b"/>
              <a:pathLst>
                <a:path w="1480" h="802">
                  <a:moveTo>
                    <a:pt x="453" y="0"/>
                  </a:moveTo>
                  <a:lnTo>
                    <a:pt x="1027" y="0"/>
                  </a:lnTo>
                  <a:lnTo>
                    <a:pt x="1480" y="802"/>
                  </a:lnTo>
                  <a:lnTo>
                    <a:pt x="1087" y="802"/>
                  </a:lnTo>
                  <a:lnTo>
                    <a:pt x="793" y="505"/>
                  </a:lnTo>
                  <a:lnTo>
                    <a:pt x="498" y="802"/>
                  </a:lnTo>
                  <a:lnTo>
                    <a:pt x="0" y="80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3430" y="11807"/>
              <a:ext cx="5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rgbClr val="00B0F0"/>
                  </a:solidFill>
                </a:rPr>
                <a:t>+</a:t>
              </a:r>
              <a:endParaRPr lang="en-US" altLang="zh-CN" b="1">
                <a:solidFill>
                  <a:srgbClr val="00B0F0"/>
                </a:solidFill>
              </a:endParaRPr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1410730" y="2637333"/>
            <a:ext cx="994088" cy="398866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1600" b="1">
                <a:solidFill>
                  <a:srgbClr val="00B0F0"/>
                </a:solidFill>
              </a:rPr>
              <a:t>PC[31:0]</a:t>
            </a:r>
            <a:endParaRPr lang="en-US" altLang="zh-CN" sz="1600" b="1">
              <a:solidFill>
                <a:srgbClr val="00B0F0"/>
              </a:solidFill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1741170" y="5911215"/>
            <a:ext cx="5753100" cy="123190"/>
            <a:chOff x="2742" y="9308"/>
            <a:chExt cx="9060" cy="194"/>
          </a:xfrm>
        </p:grpSpPr>
        <p:cxnSp>
          <p:nvCxnSpPr>
            <p:cNvPr id="77" name="直接箭头连接符 76"/>
            <p:cNvCxnSpPr/>
            <p:nvPr/>
          </p:nvCxnSpPr>
          <p:spPr>
            <a:xfrm flipV="1">
              <a:off x="2848" y="9410"/>
              <a:ext cx="8955" cy="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78" name="圆角矩形 77"/>
            <p:cNvSpPr/>
            <p:nvPr/>
          </p:nvSpPr>
          <p:spPr>
            <a:xfrm rot="2700000">
              <a:off x="2742" y="9308"/>
              <a:ext cx="194" cy="194"/>
            </a:xfrm>
            <a:prstGeom prst="roundRect">
              <a:avLst>
                <a:gd name="adj" fmla="val 24358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101" name="直接连接符 100"/>
          <p:cNvCxnSpPr/>
          <p:nvPr/>
        </p:nvCxnSpPr>
        <p:spPr>
          <a:xfrm flipH="1">
            <a:off x="7983156" y="6315199"/>
            <a:ext cx="54102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 flipV="1">
            <a:off x="8524176" y="6300594"/>
            <a:ext cx="0" cy="13931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 flipH="1">
            <a:off x="6511290" y="7477125"/>
            <a:ext cx="29781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>
            <a:off x="8516303" y="7683183"/>
            <a:ext cx="926465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5" name="圆角矩形 144"/>
          <p:cNvSpPr/>
          <p:nvPr/>
        </p:nvSpPr>
        <p:spPr>
          <a:xfrm rot="2700000">
            <a:off x="8462645" y="6547485"/>
            <a:ext cx="123190" cy="123190"/>
          </a:xfrm>
          <a:prstGeom prst="roundRect">
            <a:avLst>
              <a:gd name="adj" fmla="val 2435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8" name="直接连接符 157"/>
          <p:cNvCxnSpPr/>
          <p:nvPr/>
        </p:nvCxnSpPr>
        <p:spPr>
          <a:xfrm>
            <a:off x="8528050" y="8130540"/>
            <a:ext cx="0" cy="64135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76" name="组合 175"/>
          <p:cNvGrpSpPr/>
          <p:nvPr/>
        </p:nvGrpSpPr>
        <p:grpSpPr>
          <a:xfrm>
            <a:off x="8526780" y="7484110"/>
            <a:ext cx="3029585" cy="1289050"/>
            <a:chOff x="13428" y="11786"/>
            <a:chExt cx="4771" cy="2030"/>
          </a:xfrm>
        </p:grpSpPr>
        <p:grpSp>
          <p:nvGrpSpPr>
            <p:cNvPr id="174" name="组合 173"/>
            <p:cNvGrpSpPr/>
            <p:nvPr/>
          </p:nvGrpSpPr>
          <p:grpSpPr>
            <a:xfrm>
              <a:off x="17555" y="11786"/>
              <a:ext cx="645" cy="2031"/>
              <a:chOff x="17231" y="8614"/>
              <a:chExt cx="802" cy="5203"/>
            </a:xfrm>
          </p:grpSpPr>
          <p:cxnSp>
            <p:nvCxnSpPr>
              <p:cNvPr id="154" name="直接连接符 153"/>
              <p:cNvCxnSpPr/>
              <p:nvPr/>
            </p:nvCxnSpPr>
            <p:spPr>
              <a:xfrm>
                <a:off x="17252" y="8627"/>
                <a:ext cx="0" cy="519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56" name="直接箭头连接符 155"/>
              <p:cNvCxnSpPr/>
              <p:nvPr/>
            </p:nvCxnSpPr>
            <p:spPr>
              <a:xfrm>
                <a:off x="17231" y="8614"/>
                <a:ext cx="802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直接连接符 167"/>
            <p:cNvCxnSpPr/>
            <p:nvPr/>
          </p:nvCxnSpPr>
          <p:spPr>
            <a:xfrm>
              <a:off x="13428" y="13794"/>
              <a:ext cx="4144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173" name="圆角矩形 172"/>
          <p:cNvSpPr/>
          <p:nvPr/>
        </p:nvSpPr>
        <p:spPr>
          <a:xfrm rot="2700000">
            <a:off x="8462645" y="8068945"/>
            <a:ext cx="123190" cy="123190"/>
          </a:xfrm>
          <a:prstGeom prst="roundRect">
            <a:avLst>
              <a:gd name="adj" fmla="val 2435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79" name="组合 178"/>
          <p:cNvGrpSpPr/>
          <p:nvPr/>
        </p:nvGrpSpPr>
        <p:grpSpPr>
          <a:xfrm>
            <a:off x="9784080" y="5404485"/>
            <a:ext cx="1669415" cy="2522760"/>
            <a:chOff x="13428" y="11775"/>
            <a:chExt cx="6085" cy="2026"/>
          </a:xfrm>
        </p:grpSpPr>
        <p:grpSp>
          <p:nvGrpSpPr>
            <p:cNvPr id="182" name="组合 181"/>
            <p:cNvGrpSpPr/>
            <p:nvPr/>
          </p:nvGrpSpPr>
          <p:grpSpPr>
            <a:xfrm>
              <a:off x="17555" y="11775"/>
              <a:ext cx="1958" cy="2026"/>
              <a:chOff x="17231" y="8586"/>
              <a:chExt cx="2435" cy="5190"/>
            </a:xfrm>
          </p:grpSpPr>
          <p:cxnSp>
            <p:nvCxnSpPr>
              <p:cNvPr id="183" name="直接连接符 182"/>
              <p:cNvCxnSpPr/>
              <p:nvPr/>
            </p:nvCxnSpPr>
            <p:spPr>
              <a:xfrm>
                <a:off x="17252" y="8586"/>
                <a:ext cx="0" cy="519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95" name="直接箭头连接符 194"/>
              <p:cNvCxnSpPr/>
              <p:nvPr/>
            </p:nvCxnSpPr>
            <p:spPr>
              <a:xfrm>
                <a:off x="17231" y="8614"/>
                <a:ext cx="2435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cxnSp>
          <p:nvCxnSpPr>
            <p:cNvPr id="197" name="直接连接符 196"/>
            <p:cNvCxnSpPr/>
            <p:nvPr/>
          </p:nvCxnSpPr>
          <p:spPr>
            <a:xfrm>
              <a:off x="13428" y="13794"/>
              <a:ext cx="4144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10104755" y="409575"/>
            <a:ext cx="1344930" cy="3269653"/>
            <a:chOff x="15979" y="1607"/>
            <a:chExt cx="2118" cy="3437"/>
          </a:xfrm>
        </p:grpSpPr>
        <p:grpSp>
          <p:nvGrpSpPr>
            <p:cNvPr id="24" name="组合 23"/>
            <p:cNvGrpSpPr/>
            <p:nvPr/>
          </p:nvGrpSpPr>
          <p:grpSpPr>
            <a:xfrm>
              <a:off x="15979" y="1607"/>
              <a:ext cx="2118" cy="3437"/>
              <a:chOff x="4601" y="3560"/>
              <a:chExt cx="2118" cy="3437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4602" y="3560"/>
                <a:ext cx="2053" cy="275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4601" y="4060"/>
                <a:ext cx="1740" cy="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b="1">
                    <a:solidFill>
                      <a:srgbClr val="00B0F0"/>
                    </a:solidFill>
                  </a:rPr>
                  <a:t>Address</a:t>
                </a:r>
                <a:endParaRPr lang="en-US" altLang="zh-CN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5048" y="4753"/>
                <a:ext cx="1671" cy="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en-US" altLang="zh-CN" b="1">
                    <a:solidFill>
                      <a:srgbClr val="00B0F0"/>
                    </a:solidFill>
                  </a:rPr>
                  <a:t>Mem</a:t>
                </a:r>
                <a:r>
                  <a:rPr lang="en-US" altLang="zh-CN" b="1">
                    <a:solidFill>
                      <a:srgbClr val="00B0F0"/>
                    </a:solidFill>
                  </a:rPr>
                  <a:t>ory</a:t>
                </a:r>
                <a:endParaRPr lang="en-US" altLang="zh-CN" b="1">
                  <a:solidFill>
                    <a:srgbClr val="00B0F0"/>
                  </a:solidFill>
                </a:endParaRPr>
              </a:p>
              <a:p>
                <a:pPr algn="r"/>
                <a:r>
                  <a:rPr lang="en-US" altLang="zh-CN" b="1">
                    <a:solidFill>
                      <a:srgbClr val="00B0F0"/>
                    </a:solidFill>
                  </a:rPr>
                  <a:t>Data</a:t>
                </a:r>
                <a:endParaRPr lang="en-US" altLang="zh-CN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4601" y="6319"/>
                <a:ext cx="2054" cy="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>
                    <a:solidFill>
                      <a:srgbClr val="00B0F0"/>
                    </a:solidFill>
                  </a:rPr>
                  <a:t>Data </a:t>
                </a:r>
                <a:endParaRPr lang="en-US" altLang="zh-CN" b="1">
                  <a:solidFill>
                    <a:srgbClr val="00B0F0"/>
                  </a:solidFill>
                </a:endParaRPr>
              </a:p>
              <a:p>
                <a:pPr algn="ctr"/>
                <a:r>
                  <a:rPr lang="en-US" altLang="zh-CN" b="1">
                    <a:solidFill>
                      <a:srgbClr val="00B0F0"/>
                    </a:solidFill>
                  </a:rPr>
                  <a:t>Memory</a:t>
                </a:r>
                <a:endParaRPr lang="en-US" altLang="zh-CN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95" name="文本框 94"/>
              <p:cNvSpPr txBox="1"/>
              <p:nvPr/>
            </p:nvSpPr>
            <p:spPr>
              <a:xfrm>
                <a:off x="4601" y="5592"/>
                <a:ext cx="1740" cy="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b="1">
                    <a:solidFill>
                      <a:srgbClr val="00B0F0"/>
                    </a:solidFill>
                  </a:rPr>
                  <a:t>Write</a:t>
                </a:r>
                <a:endParaRPr lang="en-US" altLang="zh-CN" b="1">
                  <a:solidFill>
                    <a:srgbClr val="00B0F0"/>
                  </a:solidFill>
                </a:endParaRPr>
              </a:p>
              <a:p>
                <a:pPr algn="l"/>
                <a:r>
                  <a:rPr lang="en-US" altLang="zh-CN" b="1">
                    <a:solidFill>
                      <a:srgbClr val="00B0F0"/>
                    </a:solidFill>
                  </a:rPr>
                  <a:t>Data</a:t>
                </a:r>
                <a:endParaRPr lang="en-US" altLang="zh-CN" b="1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75" name="文本框 74"/>
            <p:cNvSpPr txBox="1"/>
            <p:nvPr/>
          </p:nvSpPr>
          <p:spPr>
            <a:xfrm>
              <a:off x="16578" y="1607"/>
              <a:ext cx="858" cy="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rgbClr val="00B0F0"/>
                  </a:solidFill>
                </a:rPr>
                <a:t>WE</a:t>
              </a:r>
              <a:endParaRPr lang="en-US" altLang="zh-CN" b="1">
                <a:solidFill>
                  <a:srgbClr val="00B0F0"/>
                </a:solidFill>
              </a:endParaRPr>
            </a:p>
          </p:txBody>
        </p:sp>
      </p:grpSp>
      <p:sp>
        <p:nvSpPr>
          <p:cNvPr id="110" name="圆角矩形 109"/>
          <p:cNvSpPr/>
          <p:nvPr/>
        </p:nvSpPr>
        <p:spPr>
          <a:xfrm rot="2700000">
            <a:off x="6440805" y="4517390"/>
            <a:ext cx="123190" cy="123190"/>
          </a:xfrm>
          <a:prstGeom prst="roundRect">
            <a:avLst>
              <a:gd name="adj" fmla="val 2435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21" name="组合 220"/>
          <p:cNvGrpSpPr/>
          <p:nvPr/>
        </p:nvGrpSpPr>
        <p:grpSpPr>
          <a:xfrm>
            <a:off x="6511290" y="2649220"/>
            <a:ext cx="3594100" cy="1927860"/>
            <a:chOff x="10716" y="4172"/>
            <a:chExt cx="5198" cy="3036"/>
          </a:xfrm>
        </p:grpSpPr>
        <p:cxnSp>
          <p:nvCxnSpPr>
            <p:cNvPr id="99" name="直接连接符 98"/>
            <p:cNvCxnSpPr/>
            <p:nvPr/>
          </p:nvCxnSpPr>
          <p:spPr>
            <a:xfrm>
              <a:off x="10716" y="4172"/>
              <a:ext cx="0" cy="303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0" name="直接箭头连接符 119"/>
            <p:cNvCxnSpPr/>
            <p:nvPr/>
          </p:nvCxnSpPr>
          <p:spPr>
            <a:xfrm>
              <a:off x="10722" y="4197"/>
              <a:ext cx="5192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133" name="直接箭头连接符 132"/>
          <p:cNvCxnSpPr/>
          <p:nvPr/>
        </p:nvCxnSpPr>
        <p:spPr>
          <a:xfrm>
            <a:off x="9785597" y="1069340"/>
            <a:ext cx="337820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209" name="组合 208"/>
          <p:cNvGrpSpPr/>
          <p:nvPr/>
        </p:nvGrpSpPr>
        <p:grpSpPr>
          <a:xfrm>
            <a:off x="10567670" y="1854200"/>
            <a:ext cx="3011805" cy="6628130"/>
            <a:chOff x="16642" y="2920"/>
            <a:chExt cx="4743" cy="10438"/>
          </a:xfrm>
        </p:grpSpPr>
        <p:cxnSp>
          <p:nvCxnSpPr>
            <p:cNvPr id="157" name="直接连接符 156"/>
            <p:cNvCxnSpPr/>
            <p:nvPr/>
          </p:nvCxnSpPr>
          <p:spPr>
            <a:xfrm flipH="1">
              <a:off x="17967" y="2940"/>
              <a:ext cx="3418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>
              <a:off x="21385" y="2920"/>
              <a:ext cx="0" cy="1043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 flipH="1">
              <a:off x="16642" y="13337"/>
              <a:ext cx="4743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>
              <a:off x="16642" y="11334"/>
              <a:ext cx="0" cy="2024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04" name="直接箭头连接符 203"/>
            <p:cNvCxnSpPr/>
            <p:nvPr/>
          </p:nvCxnSpPr>
          <p:spPr>
            <a:xfrm>
              <a:off x="16649" y="11358"/>
              <a:ext cx="1569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90" name="组合 89"/>
          <p:cNvGrpSpPr/>
          <p:nvPr/>
        </p:nvGrpSpPr>
        <p:grpSpPr>
          <a:xfrm>
            <a:off x="6461760" y="-2265045"/>
            <a:ext cx="4326255" cy="2673985"/>
            <a:chOff x="11405" y="-1190"/>
            <a:chExt cx="1409" cy="11966"/>
          </a:xfrm>
        </p:grpSpPr>
        <p:cxnSp>
          <p:nvCxnSpPr>
            <p:cNvPr id="141" name="直接箭头连接符 140"/>
            <p:cNvCxnSpPr/>
            <p:nvPr/>
          </p:nvCxnSpPr>
          <p:spPr>
            <a:xfrm>
              <a:off x="12807" y="241"/>
              <a:ext cx="7" cy="1053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 flipH="1">
              <a:off x="11405" y="241"/>
              <a:ext cx="140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10" name="文本框 209"/>
            <p:cNvSpPr txBox="1"/>
            <p:nvPr/>
          </p:nvSpPr>
          <p:spPr>
            <a:xfrm>
              <a:off x="11405" y="-1190"/>
              <a:ext cx="324" cy="143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/>
              <a:r>
                <a:rPr lang="en-US" altLang="zh-CN" sz="1600" b="1">
                  <a:solidFill>
                    <a:srgbClr val="FF0000"/>
                  </a:solidFill>
                </a:rPr>
                <a:t>WMEM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212" name="组合 211"/>
          <p:cNvGrpSpPr/>
          <p:nvPr/>
        </p:nvGrpSpPr>
        <p:grpSpPr>
          <a:xfrm>
            <a:off x="4311650" y="3156585"/>
            <a:ext cx="534670" cy="283210"/>
            <a:chOff x="7985" y="4467"/>
            <a:chExt cx="842" cy="446"/>
          </a:xfrm>
        </p:grpSpPr>
        <p:sp>
          <p:nvSpPr>
            <p:cNvPr id="213" name="文本框 212"/>
            <p:cNvSpPr txBox="1"/>
            <p:nvPr/>
          </p:nvSpPr>
          <p:spPr>
            <a:xfrm>
              <a:off x="7985" y="4467"/>
              <a:ext cx="762" cy="44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/>
              <a:r>
                <a:rPr lang="en-US" altLang="zh-CN" sz="1600" b="1">
                  <a:solidFill>
                    <a:srgbClr val="00B0F0"/>
                  </a:solidFill>
                </a:rPr>
                <a:t>R2</a:t>
              </a:r>
              <a:endParaRPr lang="en-US" altLang="zh-CN" sz="1600" b="1">
                <a:solidFill>
                  <a:srgbClr val="00B0F0"/>
                </a:solidFill>
              </a:endParaRPr>
            </a:p>
          </p:txBody>
        </p:sp>
        <p:cxnSp>
          <p:nvCxnSpPr>
            <p:cNvPr id="214" name="直接箭头连接符 213"/>
            <p:cNvCxnSpPr/>
            <p:nvPr/>
          </p:nvCxnSpPr>
          <p:spPr>
            <a:xfrm flipV="1">
              <a:off x="7985" y="4913"/>
              <a:ext cx="843" cy="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215" name="圆角矩形 214"/>
          <p:cNvSpPr/>
          <p:nvPr/>
        </p:nvSpPr>
        <p:spPr>
          <a:xfrm rot="2700000">
            <a:off x="4250055" y="4195445"/>
            <a:ext cx="123190" cy="123190"/>
          </a:xfrm>
          <a:prstGeom prst="roundRect">
            <a:avLst>
              <a:gd name="adj" fmla="val 2435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16" name="组合 215"/>
          <p:cNvGrpSpPr/>
          <p:nvPr/>
        </p:nvGrpSpPr>
        <p:grpSpPr>
          <a:xfrm>
            <a:off x="4318635" y="3973830"/>
            <a:ext cx="534670" cy="283210"/>
            <a:chOff x="7985" y="4467"/>
            <a:chExt cx="842" cy="446"/>
          </a:xfrm>
        </p:grpSpPr>
        <p:sp>
          <p:nvSpPr>
            <p:cNvPr id="217" name="文本框 216"/>
            <p:cNvSpPr txBox="1"/>
            <p:nvPr/>
          </p:nvSpPr>
          <p:spPr>
            <a:xfrm>
              <a:off x="7985" y="4467"/>
              <a:ext cx="762" cy="44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/>
              <a:r>
                <a:rPr lang="en-US" altLang="zh-CN" sz="1600" b="1">
                  <a:solidFill>
                    <a:srgbClr val="00B0F0"/>
                  </a:solidFill>
                </a:rPr>
                <a:t>RC</a:t>
              </a:r>
              <a:endParaRPr lang="en-US" altLang="zh-CN" sz="1600" b="1">
                <a:solidFill>
                  <a:srgbClr val="00B0F0"/>
                </a:solidFill>
              </a:endParaRPr>
            </a:p>
          </p:txBody>
        </p:sp>
        <p:cxnSp>
          <p:nvCxnSpPr>
            <p:cNvPr id="218" name="直接箭头连接符 217"/>
            <p:cNvCxnSpPr/>
            <p:nvPr/>
          </p:nvCxnSpPr>
          <p:spPr>
            <a:xfrm flipV="1">
              <a:off x="7985" y="4913"/>
              <a:ext cx="843" cy="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220" name="文本框 219"/>
          <p:cNvSpPr txBox="1"/>
          <p:nvPr/>
        </p:nvSpPr>
        <p:spPr>
          <a:xfrm>
            <a:off x="11491595" y="7578090"/>
            <a:ext cx="595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B0F0"/>
                </a:solidFill>
              </a:rPr>
              <a:t>100</a:t>
            </a:r>
            <a:endParaRPr lang="en-US" altLang="zh-CN" b="1">
              <a:solidFill>
                <a:srgbClr val="00B0F0"/>
              </a:solidFill>
            </a:endParaRPr>
          </a:p>
        </p:txBody>
      </p:sp>
      <p:grpSp>
        <p:nvGrpSpPr>
          <p:cNvPr id="222" name="组合 221"/>
          <p:cNvGrpSpPr/>
          <p:nvPr/>
        </p:nvGrpSpPr>
        <p:grpSpPr>
          <a:xfrm flipV="1">
            <a:off x="6510655" y="4610100"/>
            <a:ext cx="5046122" cy="3152576"/>
            <a:chOff x="10716" y="3395"/>
            <a:chExt cx="7298" cy="3813"/>
          </a:xfrm>
        </p:grpSpPr>
        <p:cxnSp>
          <p:nvCxnSpPr>
            <p:cNvPr id="223" name="直接连接符 222"/>
            <p:cNvCxnSpPr/>
            <p:nvPr/>
          </p:nvCxnSpPr>
          <p:spPr>
            <a:xfrm>
              <a:off x="10716" y="4172"/>
              <a:ext cx="0" cy="303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24" name="直接箭头连接符 223"/>
            <p:cNvCxnSpPr/>
            <p:nvPr/>
          </p:nvCxnSpPr>
          <p:spPr>
            <a:xfrm>
              <a:off x="16126" y="3395"/>
              <a:ext cx="1888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225" name="直接连接符 224"/>
          <p:cNvCxnSpPr/>
          <p:nvPr/>
        </p:nvCxnSpPr>
        <p:spPr>
          <a:xfrm flipV="1">
            <a:off x="10257473" y="7097713"/>
            <a:ext cx="0" cy="67754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6" name="直接连接符 225"/>
          <p:cNvCxnSpPr/>
          <p:nvPr/>
        </p:nvCxnSpPr>
        <p:spPr>
          <a:xfrm flipH="1">
            <a:off x="6497003" y="7105333"/>
            <a:ext cx="377444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7" name="文本框 226"/>
          <p:cNvSpPr txBox="1"/>
          <p:nvPr/>
        </p:nvSpPr>
        <p:spPr>
          <a:xfrm>
            <a:off x="4795520" y="5283200"/>
            <a:ext cx="1118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B0F0"/>
                </a:solidFill>
              </a:rPr>
              <a:t>CSR_</a:t>
            </a:r>
            <a:r>
              <a:rPr lang="en-US" altLang="zh-CN" b="1">
                <a:solidFill>
                  <a:srgbClr val="00B0F0"/>
                </a:solidFill>
              </a:rPr>
              <a:t>DI</a:t>
            </a:r>
            <a:endParaRPr lang="en-US" altLang="zh-CN" b="1">
              <a:solidFill>
                <a:srgbClr val="00B0F0"/>
              </a:solidFill>
            </a:endParaRPr>
          </a:p>
        </p:txBody>
      </p:sp>
      <p:cxnSp>
        <p:nvCxnSpPr>
          <p:cNvPr id="228" name="直接箭头连接符 227"/>
          <p:cNvCxnSpPr/>
          <p:nvPr/>
        </p:nvCxnSpPr>
        <p:spPr>
          <a:xfrm>
            <a:off x="4439603" y="5469573"/>
            <a:ext cx="400685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/>
        </p:nvCxnSpPr>
        <p:spPr>
          <a:xfrm flipH="1">
            <a:off x="4423093" y="6957378"/>
            <a:ext cx="538861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0" name="直接连接符 229"/>
          <p:cNvCxnSpPr/>
          <p:nvPr/>
        </p:nvCxnSpPr>
        <p:spPr>
          <a:xfrm>
            <a:off x="4439920" y="5458460"/>
            <a:ext cx="0" cy="149796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1" name="圆角矩形 230"/>
          <p:cNvSpPr/>
          <p:nvPr/>
        </p:nvSpPr>
        <p:spPr>
          <a:xfrm rot="2700000">
            <a:off x="9737090" y="4052570"/>
            <a:ext cx="123190" cy="123190"/>
          </a:xfrm>
          <a:prstGeom prst="roundRect">
            <a:avLst>
              <a:gd name="adj" fmla="val 2435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786630" y="3589020"/>
            <a:ext cx="994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B0F0"/>
                </a:solidFill>
              </a:rPr>
              <a:t>CSR_N2</a:t>
            </a:r>
            <a:endParaRPr lang="en-US" altLang="zh-CN" b="1">
              <a:solidFill>
                <a:srgbClr val="00B0F0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 rot="2700000">
            <a:off x="4238625" y="3714750"/>
            <a:ext cx="123190" cy="123190"/>
          </a:xfrm>
          <a:prstGeom prst="roundRect">
            <a:avLst>
              <a:gd name="adj" fmla="val 2435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4307205" y="3493135"/>
            <a:ext cx="534670" cy="283210"/>
            <a:chOff x="7985" y="4467"/>
            <a:chExt cx="842" cy="446"/>
          </a:xfrm>
        </p:grpSpPr>
        <p:sp>
          <p:nvSpPr>
            <p:cNvPr id="53" name="文本框 52"/>
            <p:cNvSpPr txBox="1"/>
            <p:nvPr/>
          </p:nvSpPr>
          <p:spPr>
            <a:xfrm>
              <a:off x="7985" y="4467"/>
              <a:ext cx="762" cy="44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/>
              <a:endParaRPr lang="en-US" altLang="zh-CN" sz="1600" b="1">
                <a:solidFill>
                  <a:srgbClr val="00B0F0"/>
                </a:solidFill>
              </a:endParaRPr>
            </a:p>
          </p:txBody>
        </p:sp>
        <p:cxnSp>
          <p:nvCxnSpPr>
            <p:cNvPr id="189" name="直接箭头连接符 188"/>
            <p:cNvCxnSpPr/>
            <p:nvPr/>
          </p:nvCxnSpPr>
          <p:spPr>
            <a:xfrm flipV="1">
              <a:off x="7985" y="4913"/>
              <a:ext cx="843" cy="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1" name="矩形 310"/>
          <p:cNvSpPr/>
          <p:nvPr/>
        </p:nvSpPr>
        <p:spPr>
          <a:xfrm>
            <a:off x="-2176145" y="-2853055"/>
            <a:ext cx="16868140" cy="12877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64465" y="456565"/>
            <a:ext cx="1363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2400" b="1"/>
              <a:t>指令</a:t>
            </a:r>
            <a:endParaRPr lang="zh-CN" altLang="en-US" sz="2400" b="1"/>
          </a:p>
        </p:txBody>
      </p:sp>
      <p:sp>
        <p:nvSpPr>
          <p:cNvPr id="39" name="文本框 38"/>
          <p:cNvSpPr txBox="1"/>
          <p:nvPr/>
        </p:nvSpPr>
        <p:spPr>
          <a:xfrm>
            <a:off x="-1023620" y="1144905"/>
            <a:ext cx="25520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2000" b="1"/>
              <a:t>dmem</a:t>
            </a:r>
            <a:r>
              <a:rPr lang="zh-CN" altLang="en-US" sz="2000" b="1"/>
              <a:t>是否访存</a:t>
            </a:r>
            <a:endParaRPr lang="zh-CN" altLang="en-US" sz="2000" b="1"/>
          </a:p>
          <a:p>
            <a:pPr algn="r"/>
            <a:r>
              <a:rPr lang="en-US" altLang="zh-CN" sz="2000" b="1"/>
              <a:t>(</a:t>
            </a:r>
            <a:r>
              <a:rPr lang="zh-CN" altLang="en-US" sz="2000" b="1"/>
              <a:t>由</a:t>
            </a:r>
            <a:r>
              <a:rPr lang="en-US" altLang="zh-CN" sz="2000" b="1"/>
              <a:t>control unit</a:t>
            </a:r>
            <a:r>
              <a:rPr lang="zh-CN" altLang="en-US" sz="2000" b="1"/>
              <a:t>生成</a:t>
            </a:r>
            <a:r>
              <a:rPr lang="en-US" altLang="zh-CN" sz="2000" b="1"/>
              <a:t>)</a:t>
            </a:r>
            <a:endParaRPr lang="en-US" altLang="zh-CN" sz="2000" b="1"/>
          </a:p>
        </p:txBody>
      </p:sp>
      <p:cxnSp>
        <p:nvCxnSpPr>
          <p:cNvPr id="40" name="直接连接符 39"/>
          <p:cNvCxnSpPr/>
          <p:nvPr/>
        </p:nvCxnSpPr>
        <p:spPr>
          <a:xfrm>
            <a:off x="1845945" y="1731645"/>
            <a:ext cx="53213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2378075" y="1264920"/>
            <a:ext cx="291465" cy="46672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2660015" y="1264920"/>
            <a:ext cx="6153785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8813800" y="1264920"/>
            <a:ext cx="291465" cy="46672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9105265" y="1731645"/>
            <a:ext cx="53213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-1023620" y="1935480"/>
            <a:ext cx="25520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2000" b="1"/>
              <a:t>dreq.valid</a:t>
            </a:r>
            <a:endParaRPr lang="en-US" altLang="zh-CN" sz="2000" b="1"/>
          </a:p>
        </p:txBody>
      </p:sp>
      <p:cxnSp>
        <p:nvCxnSpPr>
          <p:cNvPr id="51" name="直接连接符 50"/>
          <p:cNvCxnSpPr/>
          <p:nvPr/>
        </p:nvCxnSpPr>
        <p:spPr>
          <a:xfrm>
            <a:off x="1855470" y="2367915"/>
            <a:ext cx="53213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V="1">
            <a:off x="2387600" y="1901190"/>
            <a:ext cx="291465" cy="46672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2669540" y="1901190"/>
            <a:ext cx="6153785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8823325" y="1901190"/>
            <a:ext cx="291465" cy="46672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9114790" y="2367915"/>
            <a:ext cx="53213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-1023620" y="2681605"/>
            <a:ext cx="25520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2000" b="1"/>
              <a:t>dreq.addr</a:t>
            </a:r>
            <a:endParaRPr lang="en-US" altLang="zh-CN" sz="2000" b="1"/>
          </a:p>
        </p:txBody>
      </p:sp>
      <p:grpSp>
        <p:nvGrpSpPr>
          <p:cNvPr id="57" name="组合 56"/>
          <p:cNvGrpSpPr/>
          <p:nvPr/>
        </p:nvGrpSpPr>
        <p:grpSpPr>
          <a:xfrm>
            <a:off x="1836420" y="2644775"/>
            <a:ext cx="532130" cy="471805"/>
            <a:chOff x="1366" y="772"/>
            <a:chExt cx="838" cy="743"/>
          </a:xfrm>
        </p:grpSpPr>
        <p:cxnSp>
          <p:nvCxnSpPr>
            <p:cNvPr id="58" name="直接连接符 57"/>
            <p:cNvCxnSpPr/>
            <p:nvPr/>
          </p:nvCxnSpPr>
          <p:spPr>
            <a:xfrm>
              <a:off x="1366" y="772"/>
              <a:ext cx="838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1366" y="1515"/>
              <a:ext cx="838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2368550" y="2644775"/>
            <a:ext cx="290830" cy="471170"/>
            <a:chOff x="2204" y="772"/>
            <a:chExt cx="458" cy="742"/>
          </a:xfrm>
        </p:grpSpPr>
        <p:cxnSp>
          <p:nvCxnSpPr>
            <p:cNvPr id="61" name="直接连接符 60"/>
            <p:cNvCxnSpPr/>
            <p:nvPr/>
          </p:nvCxnSpPr>
          <p:spPr>
            <a:xfrm>
              <a:off x="2204" y="772"/>
              <a:ext cx="459" cy="735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V="1">
              <a:off x="2204" y="780"/>
              <a:ext cx="459" cy="735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63" name="组合 62"/>
          <p:cNvGrpSpPr/>
          <p:nvPr/>
        </p:nvGrpSpPr>
        <p:grpSpPr>
          <a:xfrm>
            <a:off x="2660015" y="2644775"/>
            <a:ext cx="6153150" cy="466725"/>
            <a:chOff x="2663" y="772"/>
            <a:chExt cx="9690" cy="735"/>
          </a:xfrm>
        </p:grpSpPr>
        <p:cxnSp>
          <p:nvCxnSpPr>
            <p:cNvPr id="64" name="直接连接符 63"/>
            <p:cNvCxnSpPr/>
            <p:nvPr/>
          </p:nvCxnSpPr>
          <p:spPr>
            <a:xfrm>
              <a:off x="2663" y="772"/>
              <a:ext cx="9691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2663" y="1507"/>
              <a:ext cx="9691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8813800" y="2639695"/>
            <a:ext cx="291465" cy="471805"/>
            <a:chOff x="2204" y="772"/>
            <a:chExt cx="459" cy="743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2204" y="772"/>
              <a:ext cx="459" cy="735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V="1">
              <a:off x="2204" y="780"/>
              <a:ext cx="459" cy="735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69" name="组合 68"/>
          <p:cNvGrpSpPr/>
          <p:nvPr/>
        </p:nvGrpSpPr>
        <p:grpSpPr>
          <a:xfrm>
            <a:off x="9105265" y="2639695"/>
            <a:ext cx="532130" cy="471805"/>
            <a:chOff x="1366" y="772"/>
            <a:chExt cx="838" cy="743"/>
          </a:xfrm>
        </p:grpSpPr>
        <p:cxnSp>
          <p:nvCxnSpPr>
            <p:cNvPr id="70" name="直接连接符 69"/>
            <p:cNvCxnSpPr/>
            <p:nvPr/>
          </p:nvCxnSpPr>
          <p:spPr>
            <a:xfrm>
              <a:off x="1366" y="772"/>
              <a:ext cx="838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1366" y="1515"/>
              <a:ext cx="838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72" name="文本框 71"/>
          <p:cNvSpPr txBox="1"/>
          <p:nvPr/>
        </p:nvSpPr>
        <p:spPr>
          <a:xfrm>
            <a:off x="4973955" y="2706370"/>
            <a:ext cx="1172845" cy="400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000" b="1"/>
              <a:t>addr</a:t>
            </a:r>
            <a:endParaRPr lang="en-US" altLang="zh-CN" sz="2000" b="1"/>
          </a:p>
        </p:txBody>
      </p:sp>
      <p:cxnSp>
        <p:nvCxnSpPr>
          <p:cNvPr id="73" name="直接连接符 72"/>
          <p:cNvCxnSpPr/>
          <p:nvPr/>
        </p:nvCxnSpPr>
        <p:spPr>
          <a:xfrm flipH="1">
            <a:off x="1871980" y="2639060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H="1">
            <a:off x="1987550" y="2639060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H="1">
            <a:off x="2120265" y="2639060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H="1">
            <a:off x="2244725" y="2649855"/>
            <a:ext cx="111760" cy="47117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H="1">
            <a:off x="2379345" y="2766060"/>
            <a:ext cx="74295" cy="31432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78" name="组合 77"/>
          <p:cNvGrpSpPr/>
          <p:nvPr/>
        </p:nvGrpSpPr>
        <p:grpSpPr>
          <a:xfrm>
            <a:off x="9038590" y="2633980"/>
            <a:ext cx="575945" cy="487045"/>
            <a:chOff x="14249" y="684"/>
            <a:chExt cx="907" cy="767"/>
          </a:xfrm>
        </p:grpSpPr>
        <p:cxnSp>
          <p:nvCxnSpPr>
            <p:cNvPr id="79" name="直接连接符 78"/>
            <p:cNvCxnSpPr/>
            <p:nvPr/>
          </p:nvCxnSpPr>
          <p:spPr>
            <a:xfrm flipH="1">
              <a:off x="14393" y="692"/>
              <a:ext cx="182" cy="75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H="1">
              <a:off x="14575" y="692"/>
              <a:ext cx="182" cy="75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>
              <a:off x="14784" y="692"/>
              <a:ext cx="182" cy="75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14980" y="709"/>
              <a:ext cx="176" cy="74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>
              <a:off x="14249" y="684"/>
              <a:ext cx="136" cy="571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84" name="文本框 83"/>
          <p:cNvSpPr txBox="1"/>
          <p:nvPr/>
        </p:nvSpPr>
        <p:spPr>
          <a:xfrm>
            <a:off x="-1033145" y="3232150"/>
            <a:ext cx="25520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2000" b="1">
                <a:solidFill>
                  <a:schemeClr val="accent2">
                    <a:lumMod val="75000"/>
                  </a:schemeClr>
                </a:solidFill>
              </a:rPr>
              <a:t>是否锁住</a:t>
            </a:r>
            <a:r>
              <a:rPr lang="en-US" altLang="zh-CN" sz="2000" b="1">
                <a:solidFill>
                  <a:schemeClr val="accent2">
                    <a:lumMod val="75000"/>
                  </a:schemeClr>
                </a:solidFill>
              </a:rPr>
              <a:t>dreq.addr</a:t>
            </a:r>
            <a:endParaRPr lang="en-US" altLang="zh-CN" sz="2000" b="1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en-US" altLang="zh-CN" sz="2000" b="1">
                <a:solidFill>
                  <a:schemeClr val="accent2">
                    <a:lumMod val="75000"/>
                  </a:schemeClr>
                </a:solidFill>
              </a:rPr>
              <a:t>(lock_address)</a:t>
            </a:r>
            <a:endParaRPr lang="en-US" altLang="zh-CN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1845945" y="3818890"/>
            <a:ext cx="88519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flipV="1">
            <a:off x="2730500" y="3352165"/>
            <a:ext cx="291465" cy="46672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3021965" y="3352165"/>
            <a:ext cx="660527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8813800" y="3352165"/>
            <a:ext cx="291465" cy="46672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9105265" y="3818890"/>
            <a:ext cx="53213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91" name="组合 90"/>
          <p:cNvGrpSpPr/>
          <p:nvPr/>
        </p:nvGrpSpPr>
        <p:grpSpPr>
          <a:xfrm>
            <a:off x="9038590" y="3340735"/>
            <a:ext cx="575945" cy="487045"/>
            <a:chOff x="14249" y="684"/>
            <a:chExt cx="907" cy="767"/>
          </a:xfrm>
        </p:grpSpPr>
        <p:cxnSp>
          <p:nvCxnSpPr>
            <p:cNvPr id="92" name="直接连接符 91"/>
            <p:cNvCxnSpPr/>
            <p:nvPr/>
          </p:nvCxnSpPr>
          <p:spPr>
            <a:xfrm flipH="1">
              <a:off x="14393" y="692"/>
              <a:ext cx="182" cy="75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H="1">
              <a:off x="14575" y="692"/>
              <a:ext cx="182" cy="75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14784" y="692"/>
              <a:ext cx="182" cy="75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14980" y="709"/>
              <a:ext cx="176" cy="74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 flipH="1">
              <a:off x="14249" y="684"/>
              <a:ext cx="136" cy="571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98" name="直接连接符 97"/>
          <p:cNvCxnSpPr/>
          <p:nvPr/>
        </p:nvCxnSpPr>
        <p:spPr>
          <a:xfrm>
            <a:off x="1845945" y="4450715"/>
            <a:ext cx="5949315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7787005" y="3988435"/>
            <a:ext cx="291465" cy="46672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8078470" y="3983990"/>
            <a:ext cx="1548765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8813800" y="3983990"/>
            <a:ext cx="291465" cy="46672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9105265" y="4450715"/>
            <a:ext cx="53213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03" name="组合 102"/>
          <p:cNvGrpSpPr/>
          <p:nvPr/>
        </p:nvGrpSpPr>
        <p:grpSpPr>
          <a:xfrm>
            <a:off x="9038590" y="3972560"/>
            <a:ext cx="575945" cy="487045"/>
            <a:chOff x="14249" y="684"/>
            <a:chExt cx="907" cy="767"/>
          </a:xfrm>
        </p:grpSpPr>
        <p:cxnSp>
          <p:nvCxnSpPr>
            <p:cNvPr id="104" name="直接连接符 103"/>
            <p:cNvCxnSpPr/>
            <p:nvPr/>
          </p:nvCxnSpPr>
          <p:spPr>
            <a:xfrm flipH="1">
              <a:off x="14393" y="692"/>
              <a:ext cx="182" cy="75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flipH="1">
              <a:off x="14575" y="692"/>
              <a:ext cx="182" cy="75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 flipH="1">
              <a:off x="14784" y="692"/>
              <a:ext cx="182" cy="75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 flipH="1">
              <a:off x="14980" y="709"/>
              <a:ext cx="176" cy="74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 flipH="1">
              <a:off x="14249" y="684"/>
              <a:ext cx="136" cy="571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18" name="组合 117"/>
          <p:cNvGrpSpPr/>
          <p:nvPr/>
        </p:nvGrpSpPr>
        <p:grpSpPr>
          <a:xfrm rot="10800000">
            <a:off x="1825625" y="3975735"/>
            <a:ext cx="1119505" cy="486410"/>
            <a:chOff x="1860" y="8477"/>
            <a:chExt cx="1763" cy="766"/>
          </a:xfrm>
        </p:grpSpPr>
        <p:cxnSp>
          <p:nvCxnSpPr>
            <p:cNvPr id="109" name="直接连接符 108"/>
            <p:cNvCxnSpPr/>
            <p:nvPr/>
          </p:nvCxnSpPr>
          <p:spPr>
            <a:xfrm>
              <a:off x="1860" y="8495"/>
              <a:ext cx="1747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2326" y="8495"/>
              <a:ext cx="459" cy="735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2785" y="9230"/>
              <a:ext cx="838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12" name="组合 111"/>
            <p:cNvGrpSpPr/>
            <p:nvPr/>
          </p:nvGrpSpPr>
          <p:grpSpPr>
            <a:xfrm>
              <a:off x="2680" y="8477"/>
              <a:ext cx="907" cy="767"/>
              <a:chOff x="14249" y="684"/>
              <a:chExt cx="907" cy="767"/>
            </a:xfrm>
          </p:grpSpPr>
          <p:cxnSp>
            <p:nvCxnSpPr>
              <p:cNvPr id="113" name="直接连接符 112"/>
              <p:cNvCxnSpPr/>
              <p:nvPr/>
            </p:nvCxnSpPr>
            <p:spPr>
              <a:xfrm flipH="1">
                <a:off x="14393" y="692"/>
                <a:ext cx="182" cy="759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>
              <a:xfrm flipH="1">
                <a:off x="14575" y="692"/>
                <a:ext cx="182" cy="759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/>
            </p:nvCxnSpPr>
            <p:spPr>
              <a:xfrm flipH="1">
                <a:off x="14784" y="692"/>
                <a:ext cx="182" cy="759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>
              <a:xfrm flipH="1">
                <a:off x="14980" y="709"/>
                <a:ext cx="176" cy="742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>
              <a:xfrm flipH="1">
                <a:off x="14249" y="684"/>
                <a:ext cx="136" cy="571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sp>
        <p:nvSpPr>
          <p:cNvPr id="125" name="文本框 124"/>
          <p:cNvSpPr txBox="1"/>
          <p:nvPr/>
        </p:nvSpPr>
        <p:spPr>
          <a:xfrm>
            <a:off x="-896620" y="3988435"/>
            <a:ext cx="25520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2000" b="1"/>
              <a:t>dresp.ok</a:t>
            </a:r>
            <a:endParaRPr lang="en-US" altLang="zh-CN" sz="2000" b="1"/>
          </a:p>
        </p:txBody>
      </p:sp>
      <p:grpSp>
        <p:nvGrpSpPr>
          <p:cNvPr id="126" name="组合 125"/>
          <p:cNvGrpSpPr/>
          <p:nvPr/>
        </p:nvGrpSpPr>
        <p:grpSpPr>
          <a:xfrm>
            <a:off x="1825625" y="4608830"/>
            <a:ext cx="5962015" cy="471805"/>
            <a:chOff x="1366" y="772"/>
            <a:chExt cx="838" cy="743"/>
          </a:xfrm>
        </p:grpSpPr>
        <p:cxnSp>
          <p:nvCxnSpPr>
            <p:cNvPr id="127" name="直接连接符 126"/>
            <p:cNvCxnSpPr/>
            <p:nvPr/>
          </p:nvCxnSpPr>
          <p:spPr>
            <a:xfrm>
              <a:off x="1366" y="772"/>
              <a:ext cx="838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>
              <a:off x="1366" y="1515"/>
              <a:ext cx="838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32" name="组合 131"/>
          <p:cNvGrpSpPr/>
          <p:nvPr/>
        </p:nvGrpSpPr>
        <p:grpSpPr>
          <a:xfrm>
            <a:off x="8078470" y="4608830"/>
            <a:ext cx="721360" cy="466725"/>
            <a:chOff x="2663" y="772"/>
            <a:chExt cx="9690" cy="735"/>
          </a:xfrm>
        </p:grpSpPr>
        <p:cxnSp>
          <p:nvCxnSpPr>
            <p:cNvPr id="133" name="直接连接符 132"/>
            <p:cNvCxnSpPr/>
            <p:nvPr/>
          </p:nvCxnSpPr>
          <p:spPr>
            <a:xfrm>
              <a:off x="2663" y="772"/>
              <a:ext cx="9691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2663" y="1507"/>
              <a:ext cx="9691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35" name="组合 134"/>
          <p:cNvGrpSpPr/>
          <p:nvPr/>
        </p:nvGrpSpPr>
        <p:grpSpPr>
          <a:xfrm>
            <a:off x="8803005" y="4603750"/>
            <a:ext cx="291465" cy="471805"/>
            <a:chOff x="2204" y="772"/>
            <a:chExt cx="459" cy="743"/>
          </a:xfrm>
        </p:grpSpPr>
        <p:cxnSp>
          <p:nvCxnSpPr>
            <p:cNvPr id="136" name="直接连接符 135"/>
            <p:cNvCxnSpPr/>
            <p:nvPr/>
          </p:nvCxnSpPr>
          <p:spPr>
            <a:xfrm>
              <a:off x="2204" y="772"/>
              <a:ext cx="459" cy="735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 flipV="1">
              <a:off x="2204" y="780"/>
              <a:ext cx="459" cy="735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38" name="组合 137"/>
          <p:cNvGrpSpPr/>
          <p:nvPr/>
        </p:nvGrpSpPr>
        <p:grpSpPr>
          <a:xfrm>
            <a:off x="9094470" y="4603750"/>
            <a:ext cx="532130" cy="471805"/>
            <a:chOff x="1366" y="772"/>
            <a:chExt cx="838" cy="743"/>
          </a:xfrm>
        </p:grpSpPr>
        <p:cxnSp>
          <p:nvCxnSpPr>
            <p:cNvPr id="139" name="直接连接符 138"/>
            <p:cNvCxnSpPr/>
            <p:nvPr/>
          </p:nvCxnSpPr>
          <p:spPr>
            <a:xfrm>
              <a:off x="1366" y="772"/>
              <a:ext cx="838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1366" y="1515"/>
              <a:ext cx="838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141" name="文本框 140"/>
          <p:cNvSpPr txBox="1"/>
          <p:nvPr/>
        </p:nvSpPr>
        <p:spPr>
          <a:xfrm>
            <a:off x="7875270" y="4643120"/>
            <a:ext cx="1172845" cy="400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000" b="1"/>
              <a:t>data</a:t>
            </a:r>
            <a:endParaRPr lang="en-US" altLang="zh-CN" sz="2000" b="1"/>
          </a:p>
        </p:txBody>
      </p:sp>
      <p:cxnSp>
        <p:nvCxnSpPr>
          <p:cNvPr id="142" name="直接连接符 141"/>
          <p:cNvCxnSpPr/>
          <p:nvPr/>
        </p:nvCxnSpPr>
        <p:spPr>
          <a:xfrm flipH="1">
            <a:off x="1861185" y="4603115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flipH="1">
            <a:off x="1976755" y="4603115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 flipH="1">
            <a:off x="2109470" y="4603115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 flipH="1">
            <a:off x="2233930" y="4613910"/>
            <a:ext cx="111760" cy="47117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47" name="组合 146"/>
          <p:cNvGrpSpPr/>
          <p:nvPr/>
        </p:nvGrpSpPr>
        <p:grpSpPr>
          <a:xfrm>
            <a:off x="9027795" y="4598035"/>
            <a:ext cx="575945" cy="487045"/>
            <a:chOff x="14249" y="684"/>
            <a:chExt cx="907" cy="767"/>
          </a:xfrm>
        </p:grpSpPr>
        <p:cxnSp>
          <p:nvCxnSpPr>
            <p:cNvPr id="148" name="直接连接符 147"/>
            <p:cNvCxnSpPr/>
            <p:nvPr/>
          </p:nvCxnSpPr>
          <p:spPr>
            <a:xfrm flipH="1">
              <a:off x="14393" y="692"/>
              <a:ext cx="182" cy="75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 flipH="1">
              <a:off x="14575" y="692"/>
              <a:ext cx="182" cy="75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 flipH="1">
              <a:off x="14784" y="692"/>
              <a:ext cx="182" cy="75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 flipH="1">
              <a:off x="14980" y="709"/>
              <a:ext cx="176" cy="74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 flipH="1">
              <a:off x="14249" y="684"/>
              <a:ext cx="136" cy="571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53" name="组合 152"/>
          <p:cNvGrpSpPr/>
          <p:nvPr/>
        </p:nvGrpSpPr>
        <p:grpSpPr>
          <a:xfrm>
            <a:off x="7787005" y="4613910"/>
            <a:ext cx="290830" cy="471170"/>
            <a:chOff x="2204" y="772"/>
            <a:chExt cx="458" cy="742"/>
          </a:xfrm>
        </p:grpSpPr>
        <p:cxnSp>
          <p:nvCxnSpPr>
            <p:cNvPr id="154" name="直接连接符 153"/>
            <p:cNvCxnSpPr/>
            <p:nvPr/>
          </p:nvCxnSpPr>
          <p:spPr>
            <a:xfrm>
              <a:off x="2204" y="772"/>
              <a:ext cx="459" cy="735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 flipV="1">
              <a:off x="2204" y="780"/>
              <a:ext cx="459" cy="735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156" name="直接连接符 155"/>
          <p:cNvCxnSpPr/>
          <p:nvPr/>
        </p:nvCxnSpPr>
        <p:spPr>
          <a:xfrm flipH="1">
            <a:off x="2358390" y="4608195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 flipH="1">
            <a:off x="2473960" y="4608195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 flipH="1">
            <a:off x="2606675" y="4608195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9" name="直接连接符 158"/>
          <p:cNvCxnSpPr/>
          <p:nvPr/>
        </p:nvCxnSpPr>
        <p:spPr>
          <a:xfrm flipH="1">
            <a:off x="2731135" y="4618990"/>
            <a:ext cx="111760" cy="47117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 flipH="1">
            <a:off x="2851785" y="4603115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 flipH="1">
            <a:off x="2967355" y="4603115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2" name="直接连接符 161"/>
          <p:cNvCxnSpPr/>
          <p:nvPr/>
        </p:nvCxnSpPr>
        <p:spPr>
          <a:xfrm flipH="1">
            <a:off x="3100070" y="4603115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3" name="直接连接符 162"/>
          <p:cNvCxnSpPr/>
          <p:nvPr/>
        </p:nvCxnSpPr>
        <p:spPr>
          <a:xfrm flipH="1">
            <a:off x="3224530" y="4613910"/>
            <a:ext cx="111760" cy="47117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/>
        </p:nvCxnSpPr>
        <p:spPr>
          <a:xfrm flipH="1">
            <a:off x="3348990" y="4608195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5" name="直接连接符 164"/>
          <p:cNvCxnSpPr/>
          <p:nvPr/>
        </p:nvCxnSpPr>
        <p:spPr>
          <a:xfrm flipH="1">
            <a:off x="3464560" y="4608195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6" name="直接连接符 165"/>
          <p:cNvCxnSpPr/>
          <p:nvPr/>
        </p:nvCxnSpPr>
        <p:spPr>
          <a:xfrm flipH="1">
            <a:off x="3597275" y="4608195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>
            <a:off x="3721735" y="4618990"/>
            <a:ext cx="111760" cy="47117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8" name="直接连接符 167"/>
          <p:cNvCxnSpPr/>
          <p:nvPr/>
        </p:nvCxnSpPr>
        <p:spPr>
          <a:xfrm flipH="1">
            <a:off x="3851910" y="4603115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3967480" y="4603115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 flipH="1">
            <a:off x="4100195" y="4603115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flipH="1">
            <a:off x="4224655" y="4613910"/>
            <a:ext cx="111760" cy="47117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 flipH="1">
            <a:off x="4349115" y="4608195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 flipH="1">
            <a:off x="4464685" y="4608195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flipH="1">
            <a:off x="4597400" y="4608195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 flipH="1">
            <a:off x="4721860" y="4618990"/>
            <a:ext cx="111760" cy="47117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 flipH="1">
            <a:off x="4852035" y="4598035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 flipH="1">
            <a:off x="4967605" y="4598035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>
          <a:xfrm flipH="1">
            <a:off x="5100320" y="4598035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 flipH="1">
            <a:off x="5224780" y="4608830"/>
            <a:ext cx="111760" cy="47117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 flipH="1">
            <a:off x="5349240" y="4603115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 flipH="1">
            <a:off x="5464810" y="4603115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/>
        </p:nvCxnSpPr>
        <p:spPr>
          <a:xfrm flipH="1">
            <a:off x="5597525" y="4603115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/>
        </p:nvCxnSpPr>
        <p:spPr>
          <a:xfrm flipH="1">
            <a:off x="5721985" y="4613910"/>
            <a:ext cx="111760" cy="47117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 flipH="1">
            <a:off x="5842635" y="4598035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 flipH="1">
            <a:off x="5958205" y="4598035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 flipH="1">
            <a:off x="6090920" y="4598035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 flipH="1">
            <a:off x="6215380" y="4608830"/>
            <a:ext cx="111760" cy="47117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/>
        </p:nvCxnSpPr>
        <p:spPr>
          <a:xfrm flipH="1">
            <a:off x="6339840" y="4603115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 flipH="1">
            <a:off x="6455410" y="4603115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/>
        </p:nvCxnSpPr>
        <p:spPr>
          <a:xfrm flipH="1">
            <a:off x="6588125" y="4603115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9" name="直接连接符 198"/>
          <p:cNvCxnSpPr/>
          <p:nvPr/>
        </p:nvCxnSpPr>
        <p:spPr>
          <a:xfrm flipH="1">
            <a:off x="6712585" y="4613910"/>
            <a:ext cx="111760" cy="47117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0" name="直接连接符 199"/>
          <p:cNvCxnSpPr/>
          <p:nvPr/>
        </p:nvCxnSpPr>
        <p:spPr>
          <a:xfrm flipH="1">
            <a:off x="6842760" y="4598035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1" name="直接连接符 200"/>
          <p:cNvCxnSpPr/>
          <p:nvPr/>
        </p:nvCxnSpPr>
        <p:spPr>
          <a:xfrm flipH="1">
            <a:off x="6958330" y="4598035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2" name="直接连接符 201"/>
          <p:cNvCxnSpPr/>
          <p:nvPr/>
        </p:nvCxnSpPr>
        <p:spPr>
          <a:xfrm flipH="1">
            <a:off x="7091045" y="4598035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/>
        </p:nvCxnSpPr>
        <p:spPr>
          <a:xfrm flipH="1">
            <a:off x="7215505" y="4608830"/>
            <a:ext cx="111760" cy="47117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4" name="直接连接符 203"/>
          <p:cNvCxnSpPr/>
          <p:nvPr/>
        </p:nvCxnSpPr>
        <p:spPr>
          <a:xfrm flipH="1">
            <a:off x="7339965" y="4603115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/>
        </p:nvCxnSpPr>
        <p:spPr>
          <a:xfrm flipH="1">
            <a:off x="7455535" y="4603115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/>
        </p:nvCxnSpPr>
        <p:spPr>
          <a:xfrm flipH="1">
            <a:off x="7588250" y="4603115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 flipH="1">
            <a:off x="7712710" y="4669790"/>
            <a:ext cx="98425" cy="41529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8" name="文本框 207"/>
          <p:cNvSpPr txBox="1"/>
          <p:nvPr/>
        </p:nvSpPr>
        <p:spPr>
          <a:xfrm>
            <a:off x="-896620" y="4644390"/>
            <a:ext cx="25520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2000" b="1"/>
              <a:t>dresp.data</a:t>
            </a:r>
            <a:endParaRPr lang="en-US" altLang="zh-CN" sz="2000" b="1"/>
          </a:p>
        </p:txBody>
      </p:sp>
      <p:sp>
        <p:nvSpPr>
          <p:cNvPr id="209" name="文本框 208"/>
          <p:cNvSpPr txBox="1"/>
          <p:nvPr/>
        </p:nvSpPr>
        <p:spPr>
          <a:xfrm>
            <a:off x="-1054735" y="5273040"/>
            <a:ext cx="25520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2000" b="1">
                <a:solidFill>
                  <a:schemeClr val="accent2">
                    <a:lumMod val="75000"/>
                  </a:schemeClr>
                </a:solidFill>
              </a:rPr>
              <a:t>d.dataerror</a:t>
            </a:r>
            <a:endParaRPr lang="en-US" altLang="zh-CN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10" name="直接连接符 209"/>
          <p:cNvCxnSpPr/>
          <p:nvPr/>
        </p:nvCxnSpPr>
        <p:spPr>
          <a:xfrm>
            <a:off x="1824355" y="5705475"/>
            <a:ext cx="53213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1" name="直接连接符 210"/>
          <p:cNvCxnSpPr/>
          <p:nvPr/>
        </p:nvCxnSpPr>
        <p:spPr>
          <a:xfrm flipV="1">
            <a:off x="2356485" y="5238750"/>
            <a:ext cx="291465" cy="46672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2" name="直接连接符 211"/>
          <p:cNvCxnSpPr/>
          <p:nvPr/>
        </p:nvCxnSpPr>
        <p:spPr>
          <a:xfrm>
            <a:off x="2638425" y="5238750"/>
            <a:ext cx="5145405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3" name="直接连接符 212"/>
          <p:cNvCxnSpPr/>
          <p:nvPr/>
        </p:nvCxnSpPr>
        <p:spPr>
          <a:xfrm>
            <a:off x="7787005" y="5238750"/>
            <a:ext cx="291465" cy="46672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4" name="直接连接符 213"/>
          <p:cNvCxnSpPr/>
          <p:nvPr/>
        </p:nvCxnSpPr>
        <p:spPr>
          <a:xfrm>
            <a:off x="8079740" y="5705475"/>
            <a:ext cx="1536065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5" name="文本框 214"/>
          <p:cNvSpPr txBox="1"/>
          <p:nvPr/>
        </p:nvSpPr>
        <p:spPr>
          <a:xfrm>
            <a:off x="-1043940" y="5872480"/>
            <a:ext cx="25520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2000" b="1"/>
              <a:t>ireq.valid</a:t>
            </a:r>
            <a:endParaRPr lang="en-US" altLang="zh-CN" sz="2000" b="1"/>
          </a:p>
        </p:txBody>
      </p:sp>
      <p:cxnSp>
        <p:nvCxnSpPr>
          <p:cNvPr id="216" name="直接连接符 215"/>
          <p:cNvCxnSpPr/>
          <p:nvPr/>
        </p:nvCxnSpPr>
        <p:spPr>
          <a:xfrm>
            <a:off x="1835150" y="5838190"/>
            <a:ext cx="1581785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7" name="直接连接符 216"/>
          <p:cNvCxnSpPr/>
          <p:nvPr/>
        </p:nvCxnSpPr>
        <p:spPr>
          <a:xfrm>
            <a:off x="3421380" y="5838190"/>
            <a:ext cx="291465" cy="46672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8" name="直接连接符 217"/>
          <p:cNvCxnSpPr/>
          <p:nvPr/>
        </p:nvCxnSpPr>
        <p:spPr>
          <a:xfrm>
            <a:off x="3712845" y="6304915"/>
            <a:ext cx="509016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 flipV="1">
            <a:off x="8803005" y="5838190"/>
            <a:ext cx="291465" cy="46672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0" name="直接连接符 219"/>
          <p:cNvCxnSpPr/>
          <p:nvPr/>
        </p:nvCxnSpPr>
        <p:spPr>
          <a:xfrm flipV="1">
            <a:off x="9094470" y="5838190"/>
            <a:ext cx="53213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292" name="组合 291"/>
          <p:cNvGrpSpPr/>
          <p:nvPr/>
        </p:nvGrpSpPr>
        <p:grpSpPr>
          <a:xfrm>
            <a:off x="2513965" y="-594360"/>
            <a:ext cx="6434455" cy="8735695"/>
            <a:chOff x="3959" y="267"/>
            <a:chExt cx="10133" cy="12554"/>
          </a:xfrm>
        </p:grpSpPr>
        <p:cxnSp>
          <p:nvCxnSpPr>
            <p:cNvPr id="119" name="直接连接符 118"/>
            <p:cNvCxnSpPr/>
            <p:nvPr/>
          </p:nvCxnSpPr>
          <p:spPr>
            <a:xfrm>
              <a:off x="3959" y="267"/>
              <a:ext cx="0" cy="12554"/>
            </a:xfrm>
            <a:prstGeom prst="line">
              <a:avLst/>
            </a:prstGeom>
            <a:ln w="9525" cap="flat" cmpd="sng" algn="ctr">
              <a:solidFill>
                <a:srgbClr val="7030A0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>
              <a:off x="12493" y="267"/>
              <a:ext cx="0" cy="12554"/>
            </a:xfrm>
            <a:prstGeom prst="line">
              <a:avLst/>
            </a:prstGeom>
            <a:ln w="9525" cap="flat" cmpd="sng" algn="ctr">
              <a:solidFill>
                <a:srgbClr val="7030A0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>
              <a:off x="14092" y="267"/>
              <a:ext cx="0" cy="12554"/>
            </a:xfrm>
            <a:prstGeom prst="line">
              <a:avLst/>
            </a:prstGeom>
            <a:ln w="9525" cap="flat" cmpd="sng" algn="ctr">
              <a:solidFill>
                <a:srgbClr val="7030A0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5638" y="267"/>
              <a:ext cx="0" cy="12554"/>
            </a:xfrm>
            <a:prstGeom prst="line">
              <a:avLst/>
            </a:prstGeom>
            <a:ln w="9525" cap="flat" cmpd="sng" algn="ctr">
              <a:solidFill>
                <a:srgbClr val="7030A0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225" name="文本框 224"/>
          <p:cNvSpPr txBox="1"/>
          <p:nvPr/>
        </p:nvSpPr>
        <p:spPr>
          <a:xfrm>
            <a:off x="-1023620" y="6459220"/>
            <a:ext cx="25520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2000" b="1">
                <a:solidFill>
                  <a:schemeClr val="accent2">
                    <a:lumMod val="75000"/>
                  </a:schemeClr>
                </a:solidFill>
              </a:rPr>
              <a:t>i.dataerror</a:t>
            </a:r>
            <a:endParaRPr lang="en-US" altLang="zh-CN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26" name="直接连接符 225"/>
          <p:cNvCxnSpPr/>
          <p:nvPr/>
        </p:nvCxnSpPr>
        <p:spPr>
          <a:xfrm flipV="1">
            <a:off x="1855470" y="6424930"/>
            <a:ext cx="53213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7" name="直接连接符 226"/>
          <p:cNvCxnSpPr/>
          <p:nvPr/>
        </p:nvCxnSpPr>
        <p:spPr>
          <a:xfrm>
            <a:off x="2387600" y="6424930"/>
            <a:ext cx="291465" cy="46672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8" name="直接连接符 227"/>
          <p:cNvCxnSpPr/>
          <p:nvPr/>
        </p:nvCxnSpPr>
        <p:spPr>
          <a:xfrm flipV="1">
            <a:off x="2669540" y="6891655"/>
            <a:ext cx="6153785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/>
        </p:nvCxnSpPr>
        <p:spPr>
          <a:xfrm flipV="1">
            <a:off x="8823325" y="6424930"/>
            <a:ext cx="291465" cy="46672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0" name="直接连接符 229"/>
          <p:cNvCxnSpPr/>
          <p:nvPr/>
        </p:nvCxnSpPr>
        <p:spPr>
          <a:xfrm flipV="1">
            <a:off x="9114790" y="6424930"/>
            <a:ext cx="53213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2" name="文本框 231"/>
          <p:cNvSpPr txBox="1"/>
          <p:nvPr/>
        </p:nvSpPr>
        <p:spPr>
          <a:xfrm>
            <a:off x="-1035050" y="7038340"/>
            <a:ext cx="25520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2000" b="1"/>
              <a:t>ireq.ok	</a:t>
            </a:r>
            <a:endParaRPr lang="en-US" altLang="zh-CN" sz="2000" b="1"/>
          </a:p>
        </p:txBody>
      </p:sp>
      <p:cxnSp>
        <p:nvCxnSpPr>
          <p:cNvPr id="233" name="直接连接符 232"/>
          <p:cNvCxnSpPr/>
          <p:nvPr/>
        </p:nvCxnSpPr>
        <p:spPr>
          <a:xfrm>
            <a:off x="2668905" y="7004050"/>
            <a:ext cx="6957695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4" name="直接连接符 233"/>
          <p:cNvCxnSpPr/>
          <p:nvPr/>
        </p:nvCxnSpPr>
        <p:spPr>
          <a:xfrm>
            <a:off x="3430270" y="7004050"/>
            <a:ext cx="291465" cy="46672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5" name="直接连接符 234"/>
          <p:cNvCxnSpPr/>
          <p:nvPr/>
        </p:nvCxnSpPr>
        <p:spPr>
          <a:xfrm>
            <a:off x="3723005" y="7470775"/>
            <a:ext cx="590423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8" name="直接连接符 237"/>
          <p:cNvCxnSpPr/>
          <p:nvPr/>
        </p:nvCxnSpPr>
        <p:spPr>
          <a:xfrm flipV="1">
            <a:off x="2379345" y="7004050"/>
            <a:ext cx="291465" cy="46672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9" name="直接连接符 238"/>
          <p:cNvCxnSpPr/>
          <p:nvPr/>
        </p:nvCxnSpPr>
        <p:spPr>
          <a:xfrm flipV="1">
            <a:off x="1845945" y="7470775"/>
            <a:ext cx="53213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6" name="直接连接符 245"/>
          <p:cNvCxnSpPr/>
          <p:nvPr/>
        </p:nvCxnSpPr>
        <p:spPr>
          <a:xfrm flipH="1">
            <a:off x="3736340" y="6988810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7" name="直接连接符 246"/>
          <p:cNvCxnSpPr/>
          <p:nvPr/>
        </p:nvCxnSpPr>
        <p:spPr>
          <a:xfrm flipH="1">
            <a:off x="3851910" y="6988810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8" name="直接连接符 247"/>
          <p:cNvCxnSpPr/>
          <p:nvPr/>
        </p:nvCxnSpPr>
        <p:spPr>
          <a:xfrm flipH="1">
            <a:off x="3984625" y="6988810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9" name="直接连接符 248"/>
          <p:cNvCxnSpPr/>
          <p:nvPr/>
        </p:nvCxnSpPr>
        <p:spPr>
          <a:xfrm flipH="1">
            <a:off x="4109085" y="6999605"/>
            <a:ext cx="111760" cy="47117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0" name="直接连接符 249"/>
          <p:cNvCxnSpPr/>
          <p:nvPr/>
        </p:nvCxnSpPr>
        <p:spPr>
          <a:xfrm flipH="1">
            <a:off x="4233545" y="6993890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1" name="直接连接符 250"/>
          <p:cNvCxnSpPr/>
          <p:nvPr/>
        </p:nvCxnSpPr>
        <p:spPr>
          <a:xfrm flipH="1">
            <a:off x="4349115" y="6993890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2" name="直接连接符 251"/>
          <p:cNvCxnSpPr/>
          <p:nvPr/>
        </p:nvCxnSpPr>
        <p:spPr>
          <a:xfrm flipH="1">
            <a:off x="4481830" y="6993890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3" name="直接连接符 252"/>
          <p:cNvCxnSpPr/>
          <p:nvPr/>
        </p:nvCxnSpPr>
        <p:spPr>
          <a:xfrm flipH="1">
            <a:off x="4606290" y="7004685"/>
            <a:ext cx="111760" cy="47117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4" name="直接连接符 253"/>
          <p:cNvCxnSpPr/>
          <p:nvPr/>
        </p:nvCxnSpPr>
        <p:spPr>
          <a:xfrm flipH="1">
            <a:off x="4726940" y="6988810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5" name="直接连接符 254"/>
          <p:cNvCxnSpPr/>
          <p:nvPr/>
        </p:nvCxnSpPr>
        <p:spPr>
          <a:xfrm flipH="1">
            <a:off x="4842510" y="6988810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6" name="直接连接符 255"/>
          <p:cNvCxnSpPr/>
          <p:nvPr/>
        </p:nvCxnSpPr>
        <p:spPr>
          <a:xfrm flipH="1">
            <a:off x="4975225" y="6988810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7" name="直接连接符 256"/>
          <p:cNvCxnSpPr/>
          <p:nvPr/>
        </p:nvCxnSpPr>
        <p:spPr>
          <a:xfrm flipH="1">
            <a:off x="5099685" y="6999605"/>
            <a:ext cx="111760" cy="47117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8" name="直接连接符 257"/>
          <p:cNvCxnSpPr/>
          <p:nvPr/>
        </p:nvCxnSpPr>
        <p:spPr>
          <a:xfrm flipH="1">
            <a:off x="5224145" y="6993890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9" name="直接连接符 258"/>
          <p:cNvCxnSpPr/>
          <p:nvPr/>
        </p:nvCxnSpPr>
        <p:spPr>
          <a:xfrm flipH="1">
            <a:off x="5339715" y="6993890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0" name="直接连接符 259"/>
          <p:cNvCxnSpPr/>
          <p:nvPr/>
        </p:nvCxnSpPr>
        <p:spPr>
          <a:xfrm flipH="1">
            <a:off x="5472430" y="6993890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1" name="直接连接符 260"/>
          <p:cNvCxnSpPr/>
          <p:nvPr/>
        </p:nvCxnSpPr>
        <p:spPr>
          <a:xfrm flipH="1">
            <a:off x="5596890" y="7004685"/>
            <a:ext cx="111760" cy="47117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2" name="直接连接符 261"/>
          <p:cNvCxnSpPr/>
          <p:nvPr/>
        </p:nvCxnSpPr>
        <p:spPr>
          <a:xfrm flipH="1">
            <a:off x="5727065" y="6988810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3" name="直接连接符 262"/>
          <p:cNvCxnSpPr/>
          <p:nvPr/>
        </p:nvCxnSpPr>
        <p:spPr>
          <a:xfrm flipH="1">
            <a:off x="5842635" y="6988810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4" name="直接连接符 263"/>
          <p:cNvCxnSpPr/>
          <p:nvPr/>
        </p:nvCxnSpPr>
        <p:spPr>
          <a:xfrm flipH="1">
            <a:off x="5975350" y="6988810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5" name="直接连接符 264"/>
          <p:cNvCxnSpPr/>
          <p:nvPr/>
        </p:nvCxnSpPr>
        <p:spPr>
          <a:xfrm flipH="1">
            <a:off x="6099810" y="6999605"/>
            <a:ext cx="111760" cy="47117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6" name="直接连接符 265"/>
          <p:cNvCxnSpPr/>
          <p:nvPr/>
        </p:nvCxnSpPr>
        <p:spPr>
          <a:xfrm flipH="1">
            <a:off x="6224270" y="6993890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7" name="直接连接符 266"/>
          <p:cNvCxnSpPr/>
          <p:nvPr/>
        </p:nvCxnSpPr>
        <p:spPr>
          <a:xfrm flipH="1">
            <a:off x="6339840" y="6993890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8" name="直接连接符 267"/>
          <p:cNvCxnSpPr/>
          <p:nvPr/>
        </p:nvCxnSpPr>
        <p:spPr>
          <a:xfrm flipH="1">
            <a:off x="6472555" y="6993890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9" name="直接连接符 268"/>
          <p:cNvCxnSpPr/>
          <p:nvPr/>
        </p:nvCxnSpPr>
        <p:spPr>
          <a:xfrm flipH="1">
            <a:off x="6597015" y="7004685"/>
            <a:ext cx="111760" cy="47117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0" name="直接连接符 269"/>
          <p:cNvCxnSpPr/>
          <p:nvPr/>
        </p:nvCxnSpPr>
        <p:spPr>
          <a:xfrm flipH="1">
            <a:off x="6727190" y="6983730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1" name="直接连接符 270"/>
          <p:cNvCxnSpPr/>
          <p:nvPr/>
        </p:nvCxnSpPr>
        <p:spPr>
          <a:xfrm flipH="1">
            <a:off x="6842760" y="6983730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2" name="直接连接符 271"/>
          <p:cNvCxnSpPr/>
          <p:nvPr/>
        </p:nvCxnSpPr>
        <p:spPr>
          <a:xfrm flipH="1">
            <a:off x="6975475" y="6983730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3" name="直接连接符 272"/>
          <p:cNvCxnSpPr/>
          <p:nvPr/>
        </p:nvCxnSpPr>
        <p:spPr>
          <a:xfrm flipH="1">
            <a:off x="7099935" y="6994525"/>
            <a:ext cx="111760" cy="47117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4" name="直接连接符 273"/>
          <p:cNvCxnSpPr/>
          <p:nvPr/>
        </p:nvCxnSpPr>
        <p:spPr>
          <a:xfrm flipH="1">
            <a:off x="7224395" y="6988810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5" name="直接连接符 274"/>
          <p:cNvCxnSpPr/>
          <p:nvPr/>
        </p:nvCxnSpPr>
        <p:spPr>
          <a:xfrm flipH="1">
            <a:off x="7339965" y="6988810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6" name="直接连接符 275"/>
          <p:cNvCxnSpPr/>
          <p:nvPr/>
        </p:nvCxnSpPr>
        <p:spPr>
          <a:xfrm flipH="1">
            <a:off x="7472680" y="6988810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7" name="直接连接符 276"/>
          <p:cNvCxnSpPr/>
          <p:nvPr/>
        </p:nvCxnSpPr>
        <p:spPr>
          <a:xfrm flipH="1">
            <a:off x="7597140" y="6999605"/>
            <a:ext cx="111760" cy="47117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8" name="直接连接符 277"/>
          <p:cNvCxnSpPr/>
          <p:nvPr/>
        </p:nvCxnSpPr>
        <p:spPr>
          <a:xfrm flipH="1">
            <a:off x="7717790" y="6983730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9" name="直接连接符 278"/>
          <p:cNvCxnSpPr/>
          <p:nvPr/>
        </p:nvCxnSpPr>
        <p:spPr>
          <a:xfrm flipH="1">
            <a:off x="7833360" y="6983730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0" name="直接连接符 279"/>
          <p:cNvCxnSpPr/>
          <p:nvPr/>
        </p:nvCxnSpPr>
        <p:spPr>
          <a:xfrm flipH="1">
            <a:off x="7966075" y="6983730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1" name="直接连接符 280"/>
          <p:cNvCxnSpPr/>
          <p:nvPr/>
        </p:nvCxnSpPr>
        <p:spPr>
          <a:xfrm flipH="1">
            <a:off x="8090535" y="6994525"/>
            <a:ext cx="111760" cy="47117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2" name="直接连接符 281"/>
          <p:cNvCxnSpPr/>
          <p:nvPr/>
        </p:nvCxnSpPr>
        <p:spPr>
          <a:xfrm flipH="1">
            <a:off x="8214995" y="6988810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3" name="直接连接符 282"/>
          <p:cNvCxnSpPr/>
          <p:nvPr/>
        </p:nvCxnSpPr>
        <p:spPr>
          <a:xfrm flipH="1">
            <a:off x="8330565" y="6988810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4" name="直接连接符 283"/>
          <p:cNvCxnSpPr/>
          <p:nvPr/>
        </p:nvCxnSpPr>
        <p:spPr>
          <a:xfrm flipH="1">
            <a:off x="8463280" y="6988810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5" name="直接连接符 284"/>
          <p:cNvCxnSpPr/>
          <p:nvPr/>
        </p:nvCxnSpPr>
        <p:spPr>
          <a:xfrm flipH="1">
            <a:off x="8587740" y="6999605"/>
            <a:ext cx="111760" cy="47117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6" name="直接连接符 285"/>
          <p:cNvCxnSpPr/>
          <p:nvPr/>
        </p:nvCxnSpPr>
        <p:spPr>
          <a:xfrm flipH="1">
            <a:off x="8717915" y="6983730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7" name="直接连接符 286"/>
          <p:cNvCxnSpPr/>
          <p:nvPr/>
        </p:nvCxnSpPr>
        <p:spPr>
          <a:xfrm flipH="1">
            <a:off x="8833485" y="6983730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flipH="1">
            <a:off x="8966200" y="6983730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9" name="直接连接符 288"/>
          <p:cNvCxnSpPr/>
          <p:nvPr/>
        </p:nvCxnSpPr>
        <p:spPr>
          <a:xfrm flipH="1">
            <a:off x="9090660" y="6994525"/>
            <a:ext cx="111760" cy="47117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0" name="直接连接符 289"/>
          <p:cNvCxnSpPr/>
          <p:nvPr/>
        </p:nvCxnSpPr>
        <p:spPr>
          <a:xfrm flipH="1">
            <a:off x="9215120" y="6988810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1" name="直接连接符 290"/>
          <p:cNvCxnSpPr/>
          <p:nvPr/>
        </p:nvCxnSpPr>
        <p:spPr>
          <a:xfrm flipH="1">
            <a:off x="9330690" y="6988810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293" name="组合 292"/>
          <p:cNvGrpSpPr/>
          <p:nvPr/>
        </p:nvGrpSpPr>
        <p:grpSpPr>
          <a:xfrm>
            <a:off x="1835785" y="-226060"/>
            <a:ext cx="6986905" cy="466725"/>
            <a:chOff x="2663" y="772"/>
            <a:chExt cx="9690" cy="735"/>
          </a:xfrm>
        </p:grpSpPr>
        <p:cxnSp>
          <p:nvCxnSpPr>
            <p:cNvPr id="294" name="直接连接符 293"/>
            <p:cNvCxnSpPr/>
            <p:nvPr/>
          </p:nvCxnSpPr>
          <p:spPr>
            <a:xfrm>
              <a:off x="2663" y="772"/>
              <a:ext cx="9691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/>
            <p:nvPr/>
          </p:nvCxnSpPr>
          <p:spPr>
            <a:xfrm>
              <a:off x="2663" y="1507"/>
              <a:ext cx="9691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296" name="组合 295"/>
          <p:cNvGrpSpPr/>
          <p:nvPr/>
        </p:nvGrpSpPr>
        <p:grpSpPr>
          <a:xfrm>
            <a:off x="8823325" y="-231140"/>
            <a:ext cx="291465" cy="471805"/>
            <a:chOff x="2204" y="772"/>
            <a:chExt cx="459" cy="743"/>
          </a:xfrm>
        </p:grpSpPr>
        <p:cxnSp>
          <p:nvCxnSpPr>
            <p:cNvPr id="297" name="直接连接符 296"/>
            <p:cNvCxnSpPr/>
            <p:nvPr/>
          </p:nvCxnSpPr>
          <p:spPr>
            <a:xfrm>
              <a:off x="2204" y="772"/>
              <a:ext cx="459" cy="735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/>
            <p:nvPr/>
          </p:nvCxnSpPr>
          <p:spPr>
            <a:xfrm flipV="1">
              <a:off x="2204" y="780"/>
              <a:ext cx="459" cy="735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299" name="组合 298"/>
          <p:cNvGrpSpPr/>
          <p:nvPr/>
        </p:nvGrpSpPr>
        <p:grpSpPr>
          <a:xfrm>
            <a:off x="9114790" y="-231140"/>
            <a:ext cx="532130" cy="471805"/>
            <a:chOff x="1366" y="772"/>
            <a:chExt cx="838" cy="743"/>
          </a:xfrm>
        </p:grpSpPr>
        <p:cxnSp>
          <p:nvCxnSpPr>
            <p:cNvPr id="300" name="直接连接符 299"/>
            <p:cNvCxnSpPr/>
            <p:nvPr/>
          </p:nvCxnSpPr>
          <p:spPr>
            <a:xfrm>
              <a:off x="1366" y="772"/>
              <a:ext cx="838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/>
            <p:nvPr/>
          </p:nvCxnSpPr>
          <p:spPr>
            <a:xfrm>
              <a:off x="1366" y="1515"/>
              <a:ext cx="838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302" name="文本框 301"/>
          <p:cNvSpPr txBox="1"/>
          <p:nvPr/>
        </p:nvSpPr>
        <p:spPr>
          <a:xfrm>
            <a:off x="164465" y="-214630"/>
            <a:ext cx="1363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2400" b="1"/>
              <a:t>PC</a:t>
            </a:r>
            <a:endParaRPr lang="en-US" altLang="zh-CN" sz="2400" b="1"/>
          </a:p>
        </p:txBody>
      </p:sp>
      <p:sp>
        <p:nvSpPr>
          <p:cNvPr id="303" name="文本框 302"/>
          <p:cNvSpPr txBox="1"/>
          <p:nvPr/>
        </p:nvSpPr>
        <p:spPr>
          <a:xfrm>
            <a:off x="4983480" y="-164465"/>
            <a:ext cx="1172845" cy="400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2000" b="1"/>
              <a:t>原</a:t>
            </a:r>
            <a:r>
              <a:rPr lang="en-US" altLang="zh-CN" sz="2000" b="1"/>
              <a:t>PC</a:t>
            </a:r>
            <a:endParaRPr lang="en-US" altLang="zh-CN" sz="2000" b="1"/>
          </a:p>
        </p:txBody>
      </p:sp>
      <p:sp>
        <p:nvSpPr>
          <p:cNvPr id="310" name="文本框 309"/>
          <p:cNvSpPr txBox="1"/>
          <p:nvPr/>
        </p:nvSpPr>
        <p:spPr>
          <a:xfrm>
            <a:off x="8832215" y="-185420"/>
            <a:ext cx="1172845" cy="400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2000" b="1"/>
              <a:t>新</a:t>
            </a:r>
            <a:r>
              <a:rPr lang="en-US" altLang="zh-CN" sz="2000" b="1"/>
              <a:t>PC</a:t>
            </a:r>
            <a:endParaRPr lang="en-US" altLang="zh-CN" sz="2000" b="1"/>
          </a:p>
        </p:txBody>
      </p:sp>
      <p:grpSp>
        <p:nvGrpSpPr>
          <p:cNvPr id="2" name="组合 1"/>
          <p:cNvGrpSpPr/>
          <p:nvPr/>
        </p:nvGrpSpPr>
        <p:grpSpPr>
          <a:xfrm>
            <a:off x="1826260" y="450215"/>
            <a:ext cx="532130" cy="471805"/>
            <a:chOff x="1366" y="772"/>
            <a:chExt cx="838" cy="743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366" y="772"/>
              <a:ext cx="838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1366" y="1515"/>
              <a:ext cx="838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2358390" y="450215"/>
            <a:ext cx="290830" cy="471170"/>
            <a:chOff x="2204" y="772"/>
            <a:chExt cx="458" cy="742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2204" y="772"/>
              <a:ext cx="459" cy="735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2204" y="780"/>
              <a:ext cx="459" cy="735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2649855" y="450215"/>
            <a:ext cx="6153150" cy="466725"/>
            <a:chOff x="2663" y="772"/>
            <a:chExt cx="9690" cy="735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2663" y="772"/>
              <a:ext cx="9691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2663" y="1507"/>
              <a:ext cx="9691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8803640" y="445135"/>
            <a:ext cx="291465" cy="471805"/>
            <a:chOff x="2204" y="772"/>
            <a:chExt cx="459" cy="743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2204" y="772"/>
              <a:ext cx="459" cy="735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2204" y="780"/>
              <a:ext cx="459" cy="735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9095105" y="445135"/>
            <a:ext cx="532130" cy="471805"/>
            <a:chOff x="1366" y="772"/>
            <a:chExt cx="838" cy="743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1366" y="772"/>
              <a:ext cx="838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1366" y="1515"/>
              <a:ext cx="838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28" name="文本框 27"/>
          <p:cNvSpPr txBox="1"/>
          <p:nvPr/>
        </p:nvSpPr>
        <p:spPr>
          <a:xfrm>
            <a:off x="4963795" y="511810"/>
            <a:ext cx="1172845" cy="400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000" b="1"/>
              <a:t>instr</a:t>
            </a:r>
            <a:endParaRPr lang="en-US" altLang="zh-CN" sz="2000" b="1"/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1861820" y="444500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1977390" y="444500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2110105" y="444500"/>
            <a:ext cx="115570" cy="4819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2234565" y="455295"/>
            <a:ext cx="111760" cy="47117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2369185" y="571500"/>
            <a:ext cx="74295" cy="31432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9028430" y="439420"/>
            <a:ext cx="575945" cy="487045"/>
            <a:chOff x="14249" y="684"/>
            <a:chExt cx="907" cy="767"/>
          </a:xfrm>
        </p:grpSpPr>
        <p:cxnSp>
          <p:nvCxnSpPr>
            <p:cNvPr id="48" name="直接连接符 47"/>
            <p:cNvCxnSpPr/>
            <p:nvPr/>
          </p:nvCxnSpPr>
          <p:spPr>
            <a:xfrm flipH="1">
              <a:off x="14393" y="692"/>
              <a:ext cx="182" cy="75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14575" y="692"/>
              <a:ext cx="182" cy="75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>
              <a:off x="14784" y="692"/>
              <a:ext cx="182" cy="75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flipH="1">
              <a:off x="14980" y="709"/>
              <a:ext cx="176" cy="74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flipH="1">
              <a:off x="14249" y="684"/>
              <a:ext cx="136" cy="571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zEwNTM5NzYwMDRjMzkwZTVkZjY2ODkwMGIxNGU0OT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</Words>
  <Application>WPS 演示</Application>
  <PresentationFormat>宽屏</PresentationFormat>
  <Paragraphs>168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Leyu Chen</dc:creator>
  <cp:lastModifiedBy>1+1</cp:lastModifiedBy>
  <cp:revision>285</cp:revision>
  <dcterms:created xsi:type="dcterms:W3CDTF">2024-03-02T09:40:00Z</dcterms:created>
  <dcterms:modified xsi:type="dcterms:W3CDTF">2024-06-14T04:10:22Z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76A7540B234749438807DCA08327B7A7_12</vt:lpwstr>
  </property>
  <property fmtid="{D5CDD505-2E9C-101B-9397-08002B2CF9AE}" pid="3" name="KSOProductBuildVer">
    <vt:lpwstr>2052-12.1.0.16929</vt:lpwstr>
  </property>
</Properties>
</file>