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301" r:id="rId4"/>
    <p:sldId id="302" r:id="rId5"/>
    <p:sldId id="292" r:id="rId6"/>
    <p:sldId id="258" r:id="rId7"/>
    <p:sldId id="259" r:id="rId8"/>
    <p:sldId id="260" r:id="rId9"/>
    <p:sldId id="289" r:id="rId10"/>
    <p:sldId id="261" r:id="rId11"/>
    <p:sldId id="263" r:id="rId12"/>
    <p:sldId id="264" r:id="rId13"/>
    <p:sldId id="290" r:id="rId14"/>
    <p:sldId id="265" r:id="rId15"/>
    <p:sldId id="266" r:id="rId16"/>
    <p:sldId id="296" r:id="rId17"/>
    <p:sldId id="268" r:id="rId18"/>
    <p:sldId id="269" r:id="rId19"/>
    <p:sldId id="270" r:id="rId20"/>
    <p:sldId id="274" r:id="rId21"/>
    <p:sldId id="275" r:id="rId22"/>
    <p:sldId id="291" r:id="rId23"/>
    <p:sldId id="276" r:id="rId24"/>
    <p:sldId id="293" r:id="rId25"/>
    <p:sldId id="277" r:id="rId26"/>
    <p:sldId id="278" r:id="rId27"/>
    <p:sldId id="294" r:id="rId28"/>
    <p:sldId id="279" r:id="rId29"/>
    <p:sldId id="295" r:id="rId30"/>
    <p:sldId id="281" r:id="rId31"/>
    <p:sldId id="297" r:id="rId32"/>
    <p:sldId id="298" r:id="rId33"/>
    <p:sldId id="299" r:id="rId34"/>
    <p:sldId id="300" r:id="rId35"/>
    <p:sldId id="286" r:id="rId36"/>
    <p:sldId id="288" r:id="rId37"/>
    <p:sldId id="303" r:id="rId38"/>
  </p:sldIdLst>
  <p:sldSz cx="12192000" cy="6858000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9" autoAdjust="0"/>
    <p:restoredTop sz="94660"/>
  </p:normalViewPr>
  <p:slideViewPr>
    <p:cSldViewPr snapToGrid="0">
      <p:cViewPr varScale="1">
        <p:scale>
          <a:sx n="96" d="100"/>
          <a:sy n="96" d="100"/>
        </p:scale>
        <p:origin x="8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5F1D1-2417-4C66-82C7-9F12B1EE74E8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332A4-F49D-4EB1-823F-DA59B7650D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F51E-59B6-4E42-B4FA-1882257FEBE7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D72D-8663-44B6-9D1D-B80F76746039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72EC-EEA9-4433-BE1B-2595C8431806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1D4A-01A9-4AF3-80D4-01EC7B41DE35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4A63C-BF9E-4FFE-AB38-26C1AA1A58ED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F919A-497C-4E00-9C0A-BEA8025C418F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80C4-E993-473E-A6EE-BEC2ACD831DC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9E41-30F8-491E-8F4D-442FB831C7A0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32BD-EEC1-4397-9D9D-4A81B59AA8BC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386DC-EB1C-4B7A-B517-5A9690AEFFEF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ADDA-C5F4-42B2-97B5-8CB890FE18FE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9C7B-6090-4962-9480-199E658B600F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00D3-8DCC-475B-93FF-913049D0F5F5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81230-ABDD-4697-9009-FE24C6725004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4E83-D5DA-4A2F-894A-B172CF5A3906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2603-1566-4AB0-9DDF-DCAC323E7733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4653-B5E4-4070-BFF1-3660BE972C0B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B832B9-EE7B-4E15-9A3D-C00F31C451D7}" type="datetime1">
              <a:rPr lang="en-US" smtClean="0"/>
              <a:t>8/1/2022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B0C0-FD7D-019F-D909-114D65E5D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717483"/>
            <a:ext cx="8752370" cy="2536466"/>
          </a:xfrm>
        </p:spPr>
        <p:txBody>
          <a:bodyPr/>
          <a:lstStyle/>
          <a:p>
            <a:pPr algn="ctr"/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Privacy Training Plan:</a:t>
            </a:r>
            <a:b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GDPR v. CCPA</a:t>
            </a:r>
            <a:b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024EF-78F9-80B3-9D8D-84DCB9FAA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500438"/>
            <a:ext cx="8825658" cy="141533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4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Donald L. Buresh, Ph.D., Esq.</a:t>
            </a:r>
          </a:p>
          <a:p>
            <a:pPr algn="ctr"/>
            <a:r>
              <a:rPr lang="en-US" sz="24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LoganSquareDon@sbcglobal.net</a:t>
            </a:r>
          </a:p>
          <a:p>
            <a:pPr algn="ctr"/>
            <a:r>
              <a:rPr lang="en-US" sz="2400" i="1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Albany Law School: Global Privacy Law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F34C8-9F70-9D13-F4C1-EF9DA574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674FB-D09D-7B3F-E135-B5C9A407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7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6801-0B2C-B008-F204-8C2FB1A2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of the GDPR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6C815-624D-696E-E4A0-F9709B7B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GDPR applies to the processing personal data:</a:t>
            </a:r>
          </a:p>
          <a:p>
            <a:pPr lvl="1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Wholly or in part by automated means;</a:t>
            </a:r>
          </a:p>
          <a:p>
            <a:pPr lvl="1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other means when personal data is involved;</a:t>
            </a:r>
          </a:p>
          <a:p>
            <a:pPr lvl="1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entity is in the European Economic Area (EEA);</a:t>
            </a:r>
          </a:p>
          <a:p>
            <a:pPr lvl="1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entity is not in the EEA, but offers goods and services to EEA data subjects;</a:t>
            </a:r>
          </a:p>
          <a:p>
            <a:pPr lvl="1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organization is not in the EEA, but monitors EEA data subject behavior.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735B2-EC46-F0A5-D74C-DC503B90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1D9F1-CA9E-A771-1DEF-8B5D087D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8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78D4-D64A-E90C-00EC-4278F475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520140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Obligations under the GDPR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9F319-7939-1973-54F5-0A220FE7B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90256"/>
            <a:ext cx="8946541" cy="4558144"/>
          </a:xfrm>
        </p:spPr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obligations of the data controllers and its employees include:</a:t>
            </a:r>
          </a:p>
          <a:p>
            <a:pPr lvl="2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records of its data processing;</a:t>
            </a:r>
          </a:p>
          <a:p>
            <a:pPr lvl="2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 only with written instructions from the controller;</a:t>
            </a:r>
          </a:p>
          <a:p>
            <a:pPr lvl="2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not use a third-party sub-processor without written authorization;</a:t>
            </a:r>
          </a:p>
          <a:p>
            <a:pPr lvl="2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the data processing is secure;</a:t>
            </a:r>
          </a:p>
          <a:p>
            <a:pPr lvl="2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Appoint a representative to the EEA if required;</a:t>
            </a:r>
          </a:p>
          <a:p>
            <a:pPr lvl="2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Comply with international data transfer rules; and</a:t>
            </a:r>
          </a:p>
          <a:p>
            <a:pPr lvl="2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Co-operate with the supervisory authority.</a:t>
            </a:r>
          </a:p>
          <a:p>
            <a:pPr lvl="2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52E59-BA97-A794-4F0A-5361A178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07131-714E-38A3-3186-85D9A405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9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CF0DE-CBB6-2D46-A2DA-26B8482F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Lawful Processing of Personal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3AF7-9935-CDA7-3B48-9FC5ED393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7892"/>
            <a:ext cx="8946541" cy="4650508"/>
          </a:xfrm>
        </p:spPr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lawful, fairness, and transparency principle demands that a data controller and its employees satisfy one or more of the following lawful bases established in Article 6(1):</a:t>
            </a:r>
          </a:p>
          <a:p>
            <a:pPr lvl="1"/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Consent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The data subject has freely consented to the processing of their personal data;</a:t>
            </a:r>
          </a:p>
          <a:p>
            <a:pPr lvl="1"/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of a contract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Processing is necessary for the performance of a contract;</a:t>
            </a:r>
          </a:p>
          <a:p>
            <a:pPr lvl="1"/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Compliance of a legal obligation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Processing is necessary for the compliance of a data controller’s legal obligation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49067-6A90-05C9-94A9-76CBEAA8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EA2FE-9818-C552-10B5-FAEA1C138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1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1EAC-7028-15D7-1682-4BACBDD5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Lawful Processing of Personal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B885-82A3-C0BA-F862-9FDDBE42D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Vital interests  of a data subject or some other natural person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Processing is necessary to protect the vital interests of a data subject or some other natural person;</a:t>
            </a:r>
          </a:p>
          <a:p>
            <a:pPr lvl="1"/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interest or the exercise of official authority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Processing is necessary for a task that is accomplished in the public interest the exercise of official authority; or</a:t>
            </a:r>
          </a:p>
          <a:p>
            <a:pPr lvl="1"/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Legitimate private interests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Processing is necessary for the legitimate interests of the data controller or a third party, where the interests supersede the fundamental rights of a data subject.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93FB3-559B-511E-266A-684CB20D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C8F8F-3AE4-1B95-19DC-2F26D1D9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46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6433-50C3-523F-AE6C-E8894A7F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Lawful Processing of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Children’s Personal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4809-A766-1E5E-1ED6-6AD7231A0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a data subject is a child (under 16 years of age), written parental consent must be obtained by a data controller or its employees.</a:t>
            </a:r>
          </a:p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transparency considerations must be readily understood by a child data subject.</a:t>
            </a:r>
          </a:p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 States may optionally reduce the minimum age of 16 years.</a:t>
            </a:r>
          </a:p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However, no Member Stated can reduce the minimum age below 13 years of 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CEAD3-4CB9-D5D2-31E8-A5EFEE32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4A6AA-BBE7-57B1-FC44-035169C1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65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E9CF-FEA5-9C6E-467C-84BD816E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Categories of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0059-4AD7-137E-2BB6-F092BC95C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data controller and its employees for securing personal data that are classified in one or more of the following special categories: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disclosing race, ethnic origin, political opinion, religious or philosophical beliefs, or union membership;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regarding, health, sex, or sexual orientation;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Biometric or genetic data for the purpose of identifying a data subject.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use of special category data is prohibited except under specific limited circumstances.</a:t>
            </a:r>
          </a:p>
          <a:p>
            <a:pPr lvl="1"/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44C24-E117-696B-D03E-EAAF3A51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1BB15-9F9E-0951-40DD-C5AB5D27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280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B385-590B-B3ED-7551-A63ED569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Miscellaneous Data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DB6AB-10B2-AF9B-E8CF-5C8BF5DC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6062"/>
            <a:ext cx="8946541" cy="4642337"/>
          </a:xfrm>
        </p:spPr>
        <p:txBody>
          <a:bodyPr>
            <a:normAutofit/>
          </a:bodyPr>
          <a:lstStyle/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Pseudonymous data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data that can not be attributed to a data subject.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GDPR does not apply to pseudonymous data.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protection impact assessments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(DPIA) are required when: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Automated processing occurs;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Large scale processing of sensitive data; or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Systematic monitoring of a publicly accessible area.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 25 demands that data controllers comply with data protection by design and by default requirements.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52D1D-A580-E776-6DA5-82F62D79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0CD75-6D02-FBB0-0796-FD011EF8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33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7EC3-3977-22CC-1B21-8478A2CF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Rights of Data Subjects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5812-6ACA-CCC2-8ABB-26E96208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the GDPR, the following rights of a data subject must be honored by a data controller and its employees: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98F2B-B44B-C757-F5E0-1E76F427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C052A4-D665-A65E-A989-CB5745CC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3CD1766-32BE-A3BE-28B3-A4D8AC6DA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28589"/>
              </p:ext>
            </p:extLst>
          </p:nvPr>
        </p:nvGraphicFramePr>
        <p:xfrm>
          <a:off x="1468582" y="3582937"/>
          <a:ext cx="8172000" cy="2125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000">
                  <a:extLst>
                    <a:ext uri="{9D8B030D-6E8A-4147-A177-3AD203B41FA5}">
                      <a16:colId xmlns:a16="http://schemas.microsoft.com/office/drawing/2014/main" val="31796971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7374548"/>
                    </a:ext>
                  </a:extLst>
                </a:gridCol>
              </a:tblGrid>
              <a:tr h="3714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089959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r>
                        <a:rPr lang="en-US" dirty="0"/>
                        <a:t>Right to be informed;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to restrict processing;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252195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r>
                        <a:rPr lang="en-US" dirty="0"/>
                        <a:t>Right of access;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to data portability;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10451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r>
                        <a:rPr lang="en-US" dirty="0"/>
                        <a:t>Right of rectification;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to object;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61646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r>
                        <a:rPr lang="en-US" dirty="0"/>
                        <a:t>Right to erasure;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in relation automated decision making and profiling.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772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25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ADC3-9C1E-96C7-69C5-322B52F9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Protection Officers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60BDC-E396-DFD5-7C00-5F32FEE04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GDPR permits an entity to appoint a data protection officer (DPO) who has expert knowledge of data protection law and its practices.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responsibilities of a DPO include: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Assumes strategic data protection management;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Ensures organizational compliance;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Manages data protection risk;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Provides advice and guidance; and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Conducts horizontal scanning.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critical that all data controller employees are aware of the DPO and can confide in this individual without retribution.</a:t>
            </a:r>
          </a:p>
          <a:p>
            <a:pPr lvl="1"/>
            <a:endParaRPr lang="en-US" sz="22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E6656-4051-E25B-C335-4092B5FF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B83D4-3C1C-268D-9612-4C2E0779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5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0029-2C52-E3FF-963C-D93D18FE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Notification of a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C416A-6C3C-2357-4391-05CB86A59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4836"/>
            <a:ext cx="8946541" cy="4613563"/>
          </a:xfrm>
        </p:spPr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Article 33 of the GDPR imposes a duty on entities to report breaches of personal data to the supervising authority.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Notification by the data controller should: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Occur without delay;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Happen within 72 hours of the awareness of a breach; and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Maintain records of personal data breaches.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controller employees are responsible for ensuring that the proper individuals in an organization are notified of a data breach consistent with the rules of the GDPR.</a:t>
            </a:r>
          </a:p>
          <a:p>
            <a:pPr lvl="1"/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FA99D-664D-92EF-33ED-46083915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3142D-EA37-83A7-648B-950A9D94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8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8097B-ADEC-1356-B438-FF18F3D3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ACDE-418B-B6A2-D353-6ADA0E38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7800"/>
            <a:ext cx="8946541" cy="4800599"/>
          </a:xfrm>
        </p:spPr>
        <p:txBody>
          <a:bodyPr/>
          <a:lstStyle/>
          <a:p>
            <a:r>
              <a:rPr lang="en-US" sz="2400" b="1" dirty="0"/>
              <a:t>General Data Protection Regulation </a:t>
            </a:r>
            <a:r>
              <a:rPr lang="en-US" sz="2400" dirty="0"/>
              <a:t>. . . . . . . . . . . . . . . .   5</a:t>
            </a:r>
          </a:p>
          <a:p>
            <a:pPr lvl="1"/>
            <a:r>
              <a:rPr lang="en-US" sz="2200" dirty="0"/>
              <a:t>What is the General Data Protection Regulation? . . . . . .   6</a:t>
            </a:r>
          </a:p>
          <a:p>
            <a:pPr lvl="1"/>
            <a:r>
              <a:rPr lang="en-US" sz="2200" dirty="0"/>
              <a:t>GDPR Definitions . . . . . . . . . . . . . . . . . . . . . . . . . . . . . . . . . .   7</a:t>
            </a:r>
          </a:p>
          <a:p>
            <a:pPr lvl="1"/>
            <a:r>
              <a:rPr lang="en-US" sz="2200" dirty="0"/>
              <a:t>Data Protection Principles . . . . . . . . . . . . . . . . . . . . . . . . . .   8</a:t>
            </a:r>
          </a:p>
          <a:p>
            <a:pPr lvl="1"/>
            <a:r>
              <a:rPr lang="en-US" sz="2200" dirty="0"/>
              <a:t>Scope of the GDPR. . . . . . . . . . . . . . . . . . . . . . . . . . . . . . . . 10</a:t>
            </a:r>
          </a:p>
          <a:p>
            <a:pPr lvl="1"/>
            <a:r>
              <a:rPr lang="en-US" sz="2200" dirty="0"/>
              <a:t>Obligations under the GDPR . . . . . . . . . . . . . . . . . . . . . . . . 11</a:t>
            </a:r>
          </a:p>
          <a:p>
            <a:pPr lvl="1"/>
            <a:r>
              <a:rPr lang="en-US" sz="2200" dirty="0"/>
              <a:t>Lawful Processing of Personal Data. . . . . . . . . . . . . . . . . . . 12</a:t>
            </a:r>
          </a:p>
          <a:p>
            <a:pPr lvl="1"/>
            <a:r>
              <a:rPr lang="en-US" sz="2200" dirty="0"/>
              <a:t>Lawful Processing of Children’s Personal Data. . . . . . . . . . 14</a:t>
            </a:r>
          </a:p>
          <a:p>
            <a:pPr lvl="1"/>
            <a:r>
              <a:rPr lang="en-US" sz="2200" dirty="0"/>
              <a:t>Special Categories of Personal Data. . . . . . . . . . . . . . . . . . 15</a:t>
            </a:r>
          </a:p>
          <a:p>
            <a:pPr lvl="1"/>
            <a:r>
              <a:rPr lang="en-US" sz="2200" dirty="0"/>
              <a:t>Miscellaneous Data Issues. . . . . . . . . . . . . . . . . . . . . . . . . . . 16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6680B-5DCC-D997-EB06-D4C99EA92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5DC2F-C126-E93C-DB66-EDB7981D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1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006B-6310-5965-F82A-88310DFF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Transfers Outside the EEA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24DDC-D28E-FB16-76B8-9A214E33F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GDPR restricts the transfer of personal data outside the EEA or to international organizations.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However, personal data transfers are allowed to  countries or organizations outside the EEA, where the transfer is: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an adequacy decision by the EC;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Subject to appropriate safeguards (i.e., binding corporate rules or standard data protection clauses); or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Consistent with specific derogations (e.g., explicit consent or necessary for the performance of a contract).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controller employees should be trained to ensure that data transfers adhere to the above rules.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C6EF8-549E-FF11-376E-2EDB703B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13A2A-1A96-6215-AB1D-41905C4A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66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384C-32E6-E063-92D6-1C62C27A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Penalties for Non-Compliance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B9C3-8F6E-B6CE-7AE4-088F73596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70182"/>
            <a:ext cx="8946541" cy="4678217"/>
          </a:xfrm>
        </p:spPr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Supervisory authorities have a range of investigative, corrective, authorization, and advisory powers.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Fines can be up to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€20,000,000 or up to 4% of the world turnover for the proceeding year. 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The supervisory authority may: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Issue a warning to a data controller or data processor;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Order the data controller or data processor to comply with the requests of a data subject;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Order the data controller to reveal a data breach to a data subject;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AAC6F-F6AC-A7A1-091C-03BC570C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453A1-1AE9-5DD7-150E-F8126D4A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85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E8D9-7E04-79BA-F7C6-D56CF42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Penalties for Non-Compliance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3A93B-1C19-A3AA-A482-9D944E97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2554"/>
            <a:ext cx="8946541" cy="4705846"/>
          </a:xfrm>
        </p:spPr>
        <p:txBody>
          <a:bodyPr>
            <a:normAutofit/>
          </a:bodyPr>
          <a:lstStyle/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Impose a temporary or permanent ban on processing;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the rectification of erasure of personal data or restriction of processing based on the rights of a data subject;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Impose an administrative fine;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that data flow be suspended to a third country or organization.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controller employees need to made aware that the penalties for non-compliance are substantial, and that employees are responsible for compliance.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1B8E8-D877-5E7E-191A-AC74B941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67D92-6976-67AD-78C6-DC99E3C6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3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31CD-009D-AA46-1F5B-161C33B7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Remedies and Compensation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4E7D-A72D-F0D5-3E27-9335914F0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data subject has the right to receive an effective remedy from the European judiciary.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GDPR permits a data subject to appoint a non-profit organization to help them receive a fair remedy.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the GDPR, a data subject may receive compensation from a data controller or a data processor, where there is material or non-material damage resulting from an infringement.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controller employees should understand the penalties and remedies available to data subjects.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53DC0-3877-B171-D6EA-21F50C20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8EE54-053D-41C8-B2A6-EFFA14D4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812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0797BE-9AA4-D8BC-30E2-5078E07F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81464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California Consumer Privacy Act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4FE5D-A87D-2382-DFE6-61005B9A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9D13F-7724-7791-50CF-5E6BA24D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65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F31D-1C01-138D-213F-BB3A8097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California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Consumer Privacy 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766C-E03E-4FEC-5426-9D2F2AF7D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67345"/>
            <a:ext cx="8946541" cy="4281055"/>
          </a:xfrm>
        </p:spPr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California Consumer Privacy Act (CCPA) was the first comprehensive data protection privacy law in the United States.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states of Colorado, Connecticut, Utah, and Virginia have modeled their comprehensive privacy laws based on the GDPA and the CCPA.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California Governor Jerry Brown signed SB-375 into law on June 28, 2018.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CCPA became effective on January 1, 2020, and enforcement began on July 1, 2020.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DB24F-AB0F-C81E-90AB-B99239BC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75BE5-CF9B-4B9F-54D8-4707903C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0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3EFA-2AAA-1616-D5C5-0C7F601D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of the CCPA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08D3-11B9-5E6A-E6C8-6AF367AB5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16364"/>
            <a:ext cx="8946541" cy="4632035"/>
          </a:xfrm>
        </p:spPr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CCPA protects the personal information of California consumers.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the CCPA, personal information is information that identifies, relates to, describes, is capable of being associated with, or could be reasonably linked to an individual or a household.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CCPA consumer is any natural person or individual that is a California resident that is domiciled in California or temporarily residing somewhere other than California.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3CEDE-2623-E92C-67B4-69A65A2D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57711-E9C1-2697-B13D-391CA356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0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D472-5FA9-3039-1069-F22FDC07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Parties Affected by the CCPA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B1E8F8-0AE1-6D0D-BE9C-AFFA39C52D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Companies Regulated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EE00F6-4777-9A3C-2F94-D4E2C46BCE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For-profit firms and their affiliates that collect personal information and meet on of the following:</a:t>
            </a:r>
          </a:p>
          <a:p>
            <a:pPr lvl="1"/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Annual revenue &gt; $25 million</a:t>
            </a:r>
          </a:p>
          <a:p>
            <a:pPr lvl="1"/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Receives or discloses personal information of at least 100,000 California residents</a:t>
            </a:r>
          </a:p>
          <a:p>
            <a:pPr lvl="1"/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 percent or more annual revenue from the sale of California consumer information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81820E-B8AB-0FD1-F330-3FEED24F7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Individuals Protected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35BD78-3A4D-05E9-8C19-9F1D69DB3B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California consumer are any natural person who is a California resident.</a:t>
            </a:r>
          </a:p>
          <a:p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California resident includes:</a:t>
            </a:r>
          </a:p>
          <a:p>
            <a:pPr lvl="1"/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Individuals in California for non-transitory or non-temporary purposes.</a:t>
            </a:r>
          </a:p>
          <a:p>
            <a:pPr lvl="1"/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Individuals domiciled in California, but temporarily living in some other place.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243FA-438C-7597-18FB-A75EC525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(c) 2022.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37E6A-87FC-2F9F-EA63-F502633E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75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2D13-F3C7-5902-4D44-0F74051E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Provisions of the CCPA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74F7-CE95-DB79-E985-DF0E81313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6982"/>
            <a:ext cx="8946541" cy="4881417"/>
          </a:xfrm>
        </p:spPr>
        <p:txBody>
          <a:bodyPr>
            <a:normAutofit lnSpcReduction="10000"/>
          </a:bodyPr>
          <a:lstStyle/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to know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The categories of data being collected and whether and to who is purchasing or receiving the information.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to disclose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Right to request specific pieces of personal information collected.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to deletion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Right to request of business the deletion of personal information subject to some exceptions.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to opt-out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Right to opt-out of the sale of personal information.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to equal service and price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Right of consumers to decline to exercise their CCPA rights.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69F28-7F7C-35EC-5A62-34408E9D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40DAC-D9C9-B8A5-9E8F-E803BFD0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23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D4D5-1A01-A6DE-B197-00D8DB1DC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Provisions of the CCPA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75299-2595-5811-ABF5-CF9863220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48510"/>
            <a:ext cx="8946541" cy="4899890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to data portability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Upon request, companies must provide consumers their personal data in an easily transferable electronic format.</a:t>
            </a:r>
          </a:p>
          <a:p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Protection for minors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Individuals under 16 years of age must affirmatively authorize the sale of personal information.</a:t>
            </a:r>
          </a:p>
          <a:p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 to transparency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Private policies and notices must disclose the categories , recipients, and sources of data collected, disclosed, or sold within the past year.</a:t>
            </a:r>
          </a:p>
          <a:p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Contact mechanism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Firms must contain a link that says “</a:t>
            </a:r>
            <a:r>
              <a:rPr lang="en-US" sz="2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Not Sell My Personal Information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.”</a:t>
            </a:r>
          </a:p>
          <a:p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requests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Companies my provide two ways to request information and must respond within 45 days without requesting payment.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33D7D-7AD5-BF86-FB0F-5AF2C123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89314-7370-9948-AB1E-399714D5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4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F327-328C-854A-0934-55C2AA4F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EC279-44D7-2773-FBAD-DA26E7274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Rights of Data Subjects . . . . . . . . . . . . . . . . . . . . . . . . . . . . 17</a:t>
            </a:r>
          </a:p>
          <a:p>
            <a:pPr lvl="1"/>
            <a:r>
              <a:rPr lang="en-US" sz="2200" dirty="0"/>
              <a:t>Data Protection Officers . . . . . . . . . . . . . . . . . . . . . . . . . . . 18</a:t>
            </a:r>
          </a:p>
          <a:p>
            <a:pPr lvl="1"/>
            <a:r>
              <a:rPr lang="en-US" sz="2200" dirty="0"/>
              <a:t>Notification of a Breach. . . . . . . . . . . . . . . . . . . . . . . . . . . . 19</a:t>
            </a:r>
          </a:p>
          <a:p>
            <a:pPr lvl="1"/>
            <a:r>
              <a:rPr lang="en-US" sz="2200" dirty="0"/>
              <a:t>Data Transfers Outside the EEA. . . . . . . . . . . . . . . . . . . . . . 20</a:t>
            </a:r>
          </a:p>
          <a:p>
            <a:pPr lvl="1"/>
            <a:r>
              <a:rPr lang="en-US" sz="2200" dirty="0"/>
              <a:t>Penalties of Non-Compliance. . . . . . . . . . . . . . . . . . . . . . . 21</a:t>
            </a:r>
          </a:p>
          <a:p>
            <a:pPr lvl="1"/>
            <a:r>
              <a:rPr lang="en-US" sz="2200" dirty="0"/>
              <a:t>Remedies and Compensation . . . . . . . . . . . . . . . . . . . . . . 23</a:t>
            </a:r>
          </a:p>
          <a:p>
            <a:r>
              <a:rPr lang="en-US" sz="2400" b="1" dirty="0"/>
              <a:t>California Consumer Privacy Act. </a:t>
            </a:r>
            <a:r>
              <a:rPr lang="en-US" sz="2400" dirty="0"/>
              <a:t>. . . . . . . . . . . . . . . . . . 24</a:t>
            </a:r>
          </a:p>
          <a:p>
            <a:pPr lvl="1"/>
            <a:r>
              <a:rPr lang="en-US" sz="2200" dirty="0"/>
              <a:t>What is the California Consumer Privacy Act? . . . . . . . . . 25</a:t>
            </a:r>
          </a:p>
          <a:p>
            <a:pPr lvl="1"/>
            <a:r>
              <a:rPr lang="en-US" sz="2200" dirty="0"/>
              <a:t>Scope of the CCPA . . . . . . . . . . . . . . . . . . . . . . . . . . . . . . . 26</a:t>
            </a:r>
          </a:p>
          <a:p>
            <a:pPr lvl="1"/>
            <a:r>
              <a:rPr lang="en-US" sz="2200" dirty="0"/>
              <a:t>Parties Affected by the CCPA . . . . . . . . . . . . . . . . . . . . . . 27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06C68-3C05-4178-62DA-5BB99386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EC9B6-FA81-65D7-1687-F7F45474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55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078B-8C28-5322-2C05-C71ADD1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 Privacy Rights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GDPR v. CCPA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C8C88-3D92-EC37-81D7-7D1AA11DC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C2EE9-58FC-8C91-4EBD-D39780A6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26D89AA-B8ED-1986-475F-763FEEEBB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509395"/>
              </p:ext>
            </p:extLst>
          </p:nvPr>
        </p:nvGraphicFramePr>
        <p:xfrm>
          <a:off x="984738" y="2056097"/>
          <a:ext cx="9367802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1570">
                  <a:extLst>
                    <a:ext uri="{9D8B030D-6E8A-4147-A177-3AD203B41FA5}">
                      <a16:colId xmlns:a16="http://schemas.microsoft.com/office/drawing/2014/main" val="1597780391"/>
                    </a:ext>
                  </a:extLst>
                </a:gridCol>
                <a:gridCol w="3846232">
                  <a:extLst>
                    <a:ext uri="{9D8B030D-6E8A-4147-A177-3AD203B41FA5}">
                      <a16:colId xmlns:a16="http://schemas.microsoft.com/office/drawing/2014/main" val="2937765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GDPR Privacy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CCPA Similarity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698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Right to be informed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in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0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Right to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Reduced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64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Right to portability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Reduced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77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Right to correct personal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applicable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35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Right to stop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Reduced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86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Right to stop automated decision making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applicable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4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Right to erasure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in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3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Right to equal services and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Increased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52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 right of action damages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Reduced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20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Regulator penalties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CCPA fine based on individual violation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96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9841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A18E-4C63-1464-A74B-A1F38C70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268144"/>
          </a:xfrm>
        </p:spPr>
        <p:txBody>
          <a:bodyPr/>
          <a:lstStyle/>
          <a:p>
            <a:pPr algn="ctr"/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Plan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ECEDC-9CDB-1595-BD35-7804B344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319F9-9E4E-08A1-341F-F84DECBB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54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9C7C-5F77-74A8-BF01-D07F80C2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Issues For Employees: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to Do?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F35DA1-E544-FDE1-4DEC-85B835CE3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the firm’s data protection policies, and ensure that employees understand the rules and why the rules are important.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 the company policies and rules whenever personal data is being inappropriately used, and prevent unauthorized access, loss, theft, or data altercation.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Employees should speak out if they accidently lose, delete, or transfer personal data.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Employees should talk to their manager or Data Protection Officer if they have questions.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94B37-7C38-F799-15D9-BEB981FB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41D08-5D76-F687-54E8-A9331CCA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87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831A-91A4-7D70-BF3E-7D17ACF4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Issues For Employees: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Not to Do?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E912B-8483-F9EB-661D-E0874C44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not continue to use customer personal data if the customer wants such usage to stop.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not transfer personal outside the EU without assuring adequate protection is in place.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not leave personal data on a desk or on an unattended display unit.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not collect or use the personal data of children without first obtaining parental or guardian consent.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572CE-69C3-A34A-F129-48295F6A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7D80B-DDB0-6ECC-CBAB-E75CE3D3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83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6B3A-C080-BE9F-9FEA-29B6FA5F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Training Issues for Employees: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EE7B4-1226-0397-0E80-0BDCD7455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Remember that the personal data of data subjects (GDPR) or consumers (CCPA or other state law) is a precious asset to the company.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Treat someone’s personal data as if it belonged to you.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 it and safeguard it from being inappropriately used, and prevent unauthorized access, loss, theft, or data </a:t>
            </a:r>
            <a:r>
              <a:rPr 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altercation.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543DE-9BE8-2DB5-C51E-4D26D84F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BF563-BF36-BDF5-291D-8D906F73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540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DC88-2600-9881-1C0F-5D6A4CEC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232452"/>
            <a:ext cx="9404723" cy="3721210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54804-F3B8-ED09-E6BF-C89E31FC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B583-7EFB-5BE8-0262-9B3DC90D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4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6E73-752A-D25F-E4FC-BE8A2BE6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22098-1C6F-AE41-35BF-96E830165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General Data Protection Regulation (GDPR) and Data Protection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Church of England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(Dec.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2017), 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</a:rPr>
              <a:t>available at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https://www.gloucester.anglican.org/wp-content/uploads/2018/02/GDPR-key-messages.pptx.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Inna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Olesnycky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Data Privacy: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What’s Next with GDPR and How 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</a:rPr>
              <a:t>W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ill CCPA Impact </a:t>
            </a:r>
            <a:r>
              <a:rPr lang="en-US" sz="1800" i="1" dirty="0"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ompanies?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Robert Half Legal Consulting Solutions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(2018), PowerPoint presentation given at a Microsoft Corp. symposium in December 2018.</a:t>
            </a:r>
          </a:p>
          <a:p>
            <a:r>
              <a:rPr lang="en-US" sz="1800" i="1" dirty="0">
                <a:latin typeface="Times New Roman" panose="02020603050405020304" pitchFamily="18" charset="0"/>
              </a:rPr>
              <a:t>GDPR Compliance Training Presentation</a:t>
            </a:r>
            <a:r>
              <a:rPr lang="en-US" sz="1800" dirty="0">
                <a:latin typeface="Times New Roman" panose="02020603050405020304" pitchFamily="18" charset="0"/>
              </a:rPr>
              <a:t>, </a:t>
            </a:r>
            <a:r>
              <a:rPr lang="en-US" sz="1800" cap="small" dirty="0">
                <a:latin typeface="Times New Roman" panose="02020603050405020304" pitchFamily="18" charset="0"/>
              </a:rPr>
              <a:t>Practical Guidance </a:t>
            </a:r>
            <a:r>
              <a:rPr lang="en-US" sz="1800" dirty="0">
                <a:latin typeface="Times New Roman" panose="02020603050405020304" pitchFamily="18" charset="0"/>
              </a:rPr>
              <a:t>(Mar. 28, 2022), </a:t>
            </a:r>
            <a:r>
              <a:rPr lang="en-US" sz="1800" i="1" dirty="0">
                <a:latin typeface="Times New Roman" panose="02020603050405020304" pitchFamily="18" charset="0"/>
              </a:rPr>
              <a:t>available at </a:t>
            </a:r>
            <a:r>
              <a:rPr lang="en-US" sz="1800" dirty="0">
                <a:latin typeface="Times New Roman" panose="02020603050405020304" pitchFamily="18" charset="0"/>
              </a:rPr>
              <a:t>https://advance.lexis.com/open/document/openwebdocview/GDPR-Compliance-Training-Presentation/?pdmfid=1000522&amp;pddocfullpath=%2Fshared%2Fdocument%2Fanalytical-materials%2Furn%3AcontentItem%3A625F-YTN1-JWJ0-G401-00000-00&amp;pdcomponentid=500749.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B2DED-FC95-189A-45FE-1E6B72BF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900CE-3402-9952-719C-134CA329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74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1C3A-C508-0A81-FE44-91719C25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00D22-5884-2D9D-BE11-8DAC36A7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19918"/>
            <a:ext cx="8946541" cy="4928482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latin typeface="Times New Roman" panose="02020603050405020304" pitchFamily="18" charset="0"/>
              </a:rPr>
              <a:t>GDPR Training Presentation</a:t>
            </a:r>
            <a:r>
              <a:rPr lang="en-US" dirty="0">
                <a:latin typeface="Times New Roman" panose="02020603050405020304" pitchFamily="18" charset="0"/>
              </a:rPr>
              <a:t>, </a:t>
            </a:r>
            <a:r>
              <a:rPr lang="en-US" cap="small" dirty="0" err="1">
                <a:latin typeface="Times New Roman" panose="02020603050405020304" pitchFamily="18" charset="0"/>
              </a:rPr>
              <a:t>Skillcast</a:t>
            </a:r>
            <a:r>
              <a:rPr lang="en-US" dirty="0">
                <a:latin typeface="Times New Roman" panose="02020603050405020304" pitchFamily="18" charset="0"/>
              </a:rPr>
              <a:t> (n.d.), </a:t>
            </a:r>
            <a:r>
              <a:rPr lang="en-US" i="1" dirty="0">
                <a:latin typeface="Times New Roman" panose="02020603050405020304" pitchFamily="18" charset="0"/>
              </a:rPr>
              <a:t>available at </a:t>
            </a:r>
            <a:r>
              <a:rPr lang="en-US" dirty="0">
                <a:latin typeface="Times New Roman" panose="02020603050405020304" pitchFamily="18" charset="0"/>
              </a:rPr>
              <a:t>https://www.skillcast.com/cs/c/?cta_guid=a8e8d21a-a079-41f3-892e-f26e59ce7b9c&amp;signature=AAH58kGlmHRzxxdoTFs_WsE_bYmF9I60YA&amp;pageId=6539381173&amp;placement_guid=62cbd183-4701-4c19-920c-8e37c6194545&amp;click=105afb9e-72c0-4b31-abfe-2c00e75e7308&amp;hsutk=0ac9d45364a32c1dda8d43f6b391e168&amp;canon=https%3A%2F%2Fwww.skillcast.com%2Fgdpr-training-presentation-download&amp;utm_referrer=https%3A%2F%2Fwww.skillcast.com%2Fgdpr-training-presentation&amp;portal_id=2456764&amp;redirect_url=APefjpE69Yu5-A_OGCZ6B_xdJW6tVWdVEyWanfZckddDefYehX_qVhSgebY2G51jbXXo5HKvYl3AX48DpaYzgtTagRr_3r5pA6EHfIzZ1k_6pUuSxi8vIsfy2dcS7i_UHBWHo7-Vve6ohORVNROPqZJl-eSiuuwyjWq143yY_vFepgq7gdL1e9jStRvPkeBvbon_XM11vhTb8P3gRqXaBrtTa-9Cuu1-JVVu6HPi79Yn11jb-I0gSVXqSax2GQzkWrdvS7J9r7gtX_iXTn1DHMi9AVUmg12lfFwJ1-QtlL6ZL9pn9vI5XlSn0gpYjQUyXeAnmvTH6r-giAXUwJJwz-A0IrjNQO4Z4HwMtJsH25UxDUjFTJPk2sO87OJF4rXrZt-IczA1zbOc2juoQ7PWyUhIFInSC0tP7g&amp;__hstc=113533784.0ac9d45364a32c1dda8d43f6b391e168.1659193218112.1659193218112.1659193218112.1&amp;__hssc=113533784.2.1659193218112&amp;__hsfp=3983384091&amp;contentType=landing-pa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09409-FB06-DDC7-63B7-F7903A02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9A92A-141F-2506-C90C-B4481D03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6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8D7A-5060-1299-A42E-563581EA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FB585-271A-ECD9-BF67-1FFE8620B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47800"/>
            <a:ext cx="8946541" cy="4800599"/>
          </a:xfrm>
        </p:spPr>
        <p:txBody>
          <a:bodyPr>
            <a:normAutofit/>
          </a:bodyPr>
          <a:lstStyle/>
          <a:p>
            <a:pPr lvl="1"/>
            <a:r>
              <a:rPr lang="en-US" sz="2200" dirty="0"/>
              <a:t>Key Provisions of the CCPA . . . . . . . . . . . . . . . . . . . . . . . . 28</a:t>
            </a:r>
          </a:p>
          <a:p>
            <a:pPr lvl="1"/>
            <a:r>
              <a:rPr lang="en-US" sz="2200" dirty="0"/>
              <a:t>Individual Privacy Rights: GDPR v. CCPA. . . . . . . . . . . . . 30</a:t>
            </a:r>
          </a:p>
          <a:p>
            <a:r>
              <a:rPr lang="en-US" sz="2400" b="1" dirty="0"/>
              <a:t>Training Plan </a:t>
            </a:r>
            <a:r>
              <a:rPr lang="en-US" sz="2400" dirty="0"/>
              <a:t>. . . . . . . . . . . . . . . . . . . . . . . . . . . . . . . . . . . 31</a:t>
            </a:r>
          </a:p>
          <a:p>
            <a:pPr lvl="1"/>
            <a:r>
              <a:rPr lang="en-US" sz="2200" dirty="0"/>
              <a:t>Training Issues for Employees: What to Do?. . . . . . . . . . . 32</a:t>
            </a:r>
          </a:p>
          <a:p>
            <a:pPr lvl="1"/>
            <a:r>
              <a:rPr lang="en-US" sz="2200" dirty="0"/>
              <a:t>Training Issues for Employees: What Not to Do? . . . . . . . 33</a:t>
            </a:r>
          </a:p>
          <a:p>
            <a:pPr lvl="1"/>
            <a:r>
              <a:rPr lang="en-US" sz="2200" dirty="0"/>
              <a:t>Training Issues for Employees: Summary. . . . . . . . . . . . . . 34</a:t>
            </a:r>
          </a:p>
          <a:p>
            <a:r>
              <a:rPr lang="en-US" sz="2400" b="1" dirty="0"/>
              <a:t>Any Questions?</a:t>
            </a:r>
            <a:r>
              <a:rPr lang="en-US" sz="2400" dirty="0"/>
              <a:t>. . . . . . . . . . . . . . . . . . . . . . . . . . . . . . . . . 35</a:t>
            </a:r>
          </a:p>
          <a:p>
            <a:r>
              <a:rPr lang="en-US" sz="2400" b="1" dirty="0"/>
              <a:t>References</a:t>
            </a:r>
            <a:r>
              <a:rPr lang="en-US" sz="2400" dirty="0"/>
              <a:t> . . . . . . . . . . . . . . . . . . . . . . . . . . . . . . . . . . . . 36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7A9D6-1924-B25C-66E2-B004DAD8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085EE-9FFB-9A74-ED4A-E8E61B11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62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DCAAA8-ECBC-AE6F-CFBF-147CACC0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4497973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Data </a:t>
            </a:r>
            <a:b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Protection Regulation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D0A2B-E111-9F61-F6C5-C260D456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E6D94-8100-ED7B-DE19-235172E0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72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A63A-4E0C-E90E-DAE0-E49EED16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General Data Protection Regulation?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632BF-8756-F675-613A-5D09B904F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General Data Protection Regulation (GDPR) is a European law that became effective on May 25, 2018.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GDPR oversees the type of notice that organizations must provide EU citizens regarding how their personal data is employed.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GDPR also limits how entities are permitted to  process personal identifiable information.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Finally, the GDPR has strict requirements when sensitive data is processed.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43A7E-959C-6777-4B36-89318391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(c) 2022.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F83B2-AC20-B6DE-4709-1BF6CA51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2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1CD4-2675-0A91-288B-3EB1129F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GDPR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EC74E-6D1E-22EA-8175-71BD7387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Personal Data </a:t>
            </a:r>
            <a:r>
              <a:rPr lang="en-US" sz="2400" dirty="0"/>
              <a:t>– Information relating to a natural person.</a:t>
            </a:r>
          </a:p>
          <a:p>
            <a:r>
              <a:rPr lang="en-US" sz="2400" b="1" i="1" dirty="0"/>
              <a:t>Data Subject </a:t>
            </a:r>
            <a:r>
              <a:rPr lang="en-US" sz="2400" dirty="0"/>
              <a:t>– Individuals that related to personal data.</a:t>
            </a:r>
          </a:p>
          <a:p>
            <a:r>
              <a:rPr lang="en-US" sz="2400" b="1" i="1" dirty="0"/>
              <a:t>Data Controller </a:t>
            </a:r>
            <a:r>
              <a:rPr lang="en-US" sz="2400" dirty="0"/>
              <a:t>– A natural, legal person, or organization that determines the purpose and means of processing personal data.</a:t>
            </a:r>
          </a:p>
          <a:p>
            <a:r>
              <a:rPr lang="en-US" sz="2400" b="1" i="1" dirty="0"/>
              <a:t>Data Processor </a:t>
            </a:r>
            <a:r>
              <a:rPr lang="en-US" sz="2400" dirty="0"/>
              <a:t>– A natural, legal person, or organization that processes personal data for the data controller.</a:t>
            </a:r>
          </a:p>
          <a:p>
            <a:r>
              <a:rPr lang="en-US" sz="2400" b="1" i="1" dirty="0"/>
              <a:t>Supervisory Authority </a:t>
            </a:r>
            <a:r>
              <a:rPr lang="en-US" sz="2400" dirty="0"/>
              <a:t>– A public authority responsible for monitoring the application of the GDPR.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8EB1D-3570-2FCD-8703-01CC6C69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9484A-7EDB-E1D1-32BF-2157955E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1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199D-A2AE-3FF8-677B-65AF8C6B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80427"/>
            <a:ext cx="9404723" cy="1400530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Protection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57A4-ACF8-A0C2-5293-5234AB475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GDPR data protection principles include:</a:t>
            </a:r>
          </a:p>
          <a:p>
            <a:pPr lvl="1"/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Lawfulness, fairness, and transparency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Personal data must be processed lawfully, fairly, and in  a transparent manner.</a:t>
            </a:r>
          </a:p>
          <a:p>
            <a:pPr lvl="1"/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 limitation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Personal data must be collected for specified, explicit, and legitimate purposes.</a:t>
            </a:r>
          </a:p>
          <a:p>
            <a:pPr lvl="1"/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minimization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Personal data must be adequate, relevant, and limited to the purposes specified.</a:t>
            </a:r>
          </a:p>
          <a:p>
            <a:pPr lvl="1"/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Personal data must accurate and kept up to date.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5F570-91E6-9ED5-C72B-257FE464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4723D-EFCE-82FD-9289-F661E414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7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09AD-6A17-7942-70AA-3EAE3AD0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Protection Principles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66171-929D-8436-6E6E-A1AE956F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limitation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Personal data must be stored no longer than necessary.</a:t>
            </a:r>
          </a:p>
          <a:p>
            <a:pPr lvl="1"/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Integrity and confidentiality (security)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Personal data must be processed in a secure manner.</a:t>
            </a:r>
          </a:p>
          <a:p>
            <a:pPr lvl="1"/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Accountability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The data controller is responsible for demonstratable compliance with the GDPR.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412B4-C1CB-A1AC-6AA7-E2E3DC24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2022.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3B7FE-B4C0-DC86-CC73-589E6B17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755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2210</TotalTime>
  <Words>3731</Words>
  <Application>Microsoft Office PowerPoint</Application>
  <PresentationFormat>Widescreen</PresentationFormat>
  <Paragraphs>306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Century Gothic</vt:lpstr>
      <vt:lpstr>Times New Roman</vt:lpstr>
      <vt:lpstr>Wingdings 3</vt:lpstr>
      <vt:lpstr>Ion</vt:lpstr>
      <vt:lpstr>Privacy Training Plan: GDPR v. CCPA </vt:lpstr>
      <vt:lpstr>Table of Contents</vt:lpstr>
      <vt:lpstr>Table of Contents</vt:lpstr>
      <vt:lpstr>Table of Contents</vt:lpstr>
      <vt:lpstr>   General Data  Protection Regulation</vt:lpstr>
      <vt:lpstr> What is the General Data Protection Regulation?</vt:lpstr>
      <vt:lpstr>GDPR Definitions</vt:lpstr>
      <vt:lpstr>Data Protection Principles</vt:lpstr>
      <vt:lpstr>Data Protection Principles</vt:lpstr>
      <vt:lpstr>Scope of the GDPR</vt:lpstr>
      <vt:lpstr>Obligations under the GDPR</vt:lpstr>
      <vt:lpstr>Lawful Processing of Personal Data</vt:lpstr>
      <vt:lpstr>Lawful Processing of Personal Data</vt:lpstr>
      <vt:lpstr>Lawful Processing of Children’s Personal Data</vt:lpstr>
      <vt:lpstr>Special Categories of Personal Data</vt:lpstr>
      <vt:lpstr>Miscellaneous Data Issues</vt:lpstr>
      <vt:lpstr>Rights of Data Subjects</vt:lpstr>
      <vt:lpstr>Data Protection Officers</vt:lpstr>
      <vt:lpstr>Notification of a Breach</vt:lpstr>
      <vt:lpstr>Data Transfers Outside the EEA</vt:lpstr>
      <vt:lpstr>Penalties for Non-Compliance</vt:lpstr>
      <vt:lpstr>Penalties for Non-Compliance</vt:lpstr>
      <vt:lpstr>Remedies and Compensation</vt:lpstr>
      <vt:lpstr>   California Consumer Privacy Act</vt:lpstr>
      <vt:lpstr>What is the California Consumer Privacy Act?</vt:lpstr>
      <vt:lpstr>Scope of the CCPA</vt:lpstr>
      <vt:lpstr>Parties Affected by the CCPA</vt:lpstr>
      <vt:lpstr>Key Provisions of the CCPA</vt:lpstr>
      <vt:lpstr>Key Provisions of the CCPA</vt:lpstr>
      <vt:lpstr>Individual Privacy Rights GDPR v. CCPA</vt:lpstr>
      <vt:lpstr>    Training Plan</vt:lpstr>
      <vt:lpstr>Training Issues For Employees: What to Do?</vt:lpstr>
      <vt:lpstr>Training Issues For Employees: What Not to Do?</vt:lpstr>
      <vt:lpstr>Training Issues for Employees: Summary</vt:lpstr>
      <vt:lpstr>  Any Questions?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Data Protection Regulation  Privacy Training Plan</dc:title>
  <dc:creator>DLB</dc:creator>
  <cp:lastModifiedBy>DLB</cp:lastModifiedBy>
  <cp:revision>50</cp:revision>
  <cp:lastPrinted>2022-07-30T04:34:50Z</cp:lastPrinted>
  <dcterms:created xsi:type="dcterms:W3CDTF">2022-07-28T18:35:54Z</dcterms:created>
  <dcterms:modified xsi:type="dcterms:W3CDTF">2022-08-01T13:38:22Z</dcterms:modified>
</cp:coreProperties>
</file>