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0" r:id="rId5"/>
    <p:sldId id="258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5CE531-00E9-4294-ADAD-1ABE3E05960A}">
          <p14:sldIdLst>
            <p14:sldId id="256"/>
          </p14:sldIdLst>
        </p14:section>
        <p14:section name="Summary Section" id="{B06C04EF-3924-49BE-94BC-8769F5F55F17}">
          <p14:sldIdLst>
            <p14:sldId id="266"/>
          </p14:sldIdLst>
        </p14:section>
        <p14:section name="Welcome!" id="{B7C0D836-ED0C-43C9-B5BE-1A926B7C99EE}">
          <p14:sldIdLst>
            <p14:sldId id="259"/>
          </p14:sldIdLst>
        </p14:section>
        <p14:section name="Teaching Team" id="{C15FF474-CF12-4D68-AB17-F24763E543EF}">
          <p14:sldIdLst>
            <p14:sldId id="260"/>
          </p14:sldIdLst>
        </p14:section>
        <p14:section name="What this course is" id="{1D64856E-154E-476A-9659-B3D5AD7B4D82}">
          <p14:sldIdLst>
            <p14:sldId id="258"/>
          </p14:sldIdLst>
        </p14:section>
        <p14:section name="How we teach" id="{300D8F83-3DA1-4DBB-899C-966D9D401C4E}">
          <p14:sldIdLst>
            <p14:sldId id="262"/>
          </p14:sldIdLst>
        </p14:section>
        <p14:section name="Course Structure" id="{512C9DC7-1F49-4DC4-A24F-4B6B2C693C6F}">
          <p14:sldIdLst>
            <p14:sldId id="263"/>
            <p14:sldId id="261"/>
            <p14:sldId id="264"/>
          </p14:sldIdLst>
        </p14:section>
        <p14:section name="Required Tools" id="{A6EC9802-B5E3-4F01-8C18-D18DDBCB56B1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35B7-A738-483E-9C30-7404DB781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71D54-CC15-4585-BBAE-FD18B16E9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52B1-4811-4180-90FE-2B102212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C6C-B875-4CDF-A5C3-0F10AFBFCAD5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277A-5A4B-4BCB-BBEF-12A1F603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C4BF-5109-470B-8393-FC0C3606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16B1-8F29-4330-8611-2C51FA11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21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346B-03A2-45A2-A712-B9AC9901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1305B-F094-4ED9-A1F8-5C5E50B0B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43C95-CC35-436E-B44F-9F3249A7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C6C-B875-4CDF-A5C3-0F10AFBFCAD5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BCB2-1236-448B-8851-8969B649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295A-D123-4201-A347-687CD1F7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16B1-8F29-4330-8611-2C51FA11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56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4F006-1BC8-4059-8A32-FC02CC022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3E29F-94D0-4B54-BE85-AD2892B0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E82E-7675-4A4D-BD66-C8AE3F5D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C6C-B875-4CDF-A5C3-0F10AFBFCAD5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A98CE-C4F2-4849-B02D-9C0BA240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7F88-5B0C-4186-BA1D-92E59A3C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16B1-8F29-4330-8611-2C51FA11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88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C39A-2028-4FDF-9F37-F5AABB37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3A3D-DF7D-46F5-A4E1-FBAB0524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F0EF-2F34-46C5-BFCD-E6B0AE9D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C6C-B875-4CDF-A5C3-0F10AFBFCAD5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DB180-3428-4156-B8D9-661CFEE7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3CC9-2DB0-49CF-9E9B-0FE1E344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16B1-8F29-4330-8611-2C51FA11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8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C325-7180-4070-8D67-92A2E4F7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2F18C-E037-4B2E-8D82-A9C79246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AA40-194F-415E-8F94-A57C7564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C6C-B875-4CDF-A5C3-0F10AFBFCAD5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4E951-08E6-45BC-A4DA-ECFA040A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1F202-145C-4A9C-82CF-E2A77E0D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16B1-8F29-4330-8611-2C51FA11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04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F89-BE81-4E8E-9D3E-68316F39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493F-4466-493D-B283-BABCAED7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5AF4B-8168-444A-B5D2-AEF2C5F57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5E3A3-3D1A-4712-B9F9-23231CC1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C6C-B875-4CDF-A5C3-0F10AFBFCAD5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A5FFF-719B-4AC4-9879-8ADA4210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0B3B5-DBFD-45B0-B78A-3E9F0D63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16B1-8F29-4330-8611-2C51FA11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9CD3-A60F-4A07-84D4-20624449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47DA-6512-4E59-90D2-F6A0F71E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5C25-ED95-4351-8E2D-C108D749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9E8EE-C5F7-4F45-B4E0-C4C9DC08D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16059-7D30-47A2-ACB1-D6DE91131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18579-49DC-4E05-8CF0-5C6328D4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C6C-B875-4CDF-A5C3-0F10AFBFCAD5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56C9E-BBBD-4EAE-B396-162B1A06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7F8A0-4A50-4769-8AC0-A5D75B46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16B1-8F29-4330-8611-2C51FA11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5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F1A3-2D86-4331-AB89-D4B7570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CF2BB-29F2-4B53-8DE5-B5C00C86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C6C-B875-4CDF-A5C3-0F10AFBFCAD5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BF496-6E07-45BD-A22A-F738F7FC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6FD58-28AC-4AB9-B500-AD2A5CE4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16B1-8F29-4330-8611-2C51FA11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15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3AEE2-DB85-4DB8-B9A1-70D8DB28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C6C-B875-4CDF-A5C3-0F10AFBFCAD5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5D026-09C5-4B65-958E-2151F052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9EBA3-0DFE-4938-BC11-2A3481A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16B1-8F29-4330-8611-2C51FA11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4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7B1A-83F3-4A1F-880D-9920BD9E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5A9A-29B0-48BE-836E-B632C942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2502F-0EC1-496D-BB17-875020D2E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4486F-BE0A-4521-BD1D-79A3FE45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C6C-B875-4CDF-A5C3-0F10AFBFCAD5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50BC7-0D90-4ED2-BC9E-7B96FF24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5CDE0-E8AF-4C63-BC27-C5EC3A37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16B1-8F29-4330-8611-2C51FA11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7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6EFA-6DF9-4F43-A209-8F7FE3E5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39622-C506-4EC5-9BD9-61EA5EEDC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D51C5-1363-4D42-A2A8-65FD01E3B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B27C-ABAD-4032-9DEA-0B62BA64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9C6C-B875-4CDF-A5C3-0F10AFBFCAD5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8470B-607C-4C27-98E4-A680816F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15CA5-9417-47F0-A028-5A7B16A5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16B1-8F29-4330-8611-2C51FA11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FF442-00DD-43AD-825C-357CEFA5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10391-7747-40C5-B127-D108B93D3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94AA-5C3A-4BE6-8CE6-6D65FF1A9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9C6C-B875-4CDF-A5C3-0F10AFBFCAD5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ED310-BD5A-47E6-A77D-149352C86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DD04-4E85-4AC0-861E-8B69D8EAF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216B1-8F29-4330-8611-2C51FA114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98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10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6.xml"/><Relationship Id="rId5" Type="http://schemas.openxmlformats.org/officeDocument/2006/relationships/image" Target="../media/image6.png"/><Relationship Id="rId10" Type="http://schemas.openxmlformats.org/officeDocument/2006/relationships/slide" Target="slide5.xml"/><Relationship Id="rId4" Type="http://schemas.openxmlformats.org/officeDocument/2006/relationships/image" Target="../media/image5.png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37EC65-2DA4-409D-BAC9-A2755F0B1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7000D-97F9-4E23-A5CF-57BA7CD3E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800">
                <a:solidFill>
                  <a:srgbClr val="000000"/>
                </a:solidFill>
              </a:rPr>
              <a:t>AI Core’s Data Science and Machine Learning Summer School</a:t>
            </a:r>
          </a:p>
        </p:txBody>
      </p:sp>
      <p:sp>
        <p:nvSpPr>
          <p:cNvPr id="19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09B92318-FE6E-4236-9928-62EF929C3B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" b="3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047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1693-49C8-41EF-95A9-FCAF7CCD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9D15-0BEB-446A-BE81-2E459881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you’re here you probably have Python and </a:t>
            </a:r>
            <a:r>
              <a:rPr lang="en-GB" dirty="0" err="1"/>
              <a:t>Jupyter</a:t>
            </a:r>
            <a:r>
              <a:rPr lang="en-GB" dirty="0"/>
              <a:t> installed…</a:t>
            </a:r>
          </a:p>
          <a:p>
            <a:r>
              <a:rPr lang="en-GB" dirty="0" err="1"/>
              <a:t>PostGres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https://www.postgresql.org/download/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76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E853-10C7-464B-BE9C-597546CB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9B2D0316-4285-4F77-A640-D4B0378A3E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674699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7C0D836-ED0C-43C9-B5BE-1A926B7C99EE}">
                    <psuz:zmPr id="{426C9E1B-9CAF-4407-ADC7-DB9605F738CE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15FF474-CF12-4D68-AB17-F24763E543EF}">
                    <psuz:zmPr id="{FAA8C866-9BA4-4113-AE92-C295C90C031B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D64856E-154E-476A-9659-B3D5AD7B4D82}">
                    <psuz:zmPr id="{C3CA4C65-AE86-45EC-88FC-12DE8F3CFB2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00D8F83-3DA1-4DBB-899C-966D9D401C4E}">
                    <psuz:zmPr id="{BD696350-3617-421D-8C86-97D71EF2901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12C9DC7-1F49-4DC4-A24F-4B6B2C693C6F}">
                    <psuz:zmPr id="{4F8D39E0-F6B4-4AD3-B2C7-E1C396FBA1D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6EC9802-B5E3-4F01-8C18-D18DDBCB56B1}">
                    <psuz:zmPr id="{DC164015-5C83-49D9-AE1E-AC0C73F868CE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9B2D0316-4285-4F77-A640-D4B0378A3EFD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91641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08658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5C5E6E-0833-4028-9C7E-6156C342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98107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7F4706-2376-419D-990D-6708795B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Teaching Team</a:t>
            </a:r>
          </a:p>
        </p:txBody>
      </p:sp>
      <p:pic>
        <p:nvPicPr>
          <p:cNvPr id="7" name="Content Placeholder 6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48CAADF7-67A9-42E8-B8D6-693A62E8C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90077"/>
            <a:ext cx="2668909" cy="2668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D446DC3-ACFD-4B2B-8942-643BFBEBD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9" b="11012"/>
          <a:stretch/>
        </p:blipFill>
        <p:spPr>
          <a:xfrm>
            <a:off x="7313291" y="1790077"/>
            <a:ext cx="2668909" cy="2667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FF0F68-61B0-47D0-BCAD-F5B953F8A5DE}"/>
              </a:ext>
            </a:extLst>
          </p:cNvPr>
          <p:cNvSpPr txBox="1"/>
          <p:nvPr/>
        </p:nvSpPr>
        <p:spPr>
          <a:xfrm>
            <a:off x="2275726" y="5558319"/>
            <a:ext cx="266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Harry Berg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0DFE6-1833-46B9-87D1-169385ADF8DE}"/>
              </a:ext>
            </a:extLst>
          </p:cNvPr>
          <p:cNvSpPr txBox="1"/>
          <p:nvPr/>
        </p:nvSpPr>
        <p:spPr>
          <a:xfrm>
            <a:off x="7313291" y="5558319"/>
            <a:ext cx="266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Nihir Vedd</a:t>
            </a:r>
          </a:p>
        </p:txBody>
      </p:sp>
    </p:spTree>
    <p:extLst>
      <p:ext uri="{BB962C8B-B14F-4D97-AF65-F5344CB8AC3E}">
        <p14:creationId xmlns:p14="http://schemas.microsoft.com/office/powerpoint/2010/main" val="247093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B361-AA1C-4D3E-8A83-346B87AF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course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F488-EF7F-40D5-AA1D-A2A0E50C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Practical </a:t>
            </a:r>
            <a:r>
              <a:rPr lang="en-GB" dirty="0"/>
              <a:t>classes in Data Science and Machine Learning</a:t>
            </a:r>
          </a:p>
          <a:p>
            <a:pPr lvl="1"/>
            <a:r>
              <a:rPr lang="en-GB" dirty="0"/>
              <a:t>Wide array of feedback from our industry partners</a:t>
            </a:r>
          </a:p>
          <a:p>
            <a:r>
              <a:rPr lang="en-GB" dirty="0"/>
              <a:t>Where possible, we try to teach things from </a:t>
            </a:r>
            <a:r>
              <a:rPr lang="en-GB" b="1" dirty="0"/>
              <a:t>first principles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Gives exposure to commonalities between models</a:t>
            </a:r>
          </a:p>
          <a:p>
            <a:pPr lvl="1"/>
            <a:r>
              <a:rPr lang="en-GB" dirty="0"/>
              <a:t>Understand how maths translates to code!</a:t>
            </a:r>
          </a:p>
          <a:p>
            <a:r>
              <a:rPr lang="en-GB" dirty="0"/>
              <a:t>Focus on challenges and requirements for </a:t>
            </a:r>
            <a:r>
              <a:rPr lang="en-GB" b="1" dirty="0"/>
              <a:t>the real world</a:t>
            </a:r>
          </a:p>
          <a:p>
            <a:pPr lvl="1"/>
            <a:r>
              <a:rPr lang="en-GB" dirty="0"/>
              <a:t>Challenges/projects set on real datasets from partner companies</a:t>
            </a:r>
          </a:p>
          <a:p>
            <a:pPr lvl="1"/>
            <a:r>
              <a:rPr lang="en-GB" dirty="0"/>
              <a:t>Tools and processes used are those which are prevalent in industry</a:t>
            </a:r>
          </a:p>
          <a:p>
            <a:r>
              <a:rPr lang="en-GB" dirty="0"/>
              <a:t>Build a portfolio!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69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7CE6-D137-4F34-89C9-9D0D0F04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teach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4796-CF91-46F3-A63E-0185FBA9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Exploit the fact that knowledge is compositional</a:t>
            </a:r>
          </a:p>
          <a:p>
            <a:pPr lvl="1"/>
            <a:r>
              <a:rPr lang="en-GB" dirty="0"/>
              <a:t>A new concept = Understanding it’s building blocks + a little bit of new information</a:t>
            </a:r>
          </a:p>
          <a:p>
            <a:pPr lvl="1"/>
            <a:r>
              <a:rPr lang="en-GB" dirty="0"/>
              <a:t>E.g. SVD required knowledge of linear algebra + it’s definition</a:t>
            </a:r>
          </a:p>
          <a:p>
            <a:pPr lvl="1"/>
            <a:endParaRPr lang="en-GB" dirty="0"/>
          </a:p>
          <a:p>
            <a:r>
              <a:rPr lang="en-GB" dirty="0"/>
              <a:t>Our history has allowed us the flexibility to experiment with a large variety of teaching techniques</a:t>
            </a:r>
          </a:p>
          <a:p>
            <a:pPr lvl="1"/>
            <a:r>
              <a:rPr lang="en-GB" dirty="0"/>
              <a:t>Socratic method</a:t>
            </a:r>
          </a:p>
          <a:p>
            <a:pPr lvl="1"/>
            <a:r>
              <a:rPr lang="en-GB" dirty="0"/>
              <a:t>Intertwine code and theory</a:t>
            </a:r>
          </a:p>
          <a:p>
            <a:pPr lvl="1"/>
            <a:r>
              <a:rPr lang="en-GB" dirty="0"/>
              <a:t>Group based learning</a:t>
            </a:r>
          </a:p>
          <a:p>
            <a:pPr lvl="1"/>
            <a:r>
              <a:rPr lang="en-GB" dirty="0"/>
              <a:t>Encourage self-learning</a:t>
            </a:r>
          </a:p>
        </p:txBody>
      </p:sp>
    </p:spTree>
    <p:extLst>
      <p:ext uri="{BB962C8B-B14F-4D97-AF65-F5344CB8AC3E}">
        <p14:creationId xmlns:p14="http://schemas.microsoft.com/office/powerpoint/2010/main" val="102145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F03F-B7F3-4BC6-99B8-0A848A4E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BC2D-E69D-4E1E-9EDB-374C4DDA5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Strong ML Foundations</a:t>
            </a:r>
          </a:p>
          <a:p>
            <a:pPr lvl="1"/>
            <a:r>
              <a:rPr lang="en-GB" dirty="0"/>
              <a:t>Mathematically intense chapter where we build a large variety of traditional ML models</a:t>
            </a:r>
          </a:p>
          <a:p>
            <a:pPr lvl="1"/>
            <a:r>
              <a:rPr lang="en-GB" dirty="0"/>
              <a:t>We use toy datasets in this chapter as data science methodologies have not been covered yet</a:t>
            </a:r>
          </a:p>
          <a:p>
            <a:pPr lvl="1"/>
            <a:r>
              <a:rPr lang="en-GB" dirty="0"/>
              <a:t>Challenge is to apply your knowledge to solve a dataset and identify important features</a:t>
            </a:r>
          </a:p>
          <a:p>
            <a:r>
              <a:rPr lang="en-GB" dirty="0"/>
              <a:t>Data Science</a:t>
            </a:r>
          </a:p>
          <a:p>
            <a:pPr lvl="1"/>
            <a:r>
              <a:rPr lang="en-GB" dirty="0"/>
              <a:t>Walkthrough of the data science pipeline and relevant statistical knowledge</a:t>
            </a:r>
          </a:p>
          <a:p>
            <a:pPr lvl="1"/>
            <a:r>
              <a:rPr lang="en-GB" dirty="0"/>
              <a:t>Variety of different datasets are used so you gain exposure to the wide array of ‘problems’ to tackle with data</a:t>
            </a:r>
          </a:p>
          <a:p>
            <a:pPr lvl="1"/>
            <a:r>
              <a:rPr lang="en-GB" dirty="0"/>
              <a:t>Challenge is provided by a partner company on real world data</a:t>
            </a:r>
          </a:p>
        </p:txBody>
      </p:sp>
    </p:spTree>
    <p:extLst>
      <p:ext uri="{BB962C8B-B14F-4D97-AF65-F5344CB8AC3E}">
        <p14:creationId xmlns:p14="http://schemas.microsoft.com/office/powerpoint/2010/main" val="112989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7DB8-8F8D-453C-8FA9-D99538C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2907-5498-439D-9737-FF0AA87A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Real World</a:t>
            </a:r>
          </a:p>
          <a:p>
            <a:pPr lvl="1"/>
            <a:r>
              <a:rPr lang="en-GB" dirty="0"/>
              <a:t>Collaboration and reporting tools used in industry</a:t>
            </a:r>
          </a:p>
          <a:p>
            <a:pPr lvl="1"/>
            <a:r>
              <a:rPr lang="en-GB" dirty="0"/>
              <a:t>‘Tricks’ to increase development speed</a:t>
            </a:r>
          </a:p>
          <a:p>
            <a:pPr lvl="1"/>
            <a:r>
              <a:rPr lang="en-GB" dirty="0"/>
              <a:t>Optimization techniques required for deployable production code</a:t>
            </a:r>
          </a:p>
          <a:p>
            <a:pPr lvl="1"/>
            <a:r>
              <a:rPr lang="en-GB" b="1" dirty="0"/>
              <a:t>Soft skills!</a:t>
            </a:r>
          </a:p>
          <a:p>
            <a:pPr lvl="1"/>
            <a:r>
              <a:rPr lang="en-GB" dirty="0"/>
              <a:t>Challenge is a group project set provided by partner company</a:t>
            </a:r>
          </a:p>
          <a:p>
            <a:r>
              <a:rPr lang="en-GB" dirty="0"/>
              <a:t>Deep Learning</a:t>
            </a:r>
          </a:p>
          <a:p>
            <a:pPr lvl="1"/>
            <a:r>
              <a:rPr lang="en-GB" dirty="0"/>
              <a:t>Neural networks, Convolution Neural Networks (for images) and RNNs (for time series data)</a:t>
            </a:r>
          </a:p>
          <a:p>
            <a:pPr lvl="1"/>
            <a:r>
              <a:rPr lang="en-GB" dirty="0"/>
              <a:t>Tips and tricks regarding neural models</a:t>
            </a:r>
          </a:p>
        </p:txBody>
      </p:sp>
    </p:spTree>
    <p:extLst>
      <p:ext uri="{BB962C8B-B14F-4D97-AF65-F5344CB8AC3E}">
        <p14:creationId xmlns:p14="http://schemas.microsoft.com/office/powerpoint/2010/main" val="262694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7DB8-8F8D-453C-8FA9-D99538C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2907-5498-439D-9737-FF0AA87A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Natural Language Processing</a:t>
            </a:r>
          </a:p>
          <a:p>
            <a:pPr lvl="1"/>
            <a:r>
              <a:rPr lang="en-GB" dirty="0"/>
              <a:t>Another intense chapter! But by now you’ll have the knowledge and mindset to understand the workflow</a:t>
            </a:r>
          </a:p>
          <a:p>
            <a:pPr lvl="1"/>
            <a:r>
              <a:rPr lang="en-GB" dirty="0"/>
              <a:t>Taught under the context of translation, we’ll build some </a:t>
            </a:r>
            <a:r>
              <a:rPr lang="en-GB" dirty="0" err="1"/>
              <a:t>SoTA</a:t>
            </a:r>
            <a:r>
              <a:rPr lang="en-GB" dirty="0"/>
              <a:t> models</a:t>
            </a:r>
          </a:p>
          <a:p>
            <a:r>
              <a:rPr lang="en-GB" dirty="0"/>
              <a:t>Self project</a:t>
            </a:r>
          </a:p>
          <a:p>
            <a:pPr lvl="1"/>
            <a:r>
              <a:rPr lang="en-GB" dirty="0"/>
              <a:t>Everyone on this course probably has their own interests with the different aspects of Data Science and Machine Learning</a:t>
            </a:r>
          </a:p>
          <a:p>
            <a:pPr lvl="1"/>
            <a:r>
              <a:rPr lang="en-GB" dirty="0"/>
              <a:t>We want to encourage and facilitate this by allowing you to choose from a set of projects which interest you</a:t>
            </a:r>
          </a:p>
        </p:txBody>
      </p:sp>
    </p:spTree>
    <p:extLst>
      <p:ext uri="{BB962C8B-B14F-4D97-AF65-F5344CB8AC3E}">
        <p14:creationId xmlns:p14="http://schemas.microsoft.com/office/powerpoint/2010/main" val="94974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336</TotalTime>
  <Words>420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</vt:lpstr>
      <vt:lpstr>Contents</vt:lpstr>
      <vt:lpstr>Welcome!</vt:lpstr>
      <vt:lpstr>Teaching Team</vt:lpstr>
      <vt:lpstr>What this course is</vt:lpstr>
      <vt:lpstr>How we teach</vt:lpstr>
      <vt:lpstr>Course Structure</vt:lpstr>
      <vt:lpstr>Course Structure</vt:lpstr>
      <vt:lpstr>Course Structure</vt:lpstr>
      <vt:lpstr>Required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Nihir Vedd</dc:creator>
  <cp:lastModifiedBy>Nihir Vedd</cp:lastModifiedBy>
  <cp:revision>13</cp:revision>
  <dcterms:created xsi:type="dcterms:W3CDTF">2020-07-12T11:42:49Z</dcterms:created>
  <dcterms:modified xsi:type="dcterms:W3CDTF">2020-07-12T17:19:10Z</dcterms:modified>
</cp:coreProperties>
</file>