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2"/>
  </p:notesMasterIdLst>
  <p:sldIdLst>
    <p:sldId id="256" r:id="rId4"/>
    <p:sldId id="257" r:id="rId5"/>
    <p:sldId id="270" r:id="rId6"/>
    <p:sldId id="271" r:id="rId7"/>
    <p:sldId id="272" r:id="rId8"/>
    <p:sldId id="273" r:id="rId9"/>
    <p:sldId id="274" r:id="rId10"/>
    <p:sldId id="263" r:id="rId11"/>
    <p:sldId id="258" r:id="rId12"/>
    <p:sldId id="259" r:id="rId13"/>
    <p:sldId id="260" r:id="rId14"/>
    <p:sldId id="261" r:id="rId15"/>
    <p:sldId id="275" r:id="rId16"/>
    <p:sldId id="262" r:id="rId17"/>
    <p:sldId id="266" r:id="rId18"/>
    <p:sldId id="276"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2" autoAdjust="0"/>
    <p:restoredTop sz="90667" autoAdjust="0"/>
  </p:normalViewPr>
  <p:slideViewPr>
    <p:cSldViewPr>
      <p:cViewPr varScale="1">
        <p:scale>
          <a:sx n="106" d="100"/>
          <a:sy n="106" d="100"/>
        </p:scale>
        <p:origin x="-110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F1778F-B57F-43DA-AB7F-8B1A4A7677B7}" type="datetimeFigureOut">
              <a:rPr lang="en-US" smtClean="0"/>
              <a:t>2/23/2012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9D4E7B-52DF-48D3-AD80-1B5DE57D8E3A}" type="slidenum">
              <a:rPr lang="en-US" smtClean="0"/>
              <a:t>‹#›</a:t>
            </a:fld>
            <a:endParaRPr lang="en-US"/>
          </a:p>
        </p:txBody>
      </p:sp>
    </p:spTree>
    <p:extLst>
      <p:ext uri="{BB962C8B-B14F-4D97-AF65-F5344CB8AC3E}">
        <p14:creationId xmlns:p14="http://schemas.microsoft.com/office/powerpoint/2010/main" val="1307100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itchFamily="34" charset="0"/>
              <a:buChar char="•"/>
            </a:pPr>
            <a:r>
              <a:rPr lang="en-US" sz="1200" dirty="0" smtClean="0"/>
              <a:t>Complete kit of UI widgets for HTML5 and jQuery development</a:t>
            </a:r>
          </a:p>
          <a:p>
            <a:pPr marL="171450" lvl="0" indent="-171450">
              <a:buFont typeface="Arial" pitchFamily="34" charset="0"/>
              <a:buChar char="•"/>
            </a:pPr>
            <a:r>
              <a:rPr lang="en-US" sz="1200" dirty="0" smtClean="0"/>
              <a:t>Unmatched Data Visualization  and Grid components</a:t>
            </a:r>
          </a:p>
          <a:p>
            <a:pPr marL="171450" lvl="0" indent="-171450">
              <a:buFont typeface="Arial" pitchFamily="34" charset="0"/>
              <a:buChar char="•"/>
            </a:pPr>
            <a:r>
              <a:rPr lang="en-US" sz="1200" dirty="0" smtClean="0"/>
              <a:t>Handcrafted CSS3 Themes and infinite possibilities  with </a:t>
            </a:r>
            <a:r>
              <a:rPr lang="en-US" sz="1200" dirty="0" err="1" smtClean="0"/>
              <a:t>Themeroller</a:t>
            </a:r>
            <a:endParaRPr lang="en-US" sz="1200" dirty="0" smtClean="0"/>
          </a:p>
          <a:p>
            <a:pPr marL="171450" lvl="0" indent="-171450">
              <a:buFont typeface="Arial" pitchFamily="34" charset="0"/>
              <a:buChar char="•"/>
            </a:pPr>
            <a:r>
              <a:rPr lang="en-US" sz="1200" dirty="0" smtClean="0"/>
              <a:t>Works everywhere – devices and browsers supported</a:t>
            </a:r>
          </a:p>
          <a:p>
            <a:pPr marL="171450" lvl="0" indent="-171450">
              <a:buFont typeface="Arial" pitchFamily="34" charset="0"/>
              <a:buChar char="•"/>
            </a:pPr>
            <a:r>
              <a:rPr lang="en-US" sz="1200" dirty="0" smtClean="0"/>
              <a:t>40+ jQuery UI Widgets</a:t>
            </a:r>
          </a:p>
          <a:p>
            <a:endParaRPr lang="en-US" dirty="0"/>
          </a:p>
        </p:txBody>
      </p:sp>
      <p:sp>
        <p:nvSpPr>
          <p:cNvPr id="4" name="Slide Number Placeholder 3"/>
          <p:cNvSpPr>
            <a:spLocks noGrp="1"/>
          </p:cNvSpPr>
          <p:nvPr>
            <p:ph type="sldNum" sz="quarter" idx="10"/>
          </p:nvPr>
        </p:nvSpPr>
        <p:spPr/>
        <p:txBody>
          <a:bodyPr/>
          <a:lstStyle/>
          <a:p>
            <a:fld id="{DB816138-E7BF-42D0-AAC1-C512BBEF62D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404735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04800" y="5334000"/>
            <a:ext cx="7772400" cy="685800"/>
          </a:xfrm>
        </p:spPr>
        <p:txBody>
          <a:bodyPr/>
          <a:lstStyle>
            <a:lvl1pPr algn="l">
              <a:defRPr sz="3200">
                <a:solidFill>
                  <a:schemeClr val="tx1">
                    <a:lumMod val="75000"/>
                    <a:lumOff val="25000"/>
                  </a:schemeClr>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800" y="5943600"/>
            <a:ext cx="6477000" cy="457200"/>
          </a:xfrm>
        </p:spPr>
        <p:txBody>
          <a:bodyPr>
            <a:normAutofit/>
          </a:bodyPr>
          <a:lstStyle>
            <a:lvl1pPr marL="0" indent="0" algn="l">
              <a:buNone/>
              <a:defRPr sz="2400">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221745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369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9730" y="4419600"/>
            <a:ext cx="12230589" cy="1219200"/>
          </a:xfrm>
          <a:prstGeom prst="rect">
            <a:avLst/>
          </a:prstGeom>
        </p:spPr>
      </p:pic>
      <p:sp>
        <p:nvSpPr>
          <p:cNvPr id="2" name="Title 1"/>
          <p:cNvSpPr>
            <a:spLocks noGrp="1"/>
          </p:cNvSpPr>
          <p:nvPr>
            <p:ph type="title"/>
          </p:nvPr>
        </p:nvSpPr>
        <p:spPr>
          <a:xfrm>
            <a:off x="722313" y="4724400"/>
            <a:ext cx="7772400" cy="1044575"/>
          </a:xfrm>
        </p:spPr>
        <p:txBody>
          <a:bodyPr anchor="t"/>
          <a:lstStyle>
            <a:lvl1pPr algn="ctr">
              <a:defRPr sz="28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7572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3231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0943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4908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0121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929" y="228600"/>
            <a:ext cx="4953000" cy="1258312"/>
          </a:xfrm>
          <a:prstGeom prst="rect">
            <a:avLst/>
          </a:prstGeom>
        </p:spPr>
      </p:pic>
      <p:sp>
        <p:nvSpPr>
          <p:cNvPr id="2" name="Title 1"/>
          <p:cNvSpPr>
            <a:spLocks noGrp="1"/>
          </p:cNvSpPr>
          <p:nvPr>
            <p:ph type="title" hasCustomPrompt="1"/>
          </p:nvPr>
        </p:nvSpPr>
        <p:spPr>
          <a:xfrm>
            <a:off x="457200" y="273050"/>
            <a:ext cx="3008313" cy="1162050"/>
          </a:xfrm>
        </p:spPr>
        <p:txBody>
          <a:bodyPr anchor="b"/>
          <a:lstStyle>
            <a:lvl1pPr algn="ctr">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327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0200" y="4800600"/>
            <a:ext cx="12230589" cy="609600"/>
          </a:xfrm>
          <a:prstGeom prst="rect">
            <a:avLst/>
          </a:prstGeom>
        </p:spPr>
      </p:pic>
      <p:sp>
        <p:nvSpPr>
          <p:cNvPr id="2" name="Title 1"/>
          <p:cNvSpPr>
            <a:spLocks noGrp="1"/>
          </p:cNvSpPr>
          <p:nvPr>
            <p:ph type="title" hasCustomPrompt="1"/>
          </p:nvPr>
        </p:nvSpPr>
        <p:spPr>
          <a:xfrm>
            <a:off x="1792288" y="4724400"/>
            <a:ext cx="5486400" cy="566738"/>
          </a:xfrm>
        </p:spPr>
        <p:txBody>
          <a:bodyPr anchor="b"/>
          <a:lstStyle>
            <a:lvl1pPr algn="ctr">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17111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1631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619005" y="1733797"/>
            <a:ext cx="12230589" cy="2362200"/>
          </a:xfrm>
          <a:prstGeom prst="rect">
            <a:avLst/>
          </a:prstGeom>
        </p:spPr>
      </p:pic>
      <p:sp>
        <p:nvSpPr>
          <p:cNvPr id="2" name="Vertical Title 1"/>
          <p:cNvSpPr>
            <a:spLocks noGrp="1"/>
          </p:cNvSpPr>
          <p:nvPr>
            <p:ph type="title" orient="vert" hasCustomPrompt="1"/>
          </p:nvPr>
        </p:nvSpPr>
        <p:spPr>
          <a:xfrm>
            <a:off x="6629400" y="274638"/>
            <a:ext cx="2057400" cy="5851525"/>
          </a:xfrm>
        </p:spPr>
        <p:txBody>
          <a:bodyPr vert="eaVert"/>
          <a:lstStyle>
            <a:lvl1pPr>
              <a:defRPr sz="2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1104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304800" y="5334000"/>
            <a:ext cx="7772400" cy="685800"/>
          </a:xfrm>
        </p:spPr>
        <p:txBody>
          <a:bodyPr/>
          <a:lstStyle>
            <a:lvl1pPr algn="l">
              <a:defRPr sz="3200">
                <a:solidFill>
                  <a:schemeClr val="tx1">
                    <a:lumMod val="75000"/>
                    <a:lumOff val="25000"/>
                  </a:schemeClr>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04800" y="5943600"/>
            <a:ext cx="6477000" cy="457200"/>
          </a:xfrm>
        </p:spPr>
        <p:txBody>
          <a:bodyPr>
            <a:normAutofit/>
          </a:bodyPr>
          <a:lstStyle>
            <a:lvl1pPr marL="0" indent="0" algn="l">
              <a:buNone/>
              <a:defRPr sz="2400">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366491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174881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9730" y="4419600"/>
            <a:ext cx="12230589" cy="1219200"/>
          </a:xfrm>
          <a:prstGeom prst="rect">
            <a:avLst/>
          </a:prstGeom>
        </p:spPr>
      </p:pic>
      <p:sp>
        <p:nvSpPr>
          <p:cNvPr id="2" name="Title 1"/>
          <p:cNvSpPr>
            <a:spLocks noGrp="1"/>
          </p:cNvSpPr>
          <p:nvPr>
            <p:ph type="title"/>
          </p:nvPr>
        </p:nvSpPr>
        <p:spPr>
          <a:xfrm>
            <a:off x="722313" y="4724400"/>
            <a:ext cx="7772400" cy="1044575"/>
          </a:xfrm>
        </p:spPr>
        <p:txBody>
          <a:bodyPr anchor="t"/>
          <a:lstStyle>
            <a:lvl1pPr algn="ctr">
              <a:defRPr sz="28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84162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6138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7011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86816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569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9929" y="228600"/>
            <a:ext cx="4953000" cy="1258312"/>
          </a:xfrm>
          <a:prstGeom prst="rect">
            <a:avLst/>
          </a:prstGeom>
        </p:spPr>
      </p:pic>
      <p:sp>
        <p:nvSpPr>
          <p:cNvPr id="2" name="Title 1"/>
          <p:cNvSpPr>
            <a:spLocks noGrp="1"/>
          </p:cNvSpPr>
          <p:nvPr>
            <p:ph type="title" hasCustomPrompt="1"/>
          </p:nvPr>
        </p:nvSpPr>
        <p:spPr>
          <a:xfrm>
            <a:off x="457200" y="273050"/>
            <a:ext cx="3008313" cy="1162050"/>
          </a:xfrm>
        </p:spPr>
        <p:txBody>
          <a:bodyPr anchor="b"/>
          <a:lstStyle>
            <a:lvl1pPr algn="ctr">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6878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00200" y="4800600"/>
            <a:ext cx="12230589" cy="609600"/>
          </a:xfrm>
          <a:prstGeom prst="rect">
            <a:avLst/>
          </a:prstGeom>
        </p:spPr>
      </p:pic>
      <p:sp>
        <p:nvSpPr>
          <p:cNvPr id="2" name="Title 1"/>
          <p:cNvSpPr>
            <a:spLocks noGrp="1"/>
          </p:cNvSpPr>
          <p:nvPr>
            <p:ph type="title" hasCustomPrompt="1"/>
          </p:nvPr>
        </p:nvSpPr>
        <p:spPr>
          <a:xfrm>
            <a:off x="1792288" y="4724400"/>
            <a:ext cx="5486400" cy="566738"/>
          </a:xfrm>
        </p:spPr>
        <p:txBody>
          <a:bodyPr anchor="b"/>
          <a:lstStyle>
            <a:lvl1pPr algn="ctr">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861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6243" y="228600"/>
            <a:ext cx="12230589" cy="1219200"/>
          </a:xfrm>
          <a:prstGeom prst="rect">
            <a:avLst/>
          </a:prstGeom>
        </p:spPr>
      </p:pic>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7414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619005" y="1733797"/>
            <a:ext cx="12230589" cy="2362200"/>
          </a:xfrm>
          <a:prstGeom prst="rect">
            <a:avLst/>
          </a:prstGeom>
        </p:spPr>
      </p:pic>
      <p:sp>
        <p:nvSpPr>
          <p:cNvPr id="2" name="Vertical Title 1"/>
          <p:cNvSpPr>
            <a:spLocks noGrp="1"/>
          </p:cNvSpPr>
          <p:nvPr>
            <p:ph type="title" orient="vert" hasCustomPrompt="1"/>
          </p:nvPr>
        </p:nvSpPr>
        <p:spPr>
          <a:xfrm>
            <a:off x="6629400" y="274638"/>
            <a:ext cx="2057400" cy="5851525"/>
          </a:xfrm>
        </p:spPr>
        <p:txBody>
          <a:bodyPr vert="eaVert"/>
          <a:lstStyle>
            <a:lvl1pPr>
              <a:defRPr sz="2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43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2/23/2012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40000"/>
                <a:satMod val="350000"/>
              </a:schemeClr>
            </a:gs>
            <a:gs pos="87000">
              <a:srgbClr val="E5E3DA"/>
            </a:gs>
            <a:gs pos="71000">
              <a:schemeClr val="bg2">
                <a:tint val="45000"/>
                <a:shade val="99000"/>
                <a:satMod val="350000"/>
              </a:schemeClr>
            </a:gs>
            <a:gs pos="100000">
              <a:schemeClr val="bg1">
                <a:lumMod val="75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486400" y="5448510"/>
            <a:ext cx="3302846" cy="1325845"/>
          </a:xfrm>
          <a:prstGeom prst="rect">
            <a:avLst/>
          </a:prstGeom>
        </p:spPr>
      </p:pic>
    </p:spTree>
    <p:extLst>
      <p:ext uri="{BB962C8B-B14F-4D97-AF65-F5344CB8AC3E}">
        <p14:creationId xmlns:p14="http://schemas.microsoft.com/office/powerpoint/2010/main" val="35547519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3200" kern="1200">
          <a:solidFill>
            <a:schemeClr val="bg1"/>
          </a:solidFill>
          <a:effectLst>
            <a:outerShdw blurRad="38100" dist="38100" dir="2700000" algn="tl">
              <a:srgbClr val="000000">
                <a:alpha val="43137"/>
              </a:srgbClr>
            </a:outerShdw>
          </a:effectLst>
          <a:latin typeface="Georgia" pitchFamily="18" charset="0"/>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40000"/>
                <a:satMod val="350000"/>
              </a:schemeClr>
            </a:gs>
            <a:gs pos="87000">
              <a:srgbClr val="E5E3DA"/>
            </a:gs>
            <a:gs pos="71000">
              <a:schemeClr val="bg2">
                <a:tint val="45000"/>
                <a:shade val="99000"/>
                <a:satMod val="350000"/>
              </a:schemeClr>
            </a:gs>
            <a:gs pos="100000">
              <a:schemeClr val="bg1">
                <a:lumMod val="75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A7C2B-62BD-4CAB-9B88-824DA6CE4719}" type="datetimeFigureOut">
              <a:rPr lang="en-US" smtClean="0">
                <a:solidFill>
                  <a:prstClr val="black">
                    <a:tint val="75000"/>
                  </a:prstClr>
                </a:solidFill>
              </a:rPr>
              <a:pPr/>
              <a:t>2/23/2012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A7747-EC22-4B31-9962-AD1E3B5D5049}" type="slidenum">
              <a:rPr lang="en-US" smtClean="0">
                <a:solidFill>
                  <a:prstClr val="black">
                    <a:tint val="75000"/>
                  </a:prstClr>
                </a:solidFill>
              </a:rPr>
              <a:pPr/>
              <a:t>‹#›</a:t>
            </a:fld>
            <a:endParaRPr lang="en-US">
              <a:solidFill>
                <a:prstClr val="black">
                  <a:tint val="75000"/>
                </a:prstClr>
              </a:solidFill>
            </a:endParaRP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486400" y="5448510"/>
            <a:ext cx="3302846" cy="1325845"/>
          </a:xfrm>
          <a:prstGeom prst="rect">
            <a:avLst/>
          </a:prstGeom>
        </p:spPr>
      </p:pic>
    </p:spTree>
    <p:extLst>
      <p:ext uri="{BB962C8B-B14F-4D97-AF65-F5344CB8AC3E}">
        <p14:creationId xmlns:p14="http://schemas.microsoft.com/office/powerpoint/2010/main" val="26246443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914400" rtl="0" eaLnBrk="1" latinLnBrk="0" hangingPunct="1">
        <a:spcBef>
          <a:spcPct val="0"/>
        </a:spcBef>
        <a:buNone/>
        <a:defRPr sz="3200" kern="1200">
          <a:solidFill>
            <a:schemeClr val="bg1"/>
          </a:solidFill>
          <a:effectLst>
            <a:outerShdw blurRad="38100" dist="38100" dir="2700000" algn="tl">
              <a:srgbClr val="000000">
                <a:alpha val="43137"/>
              </a:srgbClr>
            </a:outerShdw>
          </a:effectLst>
          <a:latin typeface="Georgia" pitchFamily="18" charset="0"/>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3200" kern="1200">
          <a:solidFill>
            <a:schemeClr val="tx1">
              <a:lumMod val="65000"/>
              <a:lumOff val="35000"/>
            </a:schemeClr>
          </a:solidFill>
          <a:latin typeface="Arial" pitchFamily="34" charset="0"/>
          <a:ea typeface="+mn-ea"/>
          <a:cs typeface="Arial" pitchFamily="34" charset="0"/>
        </a:defRPr>
      </a:lvl1pPr>
      <a:lvl2pPr marL="742950" indent="-285750" algn="l" defTabSz="914400" rtl="0" eaLnBrk="1" latinLnBrk="0" hangingPunct="1">
        <a:lnSpc>
          <a:spcPct val="150000"/>
        </a:lnSpc>
        <a:spcBef>
          <a:spcPct val="20000"/>
        </a:spcBef>
        <a:buFont typeface="Arial" pitchFamily="34" charset="0"/>
        <a:buChar char="–"/>
        <a:defRPr sz="2800" kern="1200">
          <a:solidFill>
            <a:schemeClr val="tx1">
              <a:lumMod val="65000"/>
              <a:lumOff val="35000"/>
            </a:schemeClr>
          </a:solidFill>
          <a:latin typeface="Arial" pitchFamily="34" charset="0"/>
          <a:ea typeface="+mn-ea"/>
          <a:cs typeface="Arial" pitchFamily="34" charset="0"/>
        </a:defRPr>
      </a:lvl2pPr>
      <a:lvl3pPr marL="1143000" indent="-228600" algn="l" defTabSz="914400" rtl="0" eaLnBrk="1" latinLnBrk="0" hangingPunct="1">
        <a:lnSpc>
          <a:spcPct val="150000"/>
        </a:lnSpc>
        <a:spcBef>
          <a:spcPct val="20000"/>
        </a:spcBef>
        <a:buFont typeface="Arial" pitchFamily="34" charset="0"/>
        <a:buChar char="•"/>
        <a:defRPr sz="2400" kern="1200">
          <a:solidFill>
            <a:schemeClr val="tx1">
              <a:lumMod val="65000"/>
              <a:lumOff val="35000"/>
            </a:schemeClr>
          </a:solidFill>
          <a:latin typeface="Arial" pitchFamily="34" charset="0"/>
          <a:ea typeface="+mn-ea"/>
          <a:cs typeface="Arial" pitchFamily="34" charset="0"/>
        </a:defRPr>
      </a:lvl3pPr>
      <a:lvl4pPr marL="1600200" indent="-228600" algn="l" defTabSz="914400" rtl="0" eaLnBrk="1" latinLnBrk="0" hangingPunct="1">
        <a:lnSpc>
          <a:spcPct val="150000"/>
        </a:lnSpc>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4pPr>
      <a:lvl5pPr marL="2057400" indent="-228600" algn="l" defTabSz="914400" rtl="0" eaLnBrk="1" latinLnBrk="0" hangingPunct="1">
        <a:lnSpc>
          <a:spcPct val="150000"/>
        </a:lnSpc>
        <a:spcBef>
          <a:spcPct val="20000"/>
        </a:spcBef>
        <a:buFont typeface="Arial" pitchFamily="34" charset="0"/>
        <a:buChar char="»"/>
        <a:defRPr sz="2000" kern="1200">
          <a:solidFill>
            <a:schemeClr val="tx1">
              <a:lumMod val="65000"/>
              <a:lumOff val="3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ev.w3.org/html5/websocke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ignalr/" TargetMode="External"/><Relationship Id="rId2" Type="http://schemas.openxmlformats.org/officeDocument/2006/relationships/hyperlink" Target="http://c1.ms/GriffSignal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ijmo.com/" TargetMode="Externa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Getting Started with </a:t>
            </a:r>
            <a:r>
              <a:rPr lang="en-US" dirty="0" err="1" smtClean="0"/>
              <a:t>SignalR</a:t>
            </a:r>
            <a:endParaRPr lang="en-US" dirty="0"/>
          </a:p>
        </p:txBody>
      </p:sp>
      <p:pic>
        <p:nvPicPr>
          <p:cNvPr id="4" name="Picture 2" descr="C:\Dropbox\ComponentOne\Logos\FullMediaKit\componentone_logo_horizonal_bl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8338" y="5334000"/>
            <a:ext cx="5267325" cy="120015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p:txBody>
          <a:bodyPr/>
          <a:lstStyle/>
          <a:p>
            <a:r>
              <a:rPr lang="en-US" dirty="0" smtClean="0"/>
              <a:t>Kevin Griffin</a:t>
            </a:r>
            <a:br>
              <a:rPr lang="en-US" dirty="0" smtClean="0"/>
            </a:br>
            <a:r>
              <a:rPr lang="en-US" dirty="0" err="1" smtClean="0"/>
              <a:t>ComponentOne</a:t>
            </a:r>
            <a:r>
              <a:rPr lang="en-US" dirty="0"/>
              <a:t/>
            </a:r>
            <a:br>
              <a:rPr lang="en-US" dirty="0"/>
            </a:br>
            <a:r>
              <a:rPr lang="en-US" dirty="0" smtClean="0"/>
              <a:t>SEVDNUG – 2/23/2012</a:t>
            </a:r>
            <a:endParaRPr lang="en-US" dirty="0" smtClean="0"/>
          </a:p>
        </p:txBody>
      </p:sp>
    </p:spTree>
    <p:extLst>
      <p:ext uri="{BB962C8B-B14F-4D97-AF65-F5344CB8AC3E}">
        <p14:creationId xmlns:p14="http://schemas.microsoft.com/office/powerpoint/2010/main" val="26807124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v2.0.0.0</a:t>
            </a:r>
            <a:endParaRPr lang="en-US" dirty="0"/>
          </a:p>
        </p:txBody>
      </p:sp>
      <p:pic>
        <p:nvPicPr>
          <p:cNvPr id="1030" name="Picture 6" descr="C:\Users\Griff\AppData\Local\Microsoft\Windows\Temporary Internet Files\Content.IE5\ANO3ZCF1\MP90043317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625112"/>
            <a:ext cx="3190876"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Griff\AppData\Local\Microsoft\Windows\Temporary Internet Files\Content.IE5\ANO3ZCF1\MC90043259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263" y="1485849"/>
            <a:ext cx="5159498" cy="515949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riff\AppData\Local\Microsoft\Windows\Temporary Internet Files\Content.IE5\ANO3ZCF1\MC90043524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096000" y="1625112"/>
            <a:ext cx="2541834" cy="5029200"/>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133600" y="4343286"/>
            <a:ext cx="4572000" cy="1219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REQUEST</a:t>
            </a:r>
            <a:endParaRPr lang="en-US" b="1" dirty="0"/>
          </a:p>
        </p:txBody>
      </p:sp>
      <p:sp>
        <p:nvSpPr>
          <p:cNvPr id="6" name="Left Arrow 5"/>
          <p:cNvSpPr/>
          <p:nvPr/>
        </p:nvSpPr>
        <p:spPr>
          <a:xfrm>
            <a:off x="3200400" y="2895600"/>
            <a:ext cx="3505200" cy="99060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RESPONSE</a:t>
            </a:r>
          </a:p>
        </p:txBody>
      </p:sp>
    </p:spTree>
    <p:extLst>
      <p:ext uri="{BB962C8B-B14F-4D97-AF65-F5344CB8AC3E}">
        <p14:creationId xmlns:p14="http://schemas.microsoft.com/office/powerpoint/2010/main" val="8575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v2.0.0.0</a:t>
            </a:r>
            <a:endParaRPr lang="en-US" dirty="0"/>
          </a:p>
        </p:txBody>
      </p:sp>
      <p:pic>
        <p:nvPicPr>
          <p:cNvPr id="2051" name="Picture 3" descr="C:\Users\Griff\AppData\Local\Microsoft\Windows\Temporary Internet Files\Content.IE5\ANO3ZCF1\MP900433172[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37166"/>
            <a:ext cx="5242778" cy="5257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553037" y="3240787"/>
            <a:ext cx="933525" cy="523220"/>
          </a:xfrm>
          <a:prstGeom prst="rect">
            <a:avLst/>
          </a:prstGeom>
          <a:noFill/>
        </p:spPr>
        <p:txBody>
          <a:bodyPr wrap="none" rtlCol="0">
            <a:spAutoFit/>
          </a:bodyPr>
          <a:lstStyle/>
          <a:p>
            <a:r>
              <a:rPr lang="en-US" sz="2800" b="1" dirty="0" smtClean="0"/>
              <a:t>AJAX</a:t>
            </a:r>
            <a:endParaRPr lang="en-US" sz="2800" b="1" dirty="0"/>
          </a:p>
        </p:txBody>
      </p:sp>
      <p:sp>
        <p:nvSpPr>
          <p:cNvPr id="6" name="TextBox 5"/>
          <p:cNvSpPr txBox="1"/>
          <p:nvPr/>
        </p:nvSpPr>
        <p:spPr>
          <a:xfrm>
            <a:off x="5421718" y="5430736"/>
            <a:ext cx="1196161" cy="523220"/>
          </a:xfrm>
          <a:prstGeom prst="rect">
            <a:avLst/>
          </a:prstGeom>
          <a:noFill/>
        </p:spPr>
        <p:txBody>
          <a:bodyPr wrap="none" rtlCol="0">
            <a:spAutoFit/>
          </a:bodyPr>
          <a:lstStyle/>
          <a:p>
            <a:r>
              <a:rPr lang="en-US" sz="2800" b="1" dirty="0" err="1" smtClean="0"/>
              <a:t>jQuery</a:t>
            </a:r>
            <a:endParaRPr lang="en-US" sz="2800" b="1" dirty="0"/>
          </a:p>
        </p:txBody>
      </p:sp>
      <p:sp>
        <p:nvSpPr>
          <p:cNvPr id="7" name="TextBox 6"/>
          <p:cNvSpPr txBox="1"/>
          <p:nvPr/>
        </p:nvSpPr>
        <p:spPr>
          <a:xfrm>
            <a:off x="6553200" y="1752600"/>
            <a:ext cx="2042097" cy="954107"/>
          </a:xfrm>
          <a:prstGeom prst="rect">
            <a:avLst/>
          </a:prstGeom>
          <a:noFill/>
        </p:spPr>
        <p:txBody>
          <a:bodyPr wrap="none" rtlCol="0">
            <a:spAutoFit/>
          </a:bodyPr>
          <a:lstStyle/>
          <a:p>
            <a:r>
              <a:rPr lang="en-US" sz="2800" b="1" dirty="0" smtClean="0"/>
              <a:t>“Real Time” </a:t>
            </a:r>
          </a:p>
          <a:p>
            <a:r>
              <a:rPr lang="en-US" sz="2800" b="1" dirty="0" smtClean="0"/>
              <a:t>Applications</a:t>
            </a:r>
            <a:endParaRPr lang="en-US" sz="2800" b="1" dirty="0"/>
          </a:p>
        </p:txBody>
      </p:sp>
      <p:sp>
        <p:nvSpPr>
          <p:cNvPr id="8" name="TextBox 7"/>
          <p:cNvSpPr txBox="1"/>
          <p:nvPr/>
        </p:nvSpPr>
        <p:spPr>
          <a:xfrm>
            <a:off x="6560509" y="4112162"/>
            <a:ext cx="2027478" cy="954107"/>
          </a:xfrm>
          <a:prstGeom prst="rect">
            <a:avLst/>
          </a:prstGeom>
          <a:noFill/>
        </p:spPr>
        <p:txBody>
          <a:bodyPr wrap="none" rtlCol="0">
            <a:spAutoFit/>
          </a:bodyPr>
          <a:lstStyle/>
          <a:p>
            <a:r>
              <a:rPr lang="en-US" sz="2800" b="1" dirty="0" smtClean="0"/>
              <a:t>Single Page </a:t>
            </a:r>
          </a:p>
          <a:p>
            <a:r>
              <a:rPr lang="en-US" sz="2800" b="1" dirty="0" smtClean="0"/>
              <a:t>Applications</a:t>
            </a:r>
            <a:endParaRPr lang="en-US" sz="2800" b="1" dirty="0"/>
          </a:p>
        </p:txBody>
      </p:sp>
    </p:spTree>
    <p:extLst>
      <p:ext uri="{BB962C8B-B14F-4D97-AF65-F5344CB8AC3E}">
        <p14:creationId xmlns:p14="http://schemas.microsoft.com/office/powerpoint/2010/main" val="912068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sz="11500" b="1" dirty="0" smtClean="0">
                <a:solidFill>
                  <a:srgbClr val="FF0000"/>
                </a:solidFill>
              </a:rPr>
              <a:t>“Real Time”?</a:t>
            </a:r>
            <a:endParaRPr lang="en-US" sz="11500" b="1" dirty="0">
              <a:solidFill>
                <a:srgbClr val="FF0000"/>
              </a:solidFill>
            </a:endParaRPr>
          </a:p>
        </p:txBody>
      </p:sp>
    </p:spTree>
    <p:extLst>
      <p:ext uri="{BB962C8B-B14F-4D97-AF65-F5344CB8AC3E}">
        <p14:creationId xmlns:p14="http://schemas.microsoft.com/office/powerpoint/2010/main" val="115960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v3.0.0.0</a:t>
            </a:r>
            <a:endParaRPr lang="en-US" dirty="0"/>
          </a:p>
        </p:txBody>
      </p:sp>
      <p:pic>
        <p:nvPicPr>
          <p:cNvPr id="1030" name="Picture 6" descr="C:\Users\Griff\AppData\Local\Microsoft\Windows\Temporary Internet Files\Content.IE5\ANO3ZCF1\MP90043317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625112"/>
            <a:ext cx="3190876"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Griff\AppData\Local\Microsoft\Windows\Temporary Internet Files\Content.IE5\ANO3ZCF1\MC90043259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434" y="1559963"/>
            <a:ext cx="5159498" cy="515949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riff\AppData\Local\Microsoft\Windows\Temporary Internet Files\Content.IE5\ANO3ZCF1\MC90043524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096000" y="1625112"/>
            <a:ext cx="2541834" cy="5029200"/>
          </a:xfrm>
          <a:prstGeom prst="rect">
            <a:avLst/>
          </a:prstGeom>
          <a:noFill/>
          <a:extLst>
            <a:ext uri="{909E8E84-426E-40DD-AFC4-6F175D3DCCD1}">
              <a14:hiddenFill xmlns:a14="http://schemas.microsoft.com/office/drawing/2010/main">
                <a:solidFill>
                  <a:srgbClr val="FFFFFF"/>
                </a:solidFill>
              </a14:hiddenFill>
            </a:ext>
          </a:extLst>
        </p:spPr>
      </p:pic>
      <p:sp>
        <p:nvSpPr>
          <p:cNvPr id="3" name="Left-Right Arrow 2"/>
          <p:cNvSpPr/>
          <p:nvPr/>
        </p:nvSpPr>
        <p:spPr>
          <a:xfrm>
            <a:off x="2133600" y="3657600"/>
            <a:ext cx="4572000" cy="990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Connection</a:t>
            </a:r>
            <a:endParaRPr lang="en-US" sz="2800" dirty="0"/>
          </a:p>
        </p:txBody>
      </p:sp>
    </p:spTree>
    <p:extLst>
      <p:ext uri="{BB962C8B-B14F-4D97-AF65-F5344CB8AC3E}">
        <p14:creationId xmlns:p14="http://schemas.microsoft.com/office/powerpoint/2010/main" val="286049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3" name="Content Placeholder 2"/>
          <p:cNvSpPr>
            <a:spLocks noGrp="1"/>
          </p:cNvSpPr>
          <p:nvPr>
            <p:ph idx="1"/>
          </p:nvPr>
        </p:nvSpPr>
        <p:spPr>
          <a:xfrm>
            <a:off x="2743200" y="1600200"/>
            <a:ext cx="5943600" cy="4525963"/>
          </a:xfrm>
        </p:spPr>
        <p:txBody>
          <a:bodyPr/>
          <a:lstStyle/>
          <a:p>
            <a:r>
              <a:rPr lang="en-US" dirty="0" smtClean="0"/>
              <a:t>Interval Polling</a:t>
            </a:r>
          </a:p>
          <a:p>
            <a:endParaRPr lang="en-US" dirty="0" smtClean="0"/>
          </a:p>
          <a:p>
            <a:endParaRPr lang="en-US" dirty="0"/>
          </a:p>
          <a:p>
            <a:r>
              <a:rPr lang="en-US" dirty="0" smtClean="0"/>
              <a:t>Long Polling</a:t>
            </a:r>
          </a:p>
          <a:p>
            <a:endParaRPr lang="en-US" dirty="0" smtClean="0"/>
          </a:p>
          <a:p>
            <a:endParaRPr lang="en-US" dirty="0"/>
          </a:p>
          <a:p>
            <a:r>
              <a:rPr lang="en-US" dirty="0" err="1" smtClean="0"/>
              <a:t>WebSockets</a:t>
            </a:r>
            <a:endParaRPr lang="en-US" dirty="0" smtClean="0"/>
          </a:p>
        </p:txBody>
      </p:sp>
      <p:sp>
        <p:nvSpPr>
          <p:cNvPr id="4" name="Up-Down Arrow 3"/>
          <p:cNvSpPr/>
          <p:nvPr/>
        </p:nvSpPr>
        <p:spPr>
          <a:xfrm>
            <a:off x="1692876" y="1676400"/>
            <a:ext cx="914400" cy="4343400"/>
          </a:xfrm>
          <a:prstGeom prst="up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 name="TextBox 4"/>
          <p:cNvSpPr txBox="1"/>
          <p:nvPr/>
        </p:nvSpPr>
        <p:spPr>
          <a:xfrm rot="16200000">
            <a:off x="533402" y="1930252"/>
            <a:ext cx="1154034" cy="646331"/>
          </a:xfrm>
          <a:prstGeom prst="rect">
            <a:avLst/>
          </a:prstGeom>
          <a:noFill/>
        </p:spPr>
        <p:txBody>
          <a:bodyPr wrap="none" rtlCol="0">
            <a:spAutoFit/>
          </a:bodyPr>
          <a:lstStyle/>
          <a:p>
            <a:pPr algn="ctr"/>
            <a:r>
              <a:rPr lang="en-US" dirty="0" smtClean="0"/>
              <a:t>MOST</a:t>
            </a:r>
          </a:p>
          <a:p>
            <a:pPr algn="ctr"/>
            <a:r>
              <a:rPr lang="en-US" dirty="0" smtClean="0"/>
              <a:t>COMMON</a:t>
            </a:r>
            <a:endParaRPr lang="en-US" dirty="0"/>
          </a:p>
        </p:txBody>
      </p:sp>
      <p:sp>
        <p:nvSpPr>
          <p:cNvPr id="6" name="TextBox 5"/>
          <p:cNvSpPr txBox="1"/>
          <p:nvPr/>
        </p:nvSpPr>
        <p:spPr>
          <a:xfrm rot="16200000">
            <a:off x="568780" y="5119618"/>
            <a:ext cx="1154034" cy="646331"/>
          </a:xfrm>
          <a:prstGeom prst="rect">
            <a:avLst/>
          </a:prstGeom>
          <a:noFill/>
        </p:spPr>
        <p:txBody>
          <a:bodyPr wrap="none" rtlCol="0">
            <a:spAutoFit/>
          </a:bodyPr>
          <a:lstStyle/>
          <a:p>
            <a:pPr algn="ctr"/>
            <a:r>
              <a:rPr lang="en-US" dirty="0" smtClean="0"/>
              <a:t>LEAST</a:t>
            </a:r>
          </a:p>
          <a:p>
            <a:pPr algn="ctr"/>
            <a:r>
              <a:rPr lang="en-US" dirty="0" smtClean="0"/>
              <a:t>COMMON</a:t>
            </a:r>
            <a:endParaRPr lang="en-US" dirty="0"/>
          </a:p>
        </p:txBody>
      </p:sp>
      <p:sp>
        <p:nvSpPr>
          <p:cNvPr id="7" name="TextBox 6"/>
          <p:cNvSpPr txBox="1"/>
          <p:nvPr/>
        </p:nvSpPr>
        <p:spPr>
          <a:xfrm rot="20273135">
            <a:off x="577327" y="3318481"/>
            <a:ext cx="2743200" cy="76944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sz="4400" b="1" dirty="0" err="1" smtClean="0">
                <a:solidFill>
                  <a:schemeClr val="tx1"/>
                </a:solidFill>
              </a:rPr>
              <a:t>SignalR</a:t>
            </a:r>
            <a:endParaRPr lang="en-US" sz="4400" b="1" dirty="0">
              <a:solidFill>
                <a:schemeClr val="tx1"/>
              </a:solidFill>
            </a:endParaRPr>
          </a:p>
        </p:txBody>
      </p:sp>
    </p:spTree>
    <p:extLst>
      <p:ext uri="{BB962C8B-B14F-4D97-AF65-F5344CB8AC3E}">
        <p14:creationId xmlns:p14="http://schemas.microsoft.com/office/powerpoint/2010/main" val="51647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WebSockets</a:t>
            </a:r>
            <a:endParaRPr lang="en-US" dirty="0"/>
          </a:p>
        </p:txBody>
      </p:sp>
      <p:sp>
        <p:nvSpPr>
          <p:cNvPr id="3" name="Content Placeholder 2"/>
          <p:cNvSpPr>
            <a:spLocks noGrp="1"/>
          </p:cNvSpPr>
          <p:nvPr>
            <p:ph idx="1"/>
          </p:nvPr>
        </p:nvSpPr>
        <p:spPr/>
        <p:txBody>
          <a:bodyPr>
            <a:normAutofit lnSpcReduction="10000"/>
          </a:bodyPr>
          <a:lstStyle/>
          <a:p>
            <a:r>
              <a:rPr lang="en-US" dirty="0" smtClean="0"/>
              <a:t>The future of asynchronous applications.</a:t>
            </a:r>
          </a:p>
          <a:p>
            <a:r>
              <a:rPr lang="en-US" dirty="0" smtClean="0"/>
              <a:t>Client opens socket connection to server.</a:t>
            </a:r>
          </a:p>
          <a:p>
            <a:endParaRPr lang="en-US" dirty="0" smtClean="0"/>
          </a:p>
          <a:p>
            <a:r>
              <a:rPr lang="en-US" dirty="0" smtClean="0"/>
              <a:t>IE10, Firefox 7, Chrome 14+</a:t>
            </a:r>
          </a:p>
          <a:p>
            <a:r>
              <a:rPr lang="en-US" dirty="0">
                <a:hlinkClick r:id="rId2"/>
              </a:rPr>
              <a:t>http://dev.w3.org/html5/websockets</a:t>
            </a:r>
            <a:r>
              <a:rPr lang="en-US" dirty="0" smtClean="0">
                <a:hlinkClick r:id="rId2"/>
              </a:rPr>
              <a:t>/</a:t>
            </a:r>
            <a:endParaRPr lang="en-US" dirty="0" smtClean="0"/>
          </a:p>
          <a:p>
            <a:endParaRPr lang="en-US" dirty="0"/>
          </a:p>
          <a:p>
            <a:r>
              <a:rPr lang="en-US" dirty="0" err="1" smtClean="0"/>
              <a:t>SignalR</a:t>
            </a:r>
            <a:r>
              <a:rPr lang="en-US" dirty="0" smtClean="0"/>
              <a:t> can use </a:t>
            </a:r>
            <a:r>
              <a:rPr lang="en-US" dirty="0" err="1" smtClean="0"/>
              <a:t>WebSockets</a:t>
            </a:r>
            <a:r>
              <a:rPr lang="en-US" dirty="0" smtClean="0"/>
              <a:t> if supported…</a:t>
            </a:r>
          </a:p>
          <a:p>
            <a:r>
              <a:rPr lang="en-US" dirty="0" smtClean="0"/>
              <a:t>Hint: IIS8 is needed for ASP.NET </a:t>
            </a:r>
            <a:r>
              <a:rPr lang="en-US" dirty="0" smtClean="0">
                <a:sym typeface="Wingdings" pitchFamily="2" charset="2"/>
              </a:rPr>
              <a:t></a:t>
            </a:r>
            <a:endParaRPr lang="en-US" dirty="0" smtClean="0"/>
          </a:p>
          <a:p>
            <a:pPr marL="0" indent="0">
              <a:buNone/>
            </a:pPr>
            <a:endParaRPr lang="en-US" dirty="0" smtClean="0"/>
          </a:p>
        </p:txBody>
      </p:sp>
    </p:spTree>
    <p:extLst>
      <p:ext uri="{BB962C8B-B14F-4D97-AF65-F5344CB8AC3E}">
        <p14:creationId xmlns:p14="http://schemas.microsoft.com/office/powerpoint/2010/main" val="4238282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Just for ASP.NET</a:t>
            </a:r>
            <a:endParaRPr lang="en-US" dirty="0"/>
          </a:p>
        </p:txBody>
      </p:sp>
      <p:sp>
        <p:nvSpPr>
          <p:cNvPr id="3" name="Content Placeholder 2"/>
          <p:cNvSpPr>
            <a:spLocks noGrp="1"/>
          </p:cNvSpPr>
          <p:nvPr>
            <p:ph idx="1"/>
          </p:nvPr>
        </p:nvSpPr>
        <p:spPr>
          <a:xfrm>
            <a:off x="457200" y="1600200"/>
            <a:ext cx="4495800" cy="4525963"/>
          </a:xfrm>
        </p:spPr>
        <p:txBody>
          <a:bodyPr/>
          <a:lstStyle/>
          <a:p>
            <a:r>
              <a:rPr lang="en-US" dirty="0" err="1" smtClean="0"/>
              <a:t>SignalR</a:t>
            </a:r>
            <a:r>
              <a:rPr lang="en-US" dirty="0" smtClean="0"/>
              <a:t> is separate from ASP.NET as of version .4</a:t>
            </a:r>
          </a:p>
          <a:p>
            <a:endParaRPr lang="en-US" dirty="0" smtClean="0"/>
          </a:p>
          <a:p>
            <a:r>
              <a:rPr lang="en-US" dirty="0" smtClean="0"/>
              <a:t>Silverlight</a:t>
            </a:r>
          </a:p>
          <a:p>
            <a:r>
              <a:rPr lang="en-US" dirty="0" smtClean="0"/>
              <a:t>Windows Phone</a:t>
            </a:r>
          </a:p>
          <a:p>
            <a:r>
              <a:rPr lang="en-US" smtClean="0"/>
              <a:t>Self Hosted</a:t>
            </a: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52600"/>
            <a:ext cx="2362200"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49847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SignalR</a:t>
            </a:r>
            <a:r>
              <a:rPr lang="en-US" dirty="0" smtClean="0"/>
              <a:t> – Demo Checklist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File, New -&gt; Getting </a:t>
            </a:r>
            <a:r>
              <a:rPr lang="en-US" dirty="0" err="1" smtClean="0"/>
              <a:t>SignalR</a:t>
            </a:r>
            <a:endParaRPr lang="en-US" dirty="0" smtClean="0"/>
          </a:p>
          <a:p>
            <a:r>
              <a:rPr lang="en-US" dirty="0" smtClean="0"/>
              <a:t>Creating a Hub</a:t>
            </a:r>
          </a:p>
          <a:p>
            <a:r>
              <a:rPr lang="en-US" dirty="0" smtClean="0"/>
              <a:t>Send messages from Server</a:t>
            </a:r>
          </a:p>
          <a:p>
            <a:r>
              <a:rPr lang="en-US" dirty="0" smtClean="0"/>
              <a:t>Send messages from Client(s)</a:t>
            </a:r>
          </a:p>
          <a:p>
            <a:pPr lvl="1"/>
            <a:r>
              <a:rPr lang="en-US" dirty="0" smtClean="0"/>
              <a:t>Handling Completion and Failures (done &amp; fail)</a:t>
            </a:r>
          </a:p>
          <a:p>
            <a:r>
              <a:rPr lang="en-US" dirty="0" smtClean="0"/>
              <a:t>Tracking clients</a:t>
            </a:r>
          </a:p>
          <a:p>
            <a:pPr lvl="1"/>
            <a:r>
              <a:rPr lang="en-US" dirty="0" smtClean="0"/>
              <a:t>Clients</a:t>
            </a:r>
          </a:p>
          <a:p>
            <a:pPr lvl="2"/>
            <a:r>
              <a:rPr lang="en-US" dirty="0" smtClean="0"/>
              <a:t>Group</a:t>
            </a:r>
          </a:p>
          <a:p>
            <a:pPr lvl="2"/>
            <a:r>
              <a:rPr lang="en-US" dirty="0" err="1" smtClean="0"/>
              <a:t>ConnectionId</a:t>
            </a:r>
            <a:endParaRPr lang="en-US" dirty="0" smtClean="0"/>
          </a:p>
          <a:p>
            <a:pPr lvl="1"/>
            <a:r>
              <a:rPr lang="en-US" dirty="0" smtClean="0"/>
              <a:t>Caller</a:t>
            </a:r>
          </a:p>
        </p:txBody>
      </p:sp>
    </p:spTree>
    <p:extLst>
      <p:ext uri="{BB962C8B-B14F-4D97-AF65-F5344CB8AC3E}">
        <p14:creationId xmlns:p14="http://schemas.microsoft.com/office/powerpoint/2010/main" val="3861040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Source: </a:t>
            </a:r>
            <a:r>
              <a:rPr lang="en-US" dirty="0">
                <a:hlinkClick r:id="rId2"/>
              </a:rPr>
              <a:t>http://</a:t>
            </a:r>
            <a:r>
              <a:rPr lang="en-US" dirty="0" smtClean="0">
                <a:hlinkClick r:id="rId2"/>
              </a:rPr>
              <a:t>c1.ms/GriffSignalR</a:t>
            </a:r>
            <a:endParaRPr lang="en-US" dirty="0" smtClean="0"/>
          </a:p>
          <a:p>
            <a:r>
              <a:rPr lang="en-US" dirty="0">
                <a:hlinkClick r:id="rId3"/>
              </a:rPr>
              <a:t>https://github.com/signalr</a:t>
            </a:r>
            <a:r>
              <a:rPr lang="en-US" dirty="0" smtClean="0">
                <a:hlinkClick r:id="rId3"/>
              </a:rPr>
              <a:t>/</a:t>
            </a:r>
            <a:endParaRPr lang="en-US" dirty="0" smtClean="0"/>
          </a:p>
          <a:p>
            <a:endParaRPr lang="en-US" dirty="0" smtClean="0"/>
          </a:p>
          <a:p>
            <a:r>
              <a:rPr lang="en-US" dirty="0" smtClean="0"/>
              <a:t>@1kevgriff</a:t>
            </a:r>
            <a:endParaRPr lang="en-US" dirty="0"/>
          </a:p>
          <a:p>
            <a:r>
              <a:rPr lang="en-US" dirty="0" smtClean="0"/>
              <a:t>KevinG@ComponentOne.com</a:t>
            </a:r>
            <a:endParaRPr lang="en-US" dirty="0"/>
          </a:p>
        </p:txBody>
      </p:sp>
    </p:spTree>
    <p:extLst>
      <p:ext uri="{BB962C8B-B14F-4D97-AF65-F5344CB8AC3E}">
        <p14:creationId xmlns:p14="http://schemas.microsoft.com/office/powerpoint/2010/main" val="3145802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a:xfrm>
            <a:off x="457200" y="1600200"/>
            <a:ext cx="4114800" cy="4525963"/>
          </a:xfrm>
        </p:spPr>
        <p:txBody>
          <a:bodyPr>
            <a:normAutofit/>
          </a:bodyPr>
          <a:lstStyle/>
          <a:p>
            <a:r>
              <a:rPr lang="en-US" sz="2400" dirty="0" smtClean="0"/>
              <a:t>Technical Evangelist for </a:t>
            </a:r>
            <a:r>
              <a:rPr lang="en-US" sz="2400" dirty="0"/>
              <a:t>@</a:t>
            </a:r>
            <a:r>
              <a:rPr lang="en-US" sz="2400" dirty="0" err="1" smtClean="0"/>
              <a:t>ComponentOne</a:t>
            </a:r>
            <a:endParaRPr lang="en-US" sz="2400" dirty="0" smtClean="0"/>
          </a:p>
          <a:p>
            <a:endParaRPr lang="en-US" sz="2400" dirty="0"/>
          </a:p>
          <a:p>
            <a:r>
              <a:rPr lang="en-US" sz="2400" dirty="0" smtClean="0"/>
              <a:t>@1kevgriff</a:t>
            </a:r>
          </a:p>
          <a:p>
            <a:r>
              <a:rPr lang="en-US" sz="2400" dirty="0" smtClean="0"/>
              <a:t>keving@componentone.com</a:t>
            </a:r>
          </a:p>
        </p:txBody>
      </p:sp>
      <p:pic>
        <p:nvPicPr>
          <p:cNvPr id="1026" name="Picture 2" descr="C:\Dropbox\Photos\griff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524000"/>
            <a:ext cx="3625850" cy="482915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Dropbox\MVP Logo\MVP Logo Kit\MVP_FullColor_ForSc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4419600"/>
            <a:ext cx="1035050" cy="1624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Dropbox\ASPInsider_Logo_Small.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419600"/>
            <a:ext cx="2266950" cy="81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9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WIJMO</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UI widgets powered by HTML5 &amp; jQuery</a:t>
            </a:r>
          </a:p>
        </p:txBody>
      </p:sp>
    </p:spTree>
    <p:extLst>
      <p:ext uri="{BB962C8B-B14F-4D97-AF65-F5344CB8AC3E}">
        <p14:creationId xmlns:p14="http://schemas.microsoft.com/office/powerpoint/2010/main" val="2690016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EVERYTHING YOU NEED TO BUILD A BETTER WEB</a:t>
            </a: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994" y="2438401"/>
            <a:ext cx="3808169"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2"/>
          <p:cNvSpPr txBox="1">
            <a:spLocks/>
          </p:cNvSpPr>
          <p:nvPr/>
        </p:nvSpPr>
        <p:spPr>
          <a:xfrm>
            <a:off x="543514" y="1981200"/>
            <a:ext cx="4180885" cy="3810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lumMod val="65000"/>
                    <a:lumOff val="35000"/>
                  </a:schemeClr>
                </a:solidFill>
                <a:latin typeface="Trebuchet MS"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lumMod val="65000"/>
                    <a:lumOff val="35000"/>
                  </a:schemeClr>
                </a:solidFill>
                <a:latin typeface="Trebuchet MS"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lumMod val="65000"/>
                    <a:lumOff val="35000"/>
                  </a:schemeClr>
                </a:solidFill>
                <a:latin typeface="Trebuchet MS"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Trebuchet MS"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lumMod val="65000"/>
                    <a:lumOff val="35000"/>
                  </a:schemeClr>
                </a:solidFill>
                <a:latin typeface="Trebuchet MS"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Arial" pitchFamily="34" charset="0"/>
              <a:buNone/>
            </a:pPr>
            <a:r>
              <a:rPr lang="en-US" sz="2000" dirty="0">
                <a:solidFill>
                  <a:prstClr val="black">
                    <a:lumMod val="65000"/>
                    <a:lumOff val="35000"/>
                  </a:prstClr>
                </a:solidFill>
                <a:latin typeface="Arial" pitchFamily="34" charset="0"/>
                <a:cs typeface="Arial" pitchFamily="34" charset="0"/>
              </a:rPr>
              <a:t>Wijmo is a complete kit of over 40 UI widgets with everything from interactive menus to rich charts. If you know jQuery, you know Wijmo. Complete with documentation and professional support, every widget is hand-crafted and includes premium themes.</a:t>
            </a:r>
          </a:p>
        </p:txBody>
      </p:sp>
    </p:spTree>
    <p:extLst>
      <p:ext uri="{BB962C8B-B14F-4D97-AF65-F5344CB8AC3E}">
        <p14:creationId xmlns:p14="http://schemas.microsoft.com/office/powerpoint/2010/main" val="3491756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UNMATCHED DATA VIZ AND GRID COMPONENTS</a:t>
            </a:r>
            <a:endParaRPr lang="en-US" sz="2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36" t="1745" r="1417" b="2412"/>
          <a:stretch/>
        </p:blipFill>
        <p:spPr>
          <a:xfrm>
            <a:off x="533400" y="1752600"/>
            <a:ext cx="8052250" cy="3269182"/>
          </a:xfrm>
        </p:spPr>
      </p:pic>
    </p:spTree>
    <p:extLst>
      <p:ext uri="{BB962C8B-B14F-4D97-AF65-F5344CB8AC3E}">
        <p14:creationId xmlns:p14="http://schemas.microsoft.com/office/powerpoint/2010/main" val="2407646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93750"/>
          </a:xfrm>
        </p:spPr>
        <p:txBody>
          <a:bodyPr/>
          <a:lstStyle/>
          <a:p>
            <a:r>
              <a:rPr lang="en-US" dirty="0" smtClean="0"/>
              <a:t>WHAT’S NEW IN V2?</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600547843"/>
              </p:ext>
            </p:extLst>
          </p:nvPr>
        </p:nvGraphicFramePr>
        <p:xfrm>
          <a:off x="5029200" y="304800"/>
          <a:ext cx="3276600" cy="5185328"/>
        </p:xfrm>
        <a:graphic>
          <a:graphicData uri="http://schemas.openxmlformats.org/drawingml/2006/table">
            <a:tbl>
              <a:tblPr>
                <a:tableStyleId>{9D7B26C5-4107-4FEC-AEDC-1716B250A1EF}</a:tableStyleId>
              </a:tblPr>
              <a:tblGrid>
                <a:gridCol w="1092200"/>
                <a:gridCol w="1092200"/>
                <a:gridCol w="1092200"/>
              </a:tblGrid>
              <a:tr h="130342">
                <a:tc>
                  <a:txBody>
                    <a:bodyPr/>
                    <a:lstStyle/>
                    <a:p>
                      <a:r>
                        <a:rPr lang="en-US" sz="700" dirty="0"/>
                        <a:t>Widget </a:t>
                      </a:r>
                      <a:endParaRPr lang="en-US" sz="700" b="1" dirty="0"/>
                    </a:p>
                  </a:txBody>
                  <a:tcPr marL="48719" marR="48719" marT="14888" marB="14888" anchor="ctr"/>
                </a:tc>
                <a:tc>
                  <a:txBody>
                    <a:bodyPr/>
                    <a:lstStyle/>
                    <a:p>
                      <a:r>
                        <a:rPr lang="en-US" sz="700" dirty="0"/>
                        <a:t>Version 1 </a:t>
                      </a:r>
                      <a:endParaRPr lang="en-US" sz="700" b="1" dirty="0"/>
                    </a:p>
                  </a:txBody>
                  <a:tcPr marL="48719" marR="48719" marT="14888" marB="14888" anchor="ctr"/>
                </a:tc>
                <a:tc>
                  <a:txBody>
                    <a:bodyPr/>
                    <a:lstStyle/>
                    <a:p>
                      <a:r>
                        <a:rPr lang="en-US" sz="700" dirty="0"/>
                        <a:t>Version 2 </a:t>
                      </a:r>
                      <a:endParaRPr lang="en-US" sz="700" b="1" dirty="0"/>
                    </a:p>
                  </a:txBody>
                  <a:tcPr marL="48719" marR="48719" marT="14888" marB="14888" anchor="ctr"/>
                </a:tc>
              </a:tr>
              <a:tr h="130342">
                <a:tc>
                  <a:txBody>
                    <a:bodyPr/>
                    <a:lstStyle/>
                    <a:p>
                      <a:r>
                        <a:rPr lang="en-US" sz="700"/>
                        <a:t>Accordion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Bar Chart </a:t>
                      </a:r>
                    </a:p>
                  </a:txBody>
                  <a:tcPr marL="48719" marR="48719" marT="14888" marB="14888" anchor="ctr"/>
                </a:tc>
                <a:tc>
                  <a:txBody>
                    <a:bodyPr/>
                    <a:lstStyle/>
                    <a:p>
                      <a:r>
                        <a:rPr lang="en-US" sz="700" dirty="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Bubble Chart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Calendar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Carousel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Combobox </a:t>
                      </a:r>
                    </a:p>
                  </a:txBody>
                  <a:tcPr marL="48719" marR="48719" marT="14888" marB="14888" anchor="ctr"/>
                </a:tc>
                <a:tc>
                  <a:txBody>
                    <a:bodyPr/>
                    <a:lstStyle/>
                    <a:p>
                      <a:r>
                        <a:rPr lang="en-US" sz="700"/>
                        <a:t>✔</a:t>
                      </a:r>
                    </a:p>
                  </a:txBody>
                  <a:tcPr marL="48719" marR="48719" marT="14888" marB="14888" anchor="ctr"/>
                </a:tc>
                <a:tc>
                  <a:txBody>
                    <a:bodyPr/>
                    <a:lstStyle/>
                    <a:p>
                      <a:r>
                        <a:rPr lang="en-US" sz="700" dirty="0"/>
                        <a:t>✔</a:t>
                      </a:r>
                    </a:p>
                  </a:txBody>
                  <a:tcPr marL="48719" marR="48719" marT="14888" marB="14888" anchor="ctr"/>
                </a:tc>
              </a:tr>
              <a:tr h="130342">
                <a:tc>
                  <a:txBody>
                    <a:bodyPr/>
                    <a:lstStyle/>
                    <a:p>
                      <a:r>
                        <a:rPr lang="en-US" sz="700"/>
                        <a:t>Composite Chart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dirty="0"/>
                        <a:t>Date Pager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Dialog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dirty="0"/>
                        <a:t>Editor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Events Calendar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Expander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Form Decoarator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Gallery </a:t>
                      </a:r>
                    </a:p>
                  </a:txBody>
                  <a:tcPr marL="48719" marR="48719" marT="14888" marB="14888" anchor="ctr"/>
                </a:tc>
                <a:tc>
                  <a:txBody>
                    <a:bodyPr/>
                    <a:lstStyle/>
                    <a:p>
                      <a:endParaRPr lang="en-US" sz="700"/>
                    </a:p>
                  </a:txBody>
                  <a:tcPr marL="48719" marR="48719" marT="14888" marB="14888" anchor="ctr"/>
                </a:tc>
                <a:tc>
                  <a:txBody>
                    <a:bodyPr/>
                    <a:lstStyle/>
                    <a:p>
                      <a:r>
                        <a:rPr lang="en-US" sz="700" dirty="0"/>
                        <a:t>✔</a:t>
                      </a:r>
                    </a:p>
                  </a:txBody>
                  <a:tcPr marL="48719" marR="48719" marT="14888" marB="14888" anchor="ctr"/>
                </a:tc>
              </a:tr>
              <a:tr h="130342">
                <a:tc>
                  <a:txBody>
                    <a:bodyPr/>
                    <a:lstStyle/>
                    <a:p>
                      <a:r>
                        <a:rPr lang="en-US" sz="700"/>
                        <a:t>Grid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Input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Lightbox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Linear Gauge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Line Chart </a:t>
                      </a:r>
                    </a:p>
                  </a:txBody>
                  <a:tcPr marL="48719" marR="48719" marT="14888" marB="14888" anchor="ctr"/>
                </a:tc>
                <a:tc>
                  <a:txBody>
                    <a:bodyPr/>
                    <a:lstStyle/>
                    <a:p>
                      <a:r>
                        <a:rPr lang="en-US" sz="700"/>
                        <a:t>✔</a:t>
                      </a:r>
                    </a:p>
                  </a:txBody>
                  <a:tcPr marL="48719" marR="48719" marT="14888" marB="14888" anchor="ctr"/>
                </a:tc>
                <a:tc>
                  <a:txBody>
                    <a:bodyPr/>
                    <a:lstStyle/>
                    <a:p>
                      <a:r>
                        <a:rPr lang="en-US" sz="700" dirty="0"/>
                        <a:t>✔</a:t>
                      </a:r>
                    </a:p>
                  </a:txBody>
                  <a:tcPr marL="48719" marR="48719" marT="14888" marB="14888" anchor="ctr"/>
                </a:tc>
              </a:tr>
              <a:tr h="130342">
                <a:tc>
                  <a:txBody>
                    <a:bodyPr/>
                    <a:lstStyle/>
                    <a:p>
                      <a:r>
                        <a:rPr lang="en-US" sz="700"/>
                        <a:t>List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Menu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Pager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Pie Chart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Progress Bar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Radial Gauge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dirty="0"/>
                        <a:t>Rating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dirty="0"/>
                        <a:t>Ribbon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Scatter Chart </a:t>
                      </a:r>
                    </a:p>
                  </a:txBody>
                  <a:tcPr marL="48719" marR="48719" marT="14888" marB="14888" anchor="ctr"/>
                </a:tc>
                <a:tc>
                  <a:txBody>
                    <a:bodyPr/>
                    <a:lstStyle/>
                    <a:p>
                      <a:endParaRPr lang="en-US" sz="700"/>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Slider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Splitter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Superpanel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Tabs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a:t>Tooltip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dirty="0"/>
                        <a:t>Tree </a:t>
                      </a:r>
                    </a:p>
                  </a:txBody>
                  <a:tcPr marL="48719" marR="48719" marT="14888" marB="14888" anchor="ctr"/>
                </a:tc>
                <a:tc>
                  <a:txBody>
                    <a:bodyPr/>
                    <a:lstStyle/>
                    <a:p>
                      <a:r>
                        <a:rPr lang="en-US" sz="700"/>
                        <a:t>✔</a:t>
                      </a:r>
                    </a:p>
                  </a:txBody>
                  <a:tcPr marL="48719" marR="48719" marT="14888" marB="14888" anchor="ctr"/>
                </a:tc>
                <a:tc>
                  <a:txBody>
                    <a:bodyPr/>
                    <a:lstStyle/>
                    <a:p>
                      <a:r>
                        <a:rPr lang="en-US" sz="700"/>
                        <a:t>✔</a:t>
                      </a:r>
                    </a:p>
                  </a:txBody>
                  <a:tcPr marL="48719" marR="48719" marT="14888" marB="14888" anchor="ctr"/>
                </a:tc>
              </a:tr>
              <a:tr h="130342">
                <a:tc>
                  <a:txBody>
                    <a:bodyPr/>
                    <a:lstStyle/>
                    <a:p>
                      <a:r>
                        <a:rPr lang="en-US" sz="700" dirty="0"/>
                        <a:t>Upload </a:t>
                      </a:r>
                    </a:p>
                  </a:txBody>
                  <a:tcPr marL="48719" marR="48719" marT="14888" marB="14888" anchor="ctr"/>
                </a:tc>
                <a:tc>
                  <a:txBody>
                    <a:bodyPr/>
                    <a:lstStyle/>
                    <a:p>
                      <a:r>
                        <a:rPr lang="en-US" sz="700"/>
                        <a:t>✔</a:t>
                      </a:r>
                    </a:p>
                  </a:txBody>
                  <a:tcPr marL="48719" marR="48719" marT="14888" marB="14888" anchor="ctr"/>
                </a:tc>
                <a:tc>
                  <a:txBody>
                    <a:bodyPr/>
                    <a:lstStyle/>
                    <a:p>
                      <a:r>
                        <a:rPr lang="en-US" sz="700" dirty="0"/>
                        <a:t>✔</a:t>
                      </a:r>
                    </a:p>
                  </a:txBody>
                  <a:tcPr marL="48719" marR="48719" marT="14888" marB="14888" anchor="ctr"/>
                </a:tc>
              </a:tr>
              <a:tr h="130342">
                <a:tc>
                  <a:txBody>
                    <a:bodyPr/>
                    <a:lstStyle/>
                    <a:p>
                      <a:r>
                        <a:rPr lang="en-US" sz="700" dirty="0" smtClean="0"/>
                        <a:t>Video Player</a:t>
                      </a:r>
                      <a:endParaRPr lang="en-US" sz="700" dirty="0"/>
                    </a:p>
                  </a:txBody>
                  <a:tcPr marL="48719" marR="48719" marT="14888" marB="14888" anchor="ctr"/>
                </a:tc>
                <a:tc>
                  <a:txBody>
                    <a:bodyPr/>
                    <a:lstStyle/>
                    <a:p>
                      <a:r>
                        <a:rPr lang="en-US" sz="700" dirty="0" smtClean="0"/>
                        <a:t>✔</a:t>
                      </a:r>
                      <a:endParaRPr lang="en-US" sz="700" dirty="0"/>
                    </a:p>
                  </a:txBody>
                  <a:tcPr marL="48719" marR="48719" marT="14888" marB="14888" anchor="ctr"/>
                </a:tc>
                <a:tc>
                  <a:txBody>
                    <a:bodyPr/>
                    <a:lstStyle/>
                    <a:p>
                      <a:r>
                        <a:rPr lang="en-US" sz="700" dirty="0" smtClean="0"/>
                        <a:t>✔</a:t>
                      </a:r>
                      <a:endParaRPr lang="en-US" sz="700" dirty="0"/>
                    </a:p>
                  </a:txBody>
                  <a:tcPr marL="48719" marR="48719" marT="14888" marB="14888" anchor="ctr"/>
                </a:tc>
              </a:tr>
              <a:tr h="130342">
                <a:tc>
                  <a:txBody>
                    <a:bodyPr/>
                    <a:lstStyle/>
                    <a:p>
                      <a:r>
                        <a:rPr lang="en-US" sz="700" dirty="0"/>
                        <a:t>Wizard </a:t>
                      </a:r>
                    </a:p>
                  </a:txBody>
                  <a:tcPr marL="48719" marR="48719" marT="14888" marB="14888" anchor="ctr"/>
                </a:tc>
                <a:tc>
                  <a:txBody>
                    <a:bodyPr/>
                    <a:lstStyle/>
                    <a:p>
                      <a:r>
                        <a:rPr lang="en-US" sz="700"/>
                        <a:t>✔</a:t>
                      </a:r>
                    </a:p>
                  </a:txBody>
                  <a:tcPr marL="48719" marR="48719" marT="14888" marB="14888" anchor="ctr"/>
                </a:tc>
                <a:tc>
                  <a:txBody>
                    <a:bodyPr/>
                    <a:lstStyle/>
                    <a:p>
                      <a:r>
                        <a:rPr lang="en-US" sz="700" dirty="0"/>
                        <a:t>✔</a:t>
                      </a:r>
                    </a:p>
                  </a:txBody>
                  <a:tcPr marL="48719" marR="48719" marT="14888" marB="14888" anchor="ctr"/>
                </a:tc>
              </a:tr>
            </a:tbl>
          </a:graphicData>
        </a:graphic>
      </p:graphicFrame>
      <p:sp>
        <p:nvSpPr>
          <p:cNvPr id="10" name="Text Placeholder 9"/>
          <p:cNvSpPr>
            <a:spLocks noGrp="1"/>
          </p:cNvSpPr>
          <p:nvPr>
            <p:ph type="body" sz="half" idx="2"/>
          </p:nvPr>
        </p:nvSpPr>
        <p:spPr>
          <a:xfrm>
            <a:off x="457200" y="1600200"/>
            <a:ext cx="3008313" cy="4691063"/>
          </a:xfrm>
        </p:spPr>
        <p:txBody>
          <a:bodyPr>
            <a:normAutofit fontScale="92500" lnSpcReduction="10000"/>
          </a:bodyPr>
          <a:lstStyle/>
          <a:p>
            <a:pPr marL="285750" indent="-285750">
              <a:buFont typeface="Arial" pitchFamily="34" charset="0"/>
              <a:buChar char="•"/>
            </a:pPr>
            <a:r>
              <a:rPr lang="en-US" dirty="0"/>
              <a:t>Bubble Chart</a:t>
            </a:r>
          </a:p>
          <a:p>
            <a:pPr marL="285750" indent="-285750">
              <a:buFont typeface="Arial" pitchFamily="34" charset="0"/>
              <a:buChar char="•"/>
            </a:pPr>
            <a:r>
              <a:rPr lang="en-US" dirty="0"/>
              <a:t>Carousel</a:t>
            </a:r>
          </a:p>
          <a:p>
            <a:pPr marL="285750" indent="-285750">
              <a:buFont typeface="Arial" pitchFamily="34" charset="0"/>
              <a:buChar char="•"/>
            </a:pPr>
            <a:r>
              <a:rPr lang="en-US" dirty="0"/>
              <a:t>Composite Chart</a:t>
            </a:r>
          </a:p>
          <a:p>
            <a:pPr marL="285750" indent="-285750">
              <a:buFont typeface="Arial" pitchFamily="34" charset="0"/>
              <a:buChar char="•"/>
            </a:pPr>
            <a:r>
              <a:rPr lang="en-US" dirty="0"/>
              <a:t>Date Pager</a:t>
            </a:r>
          </a:p>
          <a:p>
            <a:pPr marL="285750" indent="-285750">
              <a:buFont typeface="Arial" pitchFamily="34" charset="0"/>
              <a:buChar char="•"/>
            </a:pPr>
            <a:r>
              <a:rPr lang="en-US" dirty="0"/>
              <a:t>Editor</a:t>
            </a:r>
          </a:p>
          <a:p>
            <a:pPr marL="285750" indent="-285750">
              <a:buFont typeface="Arial" pitchFamily="34" charset="0"/>
              <a:buChar char="•"/>
            </a:pPr>
            <a:r>
              <a:rPr lang="en-US" dirty="0"/>
              <a:t>Events Calendar</a:t>
            </a:r>
          </a:p>
          <a:p>
            <a:pPr marL="285750" indent="-285750">
              <a:buFont typeface="Arial" pitchFamily="34" charset="0"/>
              <a:buChar char="•"/>
            </a:pPr>
            <a:r>
              <a:rPr lang="en-US" dirty="0"/>
              <a:t>Gallery</a:t>
            </a:r>
          </a:p>
          <a:p>
            <a:pPr marL="285750" indent="-285750">
              <a:buFont typeface="Arial" pitchFamily="34" charset="0"/>
              <a:buChar char="•"/>
            </a:pPr>
            <a:r>
              <a:rPr lang="en-US" dirty="0" err="1"/>
              <a:t>Lightbox</a:t>
            </a:r>
            <a:endParaRPr lang="en-US" dirty="0"/>
          </a:p>
          <a:p>
            <a:pPr marL="285750" indent="-285750">
              <a:buFont typeface="Arial" pitchFamily="34" charset="0"/>
              <a:buChar char="•"/>
            </a:pPr>
            <a:r>
              <a:rPr lang="en-US" dirty="0"/>
              <a:t>Linear Gauge</a:t>
            </a:r>
          </a:p>
          <a:p>
            <a:pPr marL="285750" indent="-285750">
              <a:buFont typeface="Arial" pitchFamily="34" charset="0"/>
              <a:buChar char="•"/>
            </a:pPr>
            <a:r>
              <a:rPr lang="en-US" dirty="0"/>
              <a:t>Radial Gauge</a:t>
            </a:r>
          </a:p>
          <a:p>
            <a:pPr marL="285750" indent="-285750">
              <a:buFont typeface="Arial" pitchFamily="34" charset="0"/>
              <a:buChar char="•"/>
            </a:pPr>
            <a:r>
              <a:rPr lang="en-US" dirty="0"/>
              <a:t>Rating</a:t>
            </a:r>
          </a:p>
          <a:p>
            <a:pPr marL="285750" indent="-285750">
              <a:buFont typeface="Arial" pitchFamily="34" charset="0"/>
              <a:buChar char="•"/>
            </a:pPr>
            <a:r>
              <a:rPr lang="en-US" dirty="0"/>
              <a:t>Ribbon</a:t>
            </a:r>
          </a:p>
          <a:p>
            <a:pPr marL="285750" indent="-285750">
              <a:buFont typeface="Arial" pitchFamily="34" charset="0"/>
              <a:buChar char="•"/>
            </a:pPr>
            <a:r>
              <a:rPr lang="en-US" dirty="0"/>
              <a:t>Scatter Chart</a:t>
            </a:r>
          </a:p>
          <a:p>
            <a:pPr marL="285750" indent="-285750">
              <a:buFont typeface="Arial" pitchFamily="34" charset="0"/>
              <a:buChar char="•"/>
            </a:pPr>
            <a:r>
              <a:rPr lang="en-US" dirty="0"/>
              <a:t>Video Player</a:t>
            </a:r>
          </a:p>
          <a:p>
            <a:endParaRPr lang="en-US" dirty="0"/>
          </a:p>
        </p:txBody>
      </p:sp>
    </p:spTree>
    <p:extLst>
      <p:ext uri="{BB962C8B-B14F-4D97-AF65-F5344CB8AC3E}">
        <p14:creationId xmlns:p14="http://schemas.microsoft.com/office/powerpoint/2010/main" val="2343929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2875" y="2795587"/>
            <a:ext cx="1238250" cy="1266825"/>
          </a:xfrm>
          <a:prstGeom prst="rect">
            <a:avLst/>
          </a:prstGeom>
        </p:spPr>
      </p:pic>
    </p:spTree>
    <p:extLst>
      <p:ext uri="{BB962C8B-B14F-4D97-AF65-F5344CB8AC3E}">
        <p14:creationId xmlns:p14="http://schemas.microsoft.com/office/powerpoint/2010/main" val="4109957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A Little Bit of History</a:t>
            </a:r>
          </a:p>
          <a:p>
            <a:r>
              <a:rPr lang="en-US" dirty="0" smtClean="0"/>
              <a:t>Introducing </a:t>
            </a:r>
            <a:r>
              <a:rPr lang="en-US" dirty="0" err="1" smtClean="0"/>
              <a:t>SignalR</a:t>
            </a:r>
            <a:endParaRPr lang="en-US" dirty="0" smtClean="0"/>
          </a:p>
          <a:p>
            <a:r>
              <a:rPr lang="en-US" dirty="0" smtClean="0"/>
              <a:t>Demos </a:t>
            </a:r>
            <a:r>
              <a:rPr lang="en-US" dirty="0" err="1" smtClean="0"/>
              <a:t>Demos</a:t>
            </a:r>
            <a:r>
              <a:rPr lang="en-US" dirty="0" smtClean="0"/>
              <a:t> </a:t>
            </a:r>
            <a:r>
              <a:rPr lang="en-US" dirty="0" err="1" smtClean="0"/>
              <a:t>Demos</a:t>
            </a:r>
            <a:r>
              <a:rPr lang="en-US" dirty="0" smtClean="0"/>
              <a:t>!</a:t>
            </a:r>
            <a:endParaRPr lang="en-US" dirty="0"/>
          </a:p>
        </p:txBody>
      </p:sp>
    </p:spTree>
    <p:extLst>
      <p:ext uri="{BB962C8B-B14F-4D97-AF65-F5344CB8AC3E}">
        <p14:creationId xmlns:p14="http://schemas.microsoft.com/office/powerpoint/2010/main" val="11405930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 v1.0.0.0</a:t>
            </a:r>
            <a:endParaRPr lang="en-US" dirty="0"/>
          </a:p>
        </p:txBody>
      </p:sp>
      <p:pic>
        <p:nvPicPr>
          <p:cNvPr id="1030" name="Picture 6" descr="C:\Users\Griff\AppData\Local\Microsoft\Windows\Temporary Internet Files\Content.IE5\ANO3ZCF1\MP900433172[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625112"/>
            <a:ext cx="3190876" cy="3200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Users\Griff\AppData\Local\Microsoft\Windows\Temporary Internet Files\Content.IE5\ANO3ZCF1\MC90043259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434" y="1559963"/>
            <a:ext cx="5159498" cy="515949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Griff\AppData\Local\Microsoft\Windows\Temporary Internet Files\Content.IE5\ANO3ZCF1\MC900435242[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096000" y="1625112"/>
            <a:ext cx="2541834" cy="5029200"/>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133600" y="4343286"/>
            <a:ext cx="4572000" cy="1219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REQUEST</a:t>
            </a:r>
            <a:endParaRPr lang="en-US" b="1" dirty="0"/>
          </a:p>
        </p:txBody>
      </p:sp>
      <p:sp>
        <p:nvSpPr>
          <p:cNvPr id="6" name="Left Arrow 5"/>
          <p:cNvSpPr/>
          <p:nvPr/>
        </p:nvSpPr>
        <p:spPr>
          <a:xfrm>
            <a:off x="3200400" y="2895600"/>
            <a:ext cx="3505200" cy="990600"/>
          </a:xfrm>
          <a:prstGeom prst="lef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RESPONSE</a:t>
            </a:r>
          </a:p>
        </p:txBody>
      </p:sp>
    </p:spTree>
    <p:extLst>
      <p:ext uri="{BB962C8B-B14F-4D97-AF65-F5344CB8AC3E}">
        <p14:creationId xmlns:p14="http://schemas.microsoft.com/office/powerpoint/2010/main" val="137531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3121</TotalTime>
  <Words>404</Words>
  <Application>Microsoft Office PowerPoint</Application>
  <PresentationFormat>On-screen Show (4:3)</PresentationFormat>
  <Paragraphs>199</Paragraphs>
  <Slides>18</Slides>
  <Notes>1</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1_Office Theme</vt:lpstr>
      <vt:lpstr>2_Office Theme</vt:lpstr>
      <vt:lpstr>Getting Started with SignalR</vt:lpstr>
      <vt:lpstr>About Me</vt:lpstr>
      <vt:lpstr>WIJMO</vt:lpstr>
      <vt:lpstr>EVERYTHING YOU NEED TO BUILD A BETTER WEB</vt:lpstr>
      <vt:lpstr>UNMATCHED DATA VIZ AND GRID COMPONENTS</vt:lpstr>
      <vt:lpstr>WHAT’S NEW IN V2?</vt:lpstr>
      <vt:lpstr>PowerPoint Presentation</vt:lpstr>
      <vt:lpstr>Agenda</vt:lpstr>
      <vt:lpstr>The Web v1.0.0.0</vt:lpstr>
      <vt:lpstr>The Web v2.0.0.0</vt:lpstr>
      <vt:lpstr>The Web v2.0.0.0</vt:lpstr>
      <vt:lpstr>“Real Time”?</vt:lpstr>
      <vt:lpstr>The Web v3.0.0.0</vt:lpstr>
      <vt:lpstr>Approaches</vt:lpstr>
      <vt:lpstr>WebSockets</vt:lpstr>
      <vt:lpstr>Not Just for ASP.NET</vt:lpstr>
      <vt:lpstr>SignalR – Demo Checklist</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SignalR</dc:title>
  <dc:creator>Griff</dc:creator>
  <cp:lastModifiedBy>Kevin W. Griffin</cp:lastModifiedBy>
  <cp:revision>26</cp:revision>
  <dcterms:created xsi:type="dcterms:W3CDTF">2006-08-16T00:00:00Z</dcterms:created>
  <dcterms:modified xsi:type="dcterms:W3CDTF">2012-02-23T22:56:37Z</dcterms:modified>
</cp:coreProperties>
</file>