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0" r:id="rId2"/>
    <p:sldMasterId id="2147483757" r:id="rId3"/>
  </p:sldMasterIdLst>
  <p:notesMasterIdLst>
    <p:notesMasterId r:id="rId17"/>
  </p:notesMasterIdLst>
  <p:sldIdLst>
    <p:sldId id="256" r:id="rId4"/>
    <p:sldId id="257" r:id="rId5"/>
    <p:sldId id="263" r:id="rId6"/>
    <p:sldId id="258" r:id="rId7"/>
    <p:sldId id="259" r:id="rId8"/>
    <p:sldId id="260" r:id="rId9"/>
    <p:sldId id="261" r:id="rId10"/>
    <p:sldId id="275" r:id="rId11"/>
    <p:sldId id="262" r:id="rId12"/>
    <p:sldId id="266" r:id="rId13"/>
    <p:sldId id="276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2" autoAdjust="0"/>
    <p:restoredTop sz="90667" autoAdjust="0"/>
  </p:normalViewPr>
  <p:slideViewPr>
    <p:cSldViewPr>
      <p:cViewPr varScale="1">
        <p:scale>
          <a:sx n="87" d="100"/>
          <a:sy n="87" d="100"/>
        </p:scale>
        <p:origin x="-2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778F-B57F-43DA-AB7F-8B1A4A7677B7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D4E7B-52DF-48D3-AD80-1B5DE57D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1000" y="3457472"/>
            <a:ext cx="4190207" cy="5334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1000" y="5715449"/>
            <a:ext cx="419100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accent6"/>
                    </a:gs>
                    <a:gs pos="86000">
                      <a:schemeClr val="accent6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VS Photo.png"/>
          <p:cNvPicPr>
            <a:picLocks noChangeAspect="1"/>
          </p:cNvPicPr>
          <p:nvPr/>
        </p:nvPicPr>
        <p:blipFill>
          <a:blip r:embed="rId3" cstate="email"/>
          <a:srcRect t="2124" b="1821"/>
          <a:stretch>
            <a:fillRect/>
          </a:stretch>
        </p:blipFill>
        <p:spPr>
          <a:xfrm>
            <a:off x="381000" y="4108450"/>
            <a:ext cx="2430766" cy="1555955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2900363" cy="193899"/>
          </a:xfrm>
        </p:spPr>
        <p:txBody>
          <a:bodyPr/>
          <a:lstStyle>
            <a:lvl1pPr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Enter Date</a:t>
            </a:r>
            <a:endParaRPr lang="en-US" dirty="0"/>
          </a:p>
        </p:txBody>
      </p:sp>
      <p:pic>
        <p:nvPicPr>
          <p:cNvPr id="10" name="Picture 9" descr="VS_h_rgb_r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826" y="410497"/>
            <a:ext cx="1557079" cy="412954"/>
          </a:xfrm>
          <a:prstGeom prst="rect">
            <a:avLst/>
          </a:prstGeom>
        </p:spPr>
      </p:pic>
      <p:pic>
        <p:nvPicPr>
          <p:cNvPr id="8" name="Picture 7" descr="ms-logo-YPOP_lrg_BR_bL_r.png"/>
          <p:cNvPicPr>
            <a:picLocks noChangeAspect="1"/>
          </p:cNvPicPr>
          <p:nvPr/>
        </p:nvPicPr>
        <p:blipFill>
          <a:blip r:embed="rId5">
            <a:lum bright="-100000" contrast="-100000"/>
          </a:blip>
          <a:stretch>
            <a:fillRect/>
          </a:stretch>
        </p:blipFill>
        <p:spPr>
          <a:xfrm>
            <a:off x="381001" y="6489290"/>
            <a:ext cx="849152" cy="1401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VS_h_rgb_r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339302"/>
            <a:ext cx="1093839" cy="2900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6002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2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1049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204371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41049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4371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793" y="3457472"/>
            <a:ext cx="7681913" cy="5334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1000" y="4067072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accent6"/>
                    </a:gs>
                    <a:gs pos="86000">
                      <a:schemeClr val="accent6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2900363" cy="193899"/>
          </a:xfrm>
        </p:spPr>
        <p:txBody>
          <a:bodyPr/>
          <a:lstStyle>
            <a:lvl1pPr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Enter Date</a:t>
            </a:r>
            <a:endParaRPr lang="en-US" dirty="0"/>
          </a:p>
        </p:txBody>
      </p:sp>
      <p:pic>
        <p:nvPicPr>
          <p:cNvPr id="11" name="Picture 10" descr="VS_h_rgb_r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26" y="410497"/>
            <a:ext cx="1557079" cy="412954"/>
          </a:xfrm>
          <a:prstGeom prst="rect">
            <a:avLst/>
          </a:prstGeom>
        </p:spPr>
      </p:pic>
      <p:pic>
        <p:nvPicPr>
          <p:cNvPr id="6" name="Picture 5" descr="ms-logo-YPOP_lrg_BR_bL_r.png"/>
          <p:cNvPicPr>
            <a:picLocks noChangeAspect="1"/>
          </p:cNvPicPr>
          <p:nvPr/>
        </p:nvPicPr>
        <p:blipFill>
          <a:blip r:embed="rId4">
            <a:lum bright="-100000" contrast="-100000"/>
          </a:blip>
          <a:stretch>
            <a:fillRect/>
          </a:stretch>
        </p:blipFill>
        <p:spPr>
          <a:xfrm>
            <a:off x="381001" y="6489290"/>
            <a:ext cx="849152" cy="1401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1000" y="3457472"/>
            <a:ext cx="7681913" cy="5334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81000" y="4067072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>
                <a:gradFill>
                  <a:gsLst>
                    <a:gs pos="0">
                      <a:schemeClr val="accent6"/>
                    </a:gs>
                    <a:gs pos="86000">
                      <a:schemeClr val="accent6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VS_h_rgb_r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26" y="410497"/>
            <a:ext cx="1557079" cy="41295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2900363" cy="193899"/>
          </a:xfrm>
        </p:spPr>
        <p:txBody>
          <a:bodyPr/>
          <a:lstStyle>
            <a:lvl1pPr>
              <a:buNone/>
              <a:defRPr sz="1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Enter Date</a:t>
            </a:r>
            <a:endParaRPr lang="en-US" dirty="0"/>
          </a:p>
        </p:txBody>
      </p:sp>
      <p:pic>
        <p:nvPicPr>
          <p:cNvPr id="7" name="Picture 6" descr="ms-logo-YPOP_lrg_BR_bL_r.png"/>
          <p:cNvPicPr>
            <a:picLocks noChangeAspect="1"/>
          </p:cNvPicPr>
          <p:nvPr/>
        </p:nvPicPr>
        <p:blipFill>
          <a:blip r:embed="rId4">
            <a:lum bright="-100000" contrast="-100000"/>
          </a:blip>
          <a:stretch>
            <a:fillRect/>
          </a:stretch>
        </p:blipFill>
        <p:spPr>
          <a:xfrm>
            <a:off x="381001" y="6489290"/>
            <a:ext cx="849152" cy="1401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80823" y="2355850"/>
            <a:ext cx="7682177" cy="1523494"/>
          </a:xfrm>
        </p:spPr>
        <p:txBody>
          <a:bodyPr anchor="ctr" anchorCtr="0">
            <a:noAutofit/>
          </a:bodyPr>
          <a:lstStyle>
            <a:lvl1pPr algn="r">
              <a:lnSpc>
                <a:spcPct val="90000"/>
              </a:lnSpc>
              <a:defRPr sz="4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VS_h_rgb_r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26" y="410497"/>
            <a:ext cx="1557079" cy="4129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VS_h_rgb_r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339302"/>
            <a:ext cx="1093839" cy="2900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VS_h_rgb_r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339302"/>
            <a:ext cx="1093839" cy="2900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VS_h_rgb_r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339302"/>
            <a:ext cx="1093839" cy="2900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1049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204371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41049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4371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VS_h_rgb_r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339302"/>
            <a:ext cx="1093839" cy="2900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VS_h_rgb_r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339302"/>
            <a:ext cx="1093839" cy="2900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32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8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4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20005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32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8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4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Segoe UI" pitchFamily="34" charset="0"/>
        <a:buChar char="−"/>
        <a:defRPr sz="200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Segoe UI" pitchFamily="34" charset="0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385915" y="6286946"/>
            <a:ext cx="112770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Microsoft Confidential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88375" y="6286946"/>
            <a:ext cx="34925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AD4D6FE-0D95-422C-A401-E733BBF8EB0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>
          <a:ln w="3175">
            <a:noFill/>
          </a:ln>
          <a:gradFill flip="none" rotWithShape="1"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  <a:tileRect/>
          </a:gradFill>
          <a:effectLst/>
          <a:latin typeface="Segoe UI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chemeClr val="accent6"/>
              </a:gs>
              <a:gs pos="86000">
                <a:schemeClr val="accent6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lr/" TargetMode="External"/><Relationship Id="rId2" Type="http://schemas.openxmlformats.org/officeDocument/2006/relationships/hyperlink" Target="http://c1.ms/GriffSignalR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Asynchronous Web Applications with SignalR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March 27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4572000"/>
            <a:ext cx="7681913" cy="838200"/>
          </a:xfrm>
        </p:spPr>
        <p:txBody>
          <a:bodyPr/>
          <a:lstStyle/>
          <a:p>
            <a:r>
              <a:rPr lang="en-US" dirty="0" smtClean="0"/>
              <a:t>Kevin Griffin</a:t>
            </a:r>
          </a:p>
          <a:p>
            <a:r>
              <a:rPr lang="en-US" dirty="0" smtClean="0"/>
              <a:t>Technical Evangelist </a:t>
            </a:r>
          </a:p>
          <a:p>
            <a:r>
              <a:rPr lang="en-US" dirty="0" err="1" smtClean="0"/>
              <a:t>ComponentOne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12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191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future of asynchronous applications.</a:t>
            </a:r>
          </a:p>
          <a:p>
            <a:r>
              <a:rPr lang="en-US" sz="2800" dirty="0" smtClean="0"/>
              <a:t>Client opens socket connection to server.</a:t>
            </a:r>
          </a:p>
          <a:p>
            <a:endParaRPr lang="en-US" sz="2800" dirty="0" smtClean="0"/>
          </a:p>
          <a:p>
            <a:r>
              <a:rPr lang="en-US" sz="2800" dirty="0" smtClean="0"/>
              <a:t>IE10, Firefox 7, Chrome 14+</a:t>
            </a:r>
          </a:p>
          <a:p>
            <a:r>
              <a:rPr lang="en-US" sz="2800" dirty="0"/>
              <a:t>http://dev.w3.org/html5/websockets/</a:t>
            </a:r>
          </a:p>
          <a:p>
            <a:endParaRPr lang="en-US" sz="2800" dirty="0"/>
          </a:p>
          <a:p>
            <a:r>
              <a:rPr lang="en-US" sz="2800" dirty="0" err="1" smtClean="0"/>
              <a:t>SignalR</a:t>
            </a:r>
            <a:r>
              <a:rPr lang="en-US" sz="2800" dirty="0" smtClean="0"/>
              <a:t> can use </a:t>
            </a:r>
            <a:r>
              <a:rPr lang="en-US" sz="2800" dirty="0" err="1" smtClean="0"/>
              <a:t>WebSockets</a:t>
            </a:r>
            <a:r>
              <a:rPr lang="en-US" sz="2800" dirty="0" smtClean="0"/>
              <a:t> if supported…</a:t>
            </a:r>
          </a:p>
          <a:p>
            <a:r>
              <a:rPr lang="en-US" sz="2800" dirty="0" smtClean="0"/>
              <a:t>Hint: IIS8 is needed for ASP.NET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en-US" sz="2800" dirty="0" smtClean="0"/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3828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Just for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727448"/>
          </a:xfrm>
        </p:spPr>
        <p:txBody>
          <a:bodyPr/>
          <a:lstStyle/>
          <a:p>
            <a:r>
              <a:rPr lang="en-US" sz="2400" dirty="0" err="1" smtClean="0"/>
              <a:t>SignalR</a:t>
            </a:r>
            <a:r>
              <a:rPr lang="en-US" sz="2400" dirty="0" smtClean="0"/>
              <a:t> is separate from ASP.NET as of version .4</a:t>
            </a:r>
          </a:p>
          <a:p>
            <a:endParaRPr lang="en-US" sz="2400" dirty="0" smtClean="0"/>
          </a:p>
          <a:p>
            <a:r>
              <a:rPr lang="en-US" sz="2400" dirty="0" smtClean="0"/>
              <a:t>Server</a:t>
            </a:r>
          </a:p>
          <a:p>
            <a:pPr lvl="1"/>
            <a:r>
              <a:rPr lang="en-US" sz="2400" dirty="0" smtClean="0"/>
              <a:t>ASP.NET</a:t>
            </a:r>
          </a:p>
          <a:p>
            <a:pPr lvl="1"/>
            <a:r>
              <a:rPr lang="en-US" sz="2400" dirty="0" smtClean="0"/>
              <a:t>OWIN</a:t>
            </a:r>
          </a:p>
          <a:p>
            <a:pPr lvl="1"/>
            <a:r>
              <a:rPr lang="en-US" sz="2400" dirty="0" smtClean="0"/>
              <a:t>Self Hosted</a:t>
            </a:r>
          </a:p>
          <a:p>
            <a:r>
              <a:rPr lang="en-US" sz="2400" dirty="0" smtClean="0"/>
              <a:t>Clients</a:t>
            </a:r>
          </a:p>
          <a:p>
            <a:pPr lvl="1"/>
            <a:r>
              <a:rPr lang="en-US" sz="2400" dirty="0" smtClean="0"/>
              <a:t>Silverlight</a:t>
            </a:r>
          </a:p>
          <a:p>
            <a:pPr lvl="1"/>
            <a:r>
              <a:rPr lang="en-US" sz="2400" dirty="0" smtClean="0"/>
              <a:t>Windows Phone</a:t>
            </a:r>
            <a:endParaRPr lang="en-US" sz="2400" dirty="0"/>
          </a:p>
          <a:p>
            <a:pPr lvl="1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400" dirty="0" smtClean="0"/>
              <a:t>Micro Framework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2362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984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SignalR</a:t>
            </a:r>
            <a:r>
              <a:rPr lang="en-US" dirty="0" smtClean="0"/>
              <a:t> – Demo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File, New -&gt; Getting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Creating a Hub</a:t>
            </a:r>
          </a:p>
          <a:p>
            <a:r>
              <a:rPr lang="en-US" dirty="0" smtClean="0"/>
              <a:t>Send messages from Server</a:t>
            </a:r>
          </a:p>
          <a:p>
            <a:r>
              <a:rPr lang="en-US" dirty="0" smtClean="0"/>
              <a:t>Send messages from Client(s)</a:t>
            </a:r>
          </a:p>
          <a:p>
            <a:pPr lvl="1"/>
            <a:r>
              <a:rPr lang="en-US" sz="2400" dirty="0" smtClean="0"/>
              <a:t>Handling Completion and Failures (done &amp; fail)</a:t>
            </a:r>
          </a:p>
          <a:p>
            <a:r>
              <a:rPr lang="en-US" dirty="0" smtClean="0"/>
              <a:t>Tracking clients</a:t>
            </a:r>
          </a:p>
          <a:p>
            <a:pPr lvl="1"/>
            <a:r>
              <a:rPr lang="en-US" sz="2400" dirty="0" smtClean="0"/>
              <a:t>Clients</a:t>
            </a:r>
          </a:p>
          <a:p>
            <a:pPr lvl="2"/>
            <a:r>
              <a:rPr lang="en-US" sz="2000" dirty="0" smtClean="0"/>
              <a:t>Group</a:t>
            </a:r>
          </a:p>
          <a:p>
            <a:pPr lvl="2"/>
            <a:r>
              <a:rPr lang="en-US" sz="2000" dirty="0" err="1" smtClean="0"/>
              <a:t>ConnectionId</a:t>
            </a:r>
            <a:endParaRPr lang="en-US" sz="2000" dirty="0" smtClean="0"/>
          </a:p>
          <a:p>
            <a:pPr lvl="1"/>
            <a:r>
              <a:rPr lang="en-US" sz="2400" dirty="0" smtClean="0"/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3861040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c1.ms/GriffSignalR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https://github.com/signalr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@1kevgriff</a:t>
            </a:r>
            <a:endParaRPr lang="en-US" dirty="0"/>
          </a:p>
          <a:p>
            <a:r>
              <a:rPr lang="en-US" dirty="0" smtClean="0"/>
              <a:t>KevinG@ComponentOne.com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02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Technical Evangelist for </a:t>
            </a:r>
            <a:r>
              <a:rPr lang="en-US" sz="2400" dirty="0"/>
              <a:t>@</a:t>
            </a:r>
            <a:r>
              <a:rPr lang="en-US" sz="2400" dirty="0" err="1" smtClean="0"/>
              <a:t>ComponentOne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@1kevgriff</a:t>
            </a:r>
          </a:p>
          <a:p>
            <a:r>
              <a:rPr lang="en-US" sz="2400" dirty="0" smtClean="0"/>
              <a:t>keving@componentone.com</a:t>
            </a:r>
          </a:p>
        </p:txBody>
      </p:sp>
      <p:pic>
        <p:nvPicPr>
          <p:cNvPr id="1026" name="Picture 2" descr="C:\Dropbox\Photos\griff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06" y="1524001"/>
            <a:ext cx="331834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MVP Logo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1035050" cy="162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ropbox\ASPInsider_Logo_Smal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22669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9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of History</a:t>
            </a:r>
          </a:p>
          <a:p>
            <a:r>
              <a:rPr lang="en-US" dirty="0" smtClean="0"/>
              <a:t>Introducing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Demos </a:t>
            </a:r>
            <a:r>
              <a:rPr lang="en-US" dirty="0" err="1" smtClean="0"/>
              <a:t>Demos</a:t>
            </a:r>
            <a:r>
              <a:rPr lang="en-US" dirty="0" smtClean="0"/>
              <a:t> </a:t>
            </a:r>
            <a:r>
              <a:rPr lang="en-US" dirty="0" err="1" smtClean="0"/>
              <a:t>Demos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3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v1.0.0.0</a:t>
            </a:r>
            <a:endParaRPr lang="en-US" dirty="0"/>
          </a:p>
        </p:txBody>
      </p:sp>
      <p:pic>
        <p:nvPicPr>
          <p:cNvPr id="1030" name="Picture 6" descr="C:\Users\Griff\AppData\Local\Microsoft\Windows\Temporary Internet Files\Content.IE5\ANO3ZCF1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5112"/>
            <a:ext cx="319087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riff\AppData\Local\Microsoft\Windows\Temporary Internet Files\Content.IE5\ANO3ZCF1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34" y="1559963"/>
            <a:ext cx="5159498" cy="51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iff\AppData\Local\Microsoft\Windows\Temporary Internet Files\Content.IE5\ANO3ZCF1\MC90043524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625112"/>
            <a:ext cx="254183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133600" y="4343286"/>
            <a:ext cx="4572000" cy="1219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200400" y="2895600"/>
            <a:ext cx="3505200" cy="990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375313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v2.0.0.0</a:t>
            </a:r>
            <a:endParaRPr lang="en-US" dirty="0"/>
          </a:p>
        </p:txBody>
      </p:sp>
      <p:pic>
        <p:nvPicPr>
          <p:cNvPr id="1030" name="Picture 6" descr="C:\Users\Griff\AppData\Local\Microsoft\Windows\Temporary Internet Files\Content.IE5\ANO3ZCF1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5112"/>
            <a:ext cx="319087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riff\AppData\Local\Microsoft\Windows\Temporary Internet Files\Content.IE5\ANO3ZCF1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63" y="1485849"/>
            <a:ext cx="5159498" cy="51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iff\AppData\Local\Microsoft\Windows\Temporary Internet Files\Content.IE5\ANO3ZCF1\MC90043524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625112"/>
            <a:ext cx="254183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133600" y="4343286"/>
            <a:ext cx="4572000" cy="1219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6" name="Left Arrow 5"/>
          <p:cNvSpPr/>
          <p:nvPr/>
        </p:nvSpPr>
        <p:spPr>
          <a:xfrm>
            <a:off x="3200400" y="2895600"/>
            <a:ext cx="3505200" cy="990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857555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v2.0.0.0</a:t>
            </a:r>
            <a:endParaRPr lang="en-US" dirty="0"/>
          </a:p>
        </p:txBody>
      </p:sp>
      <p:pic>
        <p:nvPicPr>
          <p:cNvPr id="2051" name="Picture 3" descr="C:\Users\Griff\AppData\Local\Microsoft\Windows\Temporary Internet Files\Content.IE5\ANO3ZCF1\MP900433172[2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488772" cy="450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53037" y="3240787"/>
            <a:ext cx="1090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AJAX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1718" y="5430736"/>
            <a:ext cx="132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jQuery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1752600"/>
            <a:ext cx="2294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“Real Time”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Applications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0509" y="4112162"/>
            <a:ext cx="2294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Single Page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Applications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68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56519"/>
            <a:ext cx="9144000" cy="4144962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 smtClean="0">
                <a:solidFill>
                  <a:srgbClr val="FF0000"/>
                </a:solidFill>
              </a:rPr>
              <a:t>“Real Time”?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0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Web v3.0.0.0</a:t>
            </a:r>
            <a:endParaRPr lang="en-US" dirty="0"/>
          </a:p>
        </p:txBody>
      </p:sp>
      <p:pic>
        <p:nvPicPr>
          <p:cNvPr id="1030" name="Picture 6" descr="C:\Users\Griff\AppData\Local\Microsoft\Windows\Temporary Internet Files\Content.IE5\ANO3ZCF1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5112"/>
            <a:ext cx="319087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riff\AppData\Local\Microsoft\Windows\Temporary Internet Files\Content.IE5\ANO3ZCF1\MC90043259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34" y="1559963"/>
            <a:ext cx="5159498" cy="515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iff\AppData\Local\Microsoft\Windows\Temporary Internet Files\Content.IE5\ANO3ZCF1\MC90043524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625112"/>
            <a:ext cx="254183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2133600" y="3657600"/>
            <a:ext cx="4572000" cy="990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Connection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0499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600200"/>
            <a:ext cx="5943600" cy="4525963"/>
          </a:xfrm>
        </p:spPr>
        <p:txBody>
          <a:bodyPr/>
          <a:lstStyle/>
          <a:p>
            <a:r>
              <a:rPr lang="en-US" dirty="0" smtClean="0"/>
              <a:t>Interval Polling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Long Polling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WebSockets</a:t>
            </a:r>
            <a:endParaRPr lang="en-US" dirty="0" smtClean="0"/>
          </a:p>
        </p:txBody>
      </p:sp>
      <p:sp>
        <p:nvSpPr>
          <p:cNvPr id="4" name="Up-Down Arrow 3"/>
          <p:cNvSpPr/>
          <p:nvPr/>
        </p:nvSpPr>
        <p:spPr>
          <a:xfrm>
            <a:off x="1692876" y="1676400"/>
            <a:ext cx="914400" cy="434340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533402" y="1930252"/>
            <a:ext cx="1154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MOST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68780" y="5119618"/>
            <a:ext cx="1154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LEAST</a:t>
            </a:r>
          </a:p>
          <a:p>
            <a:pPr algn="ctr"/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273135">
            <a:off x="577327" y="3318481"/>
            <a:ext cx="2743200" cy="769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</a:rPr>
              <a:t>SignalR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76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MSDN_Light_4x3_Template">
  <a:themeElements>
    <a:clrScheme name="Visual Studio">
      <a:dk1>
        <a:srgbClr val="000000"/>
      </a:dk1>
      <a:lt1>
        <a:srgbClr val="FFFFFF"/>
      </a:lt1>
      <a:dk2>
        <a:srgbClr val="681888"/>
      </a:dk2>
      <a:lt2>
        <a:srgbClr val="DEE6F3"/>
      </a:lt2>
      <a:accent1>
        <a:srgbClr val="0FA1B8"/>
      </a:accent1>
      <a:accent2>
        <a:srgbClr val="056CB6"/>
      </a:accent2>
      <a:accent3>
        <a:srgbClr val="681888"/>
      </a:accent3>
      <a:accent4>
        <a:srgbClr val="260859"/>
      </a:accent4>
      <a:accent5>
        <a:srgbClr val="DEE6F3"/>
      </a:accent5>
      <a:accent6>
        <a:srgbClr val="525051"/>
      </a:accent6>
      <a:hlink>
        <a:srgbClr val="3D67AA"/>
      </a:hlink>
      <a:folHlink>
        <a:srgbClr val="3D67AA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7-20472_Visual_Studio_Template_Light_4x3">
  <a:themeElements>
    <a:clrScheme name="Visual Studio">
      <a:dk1>
        <a:srgbClr val="000000"/>
      </a:dk1>
      <a:lt1>
        <a:srgbClr val="FFFFFF"/>
      </a:lt1>
      <a:dk2>
        <a:srgbClr val="681888"/>
      </a:dk2>
      <a:lt2>
        <a:srgbClr val="DEE6F3"/>
      </a:lt2>
      <a:accent1>
        <a:srgbClr val="0FA1B8"/>
      </a:accent1>
      <a:accent2>
        <a:srgbClr val="056CB6"/>
      </a:accent2>
      <a:accent3>
        <a:srgbClr val="681888"/>
      </a:accent3>
      <a:accent4>
        <a:srgbClr val="260859"/>
      </a:accent4>
      <a:accent5>
        <a:srgbClr val="DEE6F3"/>
      </a:accent5>
      <a:accent6>
        <a:srgbClr val="525051"/>
      </a:accent6>
      <a:hlink>
        <a:srgbClr val="3D67AA"/>
      </a:hlink>
      <a:folHlink>
        <a:srgbClr val="3D67AA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Visual Studio">
      <a:dk1>
        <a:srgbClr val="000000"/>
      </a:dk1>
      <a:lt1>
        <a:srgbClr val="FFFFFF"/>
      </a:lt1>
      <a:dk2>
        <a:srgbClr val="681888"/>
      </a:dk2>
      <a:lt2>
        <a:srgbClr val="DEE6F3"/>
      </a:lt2>
      <a:accent1>
        <a:srgbClr val="0FA1B8"/>
      </a:accent1>
      <a:accent2>
        <a:srgbClr val="056CB6"/>
      </a:accent2>
      <a:accent3>
        <a:srgbClr val="681888"/>
      </a:accent3>
      <a:accent4>
        <a:srgbClr val="260859"/>
      </a:accent4>
      <a:accent5>
        <a:srgbClr val="DEE6F3"/>
      </a:accent5>
      <a:accent6>
        <a:srgbClr val="525051"/>
      </a:accent6>
      <a:hlink>
        <a:srgbClr val="DEE6F3"/>
      </a:hlink>
      <a:folHlink>
        <a:srgbClr val="DEE6F3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3134</TotalTime>
  <Words>197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MSDN_Light_4x3_Template</vt:lpstr>
      <vt:lpstr>1_7-20472_Visual_Studio_Template_Light_4x3</vt:lpstr>
      <vt:lpstr>White with Consolas font for code slides</vt:lpstr>
      <vt:lpstr>Building Asynchronous Web Applications with SignalR </vt:lpstr>
      <vt:lpstr>About Me</vt:lpstr>
      <vt:lpstr>Agenda</vt:lpstr>
      <vt:lpstr>The Web v1.0.0.0</vt:lpstr>
      <vt:lpstr>The Web v2.0.0.0</vt:lpstr>
      <vt:lpstr>The Web v2.0.0.0</vt:lpstr>
      <vt:lpstr>“Real Time”?</vt:lpstr>
      <vt:lpstr>The Web v3.0.0.0</vt:lpstr>
      <vt:lpstr>Approaches</vt:lpstr>
      <vt:lpstr>WebSockets</vt:lpstr>
      <vt:lpstr>Not Just for ASP.NET</vt:lpstr>
      <vt:lpstr>SignalR – Demo Checklist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SignalR</dc:title>
  <dc:creator>Griff</dc:creator>
  <cp:lastModifiedBy>Kevin W. Griffin</cp:lastModifiedBy>
  <cp:revision>30</cp:revision>
  <dcterms:created xsi:type="dcterms:W3CDTF">2006-08-16T00:00:00Z</dcterms:created>
  <dcterms:modified xsi:type="dcterms:W3CDTF">2012-03-20T16:21:40Z</dcterms:modified>
</cp:coreProperties>
</file>