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2" r:id="rId3"/>
    <p:sldId id="263" r:id="rId4"/>
    <p:sldId id="277" r:id="rId5"/>
    <p:sldId id="279" r:id="rId6"/>
    <p:sldId id="281" r:id="rId7"/>
    <p:sldId id="257" r:id="rId8"/>
    <p:sldId id="282" r:id="rId9"/>
    <p:sldId id="283" r:id="rId10"/>
    <p:sldId id="264" r:id="rId11"/>
    <p:sldId id="258" r:id="rId12"/>
    <p:sldId id="284" r:id="rId13"/>
    <p:sldId id="285" r:id="rId14"/>
    <p:sldId id="286" r:id="rId15"/>
    <p:sldId id="265" r:id="rId16"/>
    <p:sldId id="287" r:id="rId17"/>
    <p:sldId id="289" r:id="rId18"/>
    <p:sldId id="290" r:id="rId19"/>
    <p:sldId id="266" r:id="rId20"/>
    <p:sldId id="288" r:id="rId21"/>
    <p:sldId id="267" r:id="rId22"/>
    <p:sldId id="268" r:id="rId23"/>
    <p:sldId id="259" r:id="rId24"/>
    <p:sldId id="269" r:id="rId25"/>
    <p:sldId id="270" r:id="rId26"/>
    <p:sldId id="271" r:id="rId27"/>
    <p:sldId id="260" r:id="rId28"/>
    <p:sldId id="272" r:id="rId29"/>
    <p:sldId id="273" r:id="rId30"/>
    <p:sldId id="275" r:id="rId31"/>
    <p:sldId id="276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Griffin" initials="KG" lastIdx="1" clrIdx="0">
    <p:extLst>
      <p:ext uri="{19B8F6BF-5375-455C-9EA6-DF929625EA0E}">
        <p15:presenceInfo xmlns:p15="http://schemas.microsoft.com/office/powerpoint/2012/main" userId="ee1227ed0f11d4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49" autoAdjust="0"/>
  </p:normalViewPr>
  <p:slideViewPr>
    <p:cSldViewPr snapToGrid="0">
      <p:cViewPr varScale="1">
        <p:scale>
          <a:sx n="99" d="100"/>
          <a:sy n="99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C14E1-C103-401C-B620-BEE64F52BB7D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19246-450C-4CF9-A58A-2A51F73A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3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34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or levels of 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04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IMemoryCache</a:t>
            </a:r>
            <a:r>
              <a:rPr lang="en-US" dirty="0"/>
              <a:t> usage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21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IMemoryCache</a:t>
            </a:r>
            <a:r>
              <a:rPr lang="en-US" dirty="0"/>
              <a:t> usage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32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IDistributedCache</a:t>
            </a:r>
            <a:r>
              <a:rPr lang="en-US" dirty="0"/>
              <a:t> with Redis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1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86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“problem” with having one server for all requests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if you get hit with massive number of requests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if the services fails for some reason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Example: ASP.NET has *hard* exception and has to restart itself.  That’s not an immediate process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81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“scale out” example</a:t>
            </a:r>
          </a:p>
          <a:p>
            <a:endParaRPr lang="en-US" dirty="0"/>
          </a:p>
          <a:p>
            <a:r>
              <a:rPr lang="en-US" dirty="0"/>
              <a:t>Internet -&gt; LB -&gt; Instance A/B/C -&gt;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75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Internet -&gt; LB -&gt; Instance A/B/C -&gt; Database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if instance B dies more some reason?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LB will direct only to instance A or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35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Stateless requests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server shouldn’t have to have any prior knowledge of the session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ASP.NET WebForms apps were notorious for this – as many folks would hang on </a:t>
            </a:r>
            <a:r>
              <a:rPr lang="en-US" dirty="0" err="1"/>
              <a:t>SessionState</a:t>
            </a:r>
            <a:r>
              <a:rPr lang="en-US" dirty="0"/>
              <a:t> that was in-memory and difficult to scale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Requests to the server should provide everything the server needs to: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Authenticate the request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Authorize the request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Perform the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9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SKED</a:t>
            </a:r>
            <a:r>
              <a:rPr lang="en-US" dirty="0"/>
              <a:t> example here</a:t>
            </a:r>
          </a:p>
          <a:p>
            <a:endParaRPr lang="en-US" dirty="0"/>
          </a:p>
          <a:p>
            <a:r>
              <a:rPr lang="en-US" dirty="0"/>
              <a:t>Example real fast what SKED does (not classified and if any navy guys are in the audience they might hate me… lol)</a:t>
            </a:r>
          </a:p>
          <a:p>
            <a:endParaRPr lang="en-US" dirty="0"/>
          </a:p>
          <a:p>
            <a:r>
              <a:rPr lang="en-US" dirty="0"/>
              <a:t>Ship has disconnected database (from the internet/world) as it’s common for ships to be in/out of range for internet – just like hotel/conference </a:t>
            </a:r>
            <a:r>
              <a:rPr lang="en-US" dirty="0" err="1"/>
              <a:t>wifi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The database uses sequential (identity) keys for all it’s primary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U.S. Navy photo by Mass Communication Specialist 2nd Class Thomas </a:t>
            </a:r>
            <a:r>
              <a:rPr lang="en-US" dirty="0" err="1"/>
              <a:t>Gooley</a:t>
            </a:r>
            <a:r>
              <a:rPr lang="en-US" dirty="0"/>
              <a:t> - This image was released by the United States Navy with the ID 180911-N-EA818-2106 (next)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5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an acceptable request response time?</a:t>
            </a:r>
          </a:p>
          <a:p>
            <a:endParaRPr lang="en-US" dirty="0"/>
          </a:p>
          <a:p>
            <a:r>
              <a:rPr lang="en-US" dirty="0"/>
              <a:t>1 seconds?  10 seconds?  5 minutes?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1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course of time, Ship go about its business and continues to create new rows in the database with sequential keys.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44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course of time, Ship go about its business and continues to create new rows in the database with sequential keys.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77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REQUIREMENT</a:t>
            </a:r>
          </a:p>
          <a:p>
            <a:endParaRPr lang="en-US" dirty="0"/>
          </a:p>
          <a:p>
            <a:r>
              <a:rPr lang="en-US" dirty="0"/>
              <a:t>Shore stations want to be able to create/assign/manage scheduled maintenance and sync with ships when they’re in port or have internet connectivity.  </a:t>
            </a:r>
          </a:p>
          <a:p>
            <a:endParaRPr lang="en-US" dirty="0"/>
          </a:p>
          <a:p>
            <a:r>
              <a:rPr lang="en-US" dirty="0"/>
              <a:t>This causes a problem, because database uses sequential keys.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13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TRIED TO SOLVE IT</a:t>
            </a:r>
          </a:p>
          <a:p>
            <a:endParaRPr lang="en-US" dirty="0"/>
          </a:p>
          <a:p>
            <a:r>
              <a:rPr lang="en-US" dirty="0"/>
              <a:t>SHIP and SHORE both write to databases as they normally would.  And as you might thinking SHIP PK 500 &lt;&gt; SHORE PK 500.  </a:t>
            </a:r>
          </a:p>
          <a:p>
            <a:endParaRPr lang="en-US" dirty="0"/>
          </a:p>
          <a:p>
            <a:r>
              <a:rPr lang="en-US" dirty="0"/>
              <a:t>SHORE was designated ultimate source of truth for database keys.</a:t>
            </a:r>
          </a:p>
          <a:p>
            <a:endParaRPr lang="en-US" dirty="0"/>
          </a:p>
          <a:p>
            <a:r>
              <a:rPr lang="en-US" dirty="0"/>
              <a:t>SHIP would send a transaction log to SHORE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77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TRIED TO SOLVE IT</a:t>
            </a:r>
          </a:p>
          <a:p>
            <a:endParaRPr lang="en-US" dirty="0"/>
          </a:p>
          <a:p>
            <a:r>
              <a:rPr lang="en-US" dirty="0"/>
              <a:t>SHIP and SHORE both write to databases as they normally would.  And as you might thinking SHIP PK 500 &lt;&gt; SHORE PK 500.  </a:t>
            </a:r>
          </a:p>
          <a:p>
            <a:endParaRPr lang="en-US" dirty="0"/>
          </a:p>
          <a:p>
            <a:r>
              <a:rPr lang="en-US" dirty="0"/>
              <a:t>SHORE was designated ultimate source of truth for database keys.</a:t>
            </a:r>
          </a:p>
          <a:p>
            <a:endParaRPr lang="en-US" dirty="0"/>
          </a:p>
          <a:p>
            <a:r>
              <a:rPr lang="en-US" dirty="0"/>
              <a:t>SHIP would send a transaction log to SHORE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28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TRIED TO SOLVE IT</a:t>
            </a:r>
          </a:p>
          <a:p>
            <a:endParaRPr lang="en-US" dirty="0"/>
          </a:p>
          <a:p>
            <a:r>
              <a:rPr lang="en-US" dirty="0"/>
              <a:t>SHIP and SHORE both write to databases as they normally would.  And as you might thinking SHIP PK 500 &lt;&gt; SHORE PK 500.  </a:t>
            </a:r>
          </a:p>
          <a:p>
            <a:endParaRPr lang="en-US" dirty="0"/>
          </a:p>
          <a:p>
            <a:r>
              <a:rPr lang="en-US" dirty="0"/>
              <a:t>SHORE was designated ultimate source of truth for database keys.</a:t>
            </a:r>
          </a:p>
          <a:p>
            <a:endParaRPr lang="en-US" dirty="0"/>
          </a:p>
          <a:p>
            <a:r>
              <a:rPr lang="en-US" dirty="0"/>
              <a:t>SHIP would send a transaction log to SHORE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1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an acceptable request response time?</a:t>
            </a:r>
          </a:p>
          <a:p>
            <a:endParaRPr lang="en-US" dirty="0"/>
          </a:p>
          <a:p>
            <a:r>
              <a:rPr lang="en-US" dirty="0"/>
              <a:t>1 seconds?  10 seconds?  5 minutes?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7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an acceptable request response time?</a:t>
            </a:r>
          </a:p>
          <a:p>
            <a:endParaRPr lang="en-US" dirty="0"/>
          </a:p>
          <a:p>
            <a:r>
              <a:rPr lang="en-US" dirty="0"/>
              <a:t>1 seconds?  10 seconds?  5 minutes?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36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Email demo…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59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caching?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05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or levels of 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2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or levels of 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9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or levels of 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9246-450C-4CF9-A58A-2A51F73A13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0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75C2-75B8-4A19-A6AC-F9F9110FD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575E4-68B1-4A91-B730-54580A5B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4828-BEA2-46FE-93AC-7D535079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B06C3-AAD1-4406-8BFE-C438CA08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11C0-1FBC-4917-9353-23FE05FC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86F5-EDC5-4D8E-BAAB-E9AD58C3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5E18D-8D6A-4F57-BA37-E57B4E5E1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2F6A1-DC64-4509-9471-67596C36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84587-BA67-4F95-96D3-07E7DF3D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5D32-24AA-4DFC-8474-32EEED61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1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EEC4F-DCE0-40E7-B017-23771E987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AC26F-0ED2-497F-8F9F-3DB31EAF4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73BF-DE72-4245-A18D-61D663B3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9935-E7BA-415D-8289-1A459969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F0E8D-A39D-4302-8BE0-190A4051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9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90E3-0E66-472E-9DA3-461A86D0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FD67-C487-4971-935D-0B72D17B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B021-9022-4D6A-BE19-3CD32008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AB594-1565-4B03-9700-49FAFF89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82A9-0BF7-41D6-B651-BC968D49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0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EA78-B42C-4652-9563-B2564C5C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70DAC-A9E0-4F9D-8F9D-C350E51A3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0C0B-F3E4-493A-82B1-CAB91489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110A9-BE06-4482-B721-94B2B708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43149-42CC-4397-90F2-1E1B421D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5FCB-568B-4185-ACA4-9F690342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856A-4385-414D-BA4D-94866FD05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6EA67-C47E-4176-817A-CA6C99E8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7E468-6CBE-4471-A21F-7DF9F7D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76E84-684F-4E6E-9B11-9F07FF67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1928F-1D87-4D6B-AA27-AFED8704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D911-2EBA-489E-8951-D4115974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83315-3156-4629-BC5E-BE6A25B9E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41416-D82C-444C-92D3-B23400404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7F768-C3F7-4276-A101-A5CF0C139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F733F-7A00-4615-BDA6-3043B8EDC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6EFB7-9CF3-453D-900D-E395BDD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B28FB-E2AD-4F59-B25A-031D3A32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705CF-2698-410C-911E-4F962EA1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9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52B9-BAA9-45CF-B954-EDE96490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45BB0-0AA2-465A-8E59-158772BD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CAA90-DD16-4107-9908-22071AD2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12F00-8A2A-44C6-A190-F9860808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81A24-E4D5-4463-BC20-A6916029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04411-CC2E-4573-B3E0-72FA1EF0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4DA11-4614-4142-8EAA-BA0A3217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4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5F71-2DA8-4C94-8C42-F3F54EE1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A8C9-1B13-40B1-BA3F-8B267819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92BCD-7471-4E26-AD90-2331393D1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1F7D-318F-4119-AE5E-9CBCE931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74549-D92B-4C63-B28F-6A01DB29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C172F-63B3-4A19-9042-66924889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2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EF6B-4DC3-4B19-86FC-AAB02594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DDCF0-7D7C-4857-A6CD-7A264D41F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78E47-FF6B-4EFD-866B-6B581E9D7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A97F1-B96D-4790-9FBB-F4C540BC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751B-154C-48B3-90FA-C17C05FCF1B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51056-35A5-4696-B1FC-0F65DA9F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0B89B-7AF0-4857-AFDC-EC00ECA7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3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85B5F-5039-4B1B-AE4E-9AC9AEB3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2B42B-9E70-4841-85A4-6FF6ECD17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DE821-557C-441D-B6BA-43C601B98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751B-154C-48B3-90FA-C17C05FCF1B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DF4FC-EC24-4689-B697-B546E7818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5D21-C983-4CD2-9DC2-88608738A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B795-8302-47FD-BD36-1303E9B8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B161-CAEF-4336-9C70-169BE3B54D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Your ASP.NET Core Application for Liftoff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0AA4C-DAAA-4034-8646-8B748B77F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for Speed</a:t>
            </a:r>
          </a:p>
        </p:txBody>
      </p:sp>
    </p:spTree>
    <p:extLst>
      <p:ext uri="{BB962C8B-B14F-4D97-AF65-F5344CB8AC3E}">
        <p14:creationId xmlns:p14="http://schemas.microsoft.com/office/powerpoint/2010/main" val="198947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9E3C5D-2B2C-43E3-84C4-29DFDD20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Demo/Discussions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DD6D9-951E-410E-B58C-2B7A46AE9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Send Some Emails</a:t>
            </a:r>
          </a:p>
        </p:txBody>
      </p:sp>
    </p:spTree>
    <p:extLst>
      <p:ext uri="{BB962C8B-B14F-4D97-AF65-F5344CB8AC3E}">
        <p14:creationId xmlns:p14="http://schemas.microsoft.com/office/powerpoint/2010/main" val="216211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391-AB0F-4381-9068-F18D6873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DF01-9A4A-4415-B7F2-70F3939D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ask a lot of repeating questions</a:t>
            </a:r>
          </a:p>
          <a:p>
            <a:pPr lvl="1"/>
            <a:r>
              <a:rPr lang="en-US" dirty="0"/>
              <a:t>Especially stateless applications!</a:t>
            </a:r>
          </a:p>
          <a:p>
            <a:pPr lvl="1"/>
            <a:endParaRPr lang="en-US" dirty="0"/>
          </a:p>
          <a:p>
            <a:r>
              <a:rPr lang="en-US" dirty="0"/>
              <a:t>Answers don’t change often</a:t>
            </a:r>
          </a:p>
          <a:p>
            <a:pPr lvl="1"/>
            <a:r>
              <a:rPr lang="en-US" dirty="0"/>
              <a:t>What is the price of product “XYZ”?</a:t>
            </a:r>
          </a:p>
          <a:p>
            <a:pPr lvl="1"/>
            <a:r>
              <a:rPr lang="en-US" dirty="0"/>
              <a:t>What is the average rating of </a:t>
            </a:r>
            <a:r>
              <a:rPr lang="en-US" dirty="0" err="1"/>
              <a:t>SignalR</a:t>
            </a:r>
            <a:r>
              <a:rPr lang="en-US" dirty="0"/>
              <a:t> Mastery?</a:t>
            </a:r>
          </a:p>
        </p:txBody>
      </p:sp>
    </p:spTree>
    <p:extLst>
      <p:ext uri="{BB962C8B-B14F-4D97-AF65-F5344CB8AC3E}">
        <p14:creationId xmlns:p14="http://schemas.microsoft.com/office/powerpoint/2010/main" val="345827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1882A1B-BA20-41BD-886E-314D68B35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49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9C2453-25A8-41DD-AF69-11785E05F7EC}"/>
              </a:ext>
            </a:extLst>
          </p:cNvPr>
          <p:cNvSpPr/>
          <p:nvPr/>
        </p:nvSpPr>
        <p:spPr>
          <a:xfrm>
            <a:off x="972152" y="2127183"/>
            <a:ext cx="3522846" cy="7026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5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7CF43459-D94C-4CDE-8C92-E1ED8F88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4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79F591-10A1-4A31-B1EA-A9C3DCD7A629}"/>
              </a:ext>
            </a:extLst>
          </p:cNvPr>
          <p:cNvSpPr/>
          <p:nvPr/>
        </p:nvSpPr>
        <p:spPr>
          <a:xfrm>
            <a:off x="972152" y="2127183"/>
            <a:ext cx="3522846" cy="7026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9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C406122-DF1B-40D1-9B72-58F39CE1F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7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D67273-9F96-40D5-B106-98CED369DD5B}"/>
              </a:ext>
            </a:extLst>
          </p:cNvPr>
          <p:cNvSpPr/>
          <p:nvPr/>
        </p:nvSpPr>
        <p:spPr>
          <a:xfrm>
            <a:off x="972152" y="2127183"/>
            <a:ext cx="3522846" cy="7026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7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391-AB0F-4381-9068-F18D6873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9B5AEBD-5429-4BAF-A0C9-5817ACCF5307}"/>
              </a:ext>
            </a:extLst>
          </p:cNvPr>
          <p:cNvSpPr/>
          <p:nvPr/>
        </p:nvSpPr>
        <p:spPr>
          <a:xfrm>
            <a:off x="546100" y="3009900"/>
            <a:ext cx="2197100" cy="1422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9762D-C6E1-44A8-99CA-1FE916907FE7}"/>
              </a:ext>
            </a:extLst>
          </p:cNvPr>
          <p:cNvSpPr/>
          <p:nvPr/>
        </p:nvSpPr>
        <p:spPr>
          <a:xfrm>
            <a:off x="3968751" y="3086100"/>
            <a:ext cx="2127250" cy="126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/whisky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589B6E-1D76-4356-82E5-754FE7D2CE53}"/>
              </a:ext>
            </a:extLst>
          </p:cNvPr>
          <p:cNvCxnSpPr>
            <a:cxnSpLocks/>
          </p:cNvCxnSpPr>
          <p:nvPr/>
        </p:nvCxnSpPr>
        <p:spPr>
          <a:xfrm>
            <a:off x="2946400" y="3250808"/>
            <a:ext cx="10223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40F740-3F73-40E7-B2A4-FB92BD382B12}"/>
              </a:ext>
            </a:extLst>
          </p:cNvPr>
          <p:cNvCxnSpPr>
            <a:cxnSpLocks/>
          </p:cNvCxnSpPr>
          <p:nvPr/>
        </p:nvCxnSpPr>
        <p:spPr>
          <a:xfrm flipH="1">
            <a:off x="2946400" y="4099724"/>
            <a:ext cx="9493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Cylinder 7">
            <a:extLst>
              <a:ext uri="{FF2B5EF4-FFF2-40B4-BE49-F238E27FC236}">
                <a16:creationId xmlns:a16="http://schemas.microsoft.com/office/drawing/2014/main" id="{FA05C37F-7005-4593-B1EC-3F567C24B10A}"/>
              </a:ext>
            </a:extLst>
          </p:cNvPr>
          <p:cNvSpPr/>
          <p:nvPr/>
        </p:nvSpPr>
        <p:spPr>
          <a:xfrm>
            <a:off x="9245600" y="2651015"/>
            <a:ext cx="1617044" cy="21401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AADE8F4-379E-4E9D-A2AF-D4963C3126F6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6096001" y="3721099"/>
            <a:ext cx="3149599" cy="1"/>
          </a:xfrm>
          <a:prstGeom prst="bentConnector3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140837-D2EC-409A-8229-DD607570B229}"/>
              </a:ext>
            </a:extLst>
          </p:cNvPr>
          <p:cNvSpPr txBox="1"/>
          <p:nvPr/>
        </p:nvSpPr>
        <p:spPr>
          <a:xfrm>
            <a:off x="7158490" y="3328165"/>
            <a:ext cx="102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7500ms</a:t>
            </a:r>
          </a:p>
        </p:txBody>
      </p:sp>
    </p:spTree>
    <p:extLst>
      <p:ext uri="{BB962C8B-B14F-4D97-AF65-F5344CB8AC3E}">
        <p14:creationId xmlns:p14="http://schemas.microsoft.com/office/powerpoint/2010/main" val="165266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391-AB0F-4381-9068-F18D6873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9B5AEBD-5429-4BAF-A0C9-5817ACCF5307}"/>
              </a:ext>
            </a:extLst>
          </p:cNvPr>
          <p:cNvSpPr/>
          <p:nvPr/>
        </p:nvSpPr>
        <p:spPr>
          <a:xfrm>
            <a:off x="546100" y="3009900"/>
            <a:ext cx="2197100" cy="1422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9762D-C6E1-44A8-99CA-1FE916907FE7}"/>
              </a:ext>
            </a:extLst>
          </p:cNvPr>
          <p:cNvSpPr/>
          <p:nvPr/>
        </p:nvSpPr>
        <p:spPr>
          <a:xfrm>
            <a:off x="3968751" y="3086100"/>
            <a:ext cx="2127250" cy="126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/whisky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589B6E-1D76-4356-82E5-754FE7D2CE53}"/>
              </a:ext>
            </a:extLst>
          </p:cNvPr>
          <p:cNvCxnSpPr>
            <a:cxnSpLocks/>
          </p:cNvCxnSpPr>
          <p:nvPr/>
        </p:nvCxnSpPr>
        <p:spPr>
          <a:xfrm>
            <a:off x="2946400" y="3250808"/>
            <a:ext cx="10223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40F740-3F73-40E7-B2A4-FB92BD382B12}"/>
              </a:ext>
            </a:extLst>
          </p:cNvPr>
          <p:cNvCxnSpPr>
            <a:cxnSpLocks/>
          </p:cNvCxnSpPr>
          <p:nvPr/>
        </p:nvCxnSpPr>
        <p:spPr>
          <a:xfrm flipH="1">
            <a:off x="2946400" y="4099724"/>
            <a:ext cx="9493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Cylinder 7">
            <a:extLst>
              <a:ext uri="{FF2B5EF4-FFF2-40B4-BE49-F238E27FC236}">
                <a16:creationId xmlns:a16="http://schemas.microsoft.com/office/drawing/2014/main" id="{FA05C37F-7005-4593-B1EC-3F567C24B10A}"/>
              </a:ext>
            </a:extLst>
          </p:cNvPr>
          <p:cNvSpPr/>
          <p:nvPr/>
        </p:nvSpPr>
        <p:spPr>
          <a:xfrm>
            <a:off x="10028856" y="2651015"/>
            <a:ext cx="1617044" cy="21401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AADE8F4-379E-4E9D-A2AF-D4963C3126F6}"/>
              </a:ext>
            </a:extLst>
          </p:cNvPr>
          <p:cNvCxnSpPr>
            <a:cxnSpLocks/>
            <a:stCxn id="5" idx="3"/>
            <a:endCxn id="19" idx="2"/>
          </p:cNvCxnSpPr>
          <p:nvPr/>
        </p:nvCxnSpPr>
        <p:spPr>
          <a:xfrm flipV="1">
            <a:off x="6096001" y="3721098"/>
            <a:ext cx="1931468" cy="2"/>
          </a:xfrm>
          <a:prstGeom prst="bentConnector3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140837-D2EC-409A-8229-DD607570B229}"/>
              </a:ext>
            </a:extLst>
          </p:cNvPr>
          <p:cNvSpPr txBox="1"/>
          <p:nvPr/>
        </p:nvSpPr>
        <p:spPr>
          <a:xfrm>
            <a:off x="6606041" y="3351766"/>
            <a:ext cx="102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500ms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FFFD7A46-8CAB-4B7E-BB47-E9E7B1573179}"/>
              </a:ext>
            </a:extLst>
          </p:cNvPr>
          <p:cNvSpPr/>
          <p:nvPr/>
        </p:nvSpPr>
        <p:spPr>
          <a:xfrm>
            <a:off x="8027469" y="3009898"/>
            <a:ext cx="1096910" cy="1422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C5DA634-5D26-4D2F-BD29-E7234ADBB801}"/>
              </a:ext>
            </a:extLst>
          </p:cNvPr>
          <p:cNvCxnSpPr>
            <a:cxnSpLocks/>
            <a:stCxn id="19" idx="4"/>
            <a:endCxn id="8" idx="2"/>
          </p:cNvCxnSpPr>
          <p:nvPr/>
        </p:nvCxnSpPr>
        <p:spPr>
          <a:xfrm>
            <a:off x="9124379" y="3721098"/>
            <a:ext cx="904477" cy="1"/>
          </a:xfrm>
          <a:prstGeom prst="bentConnector3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519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391-AB0F-4381-9068-F18D6873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FFFD7A46-8CAB-4B7E-BB47-E9E7B1573179}"/>
              </a:ext>
            </a:extLst>
          </p:cNvPr>
          <p:cNvSpPr/>
          <p:nvPr/>
        </p:nvSpPr>
        <p:spPr>
          <a:xfrm>
            <a:off x="4140513" y="1690688"/>
            <a:ext cx="3910973" cy="48021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68EA9-7F7E-4EBC-BA7E-51B4861BC30D}"/>
              </a:ext>
            </a:extLst>
          </p:cNvPr>
          <p:cNvSpPr txBox="1"/>
          <p:nvPr/>
        </p:nvSpPr>
        <p:spPr>
          <a:xfrm>
            <a:off x="4512643" y="3167332"/>
            <a:ext cx="15031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6D45E1-174A-40BB-BF5C-0155BAC41FCB}"/>
              </a:ext>
            </a:extLst>
          </p:cNvPr>
          <p:cNvSpPr txBox="1"/>
          <p:nvPr/>
        </p:nvSpPr>
        <p:spPr>
          <a:xfrm>
            <a:off x="6095999" y="3167331"/>
            <a:ext cx="15031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r>
              <a:rPr lang="en-US" dirty="0">
                <a:solidFill>
                  <a:schemeClr val="bg1"/>
                </a:solidFill>
              </a:rPr>
              <a:t>KEY =&gt; VALUE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08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391-AB0F-4381-9068-F18D6873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FFFD7A46-8CAB-4B7E-BB47-E9E7B1573179}"/>
              </a:ext>
            </a:extLst>
          </p:cNvPr>
          <p:cNvSpPr/>
          <p:nvPr/>
        </p:nvSpPr>
        <p:spPr>
          <a:xfrm>
            <a:off x="6797086" y="1604060"/>
            <a:ext cx="3910973" cy="48021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1B8A5-69A8-4E1A-8EBC-2E2B28A9B660}"/>
              </a:ext>
            </a:extLst>
          </p:cNvPr>
          <p:cNvSpPr txBox="1"/>
          <p:nvPr/>
        </p:nvSpPr>
        <p:spPr>
          <a:xfrm>
            <a:off x="7314797" y="3157706"/>
            <a:ext cx="28755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“Product:ABC123” =&gt; “…”</a:t>
            </a:r>
          </a:p>
          <a:p>
            <a:r>
              <a:rPr lang="en-US" dirty="0">
                <a:solidFill>
                  <a:schemeClr val="bg1"/>
                </a:solidFill>
              </a:rPr>
              <a:t>“Product:ACC123” =&gt; “…”</a:t>
            </a:r>
          </a:p>
          <a:p>
            <a:r>
              <a:rPr lang="en-US" dirty="0">
                <a:solidFill>
                  <a:schemeClr val="bg1"/>
                </a:solidFill>
              </a:rPr>
              <a:t>“Product:AEC123” =&gt; “…”</a:t>
            </a:r>
          </a:p>
          <a:p>
            <a:r>
              <a:rPr lang="en-US" dirty="0">
                <a:solidFill>
                  <a:schemeClr val="bg1"/>
                </a:solidFill>
              </a:rPr>
              <a:t>“Product:QBC123” =&gt; “…”</a:t>
            </a:r>
          </a:p>
          <a:p>
            <a:r>
              <a:rPr lang="en-US" dirty="0">
                <a:solidFill>
                  <a:schemeClr val="bg1"/>
                </a:solidFill>
              </a:rPr>
              <a:t>“Product:RBC123” =&gt; “…”</a:t>
            </a:r>
          </a:p>
          <a:p>
            <a:r>
              <a:rPr lang="en-US" dirty="0">
                <a:solidFill>
                  <a:schemeClr val="bg1"/>
                </a:solidFill>
              </a:rPr>
              <a:t>“Product:FBC123” =&gt; “…”</a:t>
            </a:r>
          </a:p>
          <a:p>
            <a:r>
              <a:rPr lang="en-US" dirty="0">
                <a:solidFill>
                  <a:schemeClr val="bg1"/>
                </a:solidFill>
              </a:rPr>
              <a:t>“Product:ABC433” =&gt; “…”</a:t>
            </a:r>
          </a:p>
          <a:p>
            <a:r>
              <a:rPr lang="en-US" dirty="0">
                <a:solidFill>
                  <a:schemeClr val="bg1"/>
                </a:solidFill>
              </a:rPr>
              <a:t>“Product:ADC233” =&gt; “…”</a:t>
            </a:r>
          </a:p>
          <a:p>
            <a:r>
              <a:rPr lang="en-US" dirty="0">
                <a:solidFill>
                  <a:schemeClr val="bg1"/>
                </a:solidFill>
              </a:rPr>
              <a:t>“Product:A1C123” =&gt; “…”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D54B4-7B4E-4131-8665-71ED82D57D28}"/>
              </a:ext>
            </a:extLst>
          </p:cNvPr>
          <p:cNvSpPr txBox="1"/>
          <p:nvPr/>
        </p:nvSpPr>
        <p:spPr>
          <a:xfrm>
            <a:off x="1106929" y="3466544"/>
            <a:ext cx="37345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 need the details for “Product:ABC123”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99C439-27EC-40CF-A297-B560332EB57E}"/>
              </a:ext>
            </a:extLst>
          </p:cNvPr>
          <p:cNvCxnSpPr/>
          <p:nvPr/>
        </p:nvCxnSpPr>
        <p:spPr>
          <a:xfrm>
            <a:off x="4928135" y="4005153"/>
            <a:ext cx="17036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99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391-AB0F-4381-9068-F18D6873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in ASP.NET 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89D006-C035-4F7B-89CE-4970C6722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979" y="1961206"/>
            <a:ext cx="7826041" cy="41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2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E75B-C673-42D6-B752-75134919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Speed and Scalability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A275-6B57-4A18-A068-0B4AF6592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12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391-AB0F-4381-9068-F18D6873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in 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DF01-9A4A-4415-B7F2-70F3939D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Cache</a:t>
            </a:r>
          </a:p>
        </p:txBody>
      </p:sp>
    </p:spTree>
    <p:extLst>
      <p:ext uri="{BB962C8B-B14F-4D97-AF65-F5344CB8AC3E}">
        <p14:creationId xmlns:p14="http://schemas.microsoft.com/office/powerpoint/2010/main" val="3155800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391-AB0F-4381-9068-F18D6873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DF01-9A4A-4415-B7F2-70F3939D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IDistributeCache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781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9E3C5D-2B2C-43E3-84C4-29DFDD20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Demo/Discussions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DD6D9-951E-410E-B58C-2B7A46AE9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some Cache</a:t>
            </a:r>
          </a:p>
        </p:txBody>
      </p:sp>
    </p:spTree>
    <p:extLst>
      <p:ext uri="{BB962C8B-B14F-4D97-AF65-F5344CB8AC3E}">
        <p14:creationId xmlns:p14="http://schemas.microsoft.com/office/powerpoint/2010/main" val="1077179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8D94-29CA-405C-82A4-E31CA7FA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5523-2AA7-4DAB-A776-906FD894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45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8D94-29CA-405C-82A4-E31CA7FA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5523-2AA7-4DAB-A776-906FD894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3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8D94-29CA-405C-82A4-E31CA7FA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5523-2AA7-4DAB-A776-906FD894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67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8D94-29CA-405C-82A4-E31CA7FA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5523-2AA7-4DAB-A776-906FD894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29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01A6-9CB5-405E-99F1-FB14D4A6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4F6083-3FD1-416E-B4A0-2C80F3404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7" y="1690688"/>
            <a:ext cx="7375525" cy="491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381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01A6-9CB5-405E-99F1-FB14D4A6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73F43F6-3598-4BDA-81C3-6DDF32876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481776"/>
              </p:ext>
            </p:extLst>
          </p:nvPr>
        </p:nvGraphicFramePr>
        <p:xfrm>
          <a:off x="655020" y="2585421"/>
          <a:ext cx="54409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660">
                  <a:extLst>
                    <a:ext uri="{9D8B030D-6E8A-4147-A177-3AD203B41FA5}">
                      <a16:colId xmlns:a16="http://schemas.microsoft.com/office/drawing/2014/main" val="188685320"/>
                    </a:ext>
                  </a:extLst>
                </a:gridCol>
                <a:gridCol w="1813660">
                  <a:extLst>
                    <a:ext uri="{9D8B030D-6E8A-4147-A177-3AD203B41FA5}">
                      <a16:colId xmlns:a16="http://schemas.microsoft.com/office/drawing/2014/main" val="2216059015"/>
                    </a:ext>
                  </a:extLst>
                </a:gridCol>
                <a:gridCol w="1813660">
                  <a:extLst>
                    <a:ext uri="{9D8B030D-6E8A-4147-A177-3AD203B41FA5}">
                      <a16:colId xmlns:a16="http://schemas.microsoft.com/office/drawing/2014/main" val="1910021152"/>
                    </a:ext>
                  </a:extLst>
                </a:gridCol>
              </a:tblGrid>
              <a:tr h="25579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86355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12336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83762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88422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15067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3184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4050F8-4D14-4A0C-AC0D-E55F5E6FD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505114"/>
              </p:ext>
            </p:extLst>
          </p:nvPr>
        </p:nvGraphicFramePr>
        <p:xfrm>
          <a:off x="7078532" y="1334643"/>
          <a:ext cx="409866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22">
                  <a:extLst>
                    <a:ext uri="{9D8B030D-6E8A-4147-A177-3AD203B41FA5}">
                      <a16:colId xmlns:a16="http://schemas.microsoft.com/office/drawing/2014/main" val="115659269"/>
                    </a:ext>
                  </a:extLst>
                </a:gridCol>
                <a:gridCol w="1366222">
                  <a:extLst>
                    <a:ext uri="{9D8B030D-6E8A-4147-A177-3AD203B41FA5}">
                      <a16:colId xmlns:a16="http://schemas.microsoft.com/office/drawing/2014/main" val="878123335"/>
                    </a:ext>
                  </a:extLst>
                </a:gridCol>
                <a:gridCol w="1366222">
                  <a:extLst>
                    <a:ext uri="{9D8B030D-6E8A-4147-A177-3AD203B41FA5}">
                      <a16:colId xmlns:a16="http://schemas.microsoft.com/office/drawing/2014/main" val="3042141257"/>
                    </a:ext>
                  </a:extLst>
                </a:gridCol>
              </a:tblGrid>
              <a:tr h="27981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FK_ID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91474"/>
                  </a:ext>
                </a:extLst>
              </a:tr>
              <a:tr h="27981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10362"/>
                  </a:ext>
                </a:extLst>
              </a:tr>
              <a:tr h="27981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774613"/>
                  </a:ext>
                </a:extLst>
              </a:tr>
              <a:tr h="27981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120445"/>
                  </a:ext>
                </a:extLst>
              </a:tr>
              <a:tr h="27981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950687"/>
                  </a:ext>
                </a:extLst>
              </a:tr>
              <a:tr h="27981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1126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62EC66-60EC-4199-8293-CEC8884D5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09613"/>
              </p:ext>
            </p:extLst>
          </p:nvPr>
        </p:nvGraphicFramePr>
        <p:xfrm>
          <a:off x="7078532" y="4058120"/>
          <a:ext cx="409866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22">
                  <a:extLst>
                    <a:ext uri="{9D8B030D-6E8A-4147-A177-3AD203B41FA5}">
                      <a16:colId xmlns:a16="http://schemas.microsoft.com/office/drawing/2014/main" val="115659269"/>
                    </a:ext>
                  </a:extLst>
                </a:gridCol>
                <a:gridCol w="1366222">
                  <a:extLst>
                    <a:ext uri="{9D8B030D-6E8A-4147-A177-3AD203B41FA5}">
                      <a16:colId xmlns:a16="http://schemas.microsoft.com/office/drawing/2014/main" val="878123335"/>
                    </a:ext>
                  </a:extLst>
                </a:gridCol>
                <a:gridCol w="1366222">
                  <a:extLst>
                    <a:ext uri="{9D8B030D-6E8A-4147-A177-3AD203B41FA5}">
                      <a16:colId xmlns:a16="http://schemas.microsoft.com/office/drawing/2014/main" val="3042141257"/>
                    </a:ext>
                  </a:extLst>
                </a:gridCol>
              </a:tblGrid>
              <a:tr h="27981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FK_ID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91474"/>
                  </a:ext>
                </a:extLst>
              </a:tr>
              <a:tr h="27981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10362"/>
                  </a:ext>
                </a:extLst>
              </a:tr>
              <a:tr h="27981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YZX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774613"/>
                  </a:ext>
                </a:extLst>
              </a:tr>
              <a:tr h="27981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120445"/>
                  </a:ext>
                </a:extLst>
              </a:tr>
              <a:tr h="27981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AQR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950687"/>
                  </a:ext>
                </a:extLst>
              </a:tr>
              <a:tr h="27981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11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21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01A6-9CB5-405E-99F1-FB14D4A6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pic>
        <p:nvPicPr>
          <p:cNvPr id="4" name="Graphic 3" descr="Tugboat">
            <a:extLst>
              <a:ext uri="{FF2B5EF4-FFF2-40B4-BE49-F238E27FC236}">
                <a16:creationId xmlns:a16="http://schemas.microsoft.com/office/drawing/2014/main" id="{AD38E66F-AED8-4418-BC22-9E405D08F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9563" y="3406588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phic 4" descr="Tugboat">
            <a:extLst>
              <a:ext uri="{FF2B5EF4-FFF2-40B4-BE49-F238E27FC236}">
                <a16:creationId xmlns:a16="http://schemas.microsoft.com/office/drawing/2014/main" id="{2017594F-F180-4D50-B66D-45911630E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9962" y="4458148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phic 5" descr="Tugboat">
            <a:extLst>
              <a:ext uri="{FF2B5EF4-FFF2-40B4-BE49-F238E27FC236}">
                <a16:creationId xmlns:a16="http://schemas.microsoft.com/office/drawing/2014/main" id="{7A142A96-A1DE-4F8D-943B-BBC4DAD3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6362" y="5254215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c 6" descr="Tugboat">
            <a:extLst>
              <a:ext uri="{FF2B5EF4-FFF2-40B4-BE49-F238E27FC236}">
                <a16:creationId xmlns:a16="http://schemas.microsoft.com/office/drawing/2014/main" id="{EEC0E685-D332-49EF-A675-BC725B1BE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4556" y="2025548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 descr="Tugboat">
            <a:extLst>
              <a:ext uri="{FF2B5EF4-FFF2-40B4-BE49-F238E27FC236}">
                <a16:creationId xmlns:a16="http://schemas.microsoft.com/office/drawing/2014/main" id="{2D93EDA7-7063-43BB-97CB-81726A4B0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6311" y="1939487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71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0007B4-2FA4-4093-9A89-EC723A4AFEE5}"/>
              </a:ext>
            </a:extLst>
          </p:cNvPr>
          <p:cNvSpPr txBox="1"/>
          <p:nvPr/>
        </p:nvSpPr>
        <p:spPr>
          <a:xfrm>
            <a:off x="723900" y="1720840"/>
            <a:ext cx="11074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7200" baseline="0" dirty="0"/>
              <a:t>Scaling is the ability to cope and perform under an increasing workload. </a:t>
            </a:r>
          </a:p>
        </p:txBody>
      </p:sp>
    </p:spTree>
    <p:extLst>
      <p:ext uri="{BB962C8B-B14F-4D97-AF65-F5344CB8AC3E}">
        <p14:creationId xmlns:p14="http://schemas.microsoft.com/office/powerpoint/2010/main" val="2661999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01A6-9CB5-405E-99F1-FB14D4A6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2FF8D4-43FE-491C-83D7-9B50A30B9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701" y="-2690582"/>
            <a:ext cx="4311666" cy="954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BB3CBB88-12F1-4D10-8783-5475B90BF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3285" y="3145055"/>
            <a:ext cx="914400" cy="914400"/>
          </a:xfrm>
          <a:prstGeom prst="rect">
            <a:avLst/>
          </a:prstGeom>
        </p:spPr>
      </p:pic>
      <p:pic>
        <p:nvPicPr>
          <p:cNvPr id="13" name="Graphic 12" descr="Tugboat">
            <a:extLst>
              <a:ext uri="{FF2B5EF4-FFF2-40B4-BE49-F238E27FC236}">
                <a16:creationId xmlns:a16="http://schemas.microsoft.com/office/drawing/2014/main" id="{214632E2-ED14-44E1-90F7-81B305D9B8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4375" y="2083709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phic 13" descr="Tugboat">
            <a:extLst>
              <a:ext uri="{FF2B5EF4-FFF2-40B4-BE49-F238E27FC236}">
                <a16:creationId xmlns:a16="http://schemas.microsoft.com/office/drawing/2014/main" id="{8258E333-ACC7-4296-99E4-A63D958F87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3751" y="3457081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Tugboat">
            <a:extLst>
              <a:ext uri="{FF2B5EF4-FFF2-40B4-BE49-F238E27FC236}">
                <a16:creationId xmlns:a16="http://schemas.microsoft.com/office/drawing/2014/main" id="{8E18E74A-7D3E-43C3-8E10-B91749FE17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6332" y="1887198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Tugboat">
            <a:extLst>
              <a:ext uri="{FF2B5EF4-FFF2-40B4-BE49-F238E27FC236}">
                <a16:creationId xmlns:a16="http://schemas.microsoft.com/office/drawing/2014/main" id="{2B6CC890-8E26-4829-BDB0-FDF31315E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89903" y="5221702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Tugboat">
            <a:extLst>
              <a:ext uri="{FF2B5EF4-FFF2-40B4-BE49-F238E27FC236}">
                <a16:creationId xmlns:a16="http://schemas.microsoft.com/office/drawing/2014/main" id="{F6BC952E-BB46-4912-BA51-CF022223D1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6134" y="5058073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1D911013-E519-479D-8AAC-B00628176F39}"/>
              </a:ext>
            </a:extLst>
          </p:cNvPr>
          <p:cNvSpPr/>
          <p:nvPr/>
        </p:nvSpPr>
        <p:spPr>
          <a:xfrm>
            <a:off x="4331368" y="3301465"/>
            <a:ext cx="5166881" cy="6128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2737353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01A6-9CB5-405E-99F1-FB14D4A6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9D5A3-1CB7-4959-83BB-15C8AE5C3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701" y="-2690582"/>
            <a:ext cx="4311666" cy="954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226C4225-70BF-4173-8ABC-1BB32BA84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3285" y="3145055"/>
            <a:ext cx="914400" cy="914400"/>
          </a:xfrm>
          <a:prstGeom prst="rect">
            <a:avLst/>
          </a:prstGeom>
        </p:spPr>
      </p:pic>
      <p:pic>
        <p:nvPicPr>
          <p:cNvPr id="5" name="Graphic 4" descr="Tugboat">
            <a:extLst>
              <a:ext uri="{FF2B5EF4-FFF2-40B4-BE49-F238E27FC236}">
                <a16:creationId xmlns:a16="http://schemas.microsoft.com/office/drawing/2014/main" id="{996F061D-32EE-4B8B-A9F0-413743CB8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3751" y="3457081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15C8F909-65B4-423E-9228-3FBF13D60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997761"/>
              </p:ext>
            </p:extLst>
          </p:nvPr>
        </p:nvGraphicFramePr>
        <p:xfrm>
          <a:off x="549142" y="4462347"/>
          <a:ext cx="54409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660">
                  <a:extLst>
                    <a:ext uri="{9D8B030D-6E8A-4147-A177-3AD203B41FA5}">
                      <a16:colId xmlns:a16="http://schemas.microsoft.com/office/drawing/2014/main" val="188685320"/>
                    </a:ext>
                  </a:extLst>
                </a:gridCol>
                <a:gridCol w="1813660">
                  <a:extLst>
                    <a:ext uri="{9D8B030D-6E8A-4147-A177-3AD203B41FA5}">
                      <a16:colId xmlns:a16="http://schemas.microsoft.com/office/drawing/2014/main" val="2216059015"/>
                    </a:ext>
                  </a:extLst>
                </a:gridCol>
                <a:gridCol w="1813660">
                  <a:extLst>
                    <a:ext uri="{9D8B030D-6E8A-4147-A177-3AD203B41FA5}">
                      <a16:colId xmlns:a16="http://schemas.microsoft.com/office/drawing/2014/main" val="1910021152"/>
                    </a:ext>
                  </a:extLst>
                </a:gridCol>
              </a:tblGrid>
              <a:tr h="25579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86355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12336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83762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88422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15067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31847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79D90135-59ED-4BE6-94F3-093D84B53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056899"/>
              </p:ext>
            </p:extLst>
          </p:nvPr>
        </p:nvGraphicFramePr>
        <p:xfrm>
          <a:off x="6401302" y="379325"/>
          <a:ext cx="54409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660">
                  <a:extLst>
                    <a:ext uri="{9D8B030D-6E8A-4147-A177-3AD203B41FA5}">
                      <a16:colId xmlns:a16="http://schemas.microsoft.com/office/drawing/2014/main" val="188685320"/>
                    </a:ext>
                  </a:extLst>
                </a:gridCol>
                <a:gridCol w="1813660">
                  <a:extLst>
                    <a:ext uri="{9D8B030D-6E8A-4147-A177-3AD203B41FA5}">
                      <a16:colId xmlns:a16="http://schemas.microsoft.com/office/drawing/2014/main" val="2216059015"/>
                    </a:ext>
                  </a:extLst>
                </a:gridCol>
                <a:gridCol w="1813660">
                  <a:extLst>
                    <a:ext uri="{9D8B030D-6E8A-4147-A177-3AD203B41FA5}">
                      <a16:colId xmlns:a16="http://schemas.microsoft.com/office/drawing/2014/main" val="1910021152"/>
                    </a:ext>
                  </a:extLst>
                </a:gridCol>
              </a:tblGrid>
              <a:tr h="255793">
                <a:tc>
                  <a:txBody>
                    <a:bodyPr/>
                    <a:lstStyle/>
                    <a:p>
                      <a:r>
                        <a:rPr lang="en-US" b="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86355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12336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83762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88422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15067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31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865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01A6-9CB5-405E-99F1-FB14D4A6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9D5A3-1CB7-4959-83BB-15C8AE5C3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701" y="-2690582"/>
            <a:ext cx="4311666" cy="954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226C4225-70BF-4173-8ABC-1BB32BA84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3285" y="3145055"/>
            <a:ext cx="914400" cy="914400"/>
          </a:xfrm>
          <a:prstGeom prst="rect">
            <a:avLst/>
          </a:prstGeom>
        </p:spPr>
      </p:pic>
      <p:pic>
        <p:nvPicPr>
          <p:cNvPr id="5" name="Graphic 4" descr="Tugboat">
            <a:extLst>
              <a:ext uri="{FF2B5EF4-FFF2-40B4-BE49-F238E27FC236}">
                <a16:creationId xmlns:a16="http://schemas.microsoft.com/office/drawing/2014/main" id="{996F061D-32EE-4B8B-A9F0-413743CB8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3751" y="3457081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15C8F909-65B4-423E-9228-3FBF13D60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19247"/>
              </p:ext>
            </p:extLst>
          </p:nvPr>
        </p:nvGraphicFramePr>
        <p:xfrm>
          <a:off x="549142" y="4462347"/>
          <a:ext cx="54409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660">
                  <a:extLst>
                    <a:ext uri="{9D8B030D-6E8A-4147-A177-3AD203B41FA5}">
                      <a16:colId xmlns:a16="http://schemas.microsoft.com/office/drawing/2014/main" val="188685320"/>
                    </a:ext>
                  </a:extLst>
                </a:gridCol>
                <a:gridCol w="1813660">
                  <a:extLst>
                    <a:ext uri="{9D8B030D-6E8A-4147-A177-3AD203B41FA5}">
                      <a16:colId xmlns:a16="http://schemas.microsoft.com/office/drawing/2014/main" val="2216059015"/>
                    </a:ext>
                  </a:extLst>
                </a:gridCol>
                <a:gridCol w="1813660">
                  <a:extLst>
                    <a:ext uri="{9D8B030D-6E8A-4147-A177-3AD203B41FA5}">
                      <a16:colId xmlns:a16="http://schemas.microsoft.com/office/drawing/2014/main" val="1910021152"/>
                    </a:ext>
                  </a:extLst>
                </a:gridCol>
              </a:tblGrid>
              <a:tr h="25579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86355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1/1/2022 1300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12336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1/1/2022 1400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83762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1/1/2022 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88422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1/1/2022 1600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15067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1/1/2022 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31847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79D90135-59ED-4BE6-94F3-093D84B53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56073"/>
              </p:ext>
            </p:extLst>
          </p:nvPr>
        </p:nvGraphicFramePr>
        <p:xfrm>
          <a:off x="6401302" y="379325"/>
          <a:ext cx="54409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660">
                  <a:extLst>
                    <a:ext uri="{9D8B030D-6E8A-4147-A177-3AD203B41FA5}">
                      <a16:colId xmlns:a16="http://schemas.microsoft.com/office/drawing/2014/main" val="188685320"/>
                    </a:ext>
                  </a:extLst>
                </a:gridCol>
                <a:gridCol w="1813660">
                  <a:extLst>
                    <a:ext uri="{9D8B030D-6E8A-4147-A177-3AD203B41FA5}">
                      <a16:colId xmlns:a16="http://schemas.microsoft.com/office/drawing/2014/main" val="2216059015"/>
                    </a:ext>
                  </a:extLst>
                </a:gridCol>
                <a:gridCol w="1813660">
                  <a:extLst>
                    <a:ext uri="{9D8B030D-6E8A-4147-A177-3AD203B41FA5}">
                      <a16:colId xmlns:a16="http://schemas.microsoft.com/office/drawing/2014/main" val="1910021152"/>
                    </a:ext>
                  </a:extLst>
                </a:gridCol>
              </a:tblGrid>
              <a:tr h="255793">
                <a:tc>
                  <a:txBody>
                    <a:bodyPr/>
                    <a:lstStyle/>
                    <a:p>
                      <a:r>
                        <a:rPr lang="en-US" b="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86355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12336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83762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88422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15067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31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832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01A6-9CB5-405E-99F1-FB14D4A6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9D5A3-1CB7-4959-83BB-15C8AE5C3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701" y="-2690582"/>
            <a:ext cx="4311666" cy="954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226C4225-70BF-4173-8ABC-1BB32BA84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3285" y="3145055"/>
            <a:ext cx="914400" cy="914400"/>
          </a:xfrm>
          <a:prstGeom prst="rect">
            <a:avLst/>
          </a:prstGeom>
        </p:spPr>
      </p:pic>
      <p:pic>
        <p:nvPicPr>
          <p:cNvPr id="5" name="Graphic 4" descr="Tugboat">
            <a:extLst>
              <a:ext uri="{FF2B5EF4-FFF2-40B4-BE49-F238E27FC236}">
                <a16:creationId xmlns:a16="http://schemas.microsoft.com/office/drawing/2014/main" id="{996F061D-32EE-4B8B-A9F0-413743CB8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3751" y="3457081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15C8F909-65B4-423E-9228-3FBF13D60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3956"/>
              </p:ext>
            </p:extLst>
          </p:nvPr>
        </p:nvGraphicFramePr>
        <p:xfrm>
          <a:off x="549142" y="4462347"/>
          <a:ext cx="54409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660">
                  <a:extLst>
                    <a:ext uri="{9D8B030D-6E8A-4147-A177-3AD203B41FA5}">
                      <a16:colId xmlns:a16="http://schemas.microsoft.com/office/drawing/2014/main" val="188685320"/>
                    </a:ext>
                  </a:extLst>
                </a:gridCol>
                <a:gridCol w="1813660">
                  <a:extLst>
                    <a:ext uri="{9D8B030D-6E8A-4147-A177-3AD203B41FA5}">
                      <a16:colId xmlns:a16="http://schemas.microsoft.com/office/drawing/2014/main" val="2216059015"/>
                    </a:ext>
                  </a:extLst>
                </a:gridCol>
                <a:gridCol w="1813660">
                  <a:extLst>
                    <a:ext uri="{9D8B030D-6E8A-4147-A177-3AD203B41FA5}">
                      <a16:colId xmlns:a16="http://schemas.microsoft.com/office/drawing/2014/main" val="1910021152"/>
                    </a:ext>
                  </a:extLst>
                </a:gridCol>
              </a:tblGrid>
              <a:tr h="255793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86355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12336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83762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88422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15067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31847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79D90135-59ED-4BE6-94F3-093D84B53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60983"/>
              </p:ext>
            </p:extLst>
          </p:nvPr>
        </p:nvGraphicFramePr>
        <p:xfrm>
          <a:off x="6401302" y="379325"/>
          <a:ext cx="54409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660">
                  <a:extLst>
                    <a:ext uri="{9D8B030D-6E8A-4147-A177-3AD203B41FA5}">
                      <a16:colId xmlns:a16="http://schemas.microsoft.com/office/drawing/2014/main" val="188685320"/>
                    </a:ext>
                  </a:extLst>
                </a:gridCol>
                <a:gridCol w="1813660">
                  <a:extLst>
                    <a:ext uri="{9D8B030D-6E8A-4147-A177-3AD203B41FA5}">
                      <a16:colId xmlns:a16="http://schemas.microsoft.com/office/drawing/2014/main" val="2216059015"/>
                    </a:ext>
                  </a:extLst>
                </a:gridCol>
                <a:gridCol w="1813660">
                  <a:extLst>
                    <a:ext uri="{9D8B030D-6E8A-4147-A177-3AD203B41FA5}">
                      <a16:colId xmlns:a16="http://schemas.microsoft.com/office/drawing/2014/main" val="1910021152"/>
                    </a:ext>
                  </a:extLst>
                </a:gridCol>
              </a:tblGrid>
              <a:tr h="255793">
                <a:tc>
                  <a:txBody>
                    <a:bodyPr/>
                    <a:lstStyle/>
                    <a:p>
                      <a:r>
                        <a:rPr lang="en-US" b="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86355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12336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83762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88422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15067"/>
                  </a:ext>
                </a:extLst>
              </a:tr>
              <a:tr h="255793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31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13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0007B4-2FA4-4093-9A89-EC723A4AFEE5}"/>
              </a:ext>
            </a:extLst>
          </p:cNvPr>
          <p:cNvSpPr txBox="1"/>
          <p:nvPr/>
        </p:nvSpPr>
        <p:spPr>
          <a:xfrm>
            <a:off x="558800" y="1166843"/>
            <a:ext cx="11074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7200" baseline="0" dirty="0"/>
              <a:t>Being available is really about a request being completed in a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231621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0007B4-2FA4-4093-9A89-EC723A4AFEE5}"/>
              </a:ext>
            </a:extLst>
          </p:cNvPr>
          <p:cNvSpPr txBox="1"/>
          <p:nvPr/>
        </p:nvSpPr>
        <p:spPr>
          <a:xfrm>
            <a:off x="558800" y="1166843"/>
            <a:ext cx="11074400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9900" dirty="0"/>
              <a:t>ACD⚡C</a:t>
            </a:r>
            <a:endParaRPr lang="en-US" sz="19900" baseline="0" dirty="0"/>
          </a:p>
        </p:txBody>
      </p:sp>
    </p:spTree>
    <p:extLst>
      <p:ext uri="{BB962C8B-B14F-4D97-AF65-F5344CB8AC3E}">
        <p14:creationId xmlns:p14="http://schemas.microsoft.com/office/powerpoint/2010/main" val="164452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0007B4-2FA4-4093-9A89-EC723A4AFEE5}"/>
              </a:ext>
            </a:extLst>
          </p:cNvPr>
          <p:cNvSpPr txBox="1"/>
          <p:nvPr/>
        </p:nvSpPr>
        <p:spPr>
          <a:xfrm>
            <a:off x="558800" y="1166843"/>
            <a:ext cx="11074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7200" b="1" baseline="0" dirty="0"/>
              <a:t>A</a:t>
            </a:r>
            <a:r>
              <a:rPr lang="en-US" sz="7200" baseline="0" dirty="0"/>
              <a:t>synchronous Processing</a:t>
            </a:r>
          </a:p>
          <a:p>
            <a:pPr marL="0" indent="0">
              <a:buNone/>
            </a:pPr>
            <a:r>
              <a:rPr lang="en-US" sz="7200" b="1" dirty="0"/>
              <a:t>C</a:t>
            </a:r>
            <a:r>
              <a:rPr lang="en-US" sz="7200" dirty="0"/>
              <a:t>aching</a:t>
            </a:r>
          </a:p>
          <a:p>
            <a:pPr marL="0" indent="0">
              <a:buNone/>
            </a:pPr>
            <a:r>
              <a:rPr lang="en-US" sz="7200" b="1" baseline="0" dirty="0"/>
              <a:t>D</a:t>
            </a:r>
            <a:r>
              <a:rPr lang="en-US" sz="7200" baseline="0" dirty="0"/>
              <a:t>istribution</a:t>
            </a:r>
          </a:p>
          <a:p>
            <a:pPr marL="0" indent="0">
              <a:buNone/>
            </a:pPr>
            <a:r>
              <a:rPr lang="en-US" sz="7200" b="1" dirty="0"/>
              <a:t>C</a:t>
            </a:r>
            <a:r>
              <a:rPr lang="en-US" sz="7200" dirty="0"/>
              <a:t>onsistency</a:t>
            </a:r>
            <a:endParaRPr lang="en-US" sz="7200" baseline="0" dirty="0"/>
          </a:p>
        </p:txBody>
      </p:sp>
    </p:spTree>
    <p:extLst>
      <p:ext uri="{BB962C8B-B14F-4D97-AF65-F5344CB8AC3E}">
        <p14:creationId xmlns:p14="http://schemas.microsoft.com/office/powerpoint/2010/main" val="123763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9142-9C74-405F-AD1E-66683BCC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CECE8-6AA8-4FE9-B67B-B11906C31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doesn’t need to happen “on demand”</a:t>
            </a:r>
          </a:p>
          <a:p>
            <a:r>
              <a:rPr lang="en-US" dirty="0"/>
              <a:t>Decouple operations to reduce the workflow for a critical path</a:t>
            </a:r>
          </a:p>
          <a:p>
            <a:endParaRPr lang="en-US" dirty="0"/>
          </a:p>
          <a:p>
            <a:r>
              <a:rPr lang="en-US" dirty="0"/>
              <a:t>What is the “critical path” for a process?</a:t>
            </a:r>
          </a:p>
          <a:p>
            <a:pPr lvl="1"/>
            <a:r>
              <a:rPr lang="en-US" dirty="0"/>
              <a:t>Meaning: what steps need to happen NOW to make sure to </a:t>
            </a:r>
            <a:br>
              <a:rPr lang="en-US" dirty="0"/>
            </a:br>
            <a:r>
              <a:rPr lang="en-US" dirty="0"/>
              <a:t>give a user 👍or 👎?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9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6574-1AE5-443B-A4C7-88357D85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Processing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5854160-E4FF-4811-8451-723AFBB3AEE5}"/>
              </a:ext>
            </a:extLst>
          </p:cNvPr>
          <p:cNvSpPr/>
          <p:nvPr/>
        </p:nvSpPr>
        <p:spPr>
          <a:xfrm>
            <a:off x="546100" y="3009900"/>
            <a:ext cx="2197100" cy="1422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AA5804-5E60-4AA6-96A2-43AEA81DD253}"/>
              </a:ext>
            </a:extLst>
          </p:cNvPr>
          <p:cNvSpPr/>
          <p:nvPr/>
        </p:nvSpPr>
        <p:spPr>
          <a:xfrm>
            <a:off x="3968751" y="3086100"/>
            <a:ext cx="1866900" cy="126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/orders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95DF6-D1B1-40C2-BA9B-DF1433625A6A}"/>
              </a:ext>
            </a:extLst>
          </p:cNvPr>
          <p:cNvSpPr/>
          <p:nvPr/>
        </p:nvSpPr>
        <p:spPr>
          <a:xfrm>
            <a:off x="7289800" y="1773246"/>
            <a:ext cx="2362200" cy="41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Inventory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EA353-D52F-4D91-A9DE-35BA5E847A12}"/>
              </a:ext>
            </a:extLst>
          </p:cNvPr>
          <p:cNvSpPr/>
          <p:nvPr/>
        </p:nvSpPr>
        <p:spPr>
          <a:xfrm>
            <a:off x="7289800" y="2831711"/>
            <a:ext cx="2362200" cy="41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Fulfillment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B3E12-F347-45DB-BBA6-C91614485AB7}"/>
              </a:ext>
            </a:extLst>
          </p:cNvPr>
          <p:cNvSpPr/>
          <p:nvPr/>
        </p:nvSpPr>
        <p:spPr>
          <a:xfrm>
            <a:off x="7289800" y="3890176"/>
            <a:ext cx="2362200" cy="41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Charge Payment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0D3463-1A4A-4064-AA5F-9F0468643684}"/>
              </a:ext>
            </a:extLst>
          </p:cNvPr>
          <p:cNvSpPr/>
          <p:nvPr/>
        </p:nvSpPr>
        <p:spPr>
          <a:xfrm>
            <a:off x="7289800" y="4948641"/>
            <a:ext cx="2362200" cy="41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Confirmation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BF175D-2356-4CEE-B185-B54BF7ABF9CB}"/>
              </a:ext>
            </a:extLst>
          </p:cNvPr>
          <p:cNvSpPr/>
          <p:nvPr/>
        </p:nvSpPr>
        <p:spPr>
          <a:xfrm>
            <a:off x="7289800" y="6007107"/>
            <a:ext cx="2362200" cy="41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B0B350-415E-4318-B85F-C891F99F4C5D}"/>
              </a:ext>
            </a:extLst>
          </p:cNvPr>
          <p:cNvCxnSpPr>
            <a:cxnSpLocks/>
          </p:cNvCxnSpPr>
          <p:nvPr/>
        </p:nvCxnSpPr>
        <p:spPr>
          <a:xfrm>
            <a:off x="2946400" y="3250808"/>
            <a:ext cx="10223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3A9B970-7CB2-4F09-B36B-D4115571042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835651" y="1982795"/>
            <a:ext cx="1454149" cy="173830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1062EC8-903E-4FC4-8F24-E8C50A0C441C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9652000" y="1982795"/>
            <a:ext cx="12700" cy="1058465"/>
          </a:xfrm>
          <a:prstGeom prst="bentConnector3">
            <a:avLst>
              <a:gd name="adj1" fmla="val 340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BA3BF1E-5799-450A-BFF4-7E8EF201ED23}"/>
              </a:ext>
            </a:extLst>
          </p:cNvPr>
          <p:cNvCxnSpPr>
            <a:stCxn id="7" idx="1"/>
            <a:endCxn id="8" idx="1"/>
          </p:cNvCxnSpPr>
          <p:nvPr/>
        </p:nvCxnSpPr>
        <p:spPr>
          <a:xfrm rot="10800000" flipV="1">
            <a:off x="7289800" y="3041259"/>
            <a:ext cx="12700" cy="1058465"/>
          </a:xfrm>
          <a:prstGeom prst="bentConnector3">
            <a:avLst>
              <a:gd name="adj1" fmla="val 340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1FA8F15-5BE1-4482-96F8-6FFD97D9D099}"/>
              </a:ext>
            </a:extLst>
          </p:cNvPr>
          <p:cNvCxnSpPr>
            <a:stCxn id="8" idx="3"/>
            <a:endCxn id="9" idx="3"/>
          </p:cNvCxnSpPr>
          <p:nvPr/>
        </p:nvCxnSpPr>
        <p:spPr>
          <a:xfrm>
            <a:off x="9652000" y="4099725"/>
            <a:ext cx="12700" cy="1058465"/>
          </a:xfrm>
          <a:prstGeom prst="bentConnector3">
            <a:avLst>
              <a:gd name="adj1" fmla="val 380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6E6BBFB-F29D-4A2B-A0C0-70C6E02003AC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V="1">
            <a:off x="7289800" y="5158190"/>
            <a:ext cx="12700" cy="1058466"/>
          </a:xfrm>
          <a:prstGeom prst="bentConnector3">
            <a:avLst>
              <a:gd name="adj1" fmla="val 350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22253B3-85A7-4A91-B7EE-3D80444387B4}"/>
              </a:ext>
            </a:extLst>
          </p:cNvPr>
          <p:cNvCxnSpPr>
            <a:stCxn id="10" idx="2"/>
            <a:endCxn id="5" idx="2"/>
          </p:cNvCxnSpPr>
          <p:nvPr/>
        </p:nvCxnSpPr>
        <p:spPr>
          <a:xfrm rot="5400000" flipH="1">
            <a:off x="5651498" y="3606803"/>
            <a:ext cx="2070105" cy="3568699"/>
          </a:xfrm>
          <a:prstGeom prst="bentConnector3">
            <a:avLst>
              <a:gd name="adj1" fmla="val -11043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E1B171-8403-47C1-9F0F-E9DC2AB2D89F}"/>
              </a:ext>
            </a:extLst>
          </p:cNvPr>
          <p:cNvCxnSpPr>
            <a:cxnSpLocks/>
          </p:cNvCxnSpPr>
          <p:nvPr/>
        </p:nvCxnSpPr>
        <p:spPr>
          <a:xfrm flipH="1">
            <a:off x="2946400" y="4099724"/>
            <a:ext cx="9493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08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6574-1AE5-443B-A4C7-88357D85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Processing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5854160-E4FF-4811-8451-723AFBB3AEE5}"/>
              </a:ext>
            </a:extLst>
          </p:cNvPr>
          <p:cNvSpPr/>
          <p:nvPr/>
        </p:nvSpPr>
        <p:spPr>
          <a:xfrm>
            <a:off x="546100" y="3009900"/>
            <a:ext cx="2197100" cy="1422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AA5804-5E60-4AA6-96A2-43AEA81DD253}"/>
              </a:ext>
            </a:extLst>
          </p:cNvPr>
          <p:cNvSpPr/>
          <p:nvPr/>
        </p:nvSpPr>
        <p:spPr>
          <a:xfrm>
            <a:off x="3968751" y="3086100"/>
            <a:ext cx="1866900" cy="1269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/orders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95DF6-D1B1-40C2-BA9B-DF1433625A6A}"/>
              </a:ext>
            </a:extLst>
          </p:cNvPr>
          <p:cNvSpPr/>
          <p:nvPr/>
        </p:nvSpPr>
        <p:spPr>
          <a:xfrm>
            <a:off x="8737600" y="1690688"/>
            <a:ext cx="2362200" cy="41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Inventory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EA353-D52F-4D91-A9DE-35BA5E847A12}"/>
              </a:ext>
            </a:extLst>
          </p:cNvPr>
          <p:cNvSpPr/>
          <p:nvPr/>
        </p:nvSpPr>
        <p:spPr>
          <a:xfrm>
            <a:off x="8737600" y="2749153"/>
            <a:ext cx="2362200" cy="41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Fulfillment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B3E12-F347-45DB-BBA6-C91614485AB7}"/>
              </a:ext>
            </a:extLst>
          </p:cNvPr>
          <p:cNvSpPr/>
          <p:nvPr/>
        </p:nvSpPr>
        <p:spPr>
          <a:xfrm>
            <a:off x="8737600" y="3807618"/>
            <a:ext cx="2362200" cy="41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Charge Payment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0D3463-1A4A-4064-AA5F-9F0468643684}"/>
              </a:ext>
            </a:extLst>
          </p:cNvPr>
          <p:cNvSpPr/>
          <p:nvPr/>
        </p:nvSpPr>
        <p:spPr>
          <a:xfrm>
            <a:off x="8737600" y="4866083"/>
            <a:ext cx="2362200" cy="41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Confirmation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BF175D-2356-4CEE-B185-B54BF7ABF9CB}"/>
              </a:ext>
            </a:extLst>
          </p:cNvPr>
          <p:cNvSpPr/>
          <p:nvPr/>
        </p:nvSpPr>
        <p:spPr>
          <a:xfrm>
            <a:off x="8737600" y="5924549"/>
            <a:ext cx="2362200" cy="41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B0B350-415E-4318-B85F-C891F99F4C5D}"/>
              </a:ext>
            </a:extLst>
          </p:cNvPr>
          <p:cNvCxnSpPr>
            <a:cxnSpLocks/>
          </p:cNvCxnSpPr>
          <p:nvPr/>
        </p:nvCxnSpPr>
        <p:spPr>
          <a:xfrm>
            <a:off x="2946400" y="3250808"/>
            <a:ext cx="10223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1062EC8-903E-4FC4-8F24-E8C50A0C441C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11099800" y="1900237"/>
            <a:ext cx="12700" cy="1058465"/>
          </a:xfrm>
          <a:prstGeom prst="bentConnector3">
            <a:avLst>
              <a:gd name="adj1" fmla="val 340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BA3BF1E-5799-450A-BFF4-7E8EF201ED23}"/>
              </a:ext>
            </a:extLst>
          </p:cNvPr>
          <p:cNvCxnSpPr>
            <a:stCxn id="7" idx="1"/>
            <a:endCxn id="8" idx="1"/>
          </p:cNvCxnSpPr>
          <p:nvPr/>
        </p:nvCxnSpPr>
        <p:spPr>
          <a:xfrm rot="10800000" flipV="1">
            <a:off x="8737600" y="2958701"/>
            <a:ext cx="12700" cy="1058465"/>
          </a:xfrm>
          <a:prstGeom prst="bentConnector3">
            <a:avLst>
              <a:gd name="adj1" fmla="val 340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1FA8F15-5BE1-4482-96F8-6FFD97D9D099}"/>
              </a:ext>
            </a:extLst>
          </p:cNvPr>
          <p:cNvCxnSpPr>
            <a:stCxn id="8" idx="3"/>
            <a:endCxn id="9" idx="3"/>
          </p:cNvCxnSpPr>
          <p:nvPr/>
        </p:nvCxnSpPr>
        <p:spPr>
          <a:xfrm>
            <a:off x="11099800" y="4017167"/>
            <a:ext cx="12700" cy="1058465"/>
          </a:xfrm>
          <a:prstGeom prst="bentConnector3">
            <a:avLst>
              <a:gd name="adj1" fmla="val 380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6E6BBFB-F29D-4A2B-A0C0-70C6E02003AC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V="1">
            <a:off x="8737600" y="5075632"/>
            <a:ext cx="12700" cy="1058466"/>
          </a:xfrm>
          <a:prstGeom prst="bentConnector3">
            <a:avLst>
              <a:gd name="adj1" fmla="val 350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22253B3-85A7-4A91-B7EE-3D80444387B4}"/>
              </a:ext>
            </a:extLst>
          </p:cNvPr>
          <p:cNvCxnSpPr>
            <a:cxnSpLocks/>
            <a:stCxn id="20" idx="2"/>
            <a:endCxn id="5" idx="2"/>
          </p:cNvCxnSpPr>
          <p:nvPr/>
        </p:nvCxnSpPr>
        <p:spPr>
          <a:xfrm rot="5400000" flipH="1">
            <a:off x="5368823" y="3889477"/>
            <a:ext cx="1174953" cy="2108198"/>
          </a:xfrm>
          <a:prstGeom prst="bentConnector3">
            <a:avLst>
              <a:gd name="adj1" fmla="val -19456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E1B171-8403-47C1-9F0F-E9DC2AB2D89F}"/>
              </a:ext>
            </a:extLst>
          </p:cNvPr>
          <p:cNvCxnSpPr>
            <a:cxnSpLocks/>
          </p:cNvCxnSpPr>
          <p:nvPr/>
        </p:nvCxnSpPr>
        <p:spPr>
          <a:xfrm flipH="1">
            <a:off x="2946400" y="4099724"/>
            <a:ext cx="9493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CDC9FCA-371B-46AB-BC9B-81F8E49C1921}"/>
              </a:ext>
            </a:extLst>
          </p:cNvPr>
          <p:cNvSpPr/>
          <p:nvPr/>
        </p:nvSpPr>
        <p:spPr>
          <a:xfrm>
            <a:off x="6221414" y="3579908"/>
            <a:ext cx="1565272" cy="664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Queue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AB9650-171C-43F4-9D36-40C54ECDA29D}"/>
              </a:ext>
            </a:extLst>
          </p:cNvPr>
          <p:cNvSpPr/>
          <p:nvPr/>
        </p:nvSpPr>
        <p:spPr>
          <a:xfrm>
            <a:off x="6227763" y="4866083"/>
            <a:ext cx="1565272" cy="664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Confirmation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B39346-EBC2-4F40-9B8A-55AD07F502AE}"/>
              </a:ext>
            </a:extLst>
          </p:cNvPr>
          <p:cNvSpPr/>
          <p:nvPr/>
        </p:nvSpPr>
        <p:spPr>
          <a:xfrm>
            <a:off x="6221414" y="2293732"/>
            <a:ext cx="1565272" cy="664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Order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AAA612-1A3B-4957-99B4-9479281DFC3E}"/>
              </a:ext>
            </a:extLst>
          </p:cNvPr>
          <p:cNvCxnSpPr>
            <a:cxnSpLocks/>
            <a:stCxn id="5" idx="0"/>
            <a:endCxn id="23" idx="1"/>
          </p:cNvCxnSpPr>
          <p:nvPr/>
        </p:nvCxnSpPr>
        <p:spPr>
          <a:xfrm rot="5400000" flipH="1" flipV="1">
            <a:off x="5331866" y="2196553"/>
            <a:ext cx="459883" cy="131921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ACE096-0475-4993-900E-6C103F86A693}"/>
              </a:ext>
            </a:extLst>
          </p:cNvPr>
          <p:cNvCxnSpPr>
            <a:stCxn id="23" idx="2"/>
            <a:endCxn id="19" idx="0"/>
          </p:cNvCxnSpPr>
          <p:nvPr/>
        </p:nvCxnSpPr>
        <p:spPr>
          <a:xfrm>
            <a:off x="7004050" y="2958701"/>
            <a:ext cx="0" cy="6212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BC9CA6-B2ED-4A7C-895A-0111254476CA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7004050" y="4244877"/>
            <a:ext cx="6349" cy="6212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55E79E9-799A-48A5-A384-687CB99CB29D}"/>
              </a:ext>
            </a:extLst>
          </p:cNvPr>
          <p:cNvCxnSpPr>
            <a:stCxn id="19" idx="3"/>
            <a:endCxn id="6" idx="1"/>
          </p:cNvCxnSpPr>
          <p:nvPr/>
        </p:nvCxnSpPr>
        <p:spPr>
          <a:xfrm flipV="1">
            <a:off x="7786686" y="1900237"/>
            <a:ext cx="950914" cy="2012156"/>
          </a:xfrm>
          <a:prstGeom prst="bentConnector3">
            <a:avLst>
              <a:gd name="adj1" fmla="val 37980"/>
            </a:avLst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6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1141</Words>
  <Application>Microsoft Office PowerPoint</Application>
  <PresentationFormat>Widescreen</PresentationFormat>
  <Paragraphs>366</Paragraphs>
  <Slides>33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Prepare Your ASP.NET Core Application for Liftoff</vt:lpstr>
      <vt:lpstr>Designing for Speed and Scalability</vt:lpstr>
      <vt:lpstr>PowerPoint Presentation</vt:lpstr>
      <vt:lpstr>PowerPoint Presentation</vt:lpstr>
      <vt:lpstr>PowerPoint Presentation</vt:lpstr>
      <vt:lpstr>PowerPoint Presentation</vt:lpstr>
      <vt:lpstr>Asynchronous Processing</vt:lpstr>
      <vt:lpstr>Asynchronous Processing</vt:lpstr>
      <vt:lpstr>Asynchronous Processing</vt:lpstr>
      <vt:lpstr>Demo/Discussions</vt:lpstr>
      <vt:lpstr>Caching</vt:lpstr>
      <vt:lpstr>PowerPoint Presentation</vt:lpstr>
      <vt:lpstr>PowerPoint Presentation</vt:lpstr>
      <vt:lpstr>PowerPoint Presentation</vt:lpstr>
      <vt:lpstr>Caching</vt:lpstr>
      <vt:lpstr>Caching</vt:lpstr>
      <vt:lpstr>Caching</vt:lpstr>
      <vt:lpstr>Caching</vt:lpstr>
      <vt:lpstr>Caching in ASP.NET Core</vt:lpstr>
      <vt:lpstr>Caching in ASP.NET Core</vt:lpstr>
      <vt:lpstr>Caching</vt:lpstr>
      <vt:lpstr>Demo/Discussions</vt:lpstr>
      <vt:lpstr>Distribution</vt:lpstr>
      <vt:lpstr>Distribution</vt:lpstr>
      <vt:lpstr>Distribution</vt:lpstr>
      <vt:lpstr>Distribution</vt:lpstr>
      <vt:lpstr>Consistency</vt:lpstr>
      <vt:lpstr>Consistency</vt:lpstr>
      <vt:lpstr>Consistency</vt:lpstr>
      <vt:lpstr>Consistency</vt:lpstr>
      <vt:lpstr>Consistency</vt:lpstr>
      <vt:lpstr>Consistency</vt:lpstr>
      <vt:lpstr>Consistency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 Your ASP.NET Core Application for Liftoff</dc:title>
  <dc:creator>Kevin Griffin</dc:creator>
  <cp:lastModifiedBy>Kevin Griffin</cp:lastModifiedBy>
  <cp:revision>11</cp:revision>
  <dcterms:created xsi:type="dcterms:W3CDTF">2021-12-20T22:48:46Z</dcterms:created>
  <dcterms:modified xsi:type="dcterms:W3CDTF">2021-12-30T22:00:38Z</dcterms:modified>
</cp:coreProperties>
</file>