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24" r:id="rId3"/>
    <p:sldId id="323" r:id="rId4"/>
    <p:sldId id="257" r:id="rId5"/>
    <p:sldId id="258" r:id="rId6"/>
    <p:sldId id="262" r:id="rId7"/>
    <p:sldId id="267" r:id="rId8"/>
    <p:sldId id="269" r:id="rId9"/>
    <p:sldId id="271" r:id="rId10"/>
    <p:sldId id="270" r:id="rId11"/>
    <p:sldId id="272" r:id="rId12"/>
    <p:sldId id="276" r:id="rId13"/>
    <p:sldId id="268" r:id="rId14"/>
    <p:sldId id="273" r:id="rId15"/>
    <p:sldId id="278" r:id="rId16"/>
    <p:sldId id="279" r:id="rId17"/>
    <p:sldId id="280" r:id="rId18"/>
    <p:sldId id="281" r:id="rId19"/>
    <p:sldId id="264" r:id="rId20"/>
    <p:sldId id="282" r:id="rId21"/>
    <p:sldId id="283" r:id="rId22"/>
    <p:sldId id="284" r:id="rId23"/>
    <p:sldId id="285" r:id="rId24"/>
    <p:sldId id="286" r:id="rId25"/>
    <p:sldId id="287" r:id="rId26"/>
    <p:sldId id="298" r:id="rId27"/>
    <p:sldId id="32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75" autoAdjust="0"/>
    <p:restoredTop sz="68360" autoAdjust="0"/>
  </p:normalViewPr>
  <p:slideViewPr>
    <p:cSldViewPr snapToGrid="0">
      <p:cViewPr varScale="1">
        <p:scale>
          <a:sx n="63" d="100"/>
          <a:sy n="63" d="100"/>
        </p:scale>
        <p:origin x="102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0698A4-8696-4B25-BC16-7D62971AF3FD}" type="datetimeFigureOut">
              <a:rPr lang="en-US" smtClean="0"/>
              <a:t>8/17/2021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7D6E66-10FD-47A2-AEEA-EC66FB893916}" type="slidenum">
              <a:rPr lang="en-US" smtClean="0"/>
              <a:t>‹#›</a:t>
            </a:fld>
            <a:endParaRPr lang="en-US"/>
          </a:p>
        </p:txBody>
      </p:sp>
    </p:spTree>
    <p:extLst>
      <p:ext uri="{BB962C8B-B14F-4D97-AF65-F5344CB8AC3E}">
        <p14:creationId xmlns:p14="http://schemas.microsoft.com/office/powerpoint/2010/main" val="4001513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we’ll introduce you to the concept on Controllers and Actions in ASP.NET.   These are vital concepts for you to understand in your pursuit of building APIs.</a:t>
            </a:r>
          </a:p>
        </p:txBody>
      </p:sp>
      <p:sp>
        <p:nvSpPr>
          <p:cNvPr id="4" name="Slide Number Placeholder 3"/>
          <p:cNvSpPr>
            <a:spLocks noGrp="1"/>
          </p:cNvSpPr>
          <p:nvPr>
            <p:ph type="sldNum" sz="quarter" idx="5"/>
          </p:nvPr>
        </p:nvSpPr>
        <p:spPr/>
        <p:txBody>
          <a:bodyPr/>
          <a:lstStyle/>
          <a:p>
            <a:fld id="{19E56CA5-A4C7-44F7-B25A-6562DA384307}" type="slidenum">
              <a:rPr lang="en-US" smtClean="0"/>
              <a:t>6</a:t>
            </a:fld>
            <a:endParaRPr lang="en-US"/>
          </a:p>
        </p:txBody>
      </p:sp>
    </p:spTree>
    <p:extLst>
      <p:ext uri="{BB962C8B-B14F-4D97-AF65-F5344CB8AC3E}">
        <p14:creationId xmlns:p14="http://schemas.microsoft.com/office/powerpoint/2010/main" val="1013932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constructor of this sample Controller, we’re passing in a parameter of the type </a:t>
            </a:r>
            <a:r>
              <a:rPr lang="en-US" dirty="0" err="1"/>
              <a:t>IProductRepository</a:t>
            </a:r>
            <a:r>
              <a:rPr lang="en-US" dirty="0"/>
              <a:t>.  Since it’s “I” </a:t>
            </a:r>
            <a:r>
              <a:rPr lang="en-US" dirty="0" err="1"/>
              <a:t>ProductRepository</a:t>
            </a:r>
            <a:r>
              <a:rPr lang="en-US" dirty="0"/>
              <a:t>, we don’t necessarily care what type of object we get.  All it has to do is implement </a:t>
            </a:r>
            <a:r>
              <a:rPr lang="en-US" dirty="0" err="1"/>
              <a:t>IProductRepository</a:t>
            </a:r>
            <a:r>
              <a:rPr lang="en-US" dirty="0"/>
              <a:t> and we’ll be happy.</a:t>
            </a:r>
          </a:p>
          <a:p>
            <a:endParaRPr lang="en-US" dirty="0"/>
          </a:p>
          <a:p>
            <a:r>
              <a:rPr lang="en-US" dirty="0"/>
              <a:t>From this code, can you tell me where the content of our “</a:t>
            </a:r>
            <a:r>
              <a:rPr lang="en-US" dirty="0" err="1"/>
              <a:t>GetProducts</a:t>
            </a:r>
            <a:r>
              <a:rPr lang="en-US" dirty="0"/>
              <a:t>” call comes from?  SQL Server?  Flat file?  Or is it randomly generated?</a:t>
            </a:r>
          </a:p>
          <a:p>
            <a:endParaRPr lang="en-US" dirty="0"/>
          </a:p>
          <a:p>
            <a:r>
              <a:rPr lang="en-US" dirty="0"/>
              <a:t>You don’t know!  And neither does the controller.  </a:t>
            </a:r>
          </a:p>
        </p:txBody>
      </p:sp>
      <p:sp>
        <p:nvSpPr>
          <p:cNvPr id="4" name="Slide Number Placeholder 3"/>
          <p:cNvSpPr>
            <a:spLocks noGrp="1"/>
          </p:cNvSpPr>
          <p:nvPr>
            <p:ph type="sldNum" sz="quarter" idx="5"/>
          </p:nvPr>
        </p:nvSpPr>
        <p:spPr/>
        <p:txBody>
          <a:bodyPr/>
          <a:lstStyle/>
          <a:p>
            <a:fld id="{19E56CA5-A4C7-44F7-B25A-6562DA384307}" type="slidenum">
              <a:rPr lang="en-US" smtClean="0"/>
              <a:t>15</a:t>
            </a:fld>
            <a:endParaRPr lang="en-US"/>
          </a:p>
        </p:txBody>
      </p:sp>
    </p:spTree>
    <p:extLst>
      <p:ext uri="{BB962C8B-B14F-4D97-AF65-F5344CB8AC3E}">
        <p14:creationId xmlns:p14="http://schemas.microsoft.com/office/powerpoint/2010/main" val="3034945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important aspect of Controllers is that you will never be responsible for new-</a:t>
            </a:r>
            <a:r>
              <a:rPr lang="en-US" dirty="0" err="1"/>
              <a:t>ing</a:t>
            </a:r>
            <a:r>
              <a:rPr lang="en-US" dirty="0"/>
              <a:t> up a controller instance.  ASP.NET does that for you.</a:t>
            </a:r>
          </a:p>
          <a:p>
            <a:endParaRPr lang="en-US" dirty="0"/>
          </a:p>
          <a:p>
            <a:r>
              <a:rPr lang="en-US" dirty="0"/>
              <a:t>But how does ASP.NET know what type object to put in as our </a:t>
            </a:r>
            <a:r>
              <a:rPr lang="en-US" dirty="0" err="1"/>
              <a:t>IProductRepository</a:t>
            </a:r>
            <a:r>
              <a:rPr lang="en-US" dirty="0"/>
              <a:t>?</a:t>
            </a:r>
          </a:p>
          <a:p>
            <a:endParaRPr lang="en-US" dirty="0"/>
          </a:p>
          <a:p>
            <a:r>
              <a:rPr lang="en-US" dirty="0"/>
              <a:t>That’s because we tell it when the application starts up.  </a:t>
            </a:r>
          </a:p>
        </p:txBody>
      </p:sp>
      <p:sp>
        <p:nvSpPr>
          <p:cNvPr id="4" name="Slide Number Placeholder 3"/>
          <p:cNvSpPr>
            <a:spLocks noGrp="1"/>
          </p:cNvSpPr>
          <p:nvPr>
            <p:ph type="sldNum" sz="quarter" idx="5"/>
          </p:nvPr>
        </p:nvSpPr>
        <p:spPr/>
        <p:txBody>
          <a:bodyPr/>
          <a:lstStyle/>
          <a:p>
            <a:fld id="{19E56CA5-A4C7-44F7-B25A-6562DA384307}" type="slidenum">
              <a:rPr lang="en-US" smtClean="0"/>
              <a:t>16</a:t>
            </a:fld>
            <a:endParaRPr lang="en-US"/>
          </a:p>
        </p:txBody>
      </p:sp>
    </p:spTree>
    <p:extLst>
      <p:ext uri="{BB962C8B-B14F-4D97-AF65-F5344CB8AC3E}">
        <p14:creationId xmlns:p14="http://schemas.microsoft.com/office/powerpoint/2010/main" val="2563405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special method in ASP.NET called </a:t>
            </a:r>
            <a:r>
              <a:rPr lang="en-US" dirty="0" err="1"/>
              <a:t>ConfigureServices</a:t>
            </a:r>
            <a:r>
              <a:rPr lang="en-US" dirty="0"/>
              <a:t>, and it’s job is to set up dependency injection throughout ASP.NET.</a:t>
            </a:r>
          </a:p>
          <a:p>
            <a:endParaRPr lang="en-US" dirty="0"/>
          </a:p>
          <a:p>
            <a:r>
              <a:rPr lang="en-US" dirty="0"/>
              <a:t>In this method, we can tell ASP.NET that whenever one of our controllers or other services ask for an </a:t>
            </a:r>
            <a:r>
              <a:rPr lang="en-US" dirty="0" err="1"/>
              <a:t>IProductRepository</a:t>
            </a:r>
            <a:r>
              <a:rPr lang="en-US" dirty="0"/>
              <a:t>, it should create a new instance of a </a:t>
            </a:r>
            <a:r>
              <a:rPr lang="en-US" dirty="0" err="1"/>
              <a:t>SqlProductRepository</a:t>
            </a:r>
            <a:r>
              <a:rPr lang="en-US" dirty="0"/>
              <a:t> and “inject” it into the constructor.</a:t>
            </a:r>
          </a:p>
          <a:p>
            <a:endParaRPr lang="en-US" dirty="0"/>
          </a:p>
          <a:p>
            <a:r>
              <a:rPr lang="en-US" dirty="0"/>
              <a:t>A huge positive of this approach is that if you need to change the implementation of an </a:t>
            </a:r>
            <a:r>
              <a:rPr lang="en-US" dirty="0" err="1"/>
              <a:t>IProductRepository</a:t>
            </a:r>
            <a:r>
              <a:rPr lang="en-US" dirty="0"/>
              <a:t>, say you’ve moved to MongoDB from SQL Server, you just need to write a new implementation and change one line of code in your </a:t>
            </a:r>
            <a:r>
              <a:rPr lang="en-US" dirty="0" err="1"/>
              <a:t>ConfigureServices</a:t>
            </a:r>
            <a:r>
              <a:rPr lang="en-US" dirty="0"/>
              <a:t> method.  All your other code should still work without issue!</a:t>
            </a:r>
          </a:p>
          <a:p>
            <a:endParaRPr lang="en-US" dirty="0"/>
          </a:p>
          <a:p>
            <a:r>
              <a:rPr lang="en-US" dirty="0"/>
              <a:t>Let’s walk through a demo to explain this concept a bit deeper.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9E56CA5-A4C7-44F7-B25A-6562DA384307}" type="slidenum">
              <a:rPr lang="en-US" smtClean="0"/>
              <a:t>17</a:t>
            </a:fld>
            <a:endParaRPr lang="en-US"/>
          </a:p>
        </p:txBody>
      </p:sp>
    </p:spTree>
    <p:extLst>
      <p:ext uri="{BB962C8B-B14F-4D97-AF65-F5344CB8AC3E}">
        <p14:creationId xmlns:p14="http://schemas.microsoft.com/office/powerpoint/2010/main" val="2282552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we’ll build out a simple GET request with ASP.NET and walkthrough a couple of the moving parts.</a:t>
            </a:r>
          </a:p>
        </p:txBody>
      </p:sp>
      <p:sp>
        <p:nvSpPr>
          <p:cNvPr id="4" name="Slide Number Placeholder 3"/>
          <p:cNvSpPr>
            <a:spLocks noGrp="1"/>
          </p:cNvSpPr>
          <p:nvPr>
            <p:ph type="sldNum" sz="quarter" idx="5"/>
          </p:nvPr>
        </p:nvSpPr>
        <p:spPr/>
        <p:txBody>
          <a:bodyPr/>
          <a:lstStyle/>
          <a:p>
            <a:fld id="{19E56CA5-A4C7-44F7-B25A-6562DA384307}" type="slidenum">
              <a:rPr lang="en-US" smtClean="0"/>
              <a:t>18</a:t>
            </a:fld>
            <a:endParaRPr lang="en-US"/>
          </a:p>
        </p:txBody>
      </p:sp>
    </p:spTree>
    <p:extLst>
      <p:ext uri="{BB962C8B-B14F-4D97-AF65-F5344CB8AC3E}">
        <p14:creationId xmlns:p14="http://schemas.microsoft.com/office/powerpoint/2010/main" val="1930006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of a simple, functional API in ASP.NET.</a:t>
            </a:r>
          </a:p>
          <a:p>
            <a:endParaRPr lang="en-US" dirty="0"/>
          </a:p>
          <a:p>
            <a:r>
              <a:rPr lang="en-US" dirty="0"/>
              <a:t>As you’ve probably noticed, it’s a simple class.  But let’s look at some of the pieces required for this class work as a “controller” in ASP.NET.</a:t>
            </a:r>
          </a:p>
        </p:txBody>
      </p:sp>
      <p:sp>
        <p:nvSpPr>
          <p:cNvPr id="4" name="Slide Number Placeholder 3"/>
          <p:cNvSpPr>
            <a:spLocks noGrp="1"/>
          </p:cNvSpPr>
          <p:nvPr>
            <p:ph type="sldNum" sz="quarter" idx="5"/>
          </p:nvPr>
        </p:nvSpPr>
        <p:spPr/>
        <p:txBody>
          <a:bodyPr/>
          <a:lstStyle/>
          <a:p>
            <a:fld id="{19E56CA5-A4C7-44F7-B25A-6562DA384307}" type="slidenum">
              <a:rPr lang="en-US" smtClean="0"/>
              <a:t>19</a:t>
            </a:fld>
            <a:endParaRPr lang="en-US"/>
          </a:p>
        </p:txBody>
      </p:sp>
    </p:spTree>
    <p:extLst>
      <p:ext uri="{BB962C8B-B14F-4D97-AF65-F5344CB8AC3E}">
        <p14:creationId xmlns:p14="http://schemas.microsoft.com/office/powerpoint/2010/main" val="3166561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ASP.NET identifies controllers in your application by looking for classes that implement the Controller class.  This implementation provides you with all the tools you need to handle multiple types of requests.</a:t>
            </a:r>
          </a:p>
        </p:txBody>
      </p:sp>
      <p:sp>
        <p:nvSpPr>
          <p:cNvPr id="4" name="Slide Number Placeholder 3"/>
          <p:cNvSpPr>
            <a:spLocks noGrp="1"/>
          </p:cNvSpPr>
          <p:nvPr>
            <p:ph type="sldNum" sz="quarter" idx="5"/>
          </p:nvPr>
        </p:nvSpPr>
        <p:spPr/>
        <p:txBody>
          <a:bodyPr/>
          <a:lstStyle/>
          <a:p>
            <a:fld id="{19E56CA5-A4C7-44F7-B25A-6562DA384307}" type="slidenum">
              <a:rPr lang="en-US" smtClean="0"/>
              <a:t>20</a:t>
            </a:fld>
            <a:endParaRPr lang="en-US"/>
          </a:p>
        </p:txBody>
      </p:sp>
    </p:spTree>
    <p:extLst>
      <p:ext uri="{BB962C8B-B14F-4D97-AF65-F5344CB8AC3E}">
        <p14:creationId xmlns:p14="http://schemas.microsoft.com/office/powerpoint/2010/main" val="3684669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Sidenote</a:t>
            </a:r>
            <a:r>
              <a:rPr lang="en-US" dirty="0"/>
              <a:t>: You can also use “</a:t>
            </a:r>
            <a:r>
              <a:rPr lang="en-US" dirty="0" err="1"/>
              <a:t>ControllerBase</a:t>
            </a:r>
            <a:r>
              <a:rPr lang="en-US" dirty="0"/>
              <a:t>” for you implementation.  The big difference here is that Controller also contains logic for returning View logic – or Razors.  With API development, this isn’t something you need to worry about, so it’s a small optimization to implement </a:t>
            </a:r>
            <a:r>
              <a:rPr lang="en-US" dirty="0" err="1"/>
              <a:t>ControllerBase</a:t>
            </a:r>
            <a:r>
              <a:rPr lang="en-US" dirty="0"/>
              <a:t> instead of just Controller.</a:t>
            </a:r>
          </a:p>
          <a:p>
            <a:endParaRPr lang="en-US" dirty="0"/>
          </a:p>
          <a:p>
            <a:r>
              <a:rPr lang="en-US" dirty="0"/>
              <a:t>Either way works for any demos we do though.</a:t>
            </a:r>
          </a:p>
        </p:txBody>
      </p:sp>
      <p:sp>
        <p:nvSpPr>
          <p:cNvPr id="4" name="Slide Number Placeholder 3"/>
          <p:cNvSpPr>
            <a:spLocks noGrp="1"/>
          </p:cNvSpPr>
          <p:nvPr>
            <p:ph type="sldNum" sz="quarter" idx="5"/>
          </p:nvPr>
        </p:nvSpPr>
        <p:spPr/>
        <p:txBody>
          <a:bodyPr/>
          <a:lstStyle/>
          <a:p>
            <a:fld id="{19E56CA5-A4C7-44F7-B25A-6562DA384307}" type="slidenum">
              <a:rPr lang="en-US" smtClean="0"/>
              <a:t>21</a:t>
            </a:fld>
            <a:endParaRPr lang="en-US"/>
          </a:p>
        </p:txBody>
      </p:sp>
    </p:spTree>
    <p:extLst>
      <p:ext uri="{BB962C8B-B14F-4D97-AF65-F5344CB8AC3E}">
        <p14:creationId xmlns:p14="http://schemas.microsoft.com/office/powerpoint/2010/main" val="1262393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eye is probably also draw to the decorators on the class and on the Action itself.</a:t>
            </a:r>
          </a:p>
          <a:p>
            <a:endParaRPr lang="en-US" dirty="0"/>
          </a:p>
          <a:p>
            <a:r>
              <a:rPr lang="en-US" dirty="0"/>
              <a:t>The </a:t>
            </a:r>
            <a:r>
              <a:rPr lang="en-US" dirty="0" err="1"/>
              <a:t>APIController</a:t>
            </a:r>
            <a:r>
              <a:rPr lang="en-US" dirty="0"/>
              <a:t> attribute is used to help ASP.NET give a heads up that you’re specifically building an API.  It’ll do things like:</a:t>
            </a:r>
          </a:p>
          <a:p>
            <a:endParaRPr lang="en-US" dirty="0"/>
          </a:p>
          <a:p>
            <a:pPr marL="171450" indent="-171450">
              <a:buFont typeface="Arial" panose="020B0604020202020204" pitchFamily="34" charset="0"/>
              <a:buChar char="•"/>
            </a:pPr>
            <a:r>
              <a:rPr lang="en-US" dirty="0"/>
              <a:t>Enabling automatic 400 Bad Requests if your model binding isn’t valid.</a:t>
            </a:r>
          </a:p>
          <a:p>
            <a:pPr marL="171450" indent="-171450">
              <a:buFont typeface="Arial" panose="020B0604020202020204" pitchFamily="34" charset="0"/>
              <a:buChar char="•"/>
            </a:pPr>
            <a:r>
              <a:rPr lang="en-US" dirty="0"/>
              <a:t>Assisting you with binding data to models</a:t>
            </a:r>
          </a:p>
          <a:p>
            <a:pPr marL="171450" indent="-171450">
              <a:buFont typeface="Arial" panose="020B0604020202020204" pitchFamily="34" charset="0"/>
              <a:buChar char="•"/>
            </a:pPr>
            <a:r>
              <a:rPr lang="en-US" dirty="0"/>
              <a:t>And providing better error details</a:t>
            </a:r>
          </a:p>
        </p:txBody>
      </p:sp>
      <p:sp>
        <p:nvSpPr>
          <p:cNvPr id="4" name="Slide Number Placeholder 3"/>
          <p:cNvSpPr>
            <a:spLocks noGrp="1"/>
          </p:cNvSpPr>
          <p:nvPr>
            <p:ph type="sldNum" sz="quarter" idx="5"/>
          </p:nvPr>
        </p:nvSpPr>
        <p:spPr/>
        <p:txBody>
          <a:bodyPr/>
          <a:lstStyle/>
          <a:p>
            <a:fld id="{19E56CA5-A4C7-44F7-B25A-6562DA384307}" type="slidenum">
              <a:rPr lang="en-US" smtClean="0"/>
              <a:t>22</a:t>
            </a:fld>
            <a:endParaRPr lang="en-US"/>
          </a:p>
        </p:txBody>
      </p:sp>
    </p:spTree>
    <p:extLst>
      <p:ext uri="{BB962C8B-B14F-4D97-AF65-F5344CB8AC3E}">
        <p14:creationId xmlns:p14="http://schemas.microsoft.com/office/powerpoint/2010/main" val="2912713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“Route” attribute and the “</a:t>
            </a:r>
            <a:r>
              <a:rPr lang="en-US" dirty="0" err="1"/>
              <a:t>HttpGet</a:t>
            </a:r>
            <a:r>
              <a:rPr lang="en-US" dirty="0"/>
              <a:t>” attribute tell ASP.NET which paths and verbs should direct to this controller, and specifically which action.</a:t>
            </a:r>
          </a:p>
          <a:p>
            <a:endParaRPr lang="en-US" dirty="0"/>
          </a:p>
          <a:p>
            <a:r>
              <a:rPr lang="en-US" dirty="0"/>
              <a:t>We have an entire section on routing, but this example says that the </a:t>
            </a:r>
            <a:r>
              <a:rPr lang="en-US" dirty="0" err="1"/>
              <a:t>ProductsController</a:t>
            </a:r>
            <a:r>
              <a:rPr lang="en-US" dirty="0"/>
              <a:t> handles all requests that begin with </a:t>
            </a:r>
            <a:r>
              <a:rPr lang="en-US" dirty="0" err="1"/>
              <a:t>api</a:t>
            </a:r>
            <a:r>
              <a:rPr lang="en-US" dirty="0"/>
              <a:t>/products.  But it doesn’t specify any verbs!</a:t>
            </a:r>
          </a:p>
          <a:p>
            <a:endParaRPr lang="en-US" dirty="0"/>
          </a:p>
          <a:p>
            <a:r>
              <a:rPr lang="en-US" dirty="0"/>
              <a:t>The Get() action does though, by adding an attribute saying that any GET request to this controller should go through the Get action.</a:t>
            </a:r>
          </a:p>
          <a:p>
            <a:endParaRPr lang="en-US" dirty="0"/>
          </a:p>
          <a:p>
            <a:r>
              <a:rPr lang="en-US" dirty="0"/>
              <a:t>Note:  In most cases, the name of the method doesn’t matter.  But we’ll cover that more later.</a:t>
            </a:r>
          </a:p>
        </p:txBody>
      </p:sp>
      <p:sp>
        <p:nvSpPr>
          <p:cNvPr id="4" name="Slide Number Placeholder 3"/>
          <p:cNvSpPr>
            <a:spLocks noGrp="1"/>
          </p:cNvSpPr>
          <p:nvPr>
            <p:ph type="sldNum" sz="quarter" idx="5"/>
          </p:nvPr>
        </p:nvSpPr>
        <p:spPr/>
        <p:txBody>
          <a:bodyPr/>
          <a:lstStyle/>
          <a:p>
            <a:fld id="{19E56CA5-A4C7-44F7-B25A-6562DA384307}" type="slidenum">
              <a:rPr lang="en-US" smtClean="0"/>
              <a:t>23</a:t>
            </a:fld>
            <a:endParaRPr lang="en-US"/>
          </a:p>
        </p:txBody>
      </p:sp>
    </p:spTree>
    <p:extLst>
      <p:ext uri="{BB962C8B-B14F-4D97-AF65-F5344CB8AC3E}">
        <p14:creationId xmlns:p14="http://schemas.microsoft.com/office/powerpoint/2010/main" val="3492296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someone were to make a GET request to </a:t>
            </a:r>
            <a:r>
              <a:rPr lang="en-US" dirty="0" err="1"/>
              <a:t>api</a:t>
            </a:r>
            <a:r>
              <a:rPr lang="en-US" dirty="0"/>
              <a:t>/products – ASP.NET will instantiate our </a:t>
            </a:r>
            <a:r>
              <a:rPr lang="en-US" dirty="0" err="1"/>
              <a:t>ProductsController</a:t>
            </a:r>
            <a:r>
              <a:rPr lang="en-US" dirty="0"/>
              <a:t> and call the GET action.  </a:t>
            </a:r>
          </a:p>
          <a:p>
            <a:endParaRPr lang="en-US" dirty="0"/>
          </a:p>
          <a:p>
            <a:r>
              <a:rPr lang="en-US" dirty="0"/>
              <a:t>This action will make a call to our </a:t>
            </a:r>
            <a:r>
              <a:rPr lang="en-US" dirty="0" err="1"/>
              <a:t>ProductRepository</a:t>
            </a:r>
            <a:r>
              <a:rPr lang="en-US" dirty="0"/>
              <a:t>, and return the results.</a:t>
            </a:r>
          </a:p>
          <a:p>
            <a:endParaRPr lang="en-US" dirty="0"/>
          </a:p>
          <a:p>
            <a:endParaRPr lang="en-US" dirty="0"/>
          </a:p>
        </p:txBody>
      </p:sp>
      <p:sp>
        <p:nvSpPr>
          <p:cNvPr id="4" name="Slide Number Placeholder 3"/>
          <p:cNvSpPr>
            <a:spLocks noGrp="1"/>
          </p:cNvSpPr>
          <p:nvPr>
            <p:ph type="sldNum" sz="quarter" idx="5"/>
          </p:nvPr>
        </p:nvSpPr>
        <p:spPr/>
        <p:txBody>
          <a:bodyPr/>
          <a:lstStyle/>
          <a:p>
            <a:fld id="{19E56CA5-A4C7-44F7-B25A-6562DA384307}" type="slidenum">
              <a:rPr lang="en-US" smtClean="0"/>
              <a:t>24</a:t>
            </a:fld>
            <a:endParaRPr lang="en-US"/>
          </a:p>
        </p:txBody>
      </p:sp>
    </p:spTree>
    <p:extLst>
      <p:ext uri="{BB962C8B-B14F-4D97-AF65-F5344CB8AC3E}">
        <p14:creationId xmlns:p14="http://schemas.microsoft.com/office/powerpoint/2010/main" val="2818846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concept of Controllers and Actions have been in ASP.NET since 2007, when ASP.NET MVC was introduced.  </a:t>
            </a:r>
          </a:p>
          <a:p>
            <a:endParaRPr lang="en-US" dirty="0"/>
          </a:p>
          <a:p>
            <a:r>
              <a:rPr lang="en-US" dirty="0"/>
              <a:t>If you’re new to the concept of controllers and actions, let’s start with the fundamental goal: we want to translate incoming HTTP requests into method calls.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9E56CA5-A4C7-44F7-B25A-6562DA384307}" type="slidenum">
              <a:rPr lang="en-US" smtClean="0"/>
              <a:t>7</a:t>
            </a:fld>
            <a:endParaRPr lang="en-US"/>
          </a:p>
        </p:txBody>
      </p:sp>
    </p:spTree>
    <p:extLst>
      <p:ext uri="{BB962C8B-B14F-4D97-AF65-F5344CB8AC3E}">
        <p14:creationId xmlns:p14="http://schemas.microsoft.com/office/powerpoint/2010/main" val="37684025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return statement is special too!</a:t>
            </a:r>
          </a:p>
          <a:p>
            <a:endParaRPr lang="en-US" dirty="0"/>
          </a:p>
          <a:p>
            <a:r>
              <a:rPr lang="en-US" dirty="0"/>
              <a:t>Returning the OK method creates a 200 OK response, with the content of the products as the payload.  This list of products will be converted into JSON and sent to the client for use.</a:t>
            </a:r>
          </a:p>
          <a:p>
            <a:endParaRPr lang="en-US" dirty="0"/>
          </a:p>
          <a:p>
            <a:r>
              <a:rPr lang="en-US" dirty="0"/>
              <a:t>Let’s walk through this simple GET request with a demo.</a:t>
            </a:r>
          </a:p>
        </p:txBody>
      </p:sp>
      <p:sp>
        <p:nvSpPr>
          <p:cNvPr id="4" name="Slide Number Placeholder 3"/>
          <p:cNvSpPr>
            <a:spLocks noGrp="1"/>
          </p:cNvSpPr>
          <p:nvPr>
            <p:ph type="sldNum" sz="quarter" idx="5"/>
          </p:nvPr>
        </p:nvSpPr>
        <p:spPr/>
        <p:txBody>
          <a:bodyPr/>
          <a:lstStyle/>
          <a:p>
            <a:fld id="{19E56CA5-A4C7-44F7-B25A-6562DA384307}" type="slidenum">
              <a:rPr lang="en-US" smtClean="0"/>
              <a:t>25</a:t>
            </a:fld>
            <a:endParaRPr lang="en-US"/>
          </a:p>
        </p:txBody>
      </p:sp>
    </p:spTree>
    <p:extLst>
      <p:ext uri="{BB962C8B-B14F-4D97-AF65-F5344CB8AC3E}">
        <p14:creationId xmlns:p14="http://schemas.microsoft.com/office/powerpoint/2010/main" val="4100332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Controller pattern, we use special classes, called Controllers to separate and contain logic for communicating with resources outside of the application.</a:t>
            </a:r>
          </a:p>
          <a:p>
            <a:endParaRPr lang="en-US" dirty="0"/>
          </a:p>
          <a:p>
            <a:endParaRPr lang="en-US" dirty="0"/>
          </a:p>
        </p:txBody>
      </p:sp>
      <p:sp>
        <p:nvSpPr>
          <p:cNvPr id="4" name="Slide Number Placeholder 3"/>
          <p:cNvSpPr>
            <a:spLocks noGrp="1"/>
          </p:cNvSpPr>
          <p:nvPr>
            <p:ph type="sldNum" sz="quarter" idx="5"/>
          </p:nvPr>
        </p:nvSpPr>
        <p:spPr/>
        <p:txBody>
          <a:bodyPr/>
          <a:lstStyle/>
          <a:p>
            <a:fld id="{19E56CA5-A4C7-44F7-B25A-6562DA384307}" type="slidenum">
              <a:rPr lang="en-US" smtClean="0"/>
              <a:t>8</a:t>
            </a:fld>
            <a:endParaRPr lang="en-US"/>
          </a:p>
        </p:txBody>
      </p:sp>
    </p:spTree>
    <p:extLst>
      <p:ext uri="{BB962C8B-B14F-4D97-AF65-F5344CB8AC3E}">
        <p14:creationId xmlns:p14="http://schemas.microsoft.com/office/powerpoint/2010/main" val="483029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Inside of the controller, we have public methods – called Actions – which help the controller direct traffic to an intended method.</a:t>
            </a:r>
          </a:p>
          <a:p>
            <a:endParaRPr lang="en-US" dirty="0"/>
          </a:p>
          <a:p>
            <a:r>
              <a:rPr lang="en-US" dirty="0"/>
              <a:t>For example, I want a GET request to /</a:t>
            </a:r>
            <a:r>
              <a:rPr lang="en-US" dirty="0" err="1"/>
              <a:t>api</a:t>
            </a:r>
            <a:r>
              <a:rPr lang="en-US" dirty="0"/>
              <a:t>/products to hit the ACTION on my CONTROLLER called </a:t>
            </a:r>
            <a:r>
              <a:rPr lang="en-US" dirty="0" err="1"/>
              <a:t>GetProducts</a:t>
            </a:r>
            <a:r>
              <a:rPr lang="en-US" dirty="0"/>
              <a:t>.  The intent here is that, based of the VERB and PATH, ASP.NET will create a new instance my </a:t>
            </a:r>
            <a:r>
              <a:rPr lang="en-US" dirty="0" err="1"/>
              <a:t>ProductsController</a:t>
            </a:r>
            <a:r>
              <a:rPr lang="en-US" dirty="0"/>
              <a:t> and execute the </a:t>
            </a:r>
            <a:r>
              <a:rPr lang="en-US" dirty="0" err="1"/>
              <a:t>GetProducts</a:t>
            </a:r>
            <a:r>
              <a:rPr lang="en-US" dirty="0"/>
              <a:t> method (or action) on my behalf.</a:t>
            </a:r>
          </a:p>
          <a:p>
            <a:endParaRPr lang="en-US" dirty="0"/>
          </a:p>
          <a:p>
            <a:endParaRPr lang="en-US" dirty="0"/>
          </a:p>
        </p:txBody>
      </p:sp>
      <p:sp>
        <p:nvSpPr>
          <p:cNvPr id="4" name="Slide Number Placeholder 3"/>
          <p:cNvSpPr>
            <a:spLocks noGrp="1"/>
          </p:cNvSpPr>
          <p:nvPr>
            <p:ph type="sldNum" sz="quarter" idx="5"/>
          </p:nvPr>
        </p:nvSpPr>
        <p:spPr/>
        <p:txBody>
          <a:bodyPr/>
          <a:lstStyle/>
          <a:p>
            <a:fld id="{19E56CA5-A4C7-44F7-B25A-6562DA384307}" type="slidenum">
              <a:rPr lang="en-US" smtClean="0"/>
              <a:t>9</a:t>
            </a:fld>
            <a:endParaRPr lang="en-US"/>
          </a:p>
        </p:txBody>
      </p:sp>
    </p:spTree>
    <p:extLst>
      <p:ext uri="{BB962C8B-B14F-4D97-AF65-F5344CB8AC3E}">
        <p14:creationId xmlns:p14="http://schemas.microsoft.com/office/powerpoint/2010/main" val="3559697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does ASP.NET know what to do in these cases?</a:t>
            </a:r>
          </a:p>
          <a:p>
            <a:endParaRPr lang="en-US" dirty="0"/>
          </a:p>
          <a:p>
            <a:r>
              <a:rPr lang="en-US" dirty="0"/>
              <a:t>We’ll discuss this in greater detail in a later module, but ASP.NET has a robust routing engine whose sole job is to determine where your requests should go.  As your applications grow overtime, you’ll end up with dozens of controllers which each do their own thing.</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9E56CA5-A4C7-44F7-B25A-6562DA384307}" type="slidenum">
              <a:rPr lang="en-US" smtClean="0"/>
              <a:t>10</a:t>
            </a:fld>
            <a:endParaRPr lang="en-US"/>
          </a:p>
        </p:txBody>
      </p:sp>
    </p:spTree>
    <p:extLst>
      <p:ext uri="{BB962C8B-B14F-4D97-AF65-F5344CB8AC3E}">
        <p14:creationId xmlns:p14="http://schemas.microsoft.com/office/powerpoint/2010/main" val="3959156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Getting to the correct Action is only the first part of the equation.  The Controller is also responsible for making sure a correctly formatted response is sent back to the client making the call.</a:t>
            </a:r>
          </a:p>
          <a:p>
            <a:endParaRPr lang="en-US" dirty="0"/>
          </a:p>
          <a:p>
            <a:r>
              <a:rPr lang="en-US" dirty="0"/>
              <a:t>In this example, our ACTION is returning a list of products with the status code 200 OK.  </a:t>
            </a:r>
          </a:p>
        </p:txBody>
      </p:sp>
      <p:sp>
        <p:nvSpPr>
          <p:cNvPr id="4" name="Slide Number Placeholder 3"/>
          <p:cNvSpPr>
            <a:spLocks noGrp="1"/>
          </p:cNvSpPr>
          <p:nvPr>
            <p:ph type="sldNum" sz="quarter" idx="5"/>
          </p:nvPr>
        </p:nvSpPr>
        <p:spPr/>
        <p:txBody>
          <a:bodyPr/>
          <a:lstStyle/>
          <a:p>
            <a:fld id="{19E56CA5-A4C7-44F7-B25A-6562DA384307}" type="slidenum">
              <a:rPr lang="en-US" smtClean="0"/>
              <a:t>11</a:t>
            </a:fld>
            <a:endParaRPr lang="en-US"/>
          </a:p>
        </p:txBody>
      </p:sp>
    </p:spTree>
    <p:extLst>
      <p:ext uri="{BB962C8B-B14F-4D97-AF65-F5344CB8AC3E}">
        <p14:creationId xmlns:p14="http://schemas.microsoft.com/office/powerpoint/2010/main" val="366330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Controllers should validate access.</a:t>
            </a:r>
          </a:p>
          <a:p>
            <a:endParaRPr lang="en-US" dirty="0"/>
          </a:p>
          <a:p>
            <a:r>
              <a:rPr lang="en-US" dirty="0"/>
              <a:t>Remember – never trust anything from the client.  That includes who they say they are.  If you need to protect your endpoints, it’s important that you ensure the requests coming in are able to perform the actions they’re requesting.  </a:t>
            </a:r>
          </a:p>
          <a:p>
            <a:endParaRPr lang="en-US" dirty="0"/>
          </a:p>
          <a:p>
            <a:r>
              <a:rPr lang="en-US" dirty="0"/>
              <a:t>Imagine you’re building a Users Controller, and you have a Delete action that can potentially delete one or more users from your systems.  You’d like to ensure that anyone that makes that call is authorized to do so!</a:t>
            </a:r>
          </a:p>
          <a:p>
            <a:endParaRPr lang="en-US" dirty="0"/>
          </a:p>
          <a:p>
            <a:endParaRPr lang="en-US" dirty="0"/>
          </a:p>
        </p:txBody>
      </p:sp>
      <p:sp>
        <p:nvSpPr>
          <p:cNvPr id="4" name="Slide Number Placeholder 3"/>
          <p:cNvSpPr>
            <a:spLocks noGrp="1"/>
          </p:cNvSpPr>
          <p:nvPr>
            <p:ph type="sldNum" sz="quarter" idx="5"/>
          </p:nvPr>
        </p:nvSpPr>
        <p:spPr/>
        <p:txBody>
          <a:bodyPr/>
          <a:lstStyle/>
          <a:p>
            <a:fld id="{19E56CA5-A4C7-44F7-B25A-6562DA384307}" type="slidenum">
              <a:rPr lang="en-US" smtClean="0"/>
              <a:t>12</a:t>
            </a:fld>
            <a:endParaRPr lang="en-US"/>
          </a:p>
        </p:txBody>
      </p:sp>
    </p:spTree>
    <p:extLst>
      <p:ext uri="{BB962C8B-B14F-4D97-AF65-F5344CB8AC3E}">
        <p14:creationId xmlns:p14="http://schemas.microsoft.com/office/powerpoint/2010/main" val="328453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we’re going to cover dependency injection.  What is it, why you should use it, and how to take advantage of it in your APIs.</a:t>
            </a:r>
          </a:p>
        </p:txBody>
      </p:sp>
      <p:sp>
        <p:nvSpPr>
          <p:cNvPr id="4" name="Slide Number Placeholder 3"/>
          <p:cNvSpPr>
            <a:spLocks noGrp="1"/>
          </p:cNvSpPr>
          <p:nvPr>
            <p:ph type="sldNum" sz="quarter" idx="5"/>
          </p:nvPr>
        </p:nvSpPr>
        <p:spPr/>
        <p:txBody>
          <a:bodyPr/>
          <a:lstStyle/>
          <a:p>
            <a:fld id="{19E56CA5-A4C7-44F7-B25A-6562DA384307}" type="slidenum">
              <a:rPr lang="en-US" smtClean="0"/>
              <a:t>13</a:t>
            </a:fld>
            <a:endParaRPr lang="en-US"/>
          </a:p>
        </p:txBody>
      </p:sp>
    </p:spTree>
    <p:extLst>
      <p:ext uri="{BB962C8B-B14F-4D97-AF65-F5344CB8AC3E}">
        <p14:creationId xmlns:p14="http://schemas.microsoft.com/office/powerpoint/2010/main" val="215776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know what you’re probably thinking.  Why is dependency injection a topic in a course on building APIs?</a:t>
            </a:r>
          </a:p>
          <a:p>
            <a:endParaRPr lang="en-US" dirty="0"/>
          </a:p>
          <a:p>
            <a:r>
              <a:rPr lang="en-US" dirty="0"/>
              <a:t>And that’s a great question.  The quick answer is because you’re going to use it EVERYWHERE.  </a:t>
            </a:r>
          </a:p>
          <a:p>
            <a:endParaRPr lang="en-US" dirty="0"/>
          </a:p>
          <a:p>
            <a:r>
              <a:rPr lang="en-US" dirty="0"/>
              <a:t>If you’re new to dependency injection, let’s discuss a little bit of what it is?</a:t>
            </a:r>
          </a:p>
          <a:p>
            <a:endParaRPr lang="en-US" dirty="0"/>
          </a:p>
          <a:p>
            <a:r>
              <a:rPr lang="en-US" dirty="0"/>
              <a:t>We’ve previously talked about that Controllers in ASP.NET should be dumb – or not have much business logic in them.  But how do you go about telling your controllers where they can go to perform these actions?  </a:t>
            </a:r>
          </a:p>
          <a:p>
            <a:endParaRPr lang="en-US" dirty="0"/>
          </a:p>
          <a:p>
            <a:r>
              <a:rPr lang="en-US" dirty="0"/>
              <a:t>It’s best practice for this to be done via dependency injection.</a:t>
            </a:r>
          </a:p>
          <a:p>
            <a:endParaRPr lang="en-US" dirty="0"/>
          </a:p>
        </p:txBody>
      </p:sp>
      <p:sp>
        <p:nvSpPr>
          <p:cNvPr id="4" name="Slide Number Placeholder 3"/>
          <p:cNvSpPr>
            <a:spLocks noGrp="1"/>
          </p:cNvSpPr>
          <p:nvPr>
            <p:ph type="sldNum" sz="quarter" idx="5"/>
          </p:nvPr>
        </p:nvSpPr>
        <p:spPr/>
        <p:txBody>
          <a:bodyPr/>
          <a:lstStyle/>
          <a:p>
            <a:fld id="{19E56CA5-A4C7-44F7-B25A-6562DA384307}" type="slidenum">
              <a:rPr lang="en-US" smtClean="0"/>
              <a:t>14</a:t>
            </a:fld>
            <a:endParaRPr lang="en-US"/>
          </a:p>
        </p:txBody>
      </p:sp>
    </p:spTree>
    <p:extLst>
      <p:ext uri="{BB962C8B-B14F-4D97-AF65-F5344CB8AC3E}">
        <p14:creationId xmlns:p14="http://schemas.microsoft.com/office/powerpoint/2010/main" val="1343018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DB5EF-9A7B-41FF-9FDA-7B68C298A8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AB67D7-B9D6-4D9D-9188-9AFBD844CA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3AFFB4-7899-40CE-8356-0471DE62C4A3}"/>
              </a:ext>
            </a:extLst>
          </p:cNvPr>
          <p:cNvSpPr>
            <a:spLocks noGrp="1"/>
          </p:cNvSpPr>
          <p:nvPr>
            <p:ph type="dt" sz="half" idx="10"/>
          </p:nvPr>
        </p:nvSpPr>
        <p:spPr/>
        <p:txBody>
          <a:bodyPr/>
          <a:lstStyle/>
          <a:p>
            <a:fld id="{52B491D6-D58D-44B5-AD9D-0243D7ABB41E}" type="datetimeFigureOut">
              <a:rPr lang="en-US" smtClean="0"/>
              <a:t>8/17/2021</a:t>
            </a:fld>
            <a:endParaRPr lang="en-US"/>
          </a:p>
        </p:txBody>
      </p:sp>
      <p:sp>
        <p:nvSpPr>
          <p:cNvPr id="5" name="Footer Placeholder 4">
            <a:extLst>
              <a:ext uri="{FF2B5EF4-FFF2-40B4-BE49-F238E27FC236}">
                <a16:creationId xmlns:a16="http://schemas.microsoft.com/office/drawing/2014/main" id="{D7C9214C-32D0-4092-829E-D065F46FF6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79A1D7-9D03-49E3-8F95-AACC6342870C}"/>
              </a:ext>
            </a:extLst>
          </p:cNvPr>
          <p:cNvSpPr>
            <a:spLocks noGrp="1"/>
          </p:cNvSpPr>
          <p:nvPr>
            <p:ph type="sldNum" sz="quarter" idx="12"/>
          </p:nvPr>
        </p:nvSpPr>
        <p:spPr/>
        <p:txBody>
          <a:bodyPr/>
          <a:lstStyle/>
          <a:p>
            <a:fld id="{8144884F-BBF9-482C-8E3B-29C2313CDCB2}" type="slidenum">
              <a:rPr lang="en-US" smtClean="0"/>
              <a:t>‹#›</a:t>
            </a:fld>
            <a:endParaRPr lang="en-US"/>
          </a:p>
        </p:txBody>
      </p:sp>
    </p:spTree>
    <p:extLst>
      <p:ext uri="{BB962C8B-B14F-4D97-AF65-F5344CB8AC3E}">
        <p14:creationId xmlns:p14="http://schemas.microsoft.com/office/powerpoint/2010/main" val="458153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108DC-CB8A-4FA8-9FF1-8CF6CC00EE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01B0FF-8539-4982-ADD1-FA5CDFE45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70DF0-F3D0-475E-BC52-81A0B12CCAC3}"/>
              </a:ext>
            </a:extLst>
          </p:cNvPr>
          <p:cNvSpPr>
            <a:spLocks noGrp="1"/>
          </p:cNvSpPr>
          <p:nvPr>
            <p:ph type="dt" sz="half" idx="10"/>
          </p:nvPr>
        </p:nvSpPr>
        <p:spPr/>
        <p:txBody>
          <a:bodyPr/>
          <a:lstStyle/>
          <a:p>
            <a:fld id="{52B491D6-D58D-44B5-AD9D-0243D7ABB41E}" type="datetimeFigureOut">
              <a:rPr lang="en-US" smtClean="0"/>
              <a:t>8/17/2021</a:t>
            </a:fld>
            <a:endParaRPr lang="en-US"/>
          </a:p>
        </p:txBody>
      </p:sp>
      <p:sp>
        <p:nvSpPr>
          <p:cNvPr id="5" name="Footer Placeholder 4">
            <a:extLst>
              <a:ext uri="{FF2B5EF4-FFF2-40B4-BE49-F238E27FC236}">
                <a16:creationId xmlns:a16="http://schemas.microsoft.com/office/drawing/2014/main" id="{A9E6E185-5216-46DD-9DD6-F9C0288C1E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B1C3DF-FF91-4EC0-BF0D-59A55BB57254}"/>
              </a:ext>
            </a:extLst>
          </p:cNvPr>
          <p:cNvSpPr>
            <a:spLocks noGrp="1"/>
          </p:cNvSpPr>
          <p:nvPr>
            <p:ph type="sldNum" sz="quarter" idx="12"/>
          </p:nvPr>
        </p:nvSpPr>
        <p:spPr/>
        <p:txBody>
          <a:bodyPr/>
          <a:lstStyle/>
          <a:p>
            <a:fld id="{8144884F-BBF9-482C-8E3B-29C2313CDCB2}" type="slidenum">
              <a:rPr lang="en-US" smtClean="0"/>
              <a:t>‹#›</a:t>
            </a:fld>
            <a:endParaRPr lang="en-US"/>
          </a:p>
        </p:txBody>
      </p:sp>
    </p:spTree>
    <p:extLst>
      <p:ext uri="{BB962C8B-B14F-4D97-AF65-F5344CB8AC3E}">
        <p14:creationId xmlns:p14="http://schemas.microsoft.com/office/powerpoint/2010/main" val="151285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6B43F9-3AA6-48DF-9316-8912E86A66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66C7D7-9B7D-48E9-84A2-0452652764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3F5FF-2EA9-4520-9DAA-33D021A82329}"/>
              </a:ext>
            </a:extLst>
          </p:cNvPr>
          <p:cNvSpPr>
            <a:spLocks noGrp="1"/>
          </p:cNvSpPr>
          <p:nvPr>
            <p:ph type="dt" sz="half" idx="10"/>
          </p:nvPr>
        </p:nvSpPr>
        <p:spPr/>
        <p:txBody>
          <a:bodyPr/>
          <a:lstStyle/>
          <a:p>
            <a:fld id="{52B491D6-D58D-44B5-AD9D-0243D7ABB41E}" type="datetimeFigureOut">
              <a:rPr lang="en-US" smtClean="0"/>
              <a:t>8/17/2021</a:t>
            </a:fld>
            <a:endParaRPr lang="en-US"/>
          </a:p>
        </p:txBody>
      </p:sp>
      <p:sp>
        <p:nvSpPr>
          <p:cNvPr id="5" name="Footer Placeholder 4">
            <a:extLst>
              <a:ext uri="{FF2B5EF4-FFF2-40B4-BE49-F238E27FC236}">
                <a16:creationId xmlns:a16="http://schemas.microsoft.com/office/drawing/2014/main" id="{E033827C-27B2-47AC-830A-1205CE3018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95AD3D-C426-42CE-AAA5-B97339562E5B}"/>
              </a:ext>
            </a:extLst>
          </p:cNvPr>
          <p:cNvSpPr>
            <a:spLocks noGrp="1"/>
          </p:cNvSpPr>
          <p:nvPr>
            <p:ph type="sldNum" sz="quarter" idx="12"/>
          </p:nvPr>
        </p:nvSpPr>
        <p:spPr/>
        <p:txBody>
          <a:bodyPr/>
          <a:lstStyle/>
          <a:p>
            <a:fld id="{8144884F-BBF9-482C-8E3B-29C2313CDCB2}" type="slidenum">
              <a:rPr lang="en-US" smtClean="0"/>
              <a:t>‹#›</a:t>
            </a:fld>
            <a:endParaRPr lang="en-US"/>
          </a:p>
        </p:txBody>
      </p:sp>
    </p:spTree>
    <p:extLst>
      <p:ext uri="{BB962C8B-B14F-4D97-AF65-F5344CB8AC3E}">
        <p14:creationId xmlns:p14="http://schemas.microsoft.com/office/powerpoint/2010/main" val="2708054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Section Title">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83BEAC-C7A7-4364-BB31-C9DD363C24B8}"/>
              </a:ext>
            </a:extLst>
          </p:cNvPr>
          <p:cNvSpPr/>
          <p:nvPr/>
        </p:nvSpPr>
        <p:spPr bwMode="auto">
          <a:xfrm>
            <a:off x="0" y="0"/>
            <a:ext cx="9143999" cy="6858000"/>
          </a:xfrm>
          <a:prstGeom prst="rect">
            <a:avLst/>
          </a:prstGeom>
          <a:solidFill>
            <a:srgbClr val="11627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2" name="Title 1"/>
          <p:cNvSpPr>
            <a:spLocks noGrp="1"/>
          </p:cNvSpPr>
          <p:nvPr>
            <p:ph type="title" hasCustomPrompt="1"/>
          </p:nvPr>
        </p:nvSpPr>
        <p:spPr>
          <a:xfrm>
            <a:off x="585216" y="2786509"/>
            <a:ext cx="7333099" cy="747897"/>
          </a:xfrm>
          <a:prstGeom prst="rect">
            <a:avLst/>
          </a:prstGeom>
          <a:noFill/>
        </p:spPr>
        <p:txBody>
          <a:bodyPr wrap="square" lIns="0" tIns="0" rIns="0" bIns="0" anchor="b" anchorCtr="0">
            <a:spAutoFit/>
          </a:bodyPr>
          <a:lstStyle>
            <a:lvl1pPr algn="l" defTabSz="932742" rtl="0" eaLnBrk="1" latinLnBrk="0" hangingPunct="1">
              <a:lnSpc>
                <a:spcPct val="90000"/>
              </a:lnSpc>
              <a:spcBef>
                <a:spcPct val="0"/>
              </a:spcBef>
              <a:buNone/>
              <a:defRPr lang="en-US" sz="5400" b="0" kern="1200" cap="none" spc="-50" baseline="0" dirty="0">
                <a:ln w="3175">
                  <a:noFill/>
                </a:ln>
                <a:solidFill>
                  <a:schemeClr val="tx1"/>
                </a:solidFill>
                <a:effectLst/>
                <a:latin typeface="Segoe UI Semilight" panose="020B0402040204020203" pitchFamily="34" charset="0"/>
                <a:ea typeface="+mn-ea"/>
                <a:cs typeface="Segoe UI Semilight" panose="020B0402040204020203" pitchFamily="34" charset="0"/>
              </a:defRPr>
            </a:lvl1pPr>
          </a:lstStyle>
          <a:p>
            <a:r>
              <a:rPr lang="en-US" dirty="0"/>
              <a:t>Section title</a:t>
            </a:r>
          </a:p>
        </p:txBody>
      </p:sp>
      <p:pic>
        <p:nvPicPr>
          <p:cNvPr id="3" name="NEW Brand Colors 2018">
            <a:extLst>
              <a:ext uri="{FF2B5EF4-FFF2-40B4-BE49-F238E27FC236}">
                <a16:creationId xmlns:a16="http://schemas.microsoft.com/office/drawing/2014/main" id="{16F36015-22C5-44D8-9E9F-B130B12CD97E}"/>
              </a:ext>
            </a:extLst>
          </p:cNvPr>
          <p:cNvPicPr>
            <a:picLocks noChangeAspect="1"/>
          </p:cNvPicPr>
          <p:nvPr/>
        </p:nvPicPr>
        <p:blipFill>
          <a:blip r:embed="rId2"/>
          <a:stretch>
            <a:fillRect/>
          </a:stretch>
        </p:blipFill>
        <p:spPr>
          <a:xfrm rot="5400000">
            <a:off x="9288988" y="2942644"/>
            <a:ext cx="6858000" cy="972712"/>
          </a:xfrm>
          <a:prstGeom prst="rect">
            <a:avLst/>
          </a:prstGeom>
        </p:spPr>
      </p:pic>
      <p:pic>
        <p:nvPicPr>
          <p:cNvPr id="6" name="Picture 5">
            <a:extLst>
              <a:ext uri="{FF2B5EF4-FFF2-40B4-BE49-F238E27FC236}">
                <a16:creationId xmlns:a16="http://schemas.microsoft.com/office/drawing/2014/main" id="{8388E2E1-687D-4459-BF69-B12C05465E9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582912" y="5769864"/>
            <a:ext cx="2350008" cy="942475"/>
          </a:xfrm>
          <a:prstGeom prst="rect">
            <a:avLst/>
          </a:prstGeom>
        </p:spPr>
      </p:pic>
    </p:spTree>
    <p:extLst>
      <p:ext uri="{BB962C8B-B14F-4D97-AF65-F5344CB8AC3E}">
        <p14:creationId xmlns:p14="http://schemas.microsoft.com/office/powerpoint/2010/main" val="22696715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Title &amp; Non-bulleted text - blu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384048"/>
            <a:ext cx="9579865" cy="553998"/>
          </a:xfrm>
          <a:prstGeom prst="rect">
            <a:avLst/>
          </a:prstGeo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24438552-2874-4DC9-8D16-71FC1093BAC3}"/>
              </a:ext>
            </a:extLst>
          </p:cNvPr>
          <p:cNvSpPr txBox="1"/>
          <p:nvPr/>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6" name="NEW Brand Colors 2018">
            <a:extLst>
              <a:ext uri="{FF2B5EF4-FFF2-40B4-BE49-F238E27FC236}">
                <a16:creationId xmlns:a16="http://schemas.microsoft.com/office/drawing/2014/main" id="{6B7A4B0D-4A22-488A-86AF-44F435F2EEF2}"/>
              </a:ext>
            </a:extLst>
          </p:cNvPr>
          <p:cNvPicPr>
            <a:picLocks noChangeAspect="1"/>
          </p:cNvPicPr>
          <p:nvPr/>
        </p:nvPicPr>
        <p:blipFill>
          <a:blip r:embed="rId2"/>
          <a:stretch>
            <a:fillRect/>
          </a:stretch>
        </p:blipFill>
        <p:spPr>
          <a:xfrm rot="5400000">
            <a:off x="9288988" y="2942644"/>
            <a:ext cx="6858000" cy="972712"/>
          </a:xfrm>
          <a:prstGeom prst="rect">
            <a:avLst/>
          </a:prstGeom>
        </p:spPr>
      </p:pic>
      <p:sp>
        <p:nvSpPr>
          <p:cNvPr id="2" name="Rectangle 1">
            <a:extLst>
              <a:ext uri="{FF2B5EF4-FFF2-40B4-BE49-F238E27FC236}">
                <a16:creationId xmlns:a16="http://schemas.microsoft.com/office/drawing/2014/main" id="{CDAE4A5F-F4AB-40BE-86A5-C88E4481198F}"/>
              </a:ext>
            </a:extLst>
          </p:cNvPr>
          <p:cNvSpPr/>
          <p:nvPr/>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a:extLst>
              <a:ext uri="{FF2B5EF4-FFF2-40B4-BE49-F238E27FC236}">
                <a16:creationId xmlns:a16="http://schemas.microsoft.com/office/drawing/2014/main" id="{2B4A64DF-1F75-4ECA-A152-611BEA14458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168128" y="329184"/>
            <a:ext cx="1746504" cy="700438"/>
          </a:xfrm>
          <a:prstGeom prst="rect">
            <a:avLst/>
          </a:prstGeom>
        </p:spPr>
      </p:pic>
    </p:spTree>
    <p:extLst>
      <p:ext uri="{BB962C8B-B14F-4D97-AF65-F5344CB8AC3E}">
        <p14:creationId xmlns:p14="http://schemas.microsoft.com/office/powerpoint/2010/main" val="82681617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mp; bulleted tex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9582912" cy="553998"/>
          </a:xfrm>
          <a:noFill/>
        </p:spPr>
        <p:txBody>
          <a:bodyPr/>
          <a:lstStyle>
            <a:lvl1pPr>
              <a:defRPr>
                <a:solidFill>
                  <a:srgbClr val="2E3E3E"/>
                </a:solidFill>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84A5B181-ABAD-4AC0-A19C-47CDE891BFE4}"/>
              </a:ext>
            </a:extLst>
          </p:cNvPr>
          <p:cNvSpPr/>
          <p:nvPr/>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5">
            <a:extLst>
              <a:ext uri="{FF2B5EF4-FFF2-40B4-BE49-F238E27FC236}">
                <a16:creationId xmlns:a16="http://schemas.microsoft.com/office/drawing/2014/main" id="{2F560E33-ACD2-4712-B2F7-7BA58446696B}"/>
              </a:ext>
            </a:extLst>
          </p:cNvPr>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339725" indent="-339725">
              <a:buClr>
                <a:schemeClr val="tx1">
                  <a:lumMod val="90000"/>
                  <a:lumOff val="10000"/>
                </a:schemeClr>
              </a:buClr>
              <a:buSzPct val="100000"/>
              <a:buFont typeface="Arial" panose="020B0604020202020204" pitchFamily="34" charset="0"/>
              <a:buChar char="•"/>
              <a:defRPr sz="2800">
                <a:solidFill>
                  <a:srgbClr val="11627B"/>
                </a:solidFill>
              </a:defRPr>
            </a:lvl1pPr>
            <a:lvl2pPr marL="631825" indent="-292100">
              <a:buClr>
                <a:schemeClr val="tx1">
                  <a:lumMod val="90000"/>
                  <a:lumOff val="10000"/>
                </a:schemeClr>
              </a:buClr>
              <a:buSzPct val="100000"/>
              <a:buFont typeface="Arial" panose="020B0604020202020204" pitchFamily="34" charset="0"/>
              <a:buChar char="•"/>
              <a:defRPr sz="2000">
                <a:solidFill>
                  <a:schemeClr val="tx1"/>
                </a:solidFill>
              </a:defRPr>
            </a:lvl2pPr>
            <a:lvl3pPr marL="914400" indent="-282575">
              <a:buClr>
                <a:schemeClr val="tx1">
                  <a:lumMod val="90000"/>
                  <a:lumOff val="10000"/>
                </a:schemeClr>
              </a:buClr>
              <a:buSzPct val="100000"/>
              <a:buFont typeface="Arial" panose="020B0604020202020204" pitchFamily="34" charset="0"/>
              <a:buChar char="•"/>
              <a:defRPr sz="1600">
                <a:solidFill>
                  <a:schemeClr val="tx1"/>
                </a:solidFill>
              </a:defRPr>
            </a:lvl3pPr>
            <a:lvl4pPr marL="1196975" indent="-282575">
              <a:buClr>
                <a:schemeClr val="tx1">
                  <a:lumMod val="90000"/>
                  <a:lumOff val="10000"/>
                </a:schemeClr>
              </a:buClr>
              <a:buSzPct val="100000"/>
              <a:buFont typeface="Arial" panose="020B0604020202020204" pitchFamily="34" charset="0"/>
              <a:buChar char="•"/>
              <a:defRPr sz="1400">
                <a:solidFill>
                  <a:schemeClr val="tx1"/>
                </a:solidFill>
              </a:defRPr>
            </a:lvl4pPr>
            <a:lvl5pPr marL="1430338" indent="-233363">
              <a:buClr>
                <a:schemeClr val="tx1">
                  <a:lumMod val="90000"/>
                  <a:lumOff val="10000"/>
                </a:schemeClr>
              </a:buClr>
              <a:buSzPct val="100000"/>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a:extLst>
              <a:ext uri="{FF2B5EF4-FFF2-40B4-BE49-F238E27FC236}">
                <a16:creationId xmlns:a16="http://schemas.microsoft.com/office/drawing/2014/main" id="{AF518A35-ADFF-4F57-B249-6CAEC3DEA59E}"/>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0168128" y="329184"/>
            <a:ext cx="1746504" cy="700438"/>
          </a:xfrm>
          <a:prstGeom prst="rect">
            <a:avLst/>
          </a:prstGeom>
        </p:spPr>
      </p:pic>
    </p:spTree>
    <p:extLst>
      <p:ext uri="{BB962C8B-B14F-4D97-AF65-F5344CB8AC3E}">
        <p14:creationId xmlns:p14="http://schemas.microsoft.com/office/powerpoint/2010/main" val="12225231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CDEC-7292-4A86-ADB3-D160256AAA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E7D375-FA04-492E-B5DC-BD90EABA3D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B12148-B65B-4A07-90CB-902077AECF6E}"/>
              </a:ext>
            </a:extLst>
          </p:cNvPr>
          <p:cNvSpPr>
            <a:spLocks noGrp="1"/>
          </p:cNvSpPr>
          <p:nvPr>
            <p:ph type="dt" sz="half" idx="10"/>
          </p:nvPr>
        </p:nvSpPr>
        <p:spPr/>
        <p:txBody>
          <a:bodyPr/>
          <a:lstStyle/>
          <a:p>
            <a:fld id="{52B491D6-D58D-44B5-AD9D-0243D7ABB41E}" type="datetimeFigureOut">
              <a:rPr lang="en-US" smtClean="0"/>
              <a:t>8/17/2021</a:t>
            </a:fld>
            <a:endParaRPr lang="en-US"/>
          </a:p>
        </p:txBody>
      </p:sp>
      <p:sp>
        <p:nvSpPr>
          <p:cNvPr id="5" name="Footer Placeholder 4">
            <a:extLst>
              <a:ext uri="{FF2B5EF4-FFF2-40B4-BE49-F238E27FC236}">
                <a16:creationId xmlns:a16="http://schemas.microsoft.com/office/drawing/2014/main" id="{AD7A6516-9A9D-40E0-9DEB-95ECF2304F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34A14-BA80-4308-AD26-70FED5FB0A79}"/>
              </a:ext>
            </a:extLst>
          </p:cNvPr>
          <p:cNvSpPr>
            <a:spLocks noGrp="1"/>
          </p:cNvSpPr>
          <p:nvPr>
            <p:ph type="sldNum" sz="quarter" idx="12"/>
          </p:nvPr>
        </p:nvSpPr>
        <p:spPr/>
        <p:txBody>
          <a:bodyPr/>
          <a:lstStyle/>
          <a:p>
            <a:fld id="{8144884F-BBF9-482C-8E3B-29C2313CDCB2}" type="slidenum">
              <a:rPr lang="en-US" smtClean="0"/>
              <a:t>‹#›</a:t>
            </a:fld>
            <a:endParaRPr lang="en-US"/>
          </a:p>
        </p:txBody>
      </p:sp>
    </p:spTree>
    <p:extLst>
      <p:ext uri="{BB962C8B-B14F-4D97-AF65-F5344CB8AC3E}">
        <p14:creationId xmlns:p14="http://schemas.microsoft.com/office/powerpoint/2010/main" val="730802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0F339-80EB-4B37-86E6-C07E242B6A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33A42C-A384-47A0-B5A4-D6913FAD7D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5E16C7-E041-4B17-B2FC-159B263E8ADD}"/>
              </a:ext>
            </a:extLst>
          </p:cNvPr>
          <p:cNvSpPr>
            <a:spLocks noGrp="1"/>
          </p:cNvSpPr>
          <p:nvPr>
            <p:ph type="dt" sz="half" idx="10"/>
          </p:nvPr>
        </p:nvSpPr>
        <p:spPr/>
        <p:txBody>
          <a:bodyPr/>
          <a:lstStyle/>
          <a:p>
            <a:fld id="{52B491D6-D58D-44B5-AD9D-0243D7ABB41E}" type="datetimeFigureOut">
              <a:rPr lang="en-US" smtClean="0"/>
              <a:t>8/17/2021</a:t>
            </a:fld>
            <a:endParaRPr lang="en-US"/>
          </a:p>
        </p:txBody>
      </p:sp>
      <p:sp>
        <p:nvSpPr>
          <p:cNvPr id="5" name="Footer Placeholder 4">
            <a:extLst>
              <a:ext uri="{FF2B5EF4-FFF2-40B4-BE49-F238E27FC236}">
                <a16:creationId xmlns:a16="http://schemas.microsoft.com/office/drawing/2014/main" id="{51AA5015-FBFF-4B89-8494-5B504E9D09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25C24B-1E57-4200-9791-3EDCA4381108}"/>
              </a:ext>
            </a:extLst>
          </p:cNvPr>
          <p:cNvSpPr>
            <a:spLocks noGrp="1"/>
          </p:cNvSpPr>
          <p:nvPr>
            <p:ph type="sldNum" sz="quarter" idx="12"/>
          </p:nvPr>
        </p:nvSpPr>
        <p:spPr/>
        <p:txBody>
          <a:bodyPr/>
          <a:lstStyle/>
          <a:p>
            <a:fld id="{8144884F-BBF9-482C-8E3B-29C2313CDCB2}" type="slidenum">
              <a:rPr lang="en-US" smtClean="0"/>
              <a:t>‹#›</a:t>
            </a:fld>
            <a:endParaRPr lang="en-US"/>
          </a:p>
        </p:txBody>
      </p:sp>
    </p:spTree>
    <p:extLst>
      <p:ext uri="{BB962C8B-B14F-4D97-AF65-F5344CB8AC3E}">
        <p14:creationId xmlns:p14="http://schemas.microsoft.com/office/powerpoint/2010/main" val="1253365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CB54D-C967-4A1C-A9E7-75A97ECB4B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F0EA0F-1124-47CE-BE7D-ACF656F884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CE6769-C3E2-4B3B-B538-0A2CB80813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197B96-C451-4581-B1CF-8D2F20A14CEC}"/>
              </a:ext>
            </a:extLst>
          </p:cNvPr>
          <p:cNvSpPr>
            <a:spLocks noGrp="1"/>
          </p:cNvSpPr>
          <p:nvPr>
            <p:ph type="dt" sz="half" idx="10"/>
          </p:nvPr>
        </p:nvSpPr>
        <p:spPr/>
        <p:txBody>
          <a:bodyPr/>
          <a:lstStyle/>
          <a:p>
            <a:fld id="{52B491D6-D58D-44B5-AD9D-0243D7ABB41E}" type="datetimeFigureOut">
              <a:rPr lang="en-US" smtClean="0"/>
              <a:t>8/17/2021</a:t>
            </a:fld>
            <a:endParaRPr lang="en-US"/>
          </a:p>
        </p:txBody>
      </p:sp>
      <p:sp>
        <p:nvSpPr>
          <p:cNvPr id="6" name="Footer Placeholder 5">
            <a:extLst>
              <a:ext uri="{FF2B5EF4-FFF2-40B4-BE49-F238E27FC236}">
                <a16:creationId xmlns:a16="http://schemas.microsoft.com/office/drawing/2014/main" id="{905EA8D2-7F6B-4E07-92E6-53A4473443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1FB794-93DE-4AC3-A61C-055FE4E7DEFC}"/>
              </a:ext>
            </a:extLst>
          </p:cNvPr>
          <p:cNvSpPr>
            <a:spLocks noGrp="1"/>
          </p:cNvSpPr>
          <p:nvPr>
            <p:ph type="sldNum" sz="quarter" idx="12"/>
          </p:nvPr>
        </p:nvSpPr>
        <p:spPr/>
        <p:txBody>
          <a:bodyPr/>
          <a:lstStyle/>
          <a:p>
            <a:fld id="{8144884F-BBF9-482C-8E3B-29C2313CDCB2}" type="slidenum">
              <a:rPr lang="en-US" smtClean="0"/>
              <a:t>‹#›</a:t>
            </a:fld>
            <a:endParaRPr lang="en-US"/>
          </a:p>
        </p:txBody>
      </p:sp>
    </p:spTree>
    <p:extLst>
      <p:ext uri="{BB962C8B-B14F-4D97-AF65-F5344CB8AC3E}">
        <p14:creationId xmlns:p14="http://schemas.microsoft.com/office/powerpoint/2010/main" val="4125598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6CE96-B1CA-4AE1-9E9E-B94338F2CA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C036B9-CC44-4D51-829A-7A9B0E5FA9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DC43E5-F368-4DB8-A18E-D1F11B97CD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CA92A3-4CFD-415F-9042-B7DE43620E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F9C44A-1C40-42F0-8E91-561162452E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0DF87A-0529-4EDA-800A-7D3CA3ECC4C7}"/>
              </a:ext>
            </a:extLst>
          </p:cNvPr>
          <p:cNvSpPr>
            <a:spLocks noGrp="1"/>
          </p:cNvSpPr>
          <p:nvPr>
            <p:ph type="dt" sz="half" idx="10"/>
          </p:nvPr>
        </p:nvSpPr>
        <p:spPr/>
        <p:txBody>
          <a:bodyPr/>
          <a:lstStyle/>
          <a:p>
            <a:fld id="{52B491D6-D58D-44B5-AD9D-0243D7ABB41E}" type="datetimeFigureOut">
              <a:rPr lang="en-US" smtClean="0"/>
              <a:t>8/17/2021</a:t>
            </a:fld>
            <a:endParaRPr lang="en-US"/>
          </a:p>
        </p:txBody>
      </p:sp>
      <p:sp>
        <p:nvSpPr>
          <p:cNvPr id="8" name="Footer Placeholder 7">
            <a:extLst>
              <a:ext uri="{FF2B5EF4-FFF2-40B4-BE49-F238E27FC236}">
                <a16:creationId xmlns:a16="http://schemas.microsoft.com/office/drawing/2014/main" id="{9FC35DAA-4482-402E-ACF3-7F89D173C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6DC5EA-EC6B-446C-AD64-4245F1EB0226}"/>
              </a:ext>
            </a:extLst>
          </p:cNvPr>
          <p:cNvSpPr>
            <a:spLocks noGrp="1"/>
          </p:cNvSpPr>
          <p:nvPr>
            <p:ph type="sldNum" sz="quarter" idx="12"/>
          </p:nvPr>
        </p:nvSpPr>
        <p:spPr/>
        <p:txBody>
          <a:bodyPr/>
          <a:lstStyle/>
          <a:p>
            <a:fld id="{8144884F-BBF9-482C-8E3B-29C2313CDCB2}" type="slidenum">
              <a:rPr lang="en-US" smtClean="0"/>
              <a:t>‹#›</a:t>
            </a:fld>
            <a:endParaRPr lang="en-US"/>
          </a:p>
        </p:txBody>
      </p:sp>
    </p:spTree>
    <p:extLst>
      <p:ext uri="{BB962C8B-B14F-4D97-AF65-F5344CB8AC3E}">
        <p14:creationId xmlns:p14="http://schemas.microsoft.com/office/powerpoint/2010/main" val="719292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D457-010C-4999-B869-9A7F5EC14F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F74251-3793-46FA-A03A-9411E7218F0F}"/>
              </a:ext>
            </a:extLst>
          </p:cNvPr>
          <p:cNvSpPr>
            <a:spLocks noGrp="1"/>
          </p:cNvSpPr>
          <p:nvPr>
            <p:ph type="dt" sz="half" idx="10"/>
          </p:nvPr>
        </p:nvSpPr>
        <p:spPr/>
        <p:txBody>
          <a:bodyPr/>
          <a:lstStyle/>
          <a:p>
            <a:fld id="{52B491D6-D58D-44B5-AD9D-0243D7ABB41E}" type="datetimeFigureOut">
              <a:rPr lang="en-US" smtClean="0"/>
              <a:t>8/17/2021</a:t>
            </a:fld>
            <a:endParaRPr lang="en-US"/>
          </a:p>
        </p:txBody>
      </p:sp>
      <p:sp>
        <p:nvSpPr>
          <p:cNvPr id="4" name="Footer Placeholder 3">
            <a:extLst>
              <a:ext uri="{FF2B5EF4-FFF2-40B4-BE49-F238E27FC236}">
                <a16:creationId xmlns:a16="http://schemas.microsoft.com/office/drawing/2014/main" id="{682125AE-5635-4196-BC5A-1C0020520A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D6C2F4-8382-458E-A251-48EC09D82B09}"/>
              </a:ext>
            </a:extLst>
          </p:cNvPr>
          <p:cNvSpPr>
            <a:spLocks noGrp="1"/>
          </p:cNvSpPr>
          <p:nvPr>
            <p:ph type="sldNum" sz="quarter" idx="12"/>
          </p:nvPr>
        </p:nvSpPr>
        <p:spPr/>
        <p:txBody>
          <a:bodyPr/>
          <a:lstStyle/>
          <a:p>
            <a:fld id="{8144884F-BBF9-482C-8E3B-29C2313CDCB2}" type="slidenum">
              <a:rPr lang="en-US" smtClean="0"/>
              <a:t>‹#›</a:t>
            </a:fld>
            <a:endParaRPr lang="en-US"/>
          </a:p>
        </p:txBody>
      </p:sp>
    </p:spTree>
    <p:extLst>
      <p:ext uri="{BB962C8B-B14F-4D97-AF65-F5344CB8AC3E}">
        <p14:creationId xmlns:p14="http://schemas.microsoft.com/office/powerpoint/2010/main" val="570961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E3B391-9FBD-486A-9815-0712B53EA07A}"/>
              </a:ext>
            </a:extLst>
          </p:cNvPr>
          <p:cNvSpPr>
            <a:spLocks noGrp="1"/>
          </p:cNvSpPr>
          <p:nvPr>
            <p:ph type="dt" sz="half" idx="10"/>
          </p:nvPr>
        </p:nvSpPr>
        <p:spPr/>
        <p:txBody>
          <a:bodyPr/>
          <a:lstStyle/>
          <a:p>
            <a:fld id="{52B491D6-D58D-44B5-AD9D-0243D7ABB41E}" type="datetimeFigureOut">
              <a:rPr lang="en-US" smtClean="0"/>
              <a:t>8/17/2021</a:t>
            </a:fld>
            <a:endParaRPr lang="en-US"/>
          </a:p>
        </p:txBody>
      </p:sp>
      <p:sp>
        <p:nvSpPr>
          <p:cNvPr id="3" name="Footer Placeholder 2">
            <a:extLst>
              <a:ext uri="{FF2B5EF4-FFF2-40B4-BE49-F238E27FC236}">
                <a16:creationId xmlns:a16="http://schemas.microsoft.com/office/drawing/2014/main" id="{D892765E-6F40-44D5-A40E-990F05FACC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537011-3EF1-44E1-A646-17718521FF5B}"/>
              </a:ext>
            </a:extLst>
          </p:cNvPr>
          <p:cNvSpPr>
            <a:spLocks noGrp="1"/>
          </p:cNvSpPr>
          <p:nvPr>
            <p:ph type="sldNum" sz="quarter" idx="12"/>
          </p:nvPr>
        </p:nvSpPr>
        <p:spPr/>
        <p:txBody>
          <a:bodyPr/>
          <a:lstStyle/>
          <a:p>
            <a:fld id="{8144884F-BBF9-482C-8E3B-29C2313CDCB2}" type="slidenum">
              <a:rPr lang="en-US" smtClean="0"/>
              <a:t>‹#›</a:t>
            </a:fld>
            <a:endParaRPr lang="en-US"/>
          </a:p>
        </p:txBody>
      </p:sp>
    </p:spTree>
    <p:extLst>
      <p:ext uri="{BB962C8B-B14F-4D97-AF65-F5344CB8AC3E}">
        <p14:creationId xmlns:p14="http://schemas.microsoft.com/office/powerpoint/2010/main" val="2350388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91933-61EE-4B33-BAC0-08C13DC8F5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A045B2-32AC-4C67-B1D8-58FF5B58B2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C84449-D887-401A-B930-1442F4868F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04131A-25AC-42F0-A15F-A0E5D36415A1}"/>
              </a:ext>
            </a:extLst>
          </p:cNvPr>
          <p:cNvSpPr>
            <a:spLocks noGrp="1"/>
          </p:cNvSpPr>
          <p:nvPr>
            <p:ph type="dt" sz="half" idx="10"/>
          </p:nvPr>
        </p:nvSpPr>
        <p:spPr/>
        <p:txBody>
          <a:bodyPr/>
          <a:lstStyle/>
          <a:p>
            <a:fld id="{52B491D6-D58D-44B5-AD9D-0243D7ABB41E}" type="datetimeFigureOut">
              <a:rPr lang="en-US" smtClean="0"/>
              <a:t>8/17/2021</a:t>
            </a:fld>
            <a:endParaRPr lang="en-US"/>
          </a:p>
        </p:txBody>
      </p:sp>
      <p:sp>
        <p:nvSpPr>
          <p:cNvPr id="6" name="Footer Placeholder 5">
            <a:extLst>
              <a:ext uri="{FF2B5EF4-FFF2-40B4-BE49-F238E27FC236}">
                <a16:creationId xmlns:a16="http://schemas.microsoft.com/office/drawing/2014/main" id="{1BE7E969-ACE0-4A2A-8C24-FADACD9B9F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56C6D4-304E-461D-87C0-4BA9F8C13533}"/>
              </a:ext>
            </a:extLst>
          </p:cNvPr>
          <p:cNvSpPr>
            <a:spLocks noGrp="1"/>
          </p:cNvSpPr>
          <p:nvPr>
            <p:ph type="sldNum" sz="quarter" idx="12"/>
          </p:nvPr>
        </p:nvSpPr>
        <p:spPr/>
        <p:txBody>
          <a:bodyPr/>
          <a:lstStyle/>
          <a:p>
            <a:fld id="{8144884F-BBF9-482C-8E3B-29C2313CDCB2}" type="slidenum">
              <a:rPr lang="en-US" smtClean="0"/>
              <a:t>‹#›</a:t>
            </a:fld>
            <a:endParaRPr lang="en-US"/>
          </a:p>
        </p:txBody>
      </p:sp>
    </p:spTree>
    <p:extLst>
      <p:ext uri="{BB962C8B-B14F-4D97-AF65-F5344CB8AC3E}">
        <p14:creationId xmlns:p14="http://schemas.microsoft.com/office/powerpoint/2010/main" val="3434985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2C73A-7040-4280-9AEC-F34E9159F9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A4C8A9-0FE0-47E4-8818-2D7506C760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E20DD2-C286-41EB-B077-E8C5E1D7C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9A2023-9861-4914-8EA7-EB61E9663267}"/>
              </a:ext>
            </a:extLst>
          </p:cNvPr>
          <p:cNvSpPr>
            <a:spLocks noGrp="1"/>
          </p:cNvSpPr>
          <p:nvPr>
            <p:ph type="dt" sz="half" idx="10"/>
          </p:nvPr>
        </p:nvSpPr>
        <p:spPr/>
        <p:txBody>
          <a:bodyPr/>
          <a:lstStyle/>
          <a:p>
            <a:fld id="{52B491D6-D58D-44B5-AD9D-0243D7ABB41E}" type="datetimeFigureOut">
              <a:rPr lang="en-US" smtClean="0"/>
              <a:t>8/17/2021</a:t>
            </a:fld>
            <a:endParaRPr lang="en-US"/>
          </a:p>
        </p:txBody>
      </p:sp>
      <p:sp>
        <p:nvSpPr>
          <p:cNvPr id="6" name="Footer Placeholder 5">
            <a:extLst>
              <a:ext uri="{FF2B5EF4-FFF2-40B4-BE49-F238E27FC236}">
                <a16:creationId xmlns:a16="http://schemas.microsoft.com/office/drawing/2014/main" id="{BBB1D059-BF02-4448-924F-AAC80F5FF1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1885A-7DEE-49DE-8B6D-6557296DA0BD}"/>
              </a:ext>
            </a:extLst>
          </p:cNvPr>
          <p:cNvSpPr>
            <a:spLocks noGrp="1"/>
          </p:cNvSpPr>
          <p:nvPr>
            <p:ph type="sldNum" sz="quarter" idx="12"/>
          </p:nvPr>
        </p:nvSpPr>
        <p:spPr/>
        <p:txBody>
          <a:bodyPr/>
          <a:lstStyle/>
          <a:p>
            <a:fld id="{8144884F-BBF9-482C-8E3B-29C2313CDCB2}" type="slidenum">
              <a:rPr lang="en-US" smtClean="0"/>
              <a:t>‹#›</a:t>
            </a:fld>
            <a:endParaRPr lang="en-US"/>
          </a:p>
        </p:txBody>
      </p:sp>
    </p:spTree>
    <p:extLst>
      <p:ext uri="{BB962C8B-B14F-4D97-AF65-F5344CB8AC3E}">
        <p14:creationId xmlns:p14="http://schemas.microsoft.com/office/powerpoint/2010/main" val="1536096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1B1DD5-86CA-46B4-8F24-EE96219D15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8C9AFB-0752-4250-9453-D63996C500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7EC29-879A-4BE2-9EC9-644F379996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491D6-D58D-44B5-AD9D-0243D7ABB41E}" type="datetimeFigureOut">
              <a:rPr lang="en-US" smtClean="0"/>
              <a:t>8/17/2021</a:t>
            </a:fld>
            <a:endParaRPr lang="en-US"/>
          </a:p>
        </p:txBody>
      </p:sp>
      <p:sp>
        <p:nvSpPr>
          <p:cNvPr id="5" name="Footer Placeholder 4">
            <a:extLst>
              <a:ext uri="{FF2B5EF4-FFF2-40B4-BE49-F238E27FC236}">
                <a16:creationId xmlns:a16="http://schemas.microsoft.com/office/drawing/2014/main" id="{23CEB657-1DD6-406A-B8B1-AD1BCE0DA5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C08EFA-0F36-4A2E-AE99-F4D202B52B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44884F-BBF9-482C-8E3B-29C2313CDCB2}" type="slidenum">
              <a:rPr lang="en-US" smtClean="0"/>
              <a:t>‹#›</a:t>
            </a:fld>
            <a:endParaRPr lang="en-US"/>
          </a:p>
        </p:txBody>
      </p:sp>
    </p:spTree>
    <p:extLst>
      <p:ext uri="{BB962C8B-B14F-4D97-AF65-F5344CB8AC3E}">
        <p14:creationId xmlns:p14="http://schemas.microsoft.com/office/powerpoint/2010/main" val="2824175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F3292-ED95-46AD-87BC-A9217D3EC860}"/>
              </a:ext>
            </a:extLst>
          </p:cNvPr>
          <p:cNvSpPr>
            <a:spLocks noGrp="1"/>
          </p:cNvSpPr>
          <p:nvPr>
            <p:ph type="ctrTitle"/>
          </p:nvPr>
        </p:nvSpPr>
        <p:spPr/>
        <p:txBody>
          <a:bodyPr/>
          <a:lstStyle/>
          <a:p>
            <a:r>
              <a:rPr lang="en-US" dirty="0"/>
              <a:t>ASP.NET Core</a:t>
            </a:r>
          </a:p>
        </p:txBody>
      </p:sp>
      <p:sp>
        <p:nvSpPr>
          <p:cNvPr id="3" name="Subtitle 2">
            <a:extLst>
              <a:ext uri="{FF2B5EF4-FFF2-40B4-BE49-F238E27FC236}">
                <a16:creationId xmlns:a16="http://schemas.microsoft.com/office/drawing/2014/main" id="{F980BF72-FE3D-47DA-9BBB-5D256CFD0C58}"/>
              </a:ext>
            </a:extLst>
          </p:cNvPr>
          <p:cNvSpPr>
            <a:spLocks noGrp="1"/>
          </p:cNvSpPr>
          <p:nvPr>
            <p:ph type="subTitle" idx="1"/>
          </p:nvPr>
        </p:nvSpPr>
        <p:spPr/>
        <p:txBody>
          <a:bodyPr/>
          <a:lstStyle/>
          <a:p>
            <a:r>
              <a:rPr lang="en-US" dirty="0"/>
              <a:t>Totally not an a </a:t>
            </a:r>
            <a:r>
              <a:rPr lang="en-US"/>
              <a:t>conclusive guide…</a:t>
            </a:r>
            <a:endParaRPr lang="en-US" dirty="0"/>
          </a:p>
        </p:txBody>
      </p:sp>
    </p:spTree>
    <p:extLst>
      <p:ext uri="{BB962C8B-B14F-4D97-AF65-F5344CB8AC3E}">
        <p14:creationId xmlns:p14="http://schemas.microsoft.com/office/powerpoint/2010/main" val="3859728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E126D-B44B-43BB-A261-707ECE527F15}"/>
              </a:ext>
            </a:extLst>
          </p:cNvPr>
          <p:cNvSpPr>
            <a:spLocks noGrp="1"/>
          </p:cNvSpPr>
          <p:nvPr>
            <p:ph type="title"/>
          </p:nvPr>
        </p:nvSpPr>
        <p:spPr/>
        <p:txBody>
          <a:bodyPr>
            <a:normAutofit/>
          </a:bodyPr>
          <a:lstStyle/>
          <a:p>
            <a:r>
              <a:rPr lang="en-US" dirty="0"/>
              <a:t>Controllers</a:t>
            </a:r>
          </a:p>
        </p:txBody>
      </p:sp>
      <p:sp>
        <p:nvSpPr>
          <p:cNvPr id="3" name="Content Placeholder 2">
            <a:extLst>
              <a:ext uri="{FF2B5EF4-FFF2-40B4-BE49-F238E27FC236}">
                <a16:creationId xmlns:a16="http://schemas.microsoft.com/office/drawing/2014/main" id="{14660A37-498E-4BA6-A8B2-4FBB2A6D4338}"/>
              </a:ext>
            </a:extLst>
          </p:cNvPr>
          <p:cNvSpPr>
            <a:spLocks noGrp="1"/>
          </p:cNvSpPr>
          <p:nvPr>
            <p:ph idx="1"/>
          </p:nvPr>
        </p:nvSpPr>
        <p:spPr/>
        <p:txBody>
          <a:bodyPr/>
          <a:lstStyle/>
          <a:p>
            <a:endParaRPr lang="en-US"/>
          </a:p>
        </p:txBody>
      </p:sp>
      <p:sp>
        <p:nvSpPr>
          <p:cNvPr id="4" name="Cloud 3">
            <a:extLst>
              <a:ext uri="{FF2B5EF4-FFF2-40B4-BE49-F238E27FC236}">
                <a16:creationId xmlns:a16="http://schemas.microsoft.com/office/drawing/2014/main" id="{9FD93D3D-FA8A-4C79-B14A-589A1137F723}"/>
              </a:ext>
            </a:extLst>
          </p:cNvPr>
          <p:cNvSpPr/>
          <p:nvPr/>
        </p:nvSpPr>
        <p:spPr bwMode="auto">
          <a:xfrm>
            <a:off x="962527" y="2257924"/>
            <a:ext cx="3336758" cy="2342147"/>
          </a:xfrm>
          <a:prstGeom prst="cloud">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a:p>
            <a:pPr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GET /api/products</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51D03B68-1F59-46A2-86B7-1A34900C9297}"/>
              </a:ext>
            </a:extLst>
          </p:cNvPr>
          <p:cNvSpPr/>
          <p:nvPr/>
        </p:nvSpPr>
        <p:spPr bwMode="auto">
          <a:xfrm>
            <a:off x="5117432" y="1006641"/>
            <a:ext cx="6593305" cy="4844715"/>
          </a:xfrm>
          <a:prstGeom prst="rect">
            <a:avLst/>
          </a:prstGeom>
          <a:solidFill>
            <a:srgbClr val="00B294"/>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ASP.NET Core</a:t>
            </a:r>
          </a:p>
        </p:txBody>
      </p:sp>
      <p:sp>
        <p:nvSpPr>
          <p:cNvPr id="6" name="Rectangle 5">
            <a:extLst>
              <a:ext uri="{FF2B5EF4-FFF2-40B4-BE49-F238E27FC236}">
                <a16:creationId xmlns:a16="http://schemas.microsoft.com/office/drawing/2014/main" id="{1AC2FCF5-94E5-4E88-B1B2-721645567C91}"/>
              </a:ext>
            </a:extLst>
          </p:cNvPr>
          <p:cNvSpPr/>
          <p:nvPr/>
        </p:nvSpPr>
        <p:spPr bwMode="auto">
          <a:xfrm>
            <a:off x="8021052" y="1672396"/>
            <a:ext cx="3208421" cy="1203157"/>
          </a:xfrm>
          <a:prstGeom prst="rect">
            <a:avLst/>
          </a:prstGeom>
          <a:solidFill>
            <a:srgbClr val="E81123"/>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ProductsController</a:t>
            </a: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DC1D9588-44FA-46A9-B5A3-D0325FBDAE6A}"/>
              </a:ext>
            </a:extLst>
          </p:cNvPr>
          <p:cNvSpPr/>
          <p:nvPr/>
        </p:nvSpPr>
        <p:spPr bwMode="auto">
          <a:xfrm>
            <a:off x="8021051" y="3060035"/>
            <a:ext cx="3208421" cy="1203157"/>
          </a:xfrm>
          <a:prstGeom prst="rect">
            <a:avLst/>
          </a:prstGeom>
          <a:solidFill>
            <a:srgbClr val="E81123"/>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OrdersController</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15422FC9-EC99-442F-89B4-1260C2F55569}"/>
              </a:ext>
            </a:extLst>
          </p:cNvPr>
          <p:cNvSpPr/>
          <p:nvPr/>
        </p:nvSpPr>
        <p:spPr bwMode="auto">
          <a:xfrm>
            <a:off x="8021050" y="4455695"/>
            <a:ext cx="3208421" cy="1203157"/>
          </a:xfrm>
          <a:prstGeom prst="rect">
            <a:avLst/>
          </a:prstGeom>
          <a:solidFill>
            <a:srgbClr val="E81123"/>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InvoiceController</a:t>
            </a: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Rounded Corners 8">
            <a:extLst>
              <a:ext uri="{FF2B5EF4-FFF2-40B4-BE49-F238E27FC236}">
                <a16:creationId xmlns:a16="http://schemas.microsoft.com/office/drawing/2014/main" id="{8710F51F-1742-47A2-B4EB-385E84C262AD}"/>
              </a:ext>
            </a:extLst>
          </p:cNvPr>
          <p:cNvSpPr/>
          <p:nvPr/>
        </p:nvSpPr>
        <p:spPr bwMode="auto">
          <a:xfrm>
            <a:off x="5630779" y="1925053"/>
            <a:ext cx="1925053" cy="3160294"/>
          </a:xfrm>
          <a:prstGeom prst="roundRect">
            <a:avLst/>
          </a:prstGeom>
          <a:solidFill>
            <a:srgbClr val="B4009E"/>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Routing Engine</a:t>
            </a:r>
          </a:p>
        </p:txBody>
      </p:sp>
    </p:spTree>
    <p:extLst>
      <p:ext uri="{BB962C8B-B14F-4D97-AF65-F5344CB8AC3E}">
        <p14:creationId xmlns:p14="http://schemas.microsoft.com/office/powerpoint/2010/main" val="722622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E126D-B44B-43BB-A261-707ECE527F15}"/>
              </a:ext>
            </a:extLst>
          </p:cNvPr>
          <p:cNvSpPr>
            <a:spLocks noGrp="1"/>
          </p:cNvSpPr>
          <p:nvPr>
            <p:ph type="title"/>
          </p:nvPr>
        </p:nvSpPr>
        <p:spPr/>
        <p:txBody>
          <a:bodyPr>
            <a:normAutofit/>
          </a:bodyPr>
          <a:lstStyle/>
          <a:p>
            <a:r>
              <a:rPr lang="en-US" dirty="0"/>
              <a:t>Controllers</a:t>
            </a:r>
          </a:p>
        </p:txBody>
      </p:sp>
      <p:sp>
        <p:nvSpPr>
          <p:cNvPr id="7" name="Content Placeholder 6">
            <a:extLst>
              <a:ext uri="{FF2B5EF4-FFF2-40B4-BE49-F238E27FC236}">
                <a16:creationId xmlns:a16="http://schemas.microsoft.com/office/drawing/2014/main" id="{27AE98A0-1E21-4D8C-84AC-AD8A8A93A098}"/>
              </a:ext>
            </a:extLst>
          </p:cNvPr>
          <p:cNvSpPr>
            <a:spLocks noGrp="1"/>
          </p:cNvSpPr>
          <p:nvPr>
            <p:ph idx="1"/>
          </p:nvPr>
        </p:nvSpPr>
        <p:spPr/>
        <p:txBody>
          <a:bodyPr/>
          <a:lstStyle/>
          <a:p>
            <a:endParaRPr lang="en-US"/>
          </a:p>
        </p:txBody>
      </p:sp>
      <p:sp>
        <p:nvSpPr>
          <p:cNvPr id="4" name="Cloud 3">
            <a:extLst>
              <a:ext uri="{FF2B5EF4-FFF2-40B4-BE49-F238E27FC236}">
                <a16:creationId xmlns:a16="http://schemas.microsoft.com/office/drawing/2014/main" id="{9FD93D3D-FA8A-4C79-B14A-589A1137F723}"/>
              </a:ext>
            </a:extLst>
          </p:cNvPr>
          <p:cNvSpPr/>
          <p:nvPr/>
        </p:nvSpPr>
        <p:spPr bwMode="auto">
          <a:xfrm>
            <a:off x="962527" y="2257924"/>
            <a:ext cx="3336758" cy="2342147"/>
          </a:xfrm>
          <a:prstGeom prst="cloud">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GET /</a:t>
            </a:r>
            <a:r>
              <a:rPr lang="en-US" sz="2000" dirty="0" err="1">
                <a:gradFill>
                  <a:gsLst>
                    <a:gs pos="0">
                      <a:srgbClr val="FFFFFF"/>
                    </a:gs>
                    <a:gs pos="100000">
                      <a:srgbClr val="FFFFFF"/>
                    </a:gs>
                  </a:gsLst>
                  <a:lin ang="5400000" scaled="0"/>
                </a:gradFill>
                <a:ea typeface="Segoe UI" pitchFamily="34" charset="0"/>
                <a:cs typeface="Segoe UI" pitchFamily="34" charset="0"/>
              </a:rPr>
              <a:t>api</a:t>
            </a:r>
            <a:r>
              <a:rPr lang="en-US" sz="2000" dirty="0">
                <a:gradFill>
                  <a:gsLst>
                    <a:gs pos="0">
                      <a:srgbClr val="FFFFFF"/>
                    </a:gs>
                    <a:gs pos="100000">
                      <a:srgbClr val="FFFFFF"/>
                    </a:gs>
                  </a:gsLst>
                  <a:lin ang="5400000" scaled="0"/>
                </a:gradFill>
                <a:ea typeface="Segoe UI" pitchFamily="34" charset="0"/>
                <a:cs typeface="Segoe UI" pitchFamily="34" charset="0"/>
              </a:rPr>
              <a:t>/products</a:t>
            </a:r>
          </a:p>
        </p:txBody>
      </p:sp>
      <p:sp>
        <p:nvSpPr>
          <p:cNvPr id="5" name="Rectangle 4">
            <a:extLst>
              <a:ext uri="{FF2B5EF4-FFF2-40B4-BE49-F238E27FC236}">
                <a16:creationId xmlns:a16="http://schemas.microsoft.com/office/drawing/2014/main" id="{51D03B68-1F59-46A2-86B7-1A34900C9297}"/>
              </a:ext>
            </a:extLst>
          </p:cNvPr>
          <p:cNvSpPr/>
          <p:nvPr/>
        </p:nvSpPr>
        <p:spPr bwMode="auto">
          <a:xfrm>
            <a:off x="5117432" y="1006641"/>
            <a:ext cx="6593305" cy="4844715"/>
          </a:xfrm>
          <a:prstGeom prst="rect">
            <a:avLst/>
          </a:prstGeom>
          <a:solidFill>
            <a:srgbClr val="00B294"/>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ASP.NET Core</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1B52DB24-82B3-4E8A-811A-C1997372EBF4}"/>
              </a:ext>
            </a:extLst>
          </p:cNvPr>
          <p:cNvSpPr/>
          <p:nvPr/>
        </p:nvSpPr>
        <p:spPr bwMode="auto">
          <a:xfrm>
            <a:off x="5665022" y="1822935"/>
            <a:ext cx="5893932" cy="3212123"/>
          </a:xfrm>
          <a:prstGeom prst="rect">
            <a:avLst/>
          </a:prstGeom>
          <a:solidFill>
            <a:srgbClr val="E81123"/>
          </a:solidFill>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public async Task&lt;</a:t>
            </a:r>
            <a:r>
              <a:rPr lang="en-US" sz="2000" dirty="0" err="1">
                <a:gradFill>
                  <a:gsLst>
                    <a:gs pos="0">
                      <a:srgbClr val="FFFFFF"/>
                    </a:gs>
                    <a:gs pos="100000">
                      <a:srgbClr val="FFFFFF"/>
                    </a:gs>
                  </a:gsLst>
                  <a:lin ang="5400000" scaled="0"/>
                </a:gradFill>
                <a:ea typeface="Segoe UI" pitchFamily="34" charset="0"/>
                <a:cs typeface="Segoe UI" pitchFamily="34" charset="0"/>
              </a:rPr>
              <a:t>IActionResult</a:t>
            </a:r>
            <a:r>
              <a:rPr lang="en-US" sz="2000" dirty="0">
                <a:gradFill>
                  <a:gsLst>
                    <a:gs pos="0">
                      <a:srgbClr val="FFFFFF"/>
                    </a:gs>
                    <a:gs pos="100000">
                      <a:srgbClr val="FFFFFF"/>
                    </a:gs>
                  </a:gsLst>
                  <a:lin ang="5400000" scaled="0"/>
                </a:gradFill>
                <a:ea typeface="Segoe UI" pitchFamily="34" charset="0"/>
                <a:cs typeface="Segoe UI" pitchFamily="34" charset="0"/>
              </a:rPr>
              <a:t>&gt; </a:t>
            </a:r>
            <a:r>
              <a:rPr lang="en-US" sz="2000" dirty="0" err="1">
                <a:gradFill>
                  <a:gsLst>
                    <a:gs pos="0">
                      <a:srgbClr val="FFFFFF"/>
                    </a:gs>
                    <a:gs pos="100000">
                      <a:srgbClr val="FFFFFF"/>
                    </a:gs>
                  </a:gsLst>
                  <a:lin ang="5400000" scaled="0"/>
                </a:gradFill>
                <a:ea typeface="Segoe UI" pitchFamily="34" charset="0"/>
                <a:cs typeface="Segoe UI" pitchFamily="34" charset="0"/>
              </a:rPr>
              <a:t>GetProducts</a:t>
            </a:r>
            <a:r>
              <a:rPr lang="en-US" sz="2000" dirty="0">
                <a:gradFill>
                  <a:gsLst>
                    <a:gs pos="0">
                      <a:srgbClr val="FFFFFF"/>
                    </a:gs>
                    <a:gs pos="100000">
                      <a:srgbClr val="FFFFFF"/>
                    </a:gs>
                  </a:gsLst>
                  <a:lin ang="5400000" scaled="0"/>
                </a:gradFill>
                <a:ea typeface="Segoe UI" pitchFamily="34" charset="0"/>
                <a:cs typeface="Segoe UI" pitchFamily="34" charset="0"/>
              </a:rPr>
              <a:t>()</a:t>
            </a: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t>
            </a: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	var products =</a:t>
            </a: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	 _</a:t>
            </a:r>
            <a:r>
              <a:rPr lang="en-US" sz="2000" dirty="0" err="1">
                <a:gradFill>
                  <a:gsLst>
                    <a:gs pos="0">
                      <a:srgbClr val="FFFFFF"/>
                    </a:gs>
                    <a:gs pos="100000">
                      <a:srgbClr val="FFFFFF"/>
                    </a:gs>
                  </a:gsLst>
                  <a:lin ang="5400000" scaled="0"/>
                </a:gradFill>
                <a:ea typeface="Segoe UI" pitchFamily="34" charset="0"/>
                <a:cs typeface="Segoe UI" pitchFamily="34" charset="0"/>
              </a:rPr>
              <a:t>productRepository.GetProducts</a:t>
            </a:r>
            <a:r>
              <a:rPr lang="en-US" sz="2000" dirty="0">
                <a:gradFill>
                  <a:gsLst>
                    <a:gs pos="0">
                      <a:srgbClr val="FFFFFF"/>
                    </a:gs>
                    <a:gs pos="100000">
                      <a:srgbClr val="FFFFFF"/>
                    </a:gs>
                  </a:gsLst>
                  <a:lin ang="5400000" scaled="0"/>
                </a:gradFill>
                <a:ea typeface="Segoe UI" pitchFamily="34" charset="0"/>
                <a:cs typeface="Segoe UI" pitchFamily="34" charset="0"/>
              </a:rPr>
              <a:t>();</a:t>
            </a:r>
          </a:p>
          <a:p>
            <a:pPr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	return Ok(products);</a:t>
            </a: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t>
            </a:r>
          </a:p>
        </p:txBody>
      </p:sp>
      <p:sp>
        <p:nvSpPr>
          <p:cNvPr id="3" name="TextBox 2">
            <a:extLst>
              <a:ext uri="{FF2B5EF4-FFF2-40B4-BE49-F238E27FC236}">
                <a16:creationId xmlns:a16="http://schemas.microsoft.com/office/drawing/2014/main" id="{DF09CA45-42DF-4950-B75B-1985E8209AD7}"/>
              </a:ext>
            </a:extLst>
          </p:cNvPr>
          <p:cNvSpPr txBox="1"/>
          <p:nvPr/>
        </p:nvSpPr>
        <p:spPr>
          <a:xfrm>
            <a:off x="3280612" y="4296394"/>
            <a:ext cx="6593305" cy="73866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lIns="0" tIns="0" rIns="0" bIns="0" rtlCol="0">
            <a:spAutoFit/>
          </a:bodyPr>
          <a:lstStyle/>
          <a:p>
            <a:pPr algn="l"/>
            <a:r>
              <a:rPr lang="en-US" sz="2400" b="1" dirty="0">
                <a:gradFill>
                  <a:gsLst>
                    <a:gs pos="2917">
                      <a:schemeClr val="tx1"/>
                    </a:gs>
                    <a:gs pos="30000">
                      <a:schemeClr val="tx1"/>
                    </a:gs>
                  </a:gsLst>
                  <a:lin ang="5400000" scaled="0"/>
                </a:gradFill>
              </a:rPr>
              <a:t>[ { </a:t>
            </a:r>
            <a:r>
              <a:rPr lang="en-US" sz="2400" b="1" dirty="0" err="1">
                <a:gradFill>
                  <a:gsLst>
                    <a:gs pos="2917">
                      <a:schemeClr val="tx1"/>
                    </a:gs>
                    <a:gs pos="30000">
                      <a:schemeClr val="tx1"/>
                    </a:gs>
                  </a:gsLst>
                  <a:lin ang="5400000" scaled="0"/>
                </a:gradFill>
              </a:rPr>
              <a:t>productId</a:t>
            </a:r>
            <a:r>
              <a:rPr lang="en-US" sz="2400" b="1" dirty="0">
                <a:gradFill>
                  <a:gsLst>
                    <a:gs pos="2917">
                      <a:schemeClr val="tx1"/>
                    </a:gs>
                    <a:gs pos="30000">
                      <a:schemeClr val="tx1"/>
                    </a:gs>
                  </a:gsLst>
                  <a:lin ang="5400000" scaled="0"/>
                </a:gradFill>
              </a:rPr>
              <a:t>: 1, </a:t>
            </a:r>
            <a:r>
              <a:rPr lang="en-US" sz="2400" b="1" dirty="0" err="1">
                <a:gradFill>
                  <a:gsLst>
                    <a:gs pos="2917">
                      <a:schemeClr val="tx1"/>
                    </a:gs>
                    <a:gs pos="30000">
                      <a:schemeClr val="tx1"/>
                    </a:gs>
                  </a:gsLst>
                  <a:lin ang="5400000" scaled="0"/>
                </a:gradFill>
              </a:rPr>
              <a:t>productName</a:t>
            </a:r>
            <a:r>
              <a:rPr lang="en-US" sz="2400" b="1" dirty="0">
                <a:gradFill>
                  <a:gsLst>
                    <a:gs pos="2917">
                      <a:schemeClr val="tx1"/>
                    </a:gs>
                    <a:gs pos="30000">
                      <a:schemeClr val="tx1"/>
                    </a:gs>
                  </a:gsLst>
                  <a:lin ang="5400000" scaled="0"/>
                </a:gradFill>
              </a:rPr>
              <a:t>: “Foo”},</a:t>
            </a:r>
          </a:p>
          <a:p>
            <a:pPr algn="l"/>
            <a:r>
              <a:rPr lang="en-US" sz="2400" b="1" dirty="0">
                <a:gradFill>
                  <a:gsLst>
                    <a:gs pos="2917">
                      <a:schemeClr val="tx1"/>
                    </a:gs>
                    <a:gs pos="30000">
                      <a:schemeClr val="tx1"/>
                    </a:gs>
                  </a:gsLst>
                  <a:lin ang="5400000" scaled="0"/>
                </a:gradFill>
              </a:rPr>
              <a:t>{</a:t>
            </a:r>
            <a:r>
              <a:rPr lang="en-US" sz="2400" b="1" dirty="0" err="1">
                <a:gradFill>
                  <a:gsLst>
                    <a:gs pos="2917">
                      <a:schemeClr val="tx1"/>
                    </a:gs>
                    <a:gs pos="30000">
                      <a:schemeClr val="tx1"/>
                    </a:gs>
                  </a:gsLst>
                  <a:lin ang="5400000" scaled="0"/>
                </a:gradFill>
              </a:rPr>
              <a:t>productId</a:t>
            </a:r>
            <a:r>
              <a:rPr lang="en-US" sz="2400" b="1" dirty="0">
                <a:gradFill>
                  <a:gsLst>
                    <a:gs pos="2917">
                      <a:schemeClr val="tx1"/>
                    </a:gs>
                    <a:gs pos="30000">
                      <a:schemeClr val="tx1"/>
                    </a:gs>
                  </a:gsLst>
                  <a:lin ang="5400000" scaled="0"/>
                </a:gradFill>
              </a:rPr>
              <a:t>: 2, </a:t>
            </a:r>
            <a:r>
              <a:rPr lang="en-US" sz="2400" b="1" dirty="0" err="1">
                <a:gradFill>
                  <a:gsLst>
                    <a:gs pos="2917">
                      <a:schemeClr val="tx1"/>
                    </a:gs>
                    <a:gs pos="30000">
                      <a:schemeClr val="tx1"/>
                    </a:gs>
                  </a:gsLst>
                  <a:lin ang="5400000" scaled="0"/>
                </a:gradFill>
              </a:rPr>
              <a:t>productName</a:t>
            </a:r>
            <a:r>
              <a:rPr lang="en-US" sz="2400" b="1" dirty="0">
                <a:gradFill>
                  <a:gsLst>
                    <a:gs pos="2917">
                      <a:schemeClr val="tx1"/>
                    </a:gs>
                    <a:gs pos="30000">
                      <a:schemeClr val="tx1"/>
                    </a:gs>
                  </a:gsLst>
                  <a:lin ang="5400000" scaled="0"/>
                </a:gradFill>
              </a:rPr>
              <a:t>: “Bar”}]</a:t>
            </a:r>
          </a:p>
        </p:txBody>
      </p:sp>
      <p:sp>
        <p:nvSpPr>
          <p:cNvPr id="6" name="Arrow: Left 5">
            <a:extLst>
              <a:ext uri="{FF2B5EF4-FFF2-40B4-BE49-F238E27FC236}">
                <a16:creationId xmlns:a16="http://schemas.microsoft.com/office/drawing/2014/main" id="{D9AFB257-24BF-4E2B-9360-526E0BAC406A}"/>
              </a:ext>
            </a:extLst>
          </p:cNvPr>
          <p:cNvSpPr/>
          <p:nvPr/>
        </p:nvSpPr>
        <p:spPr bwMode="auto">
          <a:xfrm>
            <a:off x="3280612" y="3428996"/>
            <a:ext cx="3336758" cy="524257"/>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Arrow: Left 7">
            <a:extLst>
              <a:ext uri="{FF2B5EF4-FFF2-40B4-BE49-F238E27FC236}">
                <a16:creationId xmlns:a16="http://schemas.microsoft.com/office/drawing/2014/main" id="{38109FA0-C52C-4C6C-B6B8-AEB3C6DF93C6}"/>
              </a:ext>
            </a:extLst>
          </p:cNvPr>
          <p:cNvSpPr/>
          <p:nvPr/>
        </p:nvSpPr>
        <p:spPr bwMode="auto">
          <a:xfrm rot="10800000">
            <a:off x="3280612" y="2536514"/>
            <a:ext cx="2384410" cy="524257"/>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72711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829F1-6718-410F-8461-AF2FF4D71BF5}"/>
              </a:ext>
            </a:extLst>
          </p:cNvPr>
          <p:cNvSpPr>
            <a:spLocks noGrp="1"/>
          </p:cNvSpPr>
          <p:nvPr>
            <p:ph type="title"/>
          </p:nvPr>
        </p:nvSpPr>
        <p:spPr/>
        <p:txBody>
          <a:bodyPr>
            <a:normAutofit/>
          </a:bodyPr>
          <a:lstStyle/>
          <a:p>
            <a:r>
              <a:rPr lang="en-US" dirty="0"/>
              <a:t>Simple Rules for Controllers</a:t>
            </a:r>
          </a:p>
        </p:txBody>
      </p:sp>
      <p:sp>
        <p:nvSpPr>
          <p:cNvPr id="6" name="Text Placeholder 5">
            <a:extLst>
              <a:ext uri="{FF2B5EF4-FFF2-40B4-BE49-F238E27FC236}">
                <a16:creationId xmlns:a16="http://schemas.microsoft.com/office/drawing/2014/main" id="{7D443984-18C1-48F7-9CE1-810FB76DAC75}"/>
              </a:ext>
            </a:extLst>
          </p:cNvPr>
          <p:cNvSpPr>
            <a:spLocks noGrp="1"/>
          </p:cNvSpPr>
          <p:nvPr>
            <p:ph idx="1"/>
          </p:nvPr>
        </p:nvSpPr>
        <p:spPr/>
        <p:txBody>
          <a:bodyPr/>
          <a:lstStyle/>
          <a:p>
            <a:r>
              <a:rPr lang="en-US" dirty="0"/>
              <a:t>Controllers should be dumb</a:t>
            </a:r>
          </a:p>
          <a:p>
            <a:r>
              <a:rPr lang="en-US" dirty="0"/>
              <a:t>Controllers should validate inputs</a:t>
            </a:r>
          </a:p>
          <a:p>
            <a:r>
              <a:rPr lang="en-US" dirty="0"/>
              <a:t>Controllers should validate access</a:t>
            </a:r>
          </a:p>
        </p:txBody>
      </p:sp>
    </p:spTree>
    <p:extLst>
      <p:ext uri="{BB962C8B-B14F-4D97-AF65-F5344CB8AC3E}">
        <p14:creationId xmlns:p14="http://schemas.microsoft.com/office/powerpoint/2010/main" val="1731518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34F5679-782A-4401-95CF-2BCB8D6B8CD4}"/>
              </a:ext>
            </a:extLst>
          </p:cNvPr>
          <p:cNvSpPr>
            <a:spLocks noGrp="1"/>
          </p:cNvSpPr>
          <p:nvPr>
            <p:ph type="title"/>
          </p:nvPr>
        </p:nvSpPr>
        <p:spPr/>
        <p:txBody>
          <a:bodyPr/>
          <a:lstStyle/>
          <a:p>
            <a:r>
              <a:rPr lang="en-US" dirty="0"/>
              <a:t>Dependency Injection</a:t>
            </a:r>
          </a:p>
        </p:txBody>
      </p:sp>
      <p:sp>
        <p:nvSpPr>
          <p:cNvPr id="2" name="Text Placeholder 1">
            <a:extLst>
              <a:ext uri="{FF2B5EF4-FFF2-40B4-BE49-F238E27FC236}">
                <a16:creationId xmlns:a16="http://schemas.microsoft.com/office/drawing/2014/main" id="{6D8A1E6D-9A6C-4B95-A8D4-B6913C49DD9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23996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9E1C3-E748-4D55-802F-B68C728BBB7F}"/>
              </a:ext>
            </a:extLst>
          </p:cNvPr>
          <p:cNvSpPr>
            <a:spLocks noGrp="1"/>
          </p:cNvSpPr>
          <p:nvPr>
            <p:ph type="title"/>
          </p:nvPr>
        </p:nvSpPr>
        <p:spPr/>
        <p:txBody>
          <a:bodyPr>
            <a:normAutofit/>
          </a:bodyPr>
          <a:lstStyle/>
          <a:p>
            <a:r>
              <a:rPr lang="en-US" dirty="0"/>
              <a:t>Dependency Injection</a:t>
            </a:r>
          </a:p>
        </p:txBody>
      </p:sp>
      <p:sp>
        <p:nvSpPr>
          <p:cNvPr id="2" name="Content Placeholder 1">
            <a:extLst>
              <a:ext uri="{FF2B5EF4-FFF2-40B4-BE49-F238E27FC236}">
                <a16:creationId xmlns:a16="http://schemas.microsoft.com/office/drawing/2014/main" id="{DC9435FA-8C69-4DBD-A08A-4FF9DE2DCF36}"/>
              </a:ext>
            </a:extLst>
          </p:cNvPr>
          <p:cNvSpPr>
            <a:spLocks noGrp="1"/>
          </p:cNvSpPr>
          <p:nvPr>
            <p:ph idx="1"/>
          </p:nvPr>
        </p:nvSpPr>
        <p:spPr/>
        <p:txBody>
          <a:bodyPr/>
          <a:lstStyle/>
          <a:p>
            <a:endParaRPr lang="en-US" dirty="0"/>
          </a:p>
        </p:txBody>
      </p:sp>
      <p:pic>
        <p:nvPicPr>
          <p:cNvPr id="15" name="Picture 14">
            <a:extLst>
              <a:ext uri="{FF2B5EF4-FFF2-40B4-BE49-F238E27FC236}">
                <a16:creationId xmlns:a16="http://schemas.microsoft.com/office/drawing/2014/main" id="{675B6B65-A821-46B8-9B73-7DFF28AEB649}"/>
              </a:ext>
            </a:extLst>
          </p:cNvPr>
          <p:cNvPicPr>
            <a:picLocks noChangeAspect="1"/>
          </p:cNvPicPr>
          <p:nvPr/>
        </p:nvPicPr>
        <p:blipFill>
          <a:blip r:embed="rId3"/>
          <a:stretch>
            <a:fillRect/>
          </a:stretch>
        </p:blipFill>
        <p:spPr>
          <a:xfrm>
            <a:off x="2514691" y="1551501"/>
            <a:ext cx="7162617" cy="4941374"/>
          </a:xfrm>
          <a:prstGeom prst="rect">
            <a:avLst/>
          </a:prstGeom>
        </p:spPr>
      </p:pic>
    </p:spTree>
    <p:extLst>
      <p:ext uri="{BB962C8B-B14F-4D97-AF65-F5344CB8AC3E}">
        <p14:creationId xmlns:p14="http://schemas.microsoft.com/office/powerpoint/2010/main" val="157106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9E1C3-E748-4D55-802F-B68C728BBB7F}"/>
              </a:ext>
            </a:extLst>
          </p:cNvPr>
          <p:cNvSpPr>
            <a:spLocks noGrp="1"/>
          </p:cNvSpPr>
          <p:nvPr>
            <p:ph type="title"/>
          </p:nvPr>
        </p:nvSpPr>
        <p:spPr/>
        <p:txBody>
          <a:bodyPr>
            <a:normAutofit/>
          </a:bodyPr>
          <a:lstStyle/>
          <a:p>
            <a:r>
              <a:rPr lang="en-US" dirty="0"/>
              <a:t>Dependency Injection</a:t>
            </a:r>
          </a:p>
        </p:txBody>
      </p:sp>
      <p:sp>
        <p:nvSpPr>
          <p:cNvPr id="3" name="Content Placeholder 2">
            <a:extLst>
              <a:ext uri="{FF2B5EF4-FFF2-40B4-BE49-F238E27FC236}">
                <a16:creationId xmlns:a16="http://schemas.microsoft.com/office/drawing/2014/main" id="{21D21C4A-3EB0-474A-8105-E2D32D9991FE}"/>
              </a:ext>
            </a:extLst>
          </p:cNvPr>
          <p:cNvSpPr>
            <a:spLocks noGrp="1"/>
          </p:cNvSpPr>
          <p:nvPr>
            <p:ph idx="1"/>
          </p:nvPr>
        </p:nvSpPr>
        <p:spPr/>
        <p:txBody>
          <a:bodyPr/>
          <a:lstStyle/>
          <a:p>
            <a:endParaRPr lang="en-US"/>
          </a:p>
        </p:txBody>
      </p:sp>
      <p:pic>
        <p:nvPicPr>
          <p:cNvPr id="15" name="Picture 14">
            <a:extLst>
              <a:ext uri="{FF2B5EF4-FFF2-40B4-BE49-F238E27FC236}">
                <a16:creationId xmlns:a16="http://schemas.microsoft.com/office/drawing/2014/main" id="{675B6B65-A821-46B8-9B73-7DFF28AEB649}"/>
              </a:ext>
            </a:extLst>
          </p:cNvPr>
          <p:cNvPicPr>
            <a:picLocks noChangeAspect="1"/>
          </p:cNvPicPr>
          <p:nvPr/>
        </p:nvPicPr>
        <p:blipFill>
          <a:blip r:embed="rId3"/>
          <a:stretch>
            <a:fillRect/>
          </a:stretch>
        </p:blipFill>
        <p:spPr>
          <a:xfrm>
            <a:off x="2514691" y="1362628"/>
            <a:ext cx="7162617" cy="4941374"/>
          </a:xfrm>
          <a:prstGeom prst="rect">
            <a:avLst/>
          </a:prstGeom>
        </p:spPr>
      </p:pic>
      <p:sp>
        <p:nvSpPr>
          <p:cNvPr id="2" name="Rectangle 1">
            <a:extLst>
              <a:ext uri="{FF2B5EF4-FFF2-40B4-BE49-F238E27FC236}">
                <a16:creationId xmlns:a16="http://schemas.microsoft.com/office/drawing/2014/main" id="{D8872F7E-A4F2-405B-8D41-373B2274CDE8}"/>
              </a:ext>
            </a:extLst>
          </p:cNvPr>
          <p:cNvSpPr/>
          <p:nvPr/>
        </p:nvSpPr>
        <p:spPr bwMode="auto">
          <a:xfrm>
            <a:off x="5533292" y="3130062"/>
            <a:ext cx="3985846" cy="492369"/>
          </a:xfrm>
          <a:prstGeom prst="rect">
            <a:avLst/>
          </a:prstGeom>
          <a:noFill/>
          <a:ln w="76200">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4412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9E1C3-E748-4D55-802F-B68C728BBB7F}"/>
              </a:ext>
            </a:extLst>
          </p:cNvPr>
          <p:cNvSpPr>
            <a:spLocks noGrp="1"/>
          </p:cNvSpPr>
          <p:nvPr>
            <p:ph type="title"/>
          </p:nvPr>
        </p:nvSpPr>
        <p:spPr/>
        <p:txBody>
          <a:bodyPr>
            <a:normAutofit/>
          </a:bodyPr>
          <a:lstStyle/>
          <a:p>
            <a:r>
              <a:rPr lang="en-US" dirty="0"/>
              <a:t>Dependency Injection</a:t>
            </a:r>
          </a:p>
        </p:txBody>
      </p:sp>
      <p:sp>
        <p:nvSpPr>
          <p:cNvPr id="2" name="Content Placeholder 1">
            <a:extLst>
              <a:ext uri="{FF2B5EF4-FFF2-40B4-BE49-F238E27FC236}">
                <a16:creationId xmlns:a16="http://schemas.microsoft.com/office/drawing/2014/main" id="{53D1CD2C-66D3-4E8C-8DB2-E0EBF5BE48C8}"/>
              </a:ext>
            </a:extLst>
          </p:cNvPr>
          <p:cNvSpPr>
            <a:spLocks noGrp="1"/>
          </p:cNvSpPr>
          <p:nvPr>
            <p:ph idx="1"/>
          </p:nvPr>
        </p:nvSpPr>
        <p:spPr/>
        <p:txBody>
          <a:bodyPr/>
          <a:lstStyle/>
          <a:p>
            <a:endParaRPr lang="en-US"/>
          </a:p>
        </p:txBody>
      </p:sp>
      <p:pic>
        <p:nvPicPr>
          <p:cNvPr id="15" name="Picture 14">
            <a:extLst>
              <a:ext uri="{FF2B5EF4-FFF2-40B4-BE49-F238E27FC236}">
                <a16:creationId xmlns:a16="http://schemas.microsoft.com/office/drawing/2014/main" id="{675B6B65-A821-46B8-9B73-7DFF28AEB649}"/>
              </a:ext>
            </a:extLst>
          </p:cNvPr>
          <p:cNvPicPr>
            <a:picLocks noChangeAspect="1"/>
          </p:cNvPicPr>
          <p:nvPr/>
        </p:nvPicPr>
        <p:blipFill>
          <a:blip r:embed="rId3"/>
          <a:stretch>
            <a:fillRect/>
          </a:stretch>
        </p:blipFill>
        <p:spPr>
          <a:xfrm>
            <a:off x="6096001" y="2547988"/>
            <a:ext cx="5697416" cy="3930555"/>
          </a:xfrm>
          <a:prstGeom prst="rect">
            <a:avLst/>
          </a:prstGeom>
        </p:spPr>
      </p:pic>
      <p:pic>
        <p:nvPicPr>
          <p:cNvPr id="3" name="Picture 2">
            <a:extLst>
              <a:ext uri="{FF2B5EF4-FFF2-40B4-BE49-F238E27FC236}">
                <a16:creationId xmlns:a16="http://schemas.microsoft.com/office/drawing/2014/main" id="{25974C4B-EC0A-4066-B981-A113C711F119}"/>
              </a:ext>
            </a:extLst>
          </p:cNvPr>
          <p:cNvPicPr>
            <a:picLocks noChangeAspect="1"/>
          </p:cNvPicPr>
          <p:nvPr/>
        </p:nvPicPr>
        <p:blipFill>
          <a:blip r:embed="rId4"/>
          <a:stretch>
            <a:fillRect/>
          </a:stretch>
        </p:blipFill>
        <p:spPr>
          <a:xfrm>
            <a:off x="398583" y="1481188"/>
            <a:ext cx="7760677" cy="2133600"/>
          </a:xfrm>
          <a:prstGeom prst="rect">
            <a:avLst/>
          </a:prstGeom>
        </p:spPr>
      </p:pic>
    </p:spTree>
    <p:extLst>
      <p:ext uri="{BB962C8B-B14F-4D97-AF65-F5344CB8AC3E}">
        <p14:creationId xmlns:p14="http://schemas.microsoft.com/office/powerpoint/2010/main" val="1193828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9E1C3-E748-4D55-802F-B68C728BBB7F}"/>
              </a:ext>
            </a:extLst>
          </p:cNvPr>
          <p:cNvSpPr>
            <a:spLocks noGrp="1"/>
          </p:cNvSpPr>
          <p:nvPr>
            <p:ph type="title"/>
          </p:nvPr>
        </p:nvSpPr>
        <p:spPr/>
        <p:txBody>
          <a:bodyPr>
            <a:normAutofit/>
          </a:bodyPr>
          <a:lstStyle/>
          <a:p>
            <a:r>
              <a:rPr lang="en-US" dirty="0"/>
              <a:t>Dependency Injection</a:t>
            </a:r>
          </a:p>
        </p:txBody>
      </p:sp>
      <p:sp>
        <p:nvSpPr>
          <p:cNvPr id="2" name="Content Placeholder 1">
            <a:extLst>
              <a:ext uri="{FF2B5EF4-FFF2-40B4-BE49-F238E27FC236}">
                <a16:creationId xmlns:a16="http://schemas.microsoft.com/office/drawing/2014/main" id="{FBBC0FEC-1AFC-4E5A-9514-B47EDC3EA67C}"/>
              </a:ext>
            </a:extLst>
          </p:cNvPr>
          <p:cNvSpPr>
            <a:spLocks noGrp="1"/>
          </p:cNvSpPr>
          <p:nvPr>
            <p:ph idx="1"/>
          </p:nvPr>
        </p:nvSpPr>
        <p:spPr/>
        <p:txBody>
          <a:bodyPr/>
          <a:lstStyle/>
          <a:p>
            <a:endParaRPr lang="en-US"/>
          </a:p>
        </p:txBody>
      </p:sp>
      <p:pic>
        <p:nvPicPr>
          <p:cNvPr id="15" name="Picture 14">
            <a:extLst>
              <a:ext uri="{FF2B5EF4-FFF2-40B4-BE49-F238E27FC236}">
                <a16:creationId xmlns:a16="http://schemas.microsoft.com/office/drawing/2014/main" id="{675B6B65-A821-46B8-9B73-7DFF28AEB649}"/>
              </a:ext>
            </a:extLst>
          </p:cNvPr>
          <p:cNvPicPr>
            <a:picLocks noChangeAspect="1"/>
          </p:cNvPicPr>
          <p:nvPr/>
        </p:nvPicPr>
        <p:blipFill>
          <a:blip r:embed="rId3"/>
          <a:stretch>
            <a:fillRect/>
          </a:stretch>
        </p:blipFill>
        <p:spPr>
          <a:xfrm>
            <a:off x="6096001" y="2547988"/>
            <a:ext cx="5697416" cy="3930555"/>
          </a:xfrm>
          <a:prstGeom prst="rect">
            <a:avLst/>
          </a:prstGeom>
        </p:spPr>
      </p:pic>
      <p:pic>
        <p:nvPicPr>
          <p:cNvPr id="3" name="Picture 2">
            <a:extLst>
              <a:ext uri="{FF2B5EF4-FFF2-40B4-BE49-F238E27FC236}">
                <a16:creationId xmlns:a16="http://schemas.microsoft.com/office/drawing/2014/main" id="{25974C4B-EC0A-4066-B981-A113C711F119}"/>
              </a:ext>
            </a:extLst>
          </p:cNvPr>
          <p:cNvPicPr>
            <a:picLocks noChangeAspect="1"/>
          </p:cNvPicPr>
          <p:nvPr/>
        </p:nvPicPr>
        <p:blipFill>
          <a:blip r:embed="rId4"/>
          <a:stretch>
            <a:fillRect/>
          </a:stretch>
        </p:blipFill>
        <p:spPr>
          <a:xfrm>
            <a:off x="398583" y="1481188"/>
            <a:ext cx="7760677" cy="2133600"/>
          </a:xfrm>
          <a:prstGeom prst="rect">
            <a:avLst/>
          </a:prstGeom>
        </p:spPr>
      </p:pic>
      <p:cxnSp>
        <p:nvCxnSpPr>
          <p:cNvPr id="5" name="Straight Connector 4">
            <a:extLst>
              <a:ext uri="{FF2B5EF4-FFF2-40B4-BE49-F238E27FC236}">
                <a16:creationId xmlns:a16="http://schemas.microsoft.com/office/drawing/2014/main" id="{8C9E20A4-855E-4E7A-A072-CF335F6E7DFF}"/>
              </a:ext>
            </a:extLst>
          </p:cNvPr>
          <p:cNvCxnSpPr>
            <a:cxnSpLocks/>
          </p:cNvCxnSpPr>
          <p:nvPr/>
        </p:nvCxnSpPr>
        <p:spPr>
          <a:xfrm>
            <a:off x="5533292" y="3153508"/>
            <a:ext cx="2110154" cy="0"/>
          </a:xfrm>
          <a:prstGeom prst="line">
            <a:avLst/>
          </a:prstGeom>
          <a:ln w="76200">
            <a:solidFill>
              <a:srgbClr val="E8112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6F9E3FE-87B2-4C15-BD0A-8E951DEAF363}"/>
              </a:ext>
            </a:extLst>
          </p:cNvPr>
          <p:cNvCxnSpPr>
            <a:cxnSpLocks/>
          </p:cNvCxnSpPr>
          <p:nvPr/>
        </p:nvCxnSpPr>
        <p:spPr>
          <a:xfrm>
            <a:off x="8651630" y="4278924"/>
            <a:ext cx="2848708" cy="0"/>
          </a:xfrm>
          <a:prstGeom prst="line">
            <a:avLst/>
          </a:prstGeom>
          <a:ln w="76200">
            <a:solidFill>
              <a:srgbClr val="E8112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681F7A4-87F7-46F0-B7EE-E14B61A4E99F}"/>
              </a:ext>
            </a:extLst>
          </p:cNvPr>
          <p:cNvCxnSpPr/>
          <p:nvPr/>
        </p:nvCxnSpPr>
        <p:spPr>
          <a:xfrm>
            <a:off x="6881446" y="3189826"/>
            <a:ext cx="1840523" cy="849924"/>
          </a:xfrm>
          <a:prstGeom prst="straightConnector1">
            <a:avLst/>
          </a:prstGeom>
          <a:ln w="76200">
            <a:solidFill>
              <a:srgbClr val="E81123"/>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4983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1CA7C-947B-4E2B-9B85-23D3E4252C3B}"/>
              </a:ext>
            </a:extLst>
          </p:cNvPr>
          <p:cNvSpPr>
            <a:spLocks noGrp="1"/>
          </p:cNvSpPr>
          <p:nvPr>
            <p:ph type="title"/>
          </p:nvPr>
        </p:nvSpPr>
        <p:spPr/>
        <p:txBody>
          <a:bodyPr/>
          <a:lstStyle/>
          <a:p>
            <a:r>
              <a:rPr lang="en-US" dirty="0"/>
              <a:t>Building a Simple GET Request</a:t>
            </a:r>
          </a:p>
        </p:txBody>
      </p:sp>
      <p:sp>
        <p:nvSpPr>
          <p:cNvPr id="3" name="Text Placeholder 2">
            <a:extLst>
              <a:ext uri="{FF2B5EF4-FFF2-40B4-BE49-F238E27FC236}">
                <a16:creationId xmlns:a16="http://schemas.microsoft.com/office/drawing/2014/main" id="{7092F064-BF47-4DE4-BBD9-8116B2ECB93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42601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31F0CD-0192-4873-B091-A8212BCE69D3}"/>
              </a:ext>
            </a:extLst>
          </p:cNvPr>
          <p:cNvSpPr>
            <a:spLocks noGrp="1"/>
          </p:cNvSpPr>
          <p:nvPr>
            <p:ph type="title"/>
          </p:nvPr>
        </p:nvSpPr>
        <p:spPr/>
        <p:txBody>
          <a:bodyPr>
            <a:normAutofit/>
          </a:bodyPr>
          <a:lstStyle/>
          <a:p>
            <a:r>
              <a:rPr lang="en-US" dirty="0"/>
              <a:t>A Simple GET Request</a:t>
            </a:r>
          </a:p>
        </p:txBody>
      </p:sp>
      <p:sp>
        <p:nvSpPr>
          <p:cNvPr id="2" name="Content Placeholder 1">
            <a:extLst>
              <a:ext uri="{FF2B5EF4-FFF2-40B4-BE49-F238E27FC236}">
                <a16:creationId xmlns:a16="http://schemas.microsoft.com/office/drawing/2014/main" id="{B7D491CE-9B01-4E9C-B05D-5A7DFAA4FBF1}"/>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FF2A84A6-410D-4779-8299-29C055E1D0B7}"/>
              </a:ext>
            </a:extLst>
          </p:cNvPr>
          <p:cNvPicPr>
            <a:picLocks noChangeAspect="1"/>
          </p:cNvPicPr>
          <p:nvPr/>
        </p:nvPicPr>
        <p:blipFill>
          <a:blip r:embed="rId3"/>
          <a:stretch>
            <a:fillRect/>
          </a:stretch>
        </p:blipFill>
        <p:spPr>
          <a:xfrm>
            <a:off x="2514691" y="1362628"/>
            <a:ext cx="7162617" cy="4941374"/>
          </a:xfrm>
          <a:prstGeom prst="rect">
            <a:avLst/>
          </a:prstGeom>
        </p:spPr>
      </p:pic>
    </p:spTree>
    <p:extLst>
      <p:ext uri="{BB962C8B-B14F-4D97-AF65-F5344CB8AC3E}">
        <p14:creationId xmlns:p14="http://schemas.microsoft.com/office/powerpoint/2010/main" val="3904610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C54234-625E-4022-B828-50E28F9F5C4C}"/>
              </a:ext>
            </a:extLst>
          </p:cNvPr>
          <p:cNvPicPr>
            <a:picLocks noChangeAspect="1"/>
          </p:cNvPicPr>
          <p:nvPr/>
        </p:nvPicPr>
        <p:blipFill>
          <a:blip r:embed="rId2"/>
          <a:stretch>
            <a:fillRect/>
          </a:stretch>
        </p:blipFill>
        <p:spPr>
          <a:xfrm>
            <a:off x="992448" y="1753436"/>
            <a:ext cx="10207104" cy="3351128"/>
          </a:xfrm>
          <a:prstGeom prst="rect">
            <a:avLst/>
          </a:prstGeom>
        </p:spPr>
      </p:pic>
    </p:spTree>
    <p:extLst>
      <p:ext uri="{BB962C8B-B14F-4D97-AF65-F5344CB8AC3E}">
        <p14:creationId xmlns:p14="http://schemas.microsoft.com/office/powerpoint/2010/main" val="2480641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31F0CD-0192-4873-B091-A8212BCE69D3}"/>
              </a:ext>
            </a:extLst>
          </p:cNvPr>
          <p:cNvSpPr>
            <a:spLocks noGrp="1"/>
          </p:cNvSpPr>
          <p:nvPr>
            <p:ph type="title"/>
          </p:nvPr>
        </p:nvSpPr>
        <p:spPr/>
        <p:txBody>
          <a:bodyPr>
            <a:normAutofit/>
          </a:bodyPr>
          <a:lstStyle/>
          <a:p>
            <a:r>
              <a:rPr lang="en-US" dirty="0"/>
              <a:t>A Simple GET Request</a:t>
            </a:r>
          </a:p>
        </p:txBody>
      </p:sp>
      <p:sp>
        <p:nvSpPr>
          <p:cNvPr id="2" name="Content Placeholder 1">
            <a:extLst>
              <a:ext uri="{FF2B5EF4-FFF2-40B4-BE49-F238E27FC236}">
                <a16:creationId xmlns:a16="http://schemas.microsoft.com/office/drawing/2014/main" id="{167DF7F1-EFF9-48C1-A85A-2957B221207D}"/>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FF2A84A6-410D-4779-8299-29C055E1D0B7}"/>
              </a:ext>
            </a:extLst>
          </p:cNvPr>
          <p:cNvPicPr>
            <a:picLocks noChangeAspect="1"/>
          </p:cNvPicPr>
          <p:nvPr/>
        </p:nvPicPr>
        <p:blipFill>
          <a:blip r:embed="rId3"/>
          <a:stretch>
            <a:fillRect/>
          </a:stretch>
        </p:blipFill>
        <p:spPr>
          <a:xfrm>
            <a:off x="2514691" y="1362628"/>
            <a:ext cx="7162617" cy="4941374"/>
          </a:xfrm>
          <a:prstGeom prst="rect">
            <a:avLst/>
          </a:prstGeom>
        </p:spPr>
      </p:pic>
      <p:cxnSp>
        <p:nvCxnSpPr>
          <p:cNvPr id="5" name="Straight Connector 4">
            <a:extLst>
              <a:ext uri="{FF2B5EF4-FFF2-40B4-BE49-F238E27FC236}">
                <a16:creationId xmlns:a16="http://schemas.microsoft.com/office/drawing/2014/main" id="{6A587A7A-94D6-4A0F-9646-BA5589987DCE}"/>
              </a:ext>
            </a:extLst>
          </p:cNvPr>
          <p:cNvCxnSpPr>
            <a:cxnSpLocks/>
          </p:cNvCxnSpPr>
          <p:nvPr/>
        </p:nvCxnSpPr>
        <p:spPr>
          <a:xfrm>
            <a:off x="6002215" y="2637692"/>
            <a:ext cx="1207477" cy="0"/>
          </a:xfrm>
          <a:prstGeom prst="line">
            <a:avLst/>
          </a:prstGeom>
          <a:ln w="76200">
            <a:solidFill>
              <a:srgbClr val="E8112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284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31F0CD-0192-4873-B091-A8212BCE69D3}"/>
              </a:ext>
            </a:extLst>
          </p:cNvPr>
          <p:cNvSpPr>
            <a:spLocks noGrp="1"/>
          </p:cNvSpPr>
          <p:nvPr>
            <p:ph type="title"/>
          </p:nvPr>
        </p:nvSpPr>
        <p:spPr/>
        <p:txBody>
          <a:bodyPr>
            <a:normAutofit/>
          </a:bodyPr>
          <a:lstStyle/>
          <a:p>
            <a:r>
              <a:rPr lang="en-US" dirty="0"/>
              <a:t>A Simple GET Request</a:t>
            </a:r>
          </a:p>
        </p:txBody>
      </p:sp>
      <p:sp>
        <p:nvSpPr>
          <p:cNvPr id="3" name="Content Placeholder 2">
            <a:extLst>
              <a:ext uri="{FF2B5EF4-FFF2-40B4-BE49-F238E27FC236}">
                <a16:creationId xmlns:a16="http://schemas.microsoft.com/office/drawing/2014/main" id="{F0E46C80-5412-416E-9CCF-6CECC89A4FF2}"/>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FF2A84A6-410D-4779-8299-29C055E1D0B7}"/>
              </a:ext>
            </a:extLst>
          </p:cNvPr>
          <p:cNvPicPr>
            <a:picLocks noChangeAspect="1"/>
          </p:cNvPicPr>
          <p:nvPr/>
        </p:nvPicPr>
        <p:blipFill>
          <a:blip r:embed="rId3"/>
          <a:stretch>
            <a:fillRect/>
          </a:stretch>
        </p:blipFill>
        <p:spPr>
          <a:xfrm>
            <a:off x="2514691" y="1362628"/>
            <a:ext cx="7162617" cy="4941374"/>
          </a:xfrm>
          <a:prstGeom prst="rect">
            <a:avLst/>
          </a:prstGeom>
        </p:spPr>
      </p:pic>
      <p:sp>
        <p:nvSpPr>
          <p:cNvPr id="2" name="TextBox 1">
            <a:extLst>
              <a:ext uri="{FF2B5EF4-FFF2-40B4-BE49-F238E27FC236}">
                <a16:creationId xmlns:a16="http://schemas.microsoft.com/office/drawing/2014/main" id="{FF6CA6F4-E59C-473F-AEE1-772F32E86BC9}"/>
              </a:ext>
            </a:extLst>
          </p:cNvPr>
          <p:cNvSpPr txBox="1"/>
          <p:nvPr/>
        </p:nvSpPr>
        <p:spPr>
          <a:xfrm rot="20700000">
            <a:off x="6195309" y="2100928"/>
            <a:ext cx="2036517" cy="307777"/>
          </a:xfrm>
          <a:prstGeom prst="rect">
            <a:avLst/>
          </a:prstGeom>
          <a:solidFill>
            <a:schemeClr val="bg1"/>
          </a:solidFill>
        </p:spPr>
        <p:txBody>
          <a:bodyPr wrap="square" lIns="0" tIns="0" rIns="0" bIns="0" rtlCol="0">
            <a:spAutoFit/>
          </a:bodyPr>
          <a:lstStyle/>
          <a:p>
            <a:pPr algn="l"/>
            <a:r>
              <a:rPr lang="en-US" sz="2000" b="1" dirty="0" err="1">
                <a:solidFill>
                  <a:srgbClr val="FF0000"/>
                </a:solidFill>
                <a:latin typeface="Consolas" panose="020B0609020204030204" pitchFamily="49" charset="0"/>
              </a:rPr>
              <a:t>ControllerBase</a:t>
            </a:r>
            <a:endParaRPr lang="en-US" sz="2000" b="1"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2626500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31F0CD-0192-4873-B091-A8212BCE69D3}"/>
              </a:ext>
            </a:extLst>
          </p:cNvPr>
          <p:cNvSpPr>
            <a:spLocks noGrp="1"/>
          </p:cNvSpPr>
          <p:nvPr>
            <p:ph type="title"/>
          </p:nvPr>
        </p:nvSpPr>
        <p:spPr/>
        <p:txBody>
          <a:bodyPr>
            <a:normAutofit/>
          </a:bodyPr>
          <a:lstStyle/>
          <a:p>
            <a:r>
              <a:rPr lang="en-US" dirty="0"/>
              <a:t>A Simple GET Request</a:t>
            </a:r>
          </a:p>
        </p:txBody>
      </p:sp>
      <p:sp>
        <p:nvSpPr>
          <p:cNvPr id="3" name="Content Placeholder 2">
            <a:extLst>
              <a:ext uri="{FF2B5EF4-FFF2-40B4-BE49-F238E27FC236}">
                <a16:creationId xmlns:a16="http://schemas.microsoft.com/office/drawing/2014/main" id="{96F2636E-4842-4755-A6DA-C9D2BBBB0C9B}"/>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FF2A84A6-410D-4779-8299-29C055E1D0B7}"/>
              </a:ext>
            </a:extLst>
          </p:cNvPr>
          <p:cNvPicPr>
            <a:picLocks noChangeAspect="1"/>
          </p:cNvPicPr>
          <p:nvPr/>
        </p:nvPicPr>
        <p:blipFill>
          <a:blip r:embed="rId3"/>
          <a:stretch>
            <a:fillRect/>
          </a:stretch>
        </p:blipFill>
        <p:spPr>
          <a:xfrm>
            <a:off x="588263" y="1410754"/>
            <a:ext cx="7162617" cy="4941374"/>
          </a:xfrm>
          <a:prstGeom prst="rect">
            <a:avLst/>
          </a:prstGeom>
        </p:spPr>
      </p:pic>
      <p:sp>
        <p:nvSpPr>
          <p:cNvPr id="5" name="Rectangle 4">
            <a:extLst>
              <a:ext uri="{FF2B5EF4-FFF2-40B4-BE49-F238E27FC236}">
                <a16:creationId xmlns:a16="http://schemas.microsoft.com/office/drawing/2014/main" id="{DB397114-2560-4D31-9333-FAB795E048D3}"/>
              </a:ext>
            </a:extLst>
          </p:cNvPr>
          <p:cNvSpPr/>
          <p:nvPr/>
        </p:nvSpPr>
        <p:spPr bwMode="auto">
          <a:xfrm>
            <a:off x="588263" y="1970712"/>
            <a:ext cx="2725524" cy="597876"/>
          </a:xfrm>
          <a:prstGeom prst="rect">
            <a:avLst/>
          </a:prstGeom>
          <a:noFill/>
          <a:ln w="76200">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838C3360-E5AF-40F1-A079-DE256765815E}"/>
              </a:ext>
            </a:extLst>
          </p:cNvPr>
          <p:cNvSpPr/>
          <p:nvPr/>
        </p:nvSpPr>
        <p:spPr bwMode="auto">
          <a:xfrm>
            <a:off x="1109848" y="4214173"/>
            <a:ext cx="1594339" cy="492369"/>
          </a:xfrm>
          <a:prstGeom prst="rect">
            <a:avLst/>
          </a:prstGeom>
          <a:noFill/>
          <a:ln w="76200">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extBox 1">
            <a:extLst>
              <a:ext uri="{FF2B5EF4-FFF2-40B4-BE49-F238E27FC236}">
                <a16:creationId xmlns:a16="http://schemas.microsoft.com/office/drawing/2014/main" id="{3B7EE94D-6489-459D-AFDC-F7C17C91BCBB}"/>
              </a:ext>
            </a:extLst>
          </p:cNvPr>
          <p:cNvSpPr txBox="1"/>
          <p:nvPr/>
        </p:nvSpPr>
        <p:spPr>
          <a:xfrm>
            <a:off x="7892716" y="1524000"/>
            <a:ext cx="3711022" cy="3447098"/>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US" sz="3200" dirty="0">
                <a:gradFill>
                  <a:gsLst>
                    <a:gs pos="2917">
                      <a:schemeClr val="tx1"/>
                    </a:gs>
                    <a:gs pos="30000">
                      <a:schemeClr val="tx1"/>
                    </a:gs>
                  </a:gsLst>
                  <a:lin ang="5400000" scaled="0"/>
                </a:gradFill>
              </a:rPr>
              <a:t>Automatic 400 Bad Request</a:t>
            </a:r>
          </a:p>
          <a:p>
            <a:pPr marL="342900" indent="-342900" algn="l">
              <a:buFont typeface="Arial" panose="020B0604020202020204" pitchFamily="34" charset="0"/>
              <a:buChar char="•"/>
            </a:pPr>
            <a:endParaRPr lang="en-US" sz="3200" dirty="0">
              <a:gradFill>
                <a:gsLst>
                  <a:gs pos="2917">
                    <a:schemeClr val="tx1"/>
                  </a:gs>
                  <a:gs pos="30000">
                    <a:schemeClr val="tx1"/>
                  </a:gs>
                </a:gsLst>
                <a:lin ang="5400000" scaled="0"/>
              </a:gradFill>
            </a:endParaRPr>
          </a:p>
          <a:p>
            <a:pPr marL="342900" indent="-342900" algn="l">
              <a:buFont typeface="Arial" panose="020B0604020202020204" pitchFamily="34" charset="0"/>
              <a:buChar char="•"/>
            </a:pPr>
            <a:r>
              <a:rPr lang="en-US" sz="3200" dirty="0">
                <a:gradFill>
                  <a:gsLst>
                    <a:gs pos="2917">
                      <a:schemeClr val="tx1"/>
                    </a:gs>
                    <a:gs pos="30000">
                      <a:schemeClr val="tx1"/>
                    </a:gs>
                  </a:gsLst>
                  <a:lin ang="5400000" scaled="0"/>
                </a:gradFill>
              </a:rPr>
              <a:t>Model Binding Assistance</a:t>
            </a:r>
          </a:p>
          <a:p>
            <a:pPr marL="342900" indent="-342900" algn="l">
              <a:buFont typeface="Arial" panose="020B0604020202020204" pitchFamily="34" charset="0"/>
              <a:buChar char="•"/>
            </a:pPr>
            <a:endParaRPr lang="en-US" sz="3200" dirty="0">
              <a:gradFill>
                <a:gsLst>
                  <a:gs pos="2917">
                    <a:schemeClr val="tx1"/>
                  </a:gs>
                  <a:gs pos="30000">
                    <a:schemeClr val="tx1"/>
                  </a:gs>
                </a:gsLst>
                <a:lin ang="5400000" scaled="0"/>
              </a:gradFill>
            </a:endParaRPr>
          </a:p>
          <a:p>
            <a:pPr marL="342900" indent="-342900" algn="l">
              <a:buFont typeface="Arial" panose="020B0604020202020204" pitchFamily="34" charset="0"/>
              <a:buChar char="•"/>
            </a:pPr>
            <a:r>
              <a:rPr lang="en-US" sz="3200" dirty="0">
                <a:gradFill>
                  <a:gsLst>
                    <a:gs pos="2917">
                      <a:schemeClr val="tx1"/>
                    </a:gs>
                    <a:gs pos="30000">
                      <a:schemeClr val="tx1"/>
                    </a:gs>
                  </a:gsLst>
                  <a:lin ang="5400000" scaled="0"/>
                </a:gradFill>
              </a:rPr>
              <a:t>Better errors</a:t>
            </a:r>
          </a:p>
        </p:txBody>
      </p:sp>
    </p:spTree>
    <p:extLst>
      <p:ext uri="{BB962C8B-B14F-4D97-AF65-F5344CB8AC3E}">
        <p14:creationId xmlns:p14="http://schemas.microsoft.com/office/powerpoint/2010/main" val="1340157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31F0CD-0192-4873-B091-A8212BCE69D3}"/>
              </a:ext>
            </a:extLst>
          </p:cNvPr>
          <p:cNvSpPr>
            <a:spLocks noGrp="1"/>
          </p:cNvSpPr>
          <p:nvPr>
            <p:ph type="title"/>
          </p:nvPr>
        </p:nvSpPr>
        <p:spPr/>
        <p:txBody>
          <a:bodyPr>
            <a:normAutofit/>
          </a:bodyPr>
          <a:lstStyle/>
          <a:p>
            <a:r>
              <a:rPr lang="en-US" dirty="0"/>
              <a:t>A Simple GET Request</a:t>
            </a:r>
          </a:p>
        </p:txBody>
      </p:sp>
      <p:sp>
        <p:nvSpPr>
          <p:cNvPr id="2" name="Content Placeholder 1">
            <a:extLst>
              <a:ext uri="{FF2B5EF4-FFF2-40B4-BE49-F238E27FC236}">
                <a16:creationId xmlns:a16="http://schemas.microsoft.com/office/drawing/2014/main" id="{662FFFFF-B106-45B3-92B1-65A1EB84766F}"/>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FF2A84A6-410D-4779-8299-29C055E1D0B7}"/>
              </a:ext>
            </a:extLst>
          </p:cNvPr>
          <p:cNvPicPr>
            <a:picLocks noChangeAspect="1"/>
          </p:cNvPicPr>
          <p:nvPr/>
        </p:nvPicPr>
        <p:blipFill>
          <a:blip r:embed="rId3"/>
          <a:stretch>
            <a:fillRect/>
          </a:stretch>
        </p:blipFill>
        <p:spPr>
          <a:xfrm>
            <a:off x="2514691" y="1378669"/>
            <a:ext cx="7162617" cy="4941374"/>
          </a:xfrm>
          <a:prstGeom prst="rect">
            <a:avLst/>
          </a:prstGeom>
        </p:spPr>
      </p:pic>
      <p:sp>
        <p:nvSpPr>
          <p:cNvPr id="5" name="Rectangle 4">
            <a:extLst>
              <a:ext uri="{FF2B5EF4-FFF2-40B4-BE49-F238E27FC236}">
                <a16:creationId xmlns:a16="http://schemas.microsoft.com/office/drawing/2014/main" id="{DB397114-2560-4D31-9333-FAB795E048D3}"/>
              </a:ext>
            </a:extLst>
          </p:cNvPr>
          <p:cNvSpPr/>
          <p:nvPr/>
        </p:nvSpPr>
        <p:spPr bwMode="auto">
          <a:xfrm>
            <a:off x="2514691" y="1938627"/>
            <a:ext cx="2725524" cy="597876"/>
          </a:xfrm>
          <a:prstGeom prst="rect">
            <a:avLst/>
          </a:prstGeom>
          <a:noFill/>
          <a:ln w="76200">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838C3360-E5AF-40F1-A079-DE256765815E}"/>
              </a:ext>
            </a:extLst>
          </p:cNvPr>
          <p:cNvSpPr/>
          <p:nvPr/>
        </p:nvSpPr>
        <p:spPr bwMode="auto">
          <a:xfrm>
            <a:off x="3036276" y="4182088"/>
            <a:ext cx="1594339" cy="492369"/>
          </a:xfrm>
          <a:prstGeom prst="rect">
            <a:avLst/>
          </a:prstGeom>
          <a:noFill/>
          <a:ln w="76200">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51876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31F0CD-0192-4873-B091-A8212BCE69D3}"/>
              </a:ext>
            </a:extLst>
          </p:cNvPr>
          <p:cNvSpPr>
            <a:spLocks noGrp="1"/>
          </p:cNvSpPr>
          <p:nvPr>
            <p:ph type="title"/>
          </p:nvPr>
        </p:nvSpPr>
        <p:spPr/>
        <p:txBody>
          <a:bodyPr>
            <a:normAutofit/>
          </a:bodyPr>
          <a:lstStyle/>
          <a:p>
            <a:r>
              <a:rPr lang="en-US" dirty="0"/>
              <a:t>A Simple GET Request</a:t>
            </a:r>
          </a:p>
        </p:txBody>
      </p:sp>
      <p:sp>
        <p:nvSpPr>
          <p:cNvPr id="2" name="Content Placeholder 1">
            <a:extLst>
              <a:ext uri="{FF2B5EF4-FFF2-40B4-BE49-F238E27FC236}">
                <a16:creationId xmlns:a16="http://schemas.microsoft.com/office/drawing/2014/main" id="{5B633616-0A70-44AF-97C1-90DD08280BA0}"/>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FF2A84A6-410D-4779-8299-29C055E1D0B7}"/>
              </a:ext>
            </a:extLst>
          </p:cNvPr>
          <p:cNvPicPr>
            <a:picLocks noChangeAspect="1"/>
          </p:cNvPicPr>
          <p:nvPr/>
        </p:nvPicPr>
        <p:blipFill>
          <a:blip r:embed="rId3"/>
          <a:stretch>
            <a:fillRect/>
          </a:stretch>
        </p:blipFill>
        <p:spPr>
          <a:xfrm>
            <a:off x="4327450" y="1378669"/>
            <a:ext cx="7162617" cy="4941374"/>
          </a:xfrm>
          <a:prstGeom prst="rect">
            <a:avLst/>
          </a:prstGeom>
        </p:spPr>
      </p:pic>
      <p:sp>
        <p:nvSpPr>
          <p:cNvPr id="8" name="TextBox 7">
            <a:extLst>
              <a:ext uri="{FF2B5EF4-FFF2-40B4-BE49-F238E27FC236}">
                <a16:creationId xmlns:a16="http://schemas.microsoft.com/office/drawing/2014/main" id="{CDE71BE9-264B-40FD-84C4-E1999C781594}"/>
              </a:ext>
            </a:extLst>
          </p:cNvPr>
          <p:cNvSpPr txBox="1"/>
          <p:nvPr/>
        </p:nvSpPr>
        <p:spPr>
          <a:xfrm>
            <a:off x="588263" y="4843764"/>
            <a:ext cx="3711022" cy="492443"/>
          </a:xfrm>
          <a:prstGeom prst="rect">
            <a:avLst/>
          </a:prstGeom>
          <a:noFill/>
        </p:spPr>
        <p:txBody>
          <a:bodyPr wrap="square" lIns="0" tIns="0" rIns="0" bIns="0" rtlCol="0">
            <a:spAutoFit/>
          </a:bodyPr>
          <a:lstStyle/>
          <a:p>
            <a:pPr algn="l"/>
            <a:r>
              <a:rPr lang="en-US" sz="3200" dirty="0">
                <a:gradFill>
                  <a:gsLst>
                    <a:gs pos="2917">
                      <a:schemeClr val="tx1"/>
                    </a:gs>
                    <a:gs pos="30000">
                      <a:schemeClr val="tx1"/>
                    </a:gs>
                  </a:gsLst>
                  <a:lin ang="5400000" scaled="0"/>
                </a:gradFill>
              </a:rPr>
              <a:t>GET /</a:t>
            </a:r>
            <a:r>
              <a:rPr lang="en-US" sz="3200" dirty="0" err="1">
                <a:gradFill>
                  <a:gsLst>
                    <a:gs pos="2917">
                      <a:schemeClr val="tx1"/>
                    </a:gs>
                    <a:gs pos="30000">
                      <a:schemeClr val="tx1"/>
                    </a:gs>
                  </a:gsLst>
                  <a:lin ang="5400000" scaled="0"/>
                </a:gradFill>
              </a:rPr>
              <a:t>api</a:t>
            </a:r>
            <a:r>
              <a:rPr lang="en-US" sz="3200" dirty="0">
                <a:gradFill>
                  <a:gsLst>
                    <a:gs pos="2917">
                      <a:schemeClr val="tx1"/>
                    </a:gs>
                    <a:gs pos="30000">
                      <a:schemeClr val="tx1"/>
                    </a:gs>
                  </a:gsLst>
                  <a:lin ang="5400000" scaled="0"/>
                </a:gradFill>
              </a:rPr>
              <a:t>/products</a:t>
            </a:r>
          </a:p>
        </p:txBody>
      </p:sp>
    </p:spTree>
    <p:extLst>
      <p:ext uri="{BB962C8B-B14F-4D97-AF65-F5344CB8AC3E}">
        <p14:creationId xmlns:p14="http://schemas.microsoft.com/office/powerpoint/2010/main" val="161405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31F0CD-0192-4873-B091-A8212BCE69D3}"/>
              </a:ext>
            </a:extLst>
          </p:cNvPr>
          <p:cNvSpPr>
            <a:spLocks noGrp="1"/>
          </p:cNvSpPr>
          <p:nvPr>
            <p:ph type="title"/>
          </p:nvPr>
        </p:nvSpPr>
        <p:spPr/>
        <p:txBody>
          <a:bodyPr>
            <a:normAutofit/>
          </a:bodyPr>
          <a:lstStyle/>
          <a:p>
            <a:r>
              <a:rPr lang="en-US" dirty="0"/>
              <a:t>A Simple GET Request</a:t>
            </a:r>
          </a:p>
        </p:txBody>
      </p:sp>
      <p:sp>
        <p:nvSpPr>
          <p:cNvPr id="2" name="Content Placeholder 1">
            <a:extLst>
              <a:ext uri="{FF2B5EF4-FFF2-40B4-BE49-F238E27FC236}">
                <a16:creationId xmlns:a16="http://schemas.microsoft.com/office/drawing/2014/main" id="{38853870-3D0F-45E4-BA6A-2F1D46730E6C}"/>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FF2A84A6-410D-4779-8299-29C055E1D0B7}"/>
              </a:ext>
            </a:extLst>
          </p:cNvPr>
          <p:cNvPicPr>
            <a:picLocks noChangeAspect="1"/>
          </p:cNvPicPr>
          <p:nvPr/>
        </p:nvPicPr>
        <p:blipFill>
          <a:blip r:embed="rId3"/>
          <a:stretch>
            <a:fillRect/>
          </a:stretch>
        </p:blipFill>
        <p:spPr>
          <a:xfrm>
            <a:off x="4327450" y="1378669"/>
            <a:ext cx="7162617" cy="4941374"/>
          </a:xfrm>
          <a:prstGeom prst="rect">
            <a:avLst/>
          </a:prstGeom>
        </p:spPr>
      </p:pic>
      <p:sp>
        <p:nvSpPr>
          <p:cNvPr id="8" name="TextBox 7">
            <a:extLst>
              <a:ext uri="{FF2B5EF4-FFF2-40B4-BE49-F238E27FC236}">
                <a16:creationId xmlns:a16="http://schemas.microsoft.com/office/drawing/2014/main" id="{CDE71BE9-264B-40FD-84C4-E1999C781594}"/>
              </a:ext>
            </a:extLst>
          </p:cNvPr>
          <p:cNvSpPr txBox="1"/>
          <p:nvPr/>
        </p:nvSpPr>
        <p:spPr>
          <a:xfrm>
            <a:off x="588263" y="4843764"/>
            <a:ext cx="3711022" cy="492443"/>
          </a:xfrm>
          <a:prstGeom prst="rect">
            <a:avLst/>
          </a:prstGeom>
          <a:noFill/>
        </p:spPr>
        <p:txBody>
          <a:bodyPr wrap="square" lIns="0" tIns="0" rIns="0" bIns="0" rtlCol="0">
            <a:spAutoFit/>
          </a:bodyPr>
          <a:lstStyle/>
          <a:p>
            <a:pPr algn="l"/>
            <a:r>
              <a:rPr lang="en-US" sz="3200" dirty="0">
                <a:gradFill>
                  <a:gsLst>
                    <a:gs pos="2917">
                      <a:schemeClr val="tx1"/>
                    </a:gs>
                    <a:gs pos="30000">
                      <a:schemeClr val="tx1"/>
                    </a:gs>
                  </a:gsLst>
                  <a:lin ang="5400000" scaled="0"/>
                </a:gradFill>
              </a:rPr>
              <a:t>GET /</a:t>
            </a:r>
            <a:r>
              <a:rPr lang="en-US" sz="3200" dirty="0" err="1">
                <a:gradFill>
                  <a:gsLst>
                    <a:gs pos="2917">
                      <a:schemeClr val="tx1"/>
                    </a:gs>
                    <a:gs pos="30000">
                      <a:schemeClr val="tx1"/>
                    </a:gs>
                  </a:gsLst>
                  <a:lin ang="5400000" scaled="0"/>
                </a:gradFill>
              </a:rPr>
              <a:t>api</a:t>
            </a:r>
            <a:r>
              <a:rPr lang="en-US" sz="3200" dirty="0">
                <a:gradFill>
                  <a:gsLst>
                    <a:gs pos="2917">
                      <a:schemeClr val="tx1"/>
                    </a:gs>
                    <a:gs pos="30000">
                      <a:schemeClr val="tx1"/>
                    </a:gs>
                  </a:gsLst>
                  <a:lin ang="5400000" scaled="0"/>
                </a:gradFill>
              </a:rPr>
              <a:t>/products</a:t>
            </a:r>
          </a:p>
        </p:txBody>
      </p:sp>
      <p:sp>
        <p:nvSpPr>
          <p:cNvPr id="5" name="Rectangle 4">
            <a:extLst>
              <a:ext uri="{FF2B5EF4-FFF2-40B4-BE49-F238E27FC236}">
                <a16:creationId xmlns:a16="http://schemas.microsoft.com/office/drawing/2014/main" id="{472D218A-E21E-4B50-9745-DFC71851C96C}"/>
              </a:ext>
            </a:extLst>
          </p:cNvPr>
          <p:cNvSpPr/>
          <p:nvPr/>
        </p:nvSpPr>
        <p:spPr bwMode="auto">
          <a:xfrm>
            <a:off x="5185918" y="5233146"/>
            <a:ext cx="2401998" cy="492369"/>
          </a:xfrm>
          <a:prstGeom prst="rect">
            <a:avLst/>
          </a:prstGeom>
          <a:noFill/>
          <a:ln w="76200">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98694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49ADD-3B18-4A9E-9EC4-D555D0D5A0DD}"/>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A6E69730-B437-4E5B-ABAD-52B5B65F6A38}"/>
              </a:ext>
            </a:extLst>
          </p:cNvPr>
          <p:cNvSpPr>
            <a:spLocks noGrp="1"/>
          </p:cNvSpPr>
          <p:nvPr>
            <p:ph type="body" idx="1"/>
          </p:nvPr>
        </p:nvSpPr>
        <p:spPr/>
        <p:txBody>
          <a:bodyPr/>
          <a:lstStyle/>
          <a:p>
            <a:r>
              <a:rPr lang="en-US" dirty="0"/>
              <a:t>Simple Requests </a:t>
            </a:r>
          </a:p>
        </p:txBody>
      </p:sp>
    </p:spTree>
    <p:extLst>
      <p:ext uri="{BB962C8B-B14F-4D97-AF65-F5344CB8AC3E}">
        <p14:creationId xmlns:p14="http://schemas.microsoft.com/office/powerpoint/2010/main" val="2536035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E8D6E-C0AB-44A7-A98D-844F72EBFD2A}"/>
              </a:ext>
            </a:extLst>
          </p:cNvPr>
          <p:cNvSpPr>
            <a:spLocks noGrp="1"/>
          </p:cNvSpPr>
          <p:nvPr>
            <p:ph type="title"/>
          </p:nvPr>
        </p:nvSpPr>
        <p:spPr/>
        <p:txBody>
          <a:bodyPr/>
          <a:lstStyle/>
          <a:p>
            <a:r>
              <a:rPr lang="en-US" dirty="0"/>
              <a:t>Hands On Lab: ASP.NET Core</a:t>
            </a:r>
          </a:p>
        </p:txBody>
      </p:sp>
      <p:sp>
        <p:nvSpPr>
          <p:cNvPr id="4" name="Content Placeholder 3">
            <a:extLst>
              <a:ext uri="{FF2B5EF4-FFF2-40B4-BE49-F238E27FC236}">
                <a16:creationId xmlns:a16="http://schemas.microsoft.com/office/drawing/2014/main" id="{B2627E44-DADC-41F8-84F2-546245FDFA27}"/>
              </a:ext>
            </a:extLst>
          </p:cNvPr>
          <p:cNvSpPr>
            <a:spLocks noGrp="1"/>
          </p:cNvSpPr>
          <p:nvPr>
            <p:ph idx="1"/>
          </p:nvPr>
        </p:nvSpPr>
        <p:spPr/>
        <p:txBody>
          <a:bodyPr>
            <a:normAutofit lnSpcReduction="10000"/>
          </a:bodyPr>
          <a:lstStyle/>
          <a:p>
            <a:r>
              <a:rPr lang="en-US" dirty="0"/>
              <a:t>If you haven’t already, pull the latest GitHub repo for this workshop</a:t>
            </a:r>
          </a:p>
          <a:p>
            <a:endParaRPr lang="en-US" dirty="0"/>
          </a:p>
          <a:p>
            <a:r>
              <a:rPr lang="en-US" dirty="0"/>
              <a:t>Go to the “/exercises/5_ASPNETCore” folder and open the README.md.</a:t>
            </a:r>
          </a:p>
          <a:p>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Length: 20 minutes</a:t>
            </a:r>
          </a:p>
        </p:txBody>
      </p:sp>
    </p:spTree>
    <p:extLst>
      <p:ext uri="{BB962C8B-B14F-4D97-AF65-F5344CB8AC3E}">
        <p14:creationId xmlns:p14="http://schemas.microsoft.com/office/powerpoint/2010/main" val="3380115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0EF09742-92CB-487F-A59B-CD779883A36E}"/>
              </a:ext>
            </a:extLst>
          </p:cNvPr>
          <p:cNvSpPr/>
          <p:nvPr/>
        </p:nvSpPr>
        <p:spPr bwMode="auto">
          <a:xfrm>
            <a:off x="481263" y="2257924"/>
            <a:ext cx="3336758" cy="2342147"/>
          </a:xfrm>
          <a:prstGeom prst="cloud">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Internet</a:t>
            </a:r>
          </a:p>
        </p:txBody>
      </p:sp>
      <p:sp>
        <p:nvSpPr>
          <p:cNvPr id="5" name="Rectangle 4">
            <a:extLst>
              <a:ext uri="{FF2B5EF4-FFF2-40B4-BE49-F238E27FC236}">
                <a16:creationId xmlns:a16="http://schemas.microsoft.com/office/drawing/2014/main" id="{DA90A2F7-5318-41D9-9CE9-EF3227A7AC67}"/>
              </a:ext>
            </a:extLst>
          </p:cNvPr>
          <p:cNvSpPr/>
          <p:nvPr/>
        </p:nvSpPr>
        <p:spPr bwMode="auto">
          <a:xfrm>
            <a:off x="5416062" y="1006641"/>
            <a:ext cx="6294675" cy="4844715"/>
          </a:xfrm>
          <a:prstGeom prst="rect">
            <a:avLst/>
          </a:prstGeom>
          <a:solidFill>
            <a:srgbClr val="00B294"/>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ASP.NET Core</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7" name="Straight Arrow Connector 6">
            <a:extLst>
              <a:ext uri="{FF2B5EF4-FFF2-40B4-BE49-F238E27FC236}">
                <a16:creationId xmlns:a16="http://schemas.microsoft.com/office/drawing/2014/main" id="{9AE35189-AF99-4C62-9664-1DF2B59FE1A3}"/>
              </a:ext>
            </a:extLst>
          </p:cNvPr>
          <p:cNvCxnSpPr>
            <a:cxnSpLocks/>
          </p:cNvCxnSpPr>
          <p:nvPr/>
        </p:nvCxnSpPr>
        <p:spPr>
          <a:xfrm>
            <a:off x="3617407" y="2713055"/>
            <a:ext cx="243743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C646ABA-8B22-40C1-8A08-BA8D8DE6AB15}"/>
              </a:ext>
            </a:extLst>
          </p:cNvPr>
          <p:cNvCxnSpPr>
            <a:cxnSpLocks/>
          </p:cNvCxnSpPr>
          <p:nvPr/>
        </p:nvCxnSpPr>
        <p:spPr>
          <a:xfrm flipH="1">
            <a:off x="3336054" y="4093865"/>
            <a:ext cx="508529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5E0EEA2-5222-47DB-A85E-B57B404F030B}"/>
              </a:ext>
            </a:extLst>
          </p:cNvPr>
          <p:cNvSpPr txBox="1"/>
          <p:nvPr/>
        </p:nvSpPr>
        <p:spPr>
          <a:xfrm>
            <a:off x="3903910" y="2257924"/>
            <a:ext cx="944297" cy="369332"/>
          </a:xfrm>
          <a:prstGeom prst="rect">
            <a:avLst/>
          </a:prstGeom>
          <a:noFill/>
        </p:spPr>
        <p:txBody>
          <a:bodyPr wrap="none" rtlCol="0">
            <a:spAutoFit/>
          </a:bodyPr>
          <a:lstStyle/>
          <a:p>
            <a:r>
              <a:rPr lang="en-US" dirty="0"/>
              <a:t>Request</a:t>
            </a:r>
          </a:p>
        </p:txBody>
      </p:sp>
      <p:sp>
        <p:nvSpPr>
          <p:cNvPr id="17" name="TextBox 16">
            <a:extLst>
              <a:ext uri="{FF2B5EF4-FFF2-40B4-BE49-F238E27FC236}">
                <a16:creationId xmlns:a16="http://schemas.microsoft.com/office/drawing/2014/main" id="{63B8BC55-9DA2-45F2-BDC9-89F797F7D88F}"/>
              </a:ext>
            </a:extLst>
          </p:cNvPr>
          <p:cNvSpPr txBox="1"/>
          <p:nvPr/>
        </p:nvSpPr>
        <p:spPr>
          <a:xfrm>
            <a:off x="3833094" y="4159396"/>
            <a:ext cx="1081515" cy="369332"/>
          </a:xfrm>
          <a:prstGeom prst="rect">
            <a:avLst/>
          </a:prstGeom>
          <a:noFill/>
        </p:spPr>
        <p:txBody>
          <a:bodyPr wrap="none" rtlCol="0">
            <a:spAutoFit/>
          </a:bodyPr>
          <a:lstStyle/>
          <a:p>
            <a:r>
              <a:rPr lang="en-US" dirty="0"/>
              <a:t>Response</a:t>
            </a:r>
          </a:p>
        </p:txBody>
      </p:sp>
      <p:sp>
        <p:nvSpPr>
          <p:cNvPr id="18" name="Rectangle 17">
            <a:extLst>
              <a:ext uri="{FF2B5EF4-FFF2-40B4-BE49-F238E27FC236}">
                <a16:creationId xmlns:a16="http://schemas.microsoft.com/office/drawing/2014/main" id="{1BBC470D-E43F-4CF2-9EE1-2D5254CD6397}"/>
              </a:ext>
            </a:extLst>
          </p:cNvPr>
          <p:cNvSpPr/>
          <p:nvPr/>
        </p:nvSpPr>
        <p:spPr>
          <a:xfrm>
            <a:off x="6054837" y="2257924"/>
            <a:ext cx="1798655" cy="873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Routing Engine</a:t>
            </a:r>
          </a:p>
        </p:txBody>
      </p:sp>
      <p:sp>
        <p:nvSpPr>
          <p:cNvPr id="19" name="Rectangle 18">
            <a:extLst>
              <a:ext uri="{FF2B5EF4-FFF2-40B4-BE49-F238E27FC236}">
                <a16:creationId xmlns:a16="http://schemas.microsoft.com/office/drawing/2014/main" id="{572ECDAD-19DB-4329-B5C6-513362AD2294}"/>
              </a:ext>
            </a:extLst>
          </p:cNvPr>
          <p:cNvSpPr/>
          <p:nvPr/>
        </p:nvSpPr>
        <p:spPr>
          <a:xfrm>
            <a:off x="8421347" y="2276247"/>
            <a:ext cx="1798655" cy="2647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Controllers</a:t>
            </a:r>
          </a:p>
        </p:txBody>
      </p:sp>
      <p:cxnSp>
        <p:nvCxnSpPr>
          <p:cNvPr id="22" name="Straight Arrow Connector 21">
            <a:extLst>
              <a:ext uri="{FF2B5EF4-FFF2-40B4-BE49-F238E27FC236}">
                <a16:creationId xmlns:a16="http://schemas.microsoft.com/office/drawing/2014/main" id="{1DD5EEE9-0CDA-4800-93BF-8D3226A94E13}"/>
              </a:ext>
            </a:extLst>
          </p:cNvPr>
          <p:cNvCxnSpPr>
            <a:cxnSpLocks/>
            <a:stCxn id="18" idx="3"/>
          </p:cNvCxnSpPr>
          <p:nvPr/>
        </p:nvCxnSpPr>
        <p:spPr>
          <a:xfrm>
            <a:off x="7853492" y="2694731"/>
            <a:ext cx="638775"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389DAF33-AC92-48EE-9378-DFEA001C6560}"/>
              </a:ext>
            </a:extLst>
          </p:cNvPr>
          <p:cNvSpPr/>
          <p:nvPr/>
        </p:nvSpPr>
        <p:spPr>
          <a:xfrm>
            <a:off x="8813523" y="2442590"/>
            <a:ext cx="1085222" cy="163324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Actions</a:t>
            </a:r>
          </a:p>
        </p:txBody>
      </p:sp>
    </p:spTree>
    <p:extLst>
      <p:ext uri="{BB962C8B-B14F-4D97-AF65-F5344CB8AC3E}">
        <p14:creationId xmlns:p14="http://schemas.microsoft.com/office/powerpoint/2010/main" val="280410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animBg="1"/>
      <p:bldP spid="19" grpId="0"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17941-3764-4D70-BD3A-95C4E134C7ED}"/>
              </a:ext>
            </a:extLst>
          </p:cNvPr>
          <p:cNvSpPr>
            <a:spLocks noGrp="1"/>
          </p:cNvSpPr>
          <p:nvPr>
            <p:ph type="title"/>
          </p:nvPr>
        </p:nvSpPr>
        <p:spPr/>
        <p:txBody>
          <a:bodyPr/>
          <a:lstStyle/>
          <a:p>
            <a:r>
              <a:rPr lang="en-US" dirty="0" err="1"/>
              <a:t>Startup.cs</a:t>
            </a:r>
            <a:r>
              <a:rPr lang="en-US" dirty="0"/>
              <a:t> | </a:t>
            </a:r>
            <a:r>
              <a:rPr lang="en-US" dirty="0" err="1"/>
              <a:t>ConfigureServices</a:t>
            </a:r>
            <a:endParaRPr lang="en-US" dirty="0"/>
          </a:p>
        </p:txBody>
      </p:sp>
      <p:pic>
        <p:nvPicPr>
          <p:cNvPr id="5" name="Content Placeholder 4">
            <a:extLst>
              <a:ext uri="{FF2B5EF4-FFF2-40B4-BE49-F238E27FC236}">
                <a16:creationId xmlns:a16="http://schemas.microsoft.com/office/drawing/2014/main" id="{C858D88A-AF78-40FF-B400-A73800850A84}"/>
              </a:ext>
            </a:extLst>
          </p:cNvPr>
          <p:cNvPicPr>
            <a:picLocks noGrp="1" noChangeAspect="1"/>
          </p:cNvPicPr>
          <p:nvPr>
            <p:ph idx="1"/>
          </p:nvPr>
        </p:nvPicPr>
        <p:blipFill>
          <a:blip r:embed="rId2"/>
          <a:stretch>
            <a:fillRect/>
          </a:stretch>
        </p:blipFill>
        <p:spPr>
          <a:xfrm>
            <a:off x="838200" y="2275089"/>
            <a:ext cx="10515600" cy="3452410"/>
          </a:xfrm>
        </p:spPr>
      </p:pic>
    </p:spTree>
    <p:extLst>
      <p:ext uri="{BB962C8B-B14F-4D97-AF65-F5344CB8AC3E}">
        <p14:creationId xmlns:p14="http://schemas.microsoft.com/office/powerpoint/2010/main" val="338391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17941-3764-4D70-BD3A-95C4E134C7ED}"/>
              </a:ext>
            </a:extLst>
          </p:cNvPr>
          <p:cNvSpPr>
            <a:spLocks noGrp="1"/>
          </p:cNvSpPr>
          <p:nvPr>
            <p:ph type="title"/>
          </p:nvPr>
        </p:nvSpPr>
        <p:spPr/>
        <p:txBody>
          <a:bodyPr/>
          <a:lstStyle/>
          <a:p>
            <a:r>
              <a:rPr lang="en-US" dirty="0" err="1"/>
              <a:t>Startup.cs</a:t>
            </a:r>
            <a:r>
              <a:rPr lang="en-US" dirty="0"/>
              <a:t> | Configure</a:t>
            </a:r>
          </a:p>
        </p:txBody>
      </p:sp>
      <p:pic>
        <p:nvPicPr>
          <p:cNvPr id="5" name="Content Placeholder 4">
            <a:extLst>
              <a:ext uri="{FF2B5EF4-FFF2-40B4-BE49-F238E27FC236}">
                <a16:creationId xmlns:a16="http://schemas.microsoft.com/office/drawing/2014/main" id="{AA98B556-CF58-48B3-82DA-FBAA96EA4535}"/>
              </a:ext>
            </a:extLst>
          </p:cNvPr>
          <p:cNvPicPr>
            <a:picLocks noGrp="1" noChangeAspect="1"/>
          </p:cNvPicPr>
          <p:nvPr>
            <p:ph idx="1"/>
          </p:nvPr>
        </p:nvPicPr>
        <p:blipFill>
          <a:blip r:embed="rId2"/>
          <a:stretch>
            <a:fillRect/>
          </a:stretch>
        </p:blipFill>
        <p:spPr>
          <a:xfrm>
            <a:off x="1664576" y="1825625"/>
            <a:ext cx="8862847" cy="4351338"/>
          </a:xfrm>
        </p:spPr>
      </p:pic>
    </p:spTree>
    <p:extLst>
      <p:ext uri="{BB962C8B-B14F-4D97-AF65-F5344CB8AC3E}">
        <p14:creationId xmlns:p14="http://schemas.microsoft.com/office/powerpoint/2010/main" val="3110605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34F5679-782A-4401-95CF-2BCB8D6B8CD4}"/>
              </a:ext>
            </a:extLst>
          </p:cNvPr>
          <p:cNvSpPr>
            <a:spLocks noGrp="1"/>
          </p:cNvSpPr>
          <p:nvPr>
            <p:ph type="title"/>
          </p:nvPr>
        </p:nvSpPr>
        <p:spPr/>
        <p:txBody>
          <a:bodyPr/>
          <a:lstStyle/>
          <a:p>
            <a:r>
              <a:rPr lang="en-US" dirty="0"/>
              <a:t>Controllers and Actions</a:t>
            </a:r>
          </a:p>
        </p:txBody>
      </p:sp>
      <p:sp>
        <p:nvSpPr>
          <p:cNvPr id="2" name="Text Placeholder 1">
            <a:extLst>
              <a:ext uri="{FF2B5EF4-FFF2-40B4-BE49-F238E27FC236}">
                <a16:creationId xmlns:a16="http://schemas.microsoft.com/office/drawing/2014/main" id="{2BB1E80C-1AE9-422C-B06C-39D155B5BF1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80265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E126D-B44B-43BB-A261-707ECE527F15}"/>
              </a:ext>
            </a:extLst>
          </p:cNvPr>
          <p:cNvSpPr>
            <a:spLocks noGrp="1"/>
          </p:cNvSpPr>
          <p:nvPr>
            <p:ph type="title"/>
          </p:nvPr>
        </p:nvSpPr>
        <p:spPr/>
        <p:txBody>
          <a:bodyPr>
            <a:normAutofit/>
          </a:bodyPr>
          <a:lstStyle/>
          <a:p>
            <a:r>
              <a:rPr lang="en-US" dirty="0"/>
              <a:t>Controllers</a:t>
            </a:r>
          </a:p>
        </p:txBody>
      </p:sp>
      <p:sp>
        <p:nvSpPr>
          <p:cNvPr id="3" name="Content Placeholder 2">
            <a:extLst>
              <a:ext uri="{FF2B5EF4-FFF2-40B4-BE49-F238E27FC236}">
                <a16:creationId xmlns:a16="http://schemas.microsoft.com/office/drawing/2014/main" id="{5C1C5C39-99D4-4FE6-8930-F4B27D938216}"/>
              </a:ext>
            </a:extLst>
          </p:cNvPr>
          <p:cNvSpPr>
            <a:spLocks noGrp="1"/>
          </p:cNvSpPr>
          <p:nvPr>
            <p:ph idx="1"/>
          </p:nvPr>
        </p:nvSpPr>
        <p:spPr/>
        <p:txBody>
          <a:bodyPr/>
          <a:lstStyle/>
          <a:p>
            <a:endParaRPr lang="en-US"/>
          </a:p>
        </p:txBody>
      </p:sp>
      <p:sp>
        <p:nvSpPr>
          <p:cNvPr id="4" name="Cloud 3">
            <a:extLst>
              <a:ext uri="{FF2B5EF4-FFF2-40B4-BE49-F238E27FC236}">
                <a16:creationId xmlns:a16="http://schemas.microsoft.com/office/drawing/2014/main" id="{9FD93D3D-FA8A-4C79-B14A-589A1137F723}"/>
              </a:ext>
            </a:extLst>
          </p:cNvPr>
          <p:cNvSpPr/>
          <p:nvPr/>
        </p:nvSpPr>
        <p:spPr bwMode="auto">
          <a:xfrm>
            <a:off x="962527" y="2257924"/>
            <a:ext cx="3336758" cy="2342147"/>
          </a:xfrm>
          <a:prstGeom prst="cloud">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GET /</a:t>
            </a:r>
            <a:r>
              <a:rPr lang="en-US" sz="2000" dirty="0" err="1">
                <a:gradFill>
                  <a:gsLst>
                    <a:gs pos="0">
                      <a:srgbClr val="FFFFFF"/>
                    </a:gs>
                    <a:gs pos="100000">
                      <a:srgbClr val="FFFFFF"/>
                    </a:gs>
                  </a:gsLst>
                  <a:lin ang="5400000" scaled="0"/>
                </a:gradFill>
                <a:ea typeface="Segoe UI" pitchFamily="34" charset="0"/>
                <a:cs typeface="Segoe UI" pitchFamily="34" charset="0"/>
              </a:rPr>
              <a:t>api</a:t>
            </a:r>
            <a:r>
              <a:rPr lang="en-US" sz="2000" dirty="0">
                <a:gradFill>
                  <a:gsLst>
                    <a:gs pos="0">
                      <a:srgbClr val="FFFFFF"/>
                    </a:gs>
                    <a:gs pos="100000">
                      <a:srgbClr val="FFFFFF"/>
                    </a:gs>
                  </a:gsLst>
                  <a:lin ang="5400000" scaled="0"/>
                </a:gradFill>
                <a:ea typeface="Segoe UI" pitchFamily="34" charset="0"/>
                <a:cs typeface="Segoe UI" pitchFamily="34" charset="0"/>
              </a:rPr>
              <a:t>/products</a:t>
            </a:r>
          </a:p>
        </p:txBody>
      </p:sp>
      <p:sp>
        <p:nvSpPr>
          <p:cNvPr id="5" name="Rectangle 4">
            <a:extLst>
              <a:ext uri="{FF2B5EF4-FFF2-40B4-BE49-F238E27FC236}">
                <a16:creationId xmlns:a16="http://schemas.microsoft.com/office/drawing/2014/main" id="{51D03B68-1F59-46A2-86B7-1A34900C9297}"/>
              </a:ext>
            </a:extLst>
          </p:cNvPr>
          <p:cNvSpPr/>
          <p:nvPr/>
        </p:nvSpPr>
        <p:spPr bwMode="auto">
          <a:xfrm>
            <a:off x="5117432" y="1006641"/>
            <a:ext cx="6593305" cy="4844715"/>
          </a:xfrm>
          <a:prstGeom prst="rect">
            <a:avLst/>
          </a:prstGeom>
          <a:solidFill>
            <a:srgbClr val="00B294"/>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ASP.NET Core</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1B52DB24-82B3-4E8A-811A-C1997372EBF4}"/>
              </a:ext>
            </a:extLst>
          </p:cNvPr>
          <p:cNvSpPr/>
          <p:nvPr/>
        </p:nvSpPr>
        <p:spPr bwMode="auto">
          <a:xfrm>
            <a:off x="5665022" y="1822935"/>
            <a:ext cx="5893932" cy="3212123"/>
          </a:xfrm>
          <a:prstGeom prst="rect">
            <a:avLst/>
          </a:prstGeom>
          <a:solidFill>
            <a:srgbClr val="E81123"/>
          </a:solidFill>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public async Task&lt;</a:t>
            </a:r>
            <a:r>
              <a:rPr lang="en-US" sz="2000" dirty="0" err="1">
                <a:gradFill>
                  <a:gsLst>
                    <a:gs pos="0">
                      <a:srgbClr val="FFFFFF"/>
                    </a:gs>
                    <a:gs pos="100000">
                      <a:srgbClr val="FFFFFF"/>
                    </a:gs>
                  </a:gsLst>
                  <a:lin ang="5400000" scaled="0"/>
                </a:gradFill>
                <a:ea typeface="Segoe UI" pitchFamily="34" charset="0"/>
                <a:cs typeface="Segoe UI" pitchFamily="34" charset="0"/>
              </a:rPr>
              <a:t>IActionResult</a:t>
            </a:r>
            <a:r>
              <a:rPr lang="en-US" sz="2000" dirty="0">
                <a:gradFill>
                  <a:gsLst>
                    <a:gs pos="0">
                      <a:srgbClr val="FFFFFF"/>
                    </a:gs>
                    <a:gs pos="100000">
                      <a:srgbClr val="FFFFFF"/>
                    </a:gs>
                  </a:gsLst>
                  <a:lin ang="5400000" scaled="0"/>
                </a:gradFill>
                <a:ea typeface="Segoe UI" pitchFamily="34" charset="0"/>
                <a:cs typeface="Segoe UI" pitchFamily="34" charset="0"/>
              </a:rPr>
              <a:t>&gt; </a:t>
            </a:r>
            <a:r>
              <a:rPr lang="en-US" sz="2000" dirty="0" err="1">
                <a:gradFill>
                  <a:gsLst>
                    <a:gs pos="0">
                      <a:srgbClr val="FFFFFF"/>
                    </a:gs>
                    <a:gs pos="100000">
                      <a:srgbClr val="FFFFFF"/>
                    </a:gs>
                  </a:gsLst>
                  <a:lin ang="5400000" scaled="0"/>
                </a:gradFill>
                <a:ea typeface="Segoe UI" pitchFamily="34" charset="0"/>
                <a:cs typeface="Segoe UI" pitchFamily="34" charset="0"/>
              </a:rPr>
              <a:t>GetProducts</a:t>
            </a:r>
            <a:r>
              <a:rPr lang="en-US" sz="2000" dirty="0">
                <a:gradFill>
                  <a:gsLst>
                    <a:gs pos="0">
                      <a:srgbClr val="FFFFFF"/>
                    </a:gs>
                    <a:gs pos="100000">
                      <a:srgbClr val="FFFFFF"/>
                    </a:gs>
                  </a:gsLst>
                  <a:lin ang="5400000" scaled="0"/>
                </a:gradFill>
                <a:ea typeface="Segoe UI" pitchFamily="34" charset="0"/>
                <a:cs typeface="Segoe UI" pitchFamily="34" charset="0"/>
              </a:rPr>
              <a:t>()</a:t>
            </a: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t>
            </a: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	var products =</a:t>
            </a: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	 _</a:t>
            </a:r>
            <a:r>
              <a:rPr lang="en-US" sz="2000" dirty="0" err="1">
                <a:gradFill>
                  <a:gsLst>
                    <a:gs pos="0">
                      <a:srgbClr val="FFFFFF"/>
                    </a:gs>
                    <a:gs pos="100000">
                      <a:srgbClr val="FFFFFF"/>
                    </a:gs>
                  </a:gsLst>
                  <a:lin ang="5400000" scaled="0"/>
                </a:gradFill>
                <a:ea typeface="Segoe UI" pitchFamily="34" charset="0"/>
                <a:cs typeface="Segoe UI" pitchFamily="34" charset="0"/>
              </a:rPr>
              <a:t>productRepository.GetProducts</a:t>
            </a:r>
            <a:r>
              <a:rPr lang="en-US" sz="2000" dirty="0">
                <a:gradFill>
                  <a:gsLst>
                    <a:gs pos="0">
                      <a:srgbClr val="FFFFFF"/>
                    </a:gs>
                    <a:gs pos="100000">
                      <a:srgbClr val="FFFFFF"/>
                    </a:gs>
                  </a:gsLst>
                  <a:lin ang="5400000" scaled="0"/>
                </a:gradFill>
                <a:ea typeface="Segoe UI" pitchFamily="34" charset="0"/>
                <a:cs typeface="Segoe UI" pitchFamily="34" charset="0"/>
              </a:rPr>
              <a:t>();</a:t>
            </a:r>
          </a:p>
          <a:p>
            <a:pPr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	return Ok(products);</a:t>
            </a: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t>
            </a:r>
          </a:p>
        </p:txBody>
      </p:sp>
    </p:spTree>
    <p:extLst>
      <p:ext uri="{BB962C8B-B14F-4D97-AF65-F5344CB8AC3E}">
        <p14:creationId xmlns:p14="http://schemas.microsoft.com/office/powerpoint/2010/main" val="362582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E126D-B44B-43BB-A261-707ECE527F15}"/>
              </a:ext>
            </a:extLst>
          </p:cNvPr>
          <p:cNvSpPr>
            <a:spLocks noGrp="1"/>
          </p:cNvSpPr>
          <p:nvPr>
            <p:ph type="title"/>
          </p:nvPr>
        </p:nvSpPr>
        <p:spPr/>
        <p:txBody>
          <a:bodyPr>
            <a:normAutofit/>
          </a:bodyPr>
          <a:lstStyle/>
          <a:p>
            <a:r>
              <a:rPr lang="en-US" dirty="0"/>
              <a:t>Controllers</a:t>
            </a:r>
          </a:p>
        </p:txBody>
      </p:sp>
      <p:sp>
        <p:nvSpPr>
          <p:cNvPr id="3" name="Content Placeholder 2">
            <a:extLst>
              <a:ext uri="{FF2B5EF4-FFF2-40B4-BE49-F238E27FC236}">
                <a16:creationId xmlns:a16="http://schemas.microsoft.com/office/drawing/2014/main" id="{8CCED09D-307C-47DF-A2D5-FBD06AEC47D3}"/>
              </a:ext>
            </a:extLst>
          </p:cNvPr>
          <p:cNvSpPr>
            <a:spLocks noGrp="1"/>
          </p:cNvSpPr>
          <p:nvPr>
            <p:ph idx="1"/>
          </p:nvPr>
        </p:nvSpPr>
        <p:spPr/>
        <p:txBody>
          <a:bodyPr/>
          <a:lstStyle/>
          <a:p>
            <a:endParaRPr lang="en-US"/>
          </a:p>
        </p:txBody>
      </p:sp>
      <p:sp>
        <p:nvSpPr>
          <p:cNvPr id="4" name="Cloud 3">
            <a:extLst>
              <a:ext uri="{FF2B5EF4-FFF2-40B4-BE49-F238E27FC236}">
                <a16:creationId xmlns:a16="http://schemas.microsoft.com/office/drawing/2014/main" id="{9FD93D3D-FA8A-4C79-B14A-589A1137F723}"/>
              </a:ext>
            </a:extLst>
          </p:cNvPr>
          <p:cNvSpPr/>
          <p:nvPr/>
        </p:nvSpPr>
        <p:spPr bwMode="auto">
          <a:xfrm>
            <a:off x="962527" y="2257924"/>
            <a:ext cx="3336758" cy="2342147"/>
          </a:xfrm>
          <a:prstGeom prst="cloud">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GET /</a:t>
            </a:r>
            <a:r>
              <a:rPr lang="en-US" sz="2000" dirty="0" err="1">
                <a:gradFill>
                  <a:gsLst>
                    <a:gs pos="0">
                      <a:srgbClr val="FFFFFF"/>
                    </a:gs>
                    <a:gs pos="100000">
                      <a:srgbClr val="FFFFFF"/>
                    </a:gs>
                  </a:gsLst>
                  <a:lin ang="5400000" scaled="0"/>
                </a:gradFill>
                <a:ea typeface="Segoe UI" pitchFamily="34" charset="0"/>
                <a:cs typeface="Segoe UI" pitchFamily="34" charset="0"/>
              </a:rPr>
              <a:t>api</a:t>
            </a:r>
            <a:r>
              <a:rPr lang="en-US" sz="2000" dirty="0">
                <a:gradFill>
                  <a:gsLst>
                    <a:gs pos="0">
                      <a:srgbClr val="FFFFFF"/>
                    </a:gs>
                    <a:gs pos="100000">
                      <a:srgbClr val="FFFFFF"/>
                    </a:gs>
                  </a:gsLst>
                  <a:lin ang="5400000" scaled="0"/>
                </a:gradFill>
                <a:ea typeface="Segoe UI" pitchFamily="34" charset="0"/>
                <a:cs typeface="Segoe UI" pitchFamily="34" charset="0"/>
              </a:rPr>
              <a:t>/products</a:t>
            </a:r>
          </a:p>
        </p:txBody>
      </p:sp>
      <p:sp>
        <p:nvSpPr>
          <p:cNvPr id="5" name="Rectangle 4">
            <a:extLst>
              <a:ext uri="{FF2B5EF4-FFF2-40B4-BE49-F238E27FC236}">
                <a16:creationId xmlns:a16="http://schemas.microsoft.com/office/drawing/2014/main" id="{51D03B68-1F59-46A2-86B7-1A34900C9297}"/>
              </a:ext>
            </a:extLst>
          </p:cNvPr>
          <p:cNvSpPr/>
          <p:nvPr/>
        </p:nvSpPr>
        <p:spPr bwMode="auto">
          <a:xfrm>
            <a:off x="5117432" y="1006641"/>
            <a:ext cx="6593305" cy="4844715"/>
          </a:xfrm>
          <a:prstGeom prst="rect">
            <a:avLst/>
          </a:prstGeom>
          <a:solidFill>
            <a:srgbClr val="00B294"/>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ASP.NET Core</a:t>
            </a:r>
          </a:p>
        </p:txBody>
      </p:sp>
      <p:sp>
        <p:nvSpPr>
          <p:cNvPr id="6" name="Rectangle 5">
            <a:extLst>
              <a:ext uri="{FF2B5EF4-FFF2-40B4-BE49-F238E27FC236}">
                <a16:creationId xmlns:a16="http://schemas.microsoft.com/office/drawing/2014/main" id="{1AC2FCF5-94E5-4E88-B1B2-721645567C91}"/>
              </a:ext>
            </a:extLst>
          </p:cNvPr>
          <p:cNvSpPr/>
          <p:nvPr/>
        </p:nvSpPr>
        <p:spPr bwMode="auto">
          <a:xfrm>
            <a:off x="6682154" y="1672396"/>
            <a:ext cx="4547319" cy="3872619"/>
          </a:xfrm>
          <a:prstGeom prst="rect">
            <a:avLst/>
          </a:prstGeom>
          <a:solidFill>
            <a:srgbClr val="E81123"/>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b="1" dirty="0" err="1">
                <a:gradFill>
                  <a:gsLst>
                    <a:gs pos="0">
                      <a:srgbClr val="FFFFFF"/>
                    </a:gs>
                    <a:gs pos="100000">
                      <a:srgbClr val="FFFFFF"/>
                    </a:gs>
                  </a:gsLst>
                  <a:lin ang="5400000" scaled="0"/>
                </a:gradFill>
                <a:ea typeface="Segoe UI" pitchFamily="34" charset="0"/>
                <a:cs typeface="Segoe UI" pitchFamily="34" charset="0"/>
              </a:rPr>
              <a:t>ProductsController</a:t>
            </a:r>
            <a:endParaRPr lang="en-US" sz="2000" b="1"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GetProducts</a:t>
            </a:r>
            <a:r>
              <a:rPr lang="en-US" sz="2000" dirty="0">
                <a:gradFill>
                  <a:gsLst>
                    <a:gs pos="0">
                      <a:srgbClr val="FFFFFF"/>
                    </a:gs>
                    <a:gs pos="100000">
                      <a:srgbClr val="FFFFFF"/>
                    </a:gs>
                  </a:gsLst>
                  <a:lin ang="5400000" scaled="0"/>
                </a:gradFill>
                <a:ea typeface="Segoe UI" pitchFamily="34" charset="0"/>
                <a:cs typeface="Segoe UI" pitchFamily="34" charset="0"/>
              </a:rPr>
              <a:t>()</a:t>
            </a:r>
          </a:p>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GetProduct</a:t>
            </a:r>
            <a:r>
              <a:rPr lang="en-US" sz="2000" dirty="0">
                <a:gradFill>
                  <a:gsLst>
                    <a:gs pos="0">
                      <a:srgbClr val="FFFFFF"/>
                    </a:gs>
                    <a:gs pos="100000">
                      <a:srgbClr val="FFFFFF"/>
                    </a:gs>
                  </a:gsLst>
                  <a:lin ang="5400000" scaled="0"/>
                </a:gradFill>
                <a:ea typeface="Segoe UI" pitchFamily="34" charset="0"/>
                <a:cs typeface="Segoe UI" pitchFamily="34" charset="0"/>
              </a:rPr>
              <a:t>(string id)</a:t>
            </a:r>
          </a:p>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CreateProduct</a:t>
            </a:r>
            <a:r>
              <a:rPr lang="en-US" sz="2000" dirty="0">
                <a:gradFill>
                  <a:gsLst>
                    <a:gs pos="0">
                      <a:srgbClr val="FFFFFF"/>
                    </a:gs>
                    <a:gs pos="100000">
                      <a:srgbClr val="FFFFFF"/>
                    </a:gs>
                  </a:gsLst>
                  <a:lin ang="5400000" scaled="0"/>
                </a:gradFill>
                <a:ea typeface="Segoe UI" pitchFamily="34" charset="0"/>
                <a:cs typeface="Segoe UI" pitchFamily="34" charset="0"/>
              </a:rPr>
              <a:t>()</a:t>
            </a:r>
          </a:p>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UpdateProduct</a:t>
            </a:r>
            <a:r>
              <a:rPr lang="en-US" sz="2000" dirty="0">
                <a:gradFill>
                  <a:gsLst>
                    <a:gs pos="0">
                      <a:srgbClr val="FFFFFF"/>
                    </a:gs>
                    <a:gs pos="100000">
                      <a:srgbClr val="FFFFFF"/>
                    </a:gs>
                  </a:gsLst>
                  <a:lin ang="5400000" scaled="0"/>
                </a:gradFill>
                <a:ea typeface="Segoe UI" pitchFamily="34" charset="0"/>
                <a:cs typeface="Segoe UI" pitchFamily="34" charset="0"/>
              </a:rPr>
              <a:t>()</a:t>
            </a:r>
          </a:p>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DeleteProduct</a:t>
            </a:r>
            <a:r>
              <a:rPr lang="en-US" sz="2000" dirty="0">
                <a:gradFill>
                  <a:gsLst>
                    <a:gs pos="0">
                      <a:srgbClr val="FFFFFF"/>
                    </a:gs>
                    <a:gs pos="100000">
                      <a:srgbClr val="FFFFFF"/>
                    </a:gs>
                  </a:gsLst>
                  <a:lin ang="5400000" scaled="0"/>
                </a:gradFill>
                <a:ea typeface="Segoe UI" pitchFamily="34" charset="0"/>
                <a:cs typeface="Segoe UI" pitchFamily="34" charset="0"/>
              </a:rPr>
              <a:t>()</a:t>
            </a:r>
          </a:p>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2756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E126D-B44B-43BB-A261-707ECE527F15}"/>
              </a:ext>
            </a:extLst>
          </p:cNvPr>
          <p:cNvSpPr>
            <a:spLocks noGrp="1"/>
          </p:cNvSpPr>
          <p:nvPr>
            <p:ph type="title"/>
          </p:nvPr>
        </p:nvSpPr>
        <p:spPr/>
        <p:txBody>
          <a:bodyPr>
            <a:normAutofit/>
          </a:bodyPr>
          <a:lstStyle/>
          <a:p>
            <a:r>
              <a:rPr lang="en-US" dirty="0"/>
              <a:t>Controllers</a:t>
            </a:r>
          </a:p>
        </p:txBody>
      </p:sp>
      <p:sp>
        <p:nvSpPr>
          <p:cNvPr id="3" name="Content Placeholder 2">
            <a:extLst>
              <a:ext uri="{FF2B5EF4-FFF2-40B4-BE49-F238E27FC236}">
                <a16:creationId xmlns:a16="http://schemas.microsoft.com/office/drawing/2014/main" id="{0DB62779-A5DE-4DFB-AAA9-2EF8E23E8B8C}"/>
              </a:ext>
            </a:extLst>
          </p:cNvPr>
          <p:cNvSpPr>
            <a:spLocks noGrp="1"/>
          </p:cNvSpPr>
          <p:nvPr>
            <p:ph idx="1"/>
          </p:nvPr>
        </p:nvSpPr>
        <p:spPr/>
        <p:txBody>
          <a:bodyPr/>
          <a:lstStyle/>
          <a:p>
            <a:endParaRPr lang="en-US"/>
          </a:p>
        </p:txBody>
      </p:sp>
      <p:sp>
        <p:nvSpPr>
          <p:cNvPr id="4" name="Cloud 3">
            <a:extLst>
              <a:ext uri="{FF2B5EF4-FFF2-40B4-BE49-F238E27FC236}">
                <a16:creationId xmlns:a16="http://schemas.microsoft.com/office/drawing/2014/main" id="{9FD93D3D-FA8A-4C79-B14A-589A1137F723}"/>
              </a:ext>
            </a:extLst>
          </p:cNvPr>
          <p:cNvSpPr/>
          <p:nvPr/>
        </p:nvSpPr>
        <p:spPr bwMode="auto">
          <a:xfrm>
            <a:off x="962527" y="2257924"/>
            <a:ext cx="3336758" cy="2342147"/>
          </a:xfrm>
          <a:prstGeom prst="cloud">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GET /</a:t>
            </a:r>
            <a:r>
              <a:rPr lang="en-US" sz="2000" dirty="0" err="1">
                <a:gradFill>
                  <a:gsLst>
                    <a:gs pos="0">
                      <a:srgbClr val="FFFFFF"/>
                    </a:gs>
                    <a:gs pos="100000">
                      <a:srgbClr val="FFFFFF"/>
                    </a:gs>
                  </a:gsLst>
                  <a:lin ang="5400000" scaled="0"/>
                </a:gradFill>
                <a:ea typeface="Segoe UI" pitchFamily="34" charset="0"/>
                <a:cs typeface="Segoe UI" pitchFamily="34" charset="0"/>
              </a:rPr>
              <a:t>api</a:t>
            </a:r>
            <a:r>
              <a:rPr lang="en-US" sz="2000" dirty="0">
                <a:gradFill>
                  <a:gsLst>
                    <a:gs pos="0">
                      <a:srgbClr val="FFFFFF"/>
                    </a:gs>
                    <a:gs pos="100000">
                      <a:srgbClr val="FFFFFF"/>
                    </a:gs>
                  </a:gsLst>
                  <a:lin ang="5400000" scaled="0"/>
                </a:gradFill>
                <a:ea typeface="Segoe UI" pitchFamily="34" charset="0"/>
                <a:cs typeface="Segoe UI" pitchFamily="34" charset="0"/>
              </a:rPr>
              <a:t>/products</a:t>
            </a:r>
          </a:p>
        </p:txBody>
      </p:sp>
      <p:sp>
        <p:nvSpPr>
          <p:cNvPr id="5" name="Rectangle 4">
            <a:extLst>
              <a:ext uri="{FF2B5EF4-FFF2-40B4-BE49-F238E27FC236}">
                <a16:creationId xmlns:a16="http://schemas.microsoft.com/office/drawing/2014/main" id="{51D03B68-1F59-46A2-86B7-1A34900C9297}"/>
              </a:ext>
            </a:extLst>
          </p:cNvPr>
          <p:cNvSpPr/>
          <p:nvPr/>
        </p:nvSpPr>
        <p:spPr bwMode="auto">
          <a:xfrm>
            <a:off x="5117432" y="1006641"/>
            <a:ext cx="6593305" cy="4844715"/>
          </a:xfrm>
          <a:prstGeom prst="rect">
            <a:avLst/>
          </a:prstGeom>
          <a:solidFill>
            <a:srgbClr val="00B294"/>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ASP.NET Core</a:t>
            </a:r>
          </a:p>
        </p:txBody>
      </p:sp>
      <p:sp>
        <p:nvSpPr>
          <p:cNvPr id="6" name="Rectangle 5">
            <a:extLst>
              <a:ext uri="{FF2B5EF4-FFF2-40B4-BE49-F238E27FC236}">
                <a16:creationId xmlns:a16="http://schemas.microsoft.com/office/drawing/2014/main" id="{1AC2FCF5-94E5-4E88-B1B2-721645567C91}"/>
              </a:ext>
            </a:extLst>
          </p:cNvPr>
          <p:cNvSpPr/>
          <p:nvPr/>
        </p:nvSpPr>
        <p:spPr bwMode="auto">
          <a:xfrm>
            <a:off x="6682154" y="1672396"/>
            <a:ext cx="4547319" cy="3872619"/>
          </a:xfrm>
          <a:prstGeom prst="rect">
            <a:avLst/>
          </a:prstGeom>
          <a:solidFill>
            <a:srgbClr val="E81123"/>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b="1" dirty="0" err="1">
                <a:gradFill>
                  <a:gsLst>
                    <a:gs pos="0">
                      <a:srgbClr val="FFFFFF"/>
                    </a:gs>
                    <a:gs pos="100000">
                      <a:srgbClr val="FFFFFF"/>
                    </a:gs>
                  </a:gsLst>
                  <a:lin ang="5400000" scaled="0"/>
                </a:gradFill>
                <a:ea typeface="Segoe UI" pitchFamily="34" charset="0"/>
                <a:cs typeface="Segoe UI" pitchFamily="34" charset="0"/>
              </a:rPr>
              <a:t>ProductsController</a:t>
            </a:r>
            <a:endParaRPr lang="en-US" sz="2000" b="1"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GetProducts</a:t>
            </a:r>
            <a:r>
              <a:rPr lang="en-US" sz="2000" dirty="0">
                <a:gradFill>
                  <a:gsLst>
                    <a:gs pos="0">
                      <a:srgbClr val="FFFFFF"/>
                    </a:gs>
                    <a:gs pos="100000">
                      <a:srgbClr val="FFFFFF"/>
                    </a:gs>
                  </a:gsLst>
                  <a:lin ang="5400000" scaled="0"/>
                </a:gradFill>
                <a:ea typeface="Segoe UI" pitchFamily="34" charset="0"/>
                <a:cs typeface="Segoe UI" pitchFamily="34" charset="0"/>
              </a:rPr>
              <a:t>()</a:t>
            </a:r>
          </a:p>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GetProduct</a:t>
            </a:r>
            <a:r>
              <a:rPr lang="en-US" sz="2000" dirty="0">
                <a:gradFill>
                  <a:gsLst>
                    <a:gs pos="0">
                      <a:srgbClr val="FFFFFF"/>
                    </a:gs>
                    <a:gs pos="100000">
                      <a:srgbClr val="FFFFFF"/>
                    </a:gs>
                  </a:gsLst>
                  <a:lin ang="5400000" scaled="0"/>
                </a:gradFill>
                <a:ea typeface="Segoe UI" pitchFamily="34" charset="0"/>
                <a:cs typeface="Segoe UI" pitchFamily="34" charset="0"/>
              </a:rPr>
              <a:t>(string id)</a:t>
            </a:r>
          </a:p>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CreateProduct</a:t>
            </a:r>
            <a:r>
              <a:rPr lang="en-US" sz="2000" dirty="0">
                <a:gradFill>
                  <a:gsLst>
                    <a:gs pos="0">
                      <a:srgbClr val="FFFFFF"/>
                    </a:gs>
                    <a:gs pos="100000">
                      <a:srgbClr val="FFFFFF"/>
                    </a:gs>
                  </a:gsLst>
                  <a:lin ang="5400000" scaled="0"/>
                </a:gradFill>
                <a:ea typeface="Segoe UI" pitchFamily="34" charset="0"/>
                <a:cs typeface="Segoe UI" pitchFamily="34" charset="0"/>
              </a:rPr>
              <a:t>()</a:t>
            </a:r>
          </a:p>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UpdateProduct</a:t>
            </a:r>
            <a:r>
              <a:rPr lang="en-US" sz="2000" dirty="0">
                <a:gradFill>
                  <a:gsLst>
                    <a:gs pos="0">
                      <a:srgbClr val="FFFFFF"/>
                    </a:gs>
                    <a:gs pos="100000">
                      <a:srgbClr val="FFFFFF"/>
                    </a:gs>
                  </a:gsLst>
                  <a:lin ang="5400000" scaled="0"/>
                </a:gradFill>
                <a:ea typeface="Segoe UI" pitchFamily="34" charset="0"/>
                <a:cs typeface="Segoe UI" pitchFamily="34" charset="0"/>
              </a:rPr>
              <a:t>()</a:t>
            </a:r>
          </a:p>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DeleteProduct</a:t>
            </a:r>
            <a:r>
              <a:rPr lang="en-US" sz="2000" dirty="0">
                <a:gradFill>
                  <a:gsLst>
                    <a:gs pos="0">
                      <a:srgbClr val="FFFFFF"/>
                    </a:gs>
                    <a:gs pos="100000">
                      <a:srgbClr val="FFFFFF"/>
                    </a:gs>
                  </a:gsLst>
                  <a:lin ang="5400000" scaled="0"/>
                </a:gradFill>
                <a:ea typeface="Segoe UI" pitchFamily="34" charset="0"/>
                <a:cs typeface="Segoe UI" pitchFamily="34" charset="0"/>
              </a:rPr>
              <a:t>()</a:t>
            </a:r>
          </a:p>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70331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21119</TotalTime>
  <Words>1614</Words>
  <Application>Microsoft Office PowerPoint</Application>
  <PresentationFormat>Widescreen</PresentationFormat>
  <Paragraphs>218</Paragraphs>
  <Slides>27</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Consolas</vt:lpstr>
      <vt:lpstr>Segoe UI Semilight</vt:lpstr>
      <vt:lpstr>Office Theme</vt:lpstr>
      <vt:lpstr>ASP.NET Core</vt:lpstr>
      <vt:lpstr>PowerPoint Presentation</vt:lpstr>
      <vt:lpstr>PowerPoint Presentation</vt:lpstr>
      <vt:lpstr>Startup.cs | ConfigureServices</vt:lpstr>
      <vt:lpstr>Startup.cs | Configure</vt:lpstr>
      <vt:lpstr>Controllers and Actions</vt:lpstr>
      <vt:lpstr>Controllers</vt:lpstr>
      <vt:lpstr>Controllers</vt:lpstr>
      <vt:lpstr>Controllers</vt:lpstr>
      <vt:lpstr>Controllers</vt:lpstr>
      <vt:lpstr>Controllers</vt:lpstr>
      <vt:lpstr>Simple Rules for Controllers</vt:lpstr>
      <vt:lpstr>Dependency Injection</vt:lpstr>
      <vt:lpstr>Dependency Injection</vt:lpstr>
      <vt:lpstr>Dependency Injection</vt:lpstr>
      <vt:lpstr>Dependency Injection</vt:lpstr>
      <vt:lpstr>Dependency Injection</vt:lpstr>
      <vt:lpstr>Building a Simple GET Request</vt:lpstr>
      <vt:lpstr>A Simple GET Request</vt:lpstr>
      <vt:lpstr>A Simple GET Request</vt:lpstr>
      <vt:lpstr>A Simple GET Request</vt:lpstr>
      <vt:lpstr>A Simple GET Request</vt:lpstr>
      <vt:lpstr>A Simple GET Request</vt:lpstr>
      <vt:lpstr>A Simple GET Request</vt:lpstr>
      <vt:lpstr>A Simple GET Request</vt:lpstr>
      <vt:lpstr>Demo</vt:lpstr>
      <vt:lpstr>Hands On Lab: ASP.NET Core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VueJS Fundamentals</dc:title>
  <dc:creator>Kevin Griffin</dc:creator>
  <cp:lastModifiedBy>Kevin Griffin</cp:lastModifiedBy>
  <cp:revision>22</cp:revision>
  <dcterms:created xsi:type="dcterms:W3CDTF">2021-07-19T21:06:45Z</dcterms:created>
  <dcterms:modified xsi:type="dcterms:W3CDTF">2021-08-18T01:11:50Z</dcterms:modified>
</cp:coreProperties>
</file>