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1" r:id="rId2"/>
    <p:sldMasterId id="2147483665" r:id="rId3"/>
  </p:sldMasterIdLst>
  <p:notesMasterIdLst>
    <p:notesMasterId r:id="rId19"/>
  </p:notesMasterIdLst>
  <p:sldIdLst>
    <p:sldId id="281" r:id="rId4"/>
    <p:sldId id="283" r:id="rId5"/>
    <p:sldId id="284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93" r:id="rId14"/>
    <p:sldId id="292" r:id="rId15"/>
    <p:sldId id="294" r:id="rId16"/>
    <p:sldId id="273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942093"/>
    <a:srgbClr val="D883FF"/>
    <a:srgbClr val="7F379F"/>
    <a:srgbClr val="9437FF"/>
    <a:srgbClr val="76D6FF"/>
    <a:srgbClr val="FF8AD8"/>
    <a:srgbClr val="424242"/>
    <a:srgbClr val="FFDF00"/>
    <a:srgbClr val="1E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71"/>
  </p:normalViewPr>
  <p:slideViewPr>
    <p:cSldViewPr snapToGrid="0" snapToObjects="1">
      <p:cViewPr>
        <p:scale>
          <a:sx n="96" d="100"/>
          <a:sy n="96" d="100"/>
        </p:scale>
        <p:origin x="-576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2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31F0B-4952-B146-AB34-64174147E621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1E-3086-3B46-81D8-4254C84C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B9B3-5508-8042-B350-3D10365A6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7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29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61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3018234" y="2501776"/>
            <a:ext cx="6155532" cy="9971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4" name="Title 12"/>
          <p:cNvSpPr txBox="1">
            <a:spLocks/>
          </p:cNvSpPr>
          <p:nvPr userDrawn="1"/>
        </p:nvSpPr>
        <p:spPr>
          <a:xfrm>
            <a:off x="1874942" y="3673181"/>
            <a:ext cx="8442119" cy="49859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Data Science Team Lead at Amazon's A9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45163" y="1430542"/>
            <a:ext cx="701674" cy="701672"/>
          </a:xfrm>
          <a:prstGeom prst="ellipse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itle 12"/>
          <p:cNvSpPr txBox="1">
            <a:spLocks/>
          </p:cNvSpPr>
          <p:nvPr userDrawn="1"/>
        </p:nvSpPr>
        <p:spPr>
          <a:xfrm>
            <a:off x="5437170" y="4268493"/>
            <a:ext cx="1317668" cy="1938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baseline="0" dirty="0" smtClean="0">
                <a:solidFill>
                  <a:schemeClr val="bg1"/>
                </a:solidFill>
              </a:rPr>
              <a:t> GSeni@a9.com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2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739" y="2501776"/>
            <a:ext cx="4770537" cy="9971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4" name="Title 12"/>
          <p:cNvSpPr txBox="1">
            <a:spLocks/>
          </p:cNvSpPr>
          <p:nvPr userDrawn="1"/>
        </p:nvSpPr>
        <p:spPr>
          <a:xfrm>
            <a:off x="2492456" y="3673181"/>
            <a:ext cx="7207101" cy="49859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and their Deployment in Production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838201" y="1825625"/>
            <a:ext cx="10515600" cy="147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latin typeface="Arial" charset="0"/>
                <a:ea typeface="Arial" charset="0"/>
                <a:cs typeface="Arial" charset="0"/>
              </a:defRPr>
            </a:lvl1pPr>
            <a:lvl2pPr>
              <a:defRPr lang="en-US" sz="1800" dirty="0" smtClean="0"/>
            </a:lvl2pPr>
            <a:lvl3pPr marL="971550" indent="-285750">
              <a:buFont typeface="Courier New" charset="0"/>
              <a:buChar char="o"/>
              <a:defRPr lang="en-US" sz="1800" dirty="0" smtClean="0"/>
            </a:lvl3pPr>
            <a:lvl4pPr marL="1428750" indent="-285750">
              <a:buFont typeface=".AppleSystemUIFont" charset="-120"/>
              <a:buChar char="-"/>
              <a:defRPr lang="en-US" dirty="0" smtClean="0"/>
            </a:lvl4pPr>
            <a:lvl5pPr marL="1885950" indent="-285750">
              <a:buClr>
                <a:schemeClr val="tx1">
                  <a:lumMod val="50000"/>
                  <a:lumOff val="50000"/>
                </a:schemeClr>
              </a:buClr>
              <a:buFont typeface=".AppleSystemUIFont" charset="-120"/>
              <a:buChar char="-"/>
              <a:defRPr lang="en-US" dirty="0"/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  <a:p>
            <a:pPr marL="457200" lvl="1"/>
            <a:r>
              <a:rPr lang="en-US" dirty="0" smtClean="0"/>
              <a:t>Second level</a:t>
            </a:r>
          </a:p>
          <a:p>
            <a:pPr marL="914400" lvl="2"/>
            <a:r>
              <a:rPr lang="en-US" dirty="0" smtClean="0"/>
              <a:t>Third level</a:t>
            </a:r>
          </a:p>
          <a:p>
            <a:pPr marL="1371600" lvl="3"/>
            <a:r>
              <a:rPr lang="en-US" dirty="0" smtClean="0"/>
              <a:t>Fourth level</a:t>
            </a:r>
          </a:p>
          <a:p>
            <a:pPr marL="1828800"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B9B3-5508-8042-B350-3D10365A6E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93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97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B9B3-5508-8042-B350-3D10365A6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4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B9B3-5508-8042-B350-3D10365A6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175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B9B3-5508-8042-B350-3D10365A6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B9B3-5508-8042-B350-3D10365A6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57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722" y="5808903"/>
            <a:ext cx="731520" cy="731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8BB9B3-5508-8042-B350-3D10365A6E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flipV="1">
            <a:off x="123987" y="6794699"/>
            <a:ext cx="12188952" cy="63301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52" r:id="rId4"/>
    <p:sldLayoutId id="2147483654" r:id="rId5"/>
    <p:sldLayoutId id="2147483655" r:id="rId6"/>
    <p:sldLayoutId id="2147483664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29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722" y="5808903"/>
            <a:ext cx="731520" cy="73152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flipV="1">
            <a:off x="123987" y="6794699"/>
            <a:ext cx="12188952" cy="63301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4" Type="http://schemas.openxmlformats.org/officeDocument/2006/relationships/image" Target="../media/image19.tif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0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5840" y="2148840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Ensembles with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br>
              <a:rPr lang="en-US" dirty="0" smtClean="0"/>
            </a:br>
            <a:r>
              <a:rPr lang="en-US" sz="3600" b="1" dirty="0" smtClean="0">
                <a:ea typeface="Times New Roman" charset="0"/>
              </a:rPr>
              <a:t>Extract rules </a:t>
            </a:r>
            <a:r>
              <a:rPr lang="en-US" sz="3600" b="1" dirty="0">
                <a:ea typeface="Times New Roman" charset="0"/>
              </a:rPr>
              <a:t>from trees</a:t>
            </a:r>
            <a:endParaRPr lang="en-US" sz="36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70802"/>
            <a:ext cx="10515600" cy="4254263"/>
          </a:xfrm>
        </p:spPr>
        <p:txBody>
          <a:bodyPr/>
          <a:lstStyle/>
          <a:p>
            <a:r>
              <a:rPr lang="en-US" dirty="0" smtClean="0"/>
              <a:t>Pseudo-algorithm: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3"/>
              <p:cNvSpPr txBox="1">
                <a:spLocks noChangeAspect="1"/>
              </p:cNvSpPr>
              <p:nvPr/>
            </p:nvSpPr>
            <p:spPr>
              <a:xfrm>
                <a:off x="17247747" y="7314925"/>
                <a:ext cx="9729284" cy="38301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effectLst/>
                    <a:ea typeface="Times New Roman" charset="0"/>
                  </a:rPr>
                  <a:t>Input</a:t>
                </a:r>
                <a:r>
                  <a:rPr lang="en-US" dirty="0">
                    <a:effectLst/>
                    <a:ea typeface="Times New Roman" charset="0"/>
                  </a:rPr>
                  <a:t>: Data frame of input features </a:t>
                </a:r>
                <a14:m>
                  <m:oMath xmlns:m="http://schemas.openxmlformats.org/officeDocument/2006/math">
                    <m:r>
                      <a:rPr lang="en-US" b="1" i="1">
                        <a:effectLst/>
                        <a:latin typeface="Cambria Math" charset="0"/>
                        <a:ea typeface="Times New Roman" charset="0"/>
                      </a:rPr>
                      <m:t>𝑿</m:t>
                    </m:r>
                  </m:oMath>
                </a14:m>
                <a:r>
                  <a:rPr lang="en-US" dirty="0">
                    <a:effectLst/>
                    <a:ea typeface="Times New Roman" charset="0"/>
                  </a:rPr>
                  <a:t> and target variable </a:t>
                </a:r>
                <a14:m>
                  <m:oMath xmlns:m="http://schemas.openxmlformats.org/officeDocument/2006/math">
                    <m:r>
                      <a:rPr lang="en-US" b="1" i="1">
                        <a:effectLst/>
                        <a:latin typeface="Cambria Math" charset="0"/>
                        <a:ea typeface="Times New Roman" charset="0"/>
                      </a:rPr>
                      <m:t>𝒚</m:t>
                    </m:r>
                  </m:oMath>
                </a14:m>
                <a:endParaRPr lang="en-US" dirty="0">
                  <a:effectLst/>
                  <a:ea typeface="Times New Roman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effectLst/>
                    <a:ea typeface="Times New Roman" charset="0"/>
                  </a:rPr>
                  <a:t>Output: </a:t>
                </a:r>
                <a:r>
                  <a:rPr lang="en-US" dirty="0">
                    <a:effectLst/>
                    <a:ea typeface="Times New Roman" charset="0"/>
                  </a:rPr>
                  <a:t>Set of terms </a:t>
                </a:r>
                <a:r>
                  <a:rPr lang="en-US" b="1" i="1" dirty="0">
                    <a:effectLst/>
                    <a:ea typeface="Times New Roman" charset="0"/>
                  </a:rPr>
                  <a:t>t</a:t>
                </a:r>
                <a:r>
                  <a:rPr lang="en-US" dirty="0">
                    <a:effectLst/>
                    <a:ea typeface="Times New Roman" charset="0"/>
                  </a:rPr>
                  <a:t> (rules or linear), coefficients </a:t>
                </a:r>
                <a:r>
                  <a:rPr lang="en-US" b="1" i="1" dirty="0">
                    <a:effectLst/>
                    <a:ea typeface="Times New Roman" charset="0"/>
                  </a:rPr>
                  <a:t>a</a:t>
                </a:r>
                <a:r>
                  <a:rPr lang="en-US" dirty="0">
                    <a:effectLst/>
                    <a:ea typeface="Times New Roman" charset="0"/>
                  </a:rPr>
                  <a:t>, </a:t>
                </a:r>
                <a:r>
                  <a:rPr lang="en-US" b="1" i="1" dirty="0">
                    <a:effectLst/>
                    <a:ea typeface="Times New Roman" charset="0"/>
                  </a:rPr>
                  <a:t>b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effectLst/>
                    <a:ea typeface="Times New Roman" charset="0"/>
                  </a:rPr>
                  <a:t>Procedure: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Build </a:t>
                </a:r>
                <a:r>
                  <a:rPr lang="en-US" b="1" i="1" dirty="0">
                    <a:effectLst/>
                    <a:ea typeface="Times New Roman" charset="0"/>
                  </a:rPr>
                  <a:t>M </a:t>
                </a:r>
                <a:r>
                  <a:rPr lang="en-US" dirty="0">
                    <a:effectLst/>
                    <a:ea typeface="Times New Roman" charset="0"/>
                  </a:rPr>
                  <a:t>trees by training h2o.GBM on</a:t>
                </a:r>
                <a:r>
                  <a:rPr lang="en-US" i="1" dirty="0">
                    <a:effectLst/>
                    <a:ea typeface="Times New Roman" charset="0"/>
                  </a:rPr>
                  <a:t> </a:t>
                </a:r>
                <a:r>
                  <a:rPr lang="en-US" b="1" i="1" dirty="0">
                    <a:effectLst/>
                    <a:ea typeface="Times New Roman" charset="0"/>
                  </a:rPr>
                  <a:t>X, y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Extract </a:t>
                </a:r>
                <a:r>
                  <a:rPr lang="en-US" b="1" i="1" dirty="0">
                    <a:effectLst/>
                    <a:ea typeface="Times New Roman" charset="0"/>
                  </a:rPr>
                  <a:t>M’</a:t>
                </a:r>
                <a:r>
                  <a:rPr lang="en-US" dirty="0">
                    <a:effectLst/>
                    <a:ea typeface="Times New Roman" charset="0"/>
                  </a:rPr>
                  <a:t> rules from trees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Evaluate each rule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dPr>
                      <m:e>
                        <m:r>
                          <a:rPr lang="en-US" b="1" i="1">
                            <a:effectLst/>
                            <a:latin typeface="Cambria Math" charset="0"/>
                            <a:ea typeface="Times New Roman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effectLst/>
                    <a:ea typeface="Times New Roman" charset="0"/>
                  </a:rPr>
                  <a:t> on </a:t>
                </a:r>
                <a:r>
                  <a:rPr lang="en-US" b="1" i="1" dirty="0">
                    <a:effectLst/>
                    <a:ea typeface="Times New Roman" charset="0"/>
                  </a:rPr>
                  <a:t>X </a:t>
                </a:r>
                <a:r>
                  <a:rPr lang="en-US" dirty="0">
                    <a:effectLst/>
                    <a:ea typeface="Times New Roman" charset="0"/>
                  </a:rPr>
                  <a:t>resulting in data frame </a:t>
                </a:r>
                <a:r>
                  <a:rPr lang="en-US" b="1" i="1" dirty="0">
                    <a:effectLst/>
                    <a:ea typeface="Times New Roman" charset="0"/>
                  </a:rPr>
                  <a:t>X’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Let </a:t>
                </a:r>
                <a:r>
                  <a:rPr lang="en-US" b="1" i="1" dirty="0">
                    <a:effectLst/>
                    <a:ea typeface="Times New Roman" charset="0"/>
                  </a:rPr>
                  <a:t>P </a:t>
                </a:r>
                <a:r>
                  <a:rPr lang="en-US" dirty="0">
                    <a:effectLst/>
                    <a:ea typeface="Times New Roman" charset="0"/>
                  </a:rPr>
                  <a:t>be the numeric features from input </a:t>
                </a:r>
                <a:r>
                  <a:rPr lang="en-US" b="1" i="1" dirty="0">
                    <a:effectLst/>
                    <a:ea typeface="Times New Roman" charset="0"/>
                  </a:rPr>
                  <a:t>X</a:t>
                </a:r>
                <a:r>
                  <a:rPr lang="en-US" dirty="0">
                    <a:effectLst/>
                    <a:ea typeface="Times New Roman" charset="0"/>
                  </a:rPr>
                  <a:t>, let </a:t>
                </a:r>
                <a:r>
                  <a:rPr lang="en-US" b="1" i="1" dirty="0">
                    <a:effectLst/>
                    <a:ea typeface="Times New Roman" charset="0"/>
                  </a:rPr>
                  <a:t>X^ </a:t>
                </a:r>
                <a:r>
                  <a:rPr lang="en-US" dirty="0">
                    <a:effectLst/>
                    <a:ea typeface="Times New Roman" charset="0"/>
                  </a:rPr>
                  <a:t>be  </a:t>
                </a:r>
                <a:r>
                  <a:rPr lang="en-US" b="1" i="1" dirty="0">
                    <a:effectLst/>
                    <a:ea typeface="Times New Roman" charset="0"/>
                  </a:rPr>
                  <a:t>[X’  P]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Train h2o.GLM on </a:t>
                </a:r>
                <a:r>
                  <a:rPr lang="en-US" b="1" i="1" dirty="0">
                    <a:effectLst/>
                    <a:ea typeface="Times New Roman" charset="0"/>
                  </a:rPr>
                  <a:t>X^</a:t>
                </a:r>
                <a:r>
                  <a:rPr lang="en-US" dirty="0">
                    <a:effectLst/>
                    <a:ea typeface="Times New Roman" charset="0"/>
                  </a:rPr>
                  <a:t> resulting in coefficients </a:t>
                </a:r>
                <a:r>
                  <a:rPr lang="en-US" b="1" i="1" dirty="0">
                    <a:effectLst/>
                    <a:ea typeface="Times New Roman" charset="0"/>
                  </a:rPr>
                  <a:t>a</a:t>
                </a:r>
                <a:r>
                  <a:rPr lang="en-US" dirty="0">
                    <a:effectLst/>
                    <a:ea typeface="Times New Roman" charset="0"/>
                  </a:rPr>
                  <a:t>, </a:t>
                </a:r>
                <a:r>
                  <a:rPr lang="en-US" b="1" i="1" dirty="0">
                    <a:effectLst/>
                    <a:ea typeface="Times New Roman" charset="0"/>
                  </a:rPr>
                  <a:t>b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Let</a:t>
                </a:r>
                <a:r>
                  <a:rPr lang="en-US" b="1" i="1" dirty="0">
                    <a:effectLst/>
                    <a:ea typeface="Times New Roman" charset="0"/>
                  </a:rPr>
                  <a:t> t</a:t>
                </a:r>
                <a:r>
                  <a:rPr lang="en-US" dirty="0">
                    <a:effectLst/>
                    <a:ea typeface="Times New Roman" charset="0"/>
                  </a:rPr>
                  <a:t> be the terms (rule or linear) with non-zero coefficients in </a:t>
                </a:r>
                <a:r>
                  <a:rPr lang="en-US" b="1" i="1" dirty="0">
                    <a:effectLst/>
                    <a:ea typeface="Times New Roman" charset="0"/>
                  </a:rPr>
                  <a:t>a</a:t>
                </a:r>
                <a:r>
                  <a:rPr lang="en-US" dirty="0">
                    <a:effectLst/>
                    <a:ea typeface="Times New Roman" charset="0"/>
                  </a:rPr>
                  <a:t>, </a:t>
                </a:r>
                <a:r>
                  <a:rPr lang="en-US" b="1" i="1" dirty="0">
                    <a:effectLst/>
                    <a:ea typeface="Times New Roman" charset="0"/>
                  </a:rPr>
                  <a:t>b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Return </a:t>
                </a:r>
                <a:r>
                  <a:rPr lang="en-US" b="1" i="1" dirty="0">
                    <a:effectLst/>
                    <a:ea typeface="Times New Roman" charset="0"/>
                  </a:rPr>
                  <a:t>t, a</a:t>
                </a:r>
                <a:r>
                  <a:rPr lang="en-US" dirty="0">
                    <a:effectLst/>
                    <a:ea typeface="Times New Roman" charset="0"/>
                  </a:rPr>
                  <a:t>, </a:t>
                </a:r>
                <a:r>
                  <a:rPr lang="en-US" b="1" i="1" dirty="0">
                    <a:effectLst/>
                    <a:ea typeface="Times New Roman" charset="0"/>
                  </a:rPr>
                  <a:t>b</a:t>
                </a:r>
                <a:r>
                  <a:rPr lang="en-US" dirty="0">
                    <a:effectLst/>
                    <a:ea typeface="Times New Roman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effectLst/>
                    <a:latin typeface="Times New Roman" charset="0"/>
                    <a:ea typeface="Times New Roman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747" y="7314925"/>
                <a:ext cx="9729284" cy="3830148"/>
              </a:xfrm>
              <a:prstGeom prst="rect">
                <a:avLst/>
              </a:prstGeom>
              <a:blipFill rotWithShape="0">
                <a:blip r:embed="rId2"/>
                <a:stretch>
                  <a:fillRect l="-501" t="-9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23"/>
          <p:cNvSpPr txBox="1">
            <a:spLocks noChangeAspect="1"/>
          </p:cNvSpPr>
          <p:nvPr/>
        </p:nvSpPr>
        <p:spPr>
          <a:xfrm>
            <a:off x="1624516" y="2594583"/>
            <a:ext cx="9729284" cy="3830148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ea typeface="Times New Roman" charset="0"/>
              </a:rPr>
              <a:t>Input</a:t>
            </a:r>
            <a:r>
              <a:rPr lang="en-US" dirty="0" smtClean="0">
                <a:effectLst/>
                <a:ea typeface="Times New Roman" charset="0"/>
              </a:rPr>
              <a:t>: </a:t>
            </a:r>
            <a:r>
              <a:rPr lang="en-US" dirty="0" err="1" smtClean="0"/>
              <a:t>GbmMojoModel</a:t>
            </a:r>
            <a:r>
              <a:rPr lang="en-US" dirty="0" smtClean="0"/>
              <a:t> </a:t>
            </a:r>
            <a:r>
              <a:rPr lang="en-US" b="1" i="1" dirty="0" smtClean="0"/>
              <a:t>model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ea typeface="Times New Roman" charset="0"/>
              </a:rPr>
              <a:t>Output</a:t>
            </a:r>
            <a:r>
              <a:rPr lang="en-US" b="1" dirty="0">
                <a:effectLst/>
                <a:ea typeface="Times New Roman" charset="0"/>
              </a:rPr>
              <a:t>: </a:t>
            </a:r>
            <a:r>
              <a:rPr lang="en-US" dirty="0" smtClean="0">
                <a:effectLst/>
                <a:ea typeface="Times New Roman" charset="0"/>
              </a:rPr>
              <a:t>List of rules in JSON format</a:t>
            </a:r>
            <a:endParaRPr lang="en-US" dirty="0">
              <a:effectLst/>
              <a:ea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Times New Roman" charset="0"/>
              </a:rPr>
              <a:t>Procedure</a:t>
            </a:r>
            <a:r>
              <a:rPr lang="en-US" b="1" dirty="0" smtClean="0">
                <a:effectLst/>
                <a:ea typeface="Times New Roman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a typeface="Times New Roman" charset="0"/>
              </a:rPr>
              <a:t> </a:t>
            </a:r>
            <a:r>
              <a:rPr lang="en-US" b="1" dirty="0" smtClean="0">
                <a:ea typeface="Times New Roman" charset="0"/>
              </a:rPr>
              <a:t>     </a:t>
            </a:r>
            <a:r>
              <a:rPr lang="en-US" b="1" i="1" dirty="0" smtClean="0">
                <a:ea typeface="Times New Roman" charset="0"/>
              </a:rPr>
              <a:t>rules</a:t>
            </a:r>
            <a:r>
              <a:rPr lang="en-US" b="1" dirty="0" smtClean="0">
                <a:ea typeface="Times New Roman" charset="0"/>
              </a:rPr>
              <a:t> </a:t>
            </a:r>
            <a:r>
              <a:rPr lang="en-US" dirty="0" smtClean="0">
                <a:ea typeface="Times New Roman" charset="0"/>
              </a:rPr>
              <a:t>= {}</a:t>
            </a:r>
            <a:endParaRPr lang="en-US" dirty="0">
              <a:effectLst/>
              <a:ea typeface="Times New Roman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effectLst/>
                <a:ea typeface="Times New Roman" charset="0"/>
              </a:rPr>
              <a:t>Foreach</a:t>
            </a:r>
            <a:r>
              <a:rPr lang="en-US" dirty="0" smtClean="0">
                <a:effectLst/>
                <a:ea typeface="Times New Roman" charset="0"/>
              </a:rPr>
              <a:t> tree </a:t>
            </a:r>
            <a:r>
              <a:rPr lang="en-US" b="1" i="1" dirty="0" smtClean="0">
                <a:effectLst/>
                <a:ea typeface="Times New Roman" charset="0"/>
              </a:rPr>
              <a:t>T </a:t>
            </a:r>
            <a:r>
              <a:rPr lang="en-US" dirty="0" smtClean="0">
                <a:effectLst/>
                <a:ea typeface="Times New Roman" charset="0"/>
              </a:rPr>
              <a:t>in </a:t>
            </a:r>
            <a:r>
              <a:rPr lang="en-US" b="1" i="1" dirty="0" smtClean="0">
                <a:effectLst/>
                <a:ea typeface="Times New Roman" charset="0"/>
              </a:rPr>
              <a:t>model</a:t>
            </a:r>
            <a:r>
              <a:rPr lang="en-US" dirty="0" smtClean="0">
                <a:effectLst/>
                <a:ea typeface="Times New Roman" charset="0"/>
              </a:rPr>
              <a:t> {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</a:t>
            </a:r>
            <a:r>
              <a:rPr lang="en-US" dirty="0" err="1" smtClean="0"/>
              <a:t>TreeGraph</a:t>
            </a:r>
            <a:r>
              <a:rPr lang="en-US" dirty="0" smtClean="0"/>
              <a:t> </a:t>
            </a:r>
            <a:r>
              <a:rPr lang="en-US" b="1" i="1" dirty="0"/>
              <a:t>g</a:t>
            </a:r>
            <a:r>
              <a:rPr lang="en-US" dirty="0"/>
              <a:t> = </a:t>
            </a:r>
            <a:r>
              <a:rPr lang="en-US" b="1" i="1" dirty="0" err="1" smtClean="0"/>
              <a:t>T</a:t>
            </a:r>
            <a:r>
              <a:rPr lang="en-US" dirty="0" err="1" smtClean="0"/>
              <a:t>.computeGraph</a:t>
            </a:r>
            <a:r>
              <a:rPr lang="en-US" dirty="0" smtClean="0"/>
              <a:t>()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Times New Roman" charset="0"/>
              </a:rPr>
              <a:t>   </a:t>
            </a:r>
            <a:r>
              <a:rPr lang="en-US" b="1" i="1" dirty="0" err="1" smtClean="0">
                <a:ea typeface="Times New Roman" charset="0"/>
              </a:rPr>
              <a:t>rules</a:t>
            </a:r>
            <a:r>
              <a:rPr lang="en-US" dirty="0" err="1" smtClean="0">
                <a:ea typeface="Times New Roman" charset="0"/>
              </a:rPr>
              <a:t>.append</a:t>
            </a:r>
            <a:r>
              <a:rPr lang="en-US" dirty="0" smtClean="0">
                <a:ea typeface="Times New Roman" charset="0"/>
              </a:rPr>
              <a:t>(</a:t>
            </a:r>
            <a:r>
              <a:rPr lang="en-US" dirty="0" smtClean="0">
                <a:effectLst/>
                <a:ea typeface="Times New Roman" charset="0"/>
              </a:rPr>
              <a:t>Traverse </a:t>
            </a:r>
            <a:r>
              <a:rPr lang="en-US" b="1" i="1" dirty="0" smtClean="0">
                <a:effectLst/>
                <a:ea typeface="Times New Roman" charset="0"/>
              </a:rPr>
              <a:t>g</a:t>
            </a:r>
            <a:r>
              <a:rPr lang="en-US" dirty="0" smtClean="0">
                <a:effectLst/>
                <a:ea typeface="Times New Roman" charset="0"/>
              </a:rPr>
              <a:t>, generating a rule for every node)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Times New Roman" charset="0"/>
              </a:rPr>
              <a:t>}</a:t>
            </a:r>
            <a:endParaRPr lang="en-US" dirty="0">
              <a:effectLst/>
              <a:ea typeface="Times New Roman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Times New Roman" charset="0"/>
              </a:rPr>
              <a:t>Return </a:t>
            </a:r>
            <a:r>
              <a:rPr lang="en-US" b="1" i="1" dirty="0" smtClean="0">
                <a:effectLst/>
                <a:ea typeface="Times New Roman" charset="0"/>
              </a:rPr>
              <a:t>rules</a:t>
            </a:r>
            <a:r>
              <a:rPr lang="en-US" dirty="0" smtClean="0">
                <a:effectLst/>
                <a:ea typeface="Times New Roman" charset="0"/>
              </a:rPr>
              <a:t> </a:t>
            </a:r>
            <a:endParaRPr lang="en-US" dirty="0">
              <a:effectLst/>
              <a:ea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 charset="0"/>
                <a:ea typeface="Times New Roman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782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Ensembles with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br>
              <a:rPr lang="en-US" dirty="0" smtClean="0"/>
            </a:br>
            <a:r>
              <a:rPr lang="en-US" sz="3600" b="1" dirty="0" smtClean="0">
                <a:ea typeface="Times New Roman" charset="0"/>
              </a:rPr>
              <a:t>Extract rules </a:t>
            </a:r>
            <a:r>
              <a:rPr lang="en-US" sz="3600" b="1" dirty="0">
                <a:ea typeface="Times New Roman" charset="0"/>
              </a:rPr>
              <a:t>from </a:t>
            </a:r>
            <a:r>
              <a:rPr lang="en-US" sz="3600" b="1" dirty="0" smtClean="0">
                <a:ea typeface="Times New Roman" charset="0"/>
              </a:rPr>
              <a:t>trees </a:t>
            </a:r>
            <a:r>
              <a:rPr lang="en-US" sz="3200" dirty="0" smtClean="0">
                <a:ea typeface="Times New Roman" charset="0"/>
              </a:rPr>
              <a:t>(cont.)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08" t="8435" r="32246" b="22313"/>
          <a:stretch/>
        </p:blipFill>
        <p:spPr>
          <a:xfrm>
            <a:off x="7514994" y="1846691"/>
            <a:ext cx="3192625" cy="47492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918" y="1689052"/>
            <a:ext cx="5746495" cy="50645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598866" y="2789636"/>
            <a:ext cx="324023" cy="856675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09156" y="4654669"/>
            <a:ext cx="4881" cy="1080087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25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Rule Ensembles with H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O</a:t>
                </a:r>
                <a:br>
                  <a:rPr lang="en-US" dirty="0" smtClean="0"/>
                </a:br>
                <a:r>
                  <a:rPr lang="en-US" sz="3600" b="1" dirty="0" smtClean="0">
                    <a:ea typeface="Times New Roman" charset="0"/>
                  </a:rPr>
                  <a:t>Evaluate </a:t>
                </a:r>
                <a:r>
                  <a:rPr lang="en-US" sz="3600" b="1" dirty="0">
                    <a:ea typeface="Times New Roman" charset="0"/>
                  </a:rPr>
                  <a:t>each rule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charset="0"/>
                        <a:ea typeface="Times New Roman" charset="0"/>
                      </a:rPr>
                      <m:t>𝒓</m:t>
                    </m:r>
                    <m:d>
                      <m:dPr>
                        <m:ctrlPr>
                          <a:rPr lang="en-US" sz="3600" b="1" i="1">
                            <a:latin typeface="Cambria Math" charset="0"/>
                            <a:ea typeface="Times New Roman" charset="0"/>
                          </a:rPr>
                        </m:ctrlPr>
                      </m:dPr>
                      <m:e>
                        <m:r>
                          <a:rPr lang="en-US" sz="3600" b="1" i="1">
                            <a:latin typeface="Cambria Math" charset="0"/>
                            <a:ea typeface="Times New Roman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600" b="1" dirty="0">
                    <a:ea typeface="Times New Roman" charset="0"/>
                  </a:rPr>
                  <a:t> on </a:t>
                </a:r>
                <a:r>
                  <a:rPr lang="en-US" sz="3600" b="1" i="1" dirty="0">
                    <a:ea typeface="Times New Roman" charset="0"/>
                  </a:rPr>
                  <a:t>X </a:t>
                </a:r>
                <a:r>
                  <a:rPr lang="en-US" sz="3600" b="1" dirty="0">
                    <a:ea typeface="Times New Roman" charset="0"/>
                  </a:rPr>
                  <a:t>resulting </a:t>
                </a:r>
                <a:r>
                  <a:rPr lang="en-US" sz="3600" b="1" dirty="0" smtClean="0">
                    <a:ea typeface="Times New Roman" charset="0"/>
                  </a:rPr>
                  <a:t>in </a:t>
                </a:r>
                <a:r>
                  <a:rPr lang="en-US" sz="3600" b="1" i="1" dirty="0">
                    <a:ea typeface="Times New Roman" charset="0"/>
                  </a:rPr>
                  <a:t>X’</a:t>
                </a:r>
                <a:r>
                  <a:rPr lang="en-US" sz="3600" dirty="0">
                    <a:ea typeface="Times New Roman" charset="0"/>
                  </a:rPr>
                  <a:t/>
                </a:r>
                <a:br>
                  <a:rPr lang="en-US" sz="3600" dirty="0">
                    <a:ea typeface="Times New Roman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5207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78957"/>
          </a:xfrm>
        </p:spPr>
        <p:txBody>
          <a:bodyPr/>
          <a:lstStyle/>
          <a:p>
            <a:r>
              <a:rPr lang="en-US" dirty="0" smtClean="0"/>
              <a:t>R code: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6750" y="2331720"/>
            <a:ext cx="9118600" cy="2372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6750" y="4678016"/>
            <a:ext cx="9118600" cy="20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in Production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1566316"/>
            <a:ext cx="10776045" cy="5063083"/>
          </a:xfrm>
        </p:spPr>
        <p:txBody>
          <a:bodyPr/>
          <a:lstStyle/>
          <a:p>
            <a:r>
              <a:rPr lang="en-US" dirty="0" smtClean="0"/>
              <a:t>Use SQL as the model definition language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Batch scoring </a:t>
            </a:r>
            <a:r>
              <a:rPr lang="en-US" dirty="0" smtClean="0">
                <a:sym typeface="Wingdings"/>
              </a:rPr>
              <a:t>==&gt; rely on SQL engine</a:t>
            </a:r>
          </a:p>
          <a:p>
            <a:endParaRPr lang="en-US" sz="4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Online scoring ==&gt; optimized Java-based RE runner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20606" y="2341364"/>
            <a:ext cx="1663980" cy="369332"/>
            <a:chOff x="520606" y="2341364"/>
            <a:chExt cx="1663980" cy="369332"/>
          </a:xfrm>
        </p:grpSpPr>
        <p:sp>
          <p:nvSpPr>
            <p:cNvPr id="8" name="Right Arrow 7"/>
            <p:cNvSpPr/>
            <p:nvPr/>
          </p:nvSpPr>
          <p:spPr>
            <a:xfrm>
              <a:off x="1635946" y="2446020"/>
              <a:ext cx="548640" cy="14859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0606" y="234136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ntercept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25467" y="2640330"/>
            <a:ext cx="1391951" cy="674370"/>
            <a:chOff x="825467" y="2640330"/>
            <a:chExt cx="1391951" cy="674370"/>
          </a:xfrm>
        </p:grpSpPr>
        <p:sp>
          <p:nvSpPr>
            <p:cNvPr id="9" name="Left Brace 8"/>
            <p:cNvSpPr/>
            <p:nvPr/>
          </p:nvSpPr>
          <p:spPr>
            <a:xfrm>
              <a:off x="2089115" y="2640330"/>
              <a:ext cx="128303" cy="6743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467" y="2757633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Rule term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8307" y="3377856"/>
            <a:ext cx="1529111" cy="674370"/>
            <a:chOff x="688307" y="3377856"/>
            <a:chExt cx="1529111" cy="674370"/>
          </a:xfrm>
        </p:grpSpPr>
        <p:sp>
          <p:nvSpPr>
            <p:cNvPr id="12" name="Left Brace 11"/>
            <p:cNvSpPr/>
            <p:nvPr/>
          </p:nvSpPr>
          <p:spPr>
            <a:xfrm>
              <a:off x="2089115" y="3377856"/>
              <a:ext cx="128303" cy="6743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8307" y="3523416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Linear term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07" t="15500" r="14111" b="58500"/>
          <a:stretch/>
        </p:blipFill>
        <p:spPr>
          <a:xfrm>
            <a:off x="2321590" y="2415950"/>
            <a:ext cx="7682807" cy="20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2933700" cy="4652962"/>
          </a:xfrm>
        </p:spPr>
        <p:txBody>
          <a:bodyPr/>
          <a:lstStyle/>
          <a:p>
            <a:r>
              <a:rPr lang="en-US" sz="2400" dirty="0" smtClean="0"/>
              <a:t>Prof. </a:t>
            </a:r>
            <a:r>
              <a:rPr lang="en-US" sz="2400" dirty="0"/>
              <a:t>Jerome H. Friedman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540" y="1675638"/>
            <a:ext cx="2935224" cy="4654296"/>
          </a:xfrm>
        </p:spPr>
        <p:txBody>
          <a:bodyPr/>
          <a:lstStyle/>
          <a:p>
            <a:r>
              <a:rPr lang="en-US" sz="2400" dirty="0" smtClean="0"/>
              <a:t>James Bishop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1590" y="2710180"/>
            <a:ext cx="1828800" cy="2032000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8313420" y="1692974"/>
            <a:ext cx="2935224" cy="46542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Xiaoyu</a:t>
            </a:r>
            <a:r>
              <a:rPr lang="en-US" sz="2400" dirty="0" smtClean="0"/>
              <a:t> Dai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16" y="2710180"/>
            <a:ext cx="1524000" cy="203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036" y="2710180"/>
            <a:ext cx="1904568" cy="19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9140" y="2446020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06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421" y="2501776"/>
            <a:ext cx="5745164" cy="997196"/>
          </a:xfrm>
        </p:spPr>
        <p:txBody>
          <a:bodyPr/>
          <a:lstStyle/>
          <a:p>
            <a:r>
              <a:rPr lang="en-US" dirty="0" smtClean="0"/>
              <a:t>Giovanni Seni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01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47" y="1528366"/>
            <a:ext cx="11439029" cy="1994392"/>
          </a:xfrm>
        </p:spPr>
        <p:txBody>
          <a:bodyPr/>
          <a:lstStyle/>
          <a:p>
            <a:r>
              <a:rPr lang="en-US" dirty="0" smtClean="0"/>
              <a:t>Distributed </a:t>
            </a:r>
            <a:r>
              <a:rPr lang="en-US" dirty="0"/>
              <a:t>Learning of </a:t>
            </a:r>
            <a:r>
              <a:rPr lang="en-US" dirty="0" smtClean="0"/>
              <a:t>Rule</a:t>
            </a:r>
            <a:br>
              <a:rPr lang="en-US" dirty="0" smtClean="0"/>
            </a:br>
            <a:r>
              <a:rPr lang="en-US" dirty="0" smtClean="0"/>
              <a:t>Ensemble Models with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33790" y="2381918"/>
            <a:ext cx="20556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 indent="-58738"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1400" dirty="0" smtClean="0">
                <a:latin typeface="Arial" charset="0"/>
              </a:rPr>
              <a:t>Automatic </a:t>
            </a:r>
            <a:r>
              <a:rPr lang="en-US" sz="1400" dirty="0">
                <a:latin typeface="Arial" charset="0"/>
              </a:rPr>
              <a:t>variable subset </a:t>
            </a:r>
            <a:r>
              <a:rPr lang="en-US" sz="1400" dirty="0" smtClean="0">
                <a:latin typeface="Arial" charset="0"/>
              </a:rPr>
              <a:t>selection</a:t>
            </a:r>
          </a:p>
          <a:p>
            <a:pPr marL="58738" lvl="1" indent="-58738"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1400" dirty="0" smtClean="0">
                <a:latin typeface="Arial" charset="0"/>
              </a:rPr>
              <a:t>No </a:t>
            </a:r>
            <a:r>
              <a:rPr lang="en-US" sz="1400" dirty="0">
                <a:latin typeface="Arial" charset="0"/>
              </a:rPr>
              <a:t>data preprocessing </a:t>
            </a:r>
            <a:r>
              <a:rPr lang="en-US" sz="1400" dirty="0" smtClean="0">
                <a:latin typeface="Arial" charset="0"/>
              </a:rPr>
              <a:t>needed</a:t>
            </a:r>
          </a:p>
          <a:p>
            <a:pPr marL="58738" lvl="1" indent="-58738"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1400" dirty="0" smtClean="0">
                <a:latin typeface="Arial" charset="0"/>
              </a:rPr>
              <a:t>Missing </a:t>
            </a:r>
            <a:r>
              <a:rPr lang="en-US" sz="1400" dirty="0">
                <a:latin typeface="Arial" charset="0"/>
              </a:rPr>
              <a:t>value </a:t>
            </a:r>
            <a:r>
              <a:rPr lang="en-US" sz="1400" dirty="0" smtClean="0">
                <a:latin typeface="Arial" charset="0"/>
              </a:rPr>
              <a:t>tolerant</a:t>
            </a:r>
          </a:p>
          <a:p>
            <a:pPr marL="58738" lvl="1" indent="-58738"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1400" dirty="0" smtClean="0">
                <a:latin typeface="Arial" charset="0"/>
              </a:rPr>
              <a:t>Interpretable</a:t>
            </a:r>
            <a:endParaRPr lang="en-US" sz="1400" dirty="0"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Tree-based Ensembles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88070" y="3844287"/>
            <a:ext cx="91440" cy="91440"/>
          </a:xfrm>
          <a:prstGeom prst="ellipse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11866" y="2698976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l Bayan Plain" charset="-78"/>
                <a:ea typeface="Al Bayan Plain" charset="-78"/>
                <a:cs typeface="Al Bayan Plain" charset="-78"/>
              </a:rPr>
              <a:t>1983</a:t>
            </a:r>
            <a:endParaRPr lang="en-US" sz="2800" b="1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5309" y="3886716"/>
            <a:ext cx="327938" cy="5519"/>
          </a:xfrm>
          <a:prstGeom prst="line">
            <a:avLst/>
          </a:prstGeom>
          <a:ln w="25400" cap="flat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542836" y="3816275"/>
            <a:ext cx="146304" cy="1463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943247" y="3799466"/>
            <a:ext cx="182880" cy="182880"/>
          </a:xfrm>
          <a:prstGeom prst="ellipse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033790" y="2135436"/>
            <a:ext cx="0" cy="1645920"/>
          </a:xfrm>
          <a:prstGeom prst="line">
            <a:avLst/>
          </a:prstGeom>
          <a:ln w="25400" cap="flat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rminator 13"/>
          <p:cNvSpPr/>
          <p:nvPr/>
        </p:nvSpPr>
        <p:spPr>
          <a:xfrm>
            <a:off x="988069" y="1770298"/>
            <a:ext cx="1965085" cy="45653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CART</a:t>
            </a:r>
            <a:endParaRPr lang="en-US" sz="28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27348" y="3886990"/>
            <a:ext cx="1783080" cy="4970"/>
          </a:xfrm>
          <a:prstGeom prst="line">
            <a:avLst/>
          </a:prstGeom>
          <a:ln w="25400" cap="flat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590904" y="3795697"/>
            <a:ext cx="2474668" cy="2112309"/>
            <a:chOff x="2590904" y="3795697"/>
            <a:chExt cx="2474668" cy="2112309"/>
          </a:xfrm>
        </p:grpSpPr>
        <p:sp>
          <p:nvSpPr>
            <p:cNvPr id="74" name="TextBox 73"/>
            <p:cNvSpPr txBox="1"/>
            <p:nvPr/>
          </p:nvSpPr>
          <p:spPr>
            <a:xfrm rot="16200000">
              <a:off x="2394696" y="4515540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l Bayan Plain" charset="-78"/>
                  <a:ea typeface="Al Bayan Plain" charset="-78"/>
                  <a:cs typeface="Al Bayan Plain" charset="-78"/>
                </a:rPr>
                <a:t>1996</a:t>
              </a:r>
              <a:endParaRPr lang="en-US" sz="2800" b="1" dirty="0">
                <a:latin typeface="Al Bayan Plain" charset="-78"/>
                <a:ea typeface="Al Bayan Plain" charset="-78"/>
                <a:cs typeface="Al Bayan Plain" charset="-78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2915010" y="3795697"/>
              <a:ext cx="182880" cy="182880"/>
              <a:chOff x="1303110" y="4708891"/>
              <a:chExt cx="182880" cy="182880"/>
            </a:xfrm>
          </p:grpSpPr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>
                <a:off x="1303110" y="4708891"/>
                <a:ext cx="182880" cy="182880"/>
              </a:xfrm>
              <a:prstGeom prst="ellipse">
                <a:avLst/>
              </a:prstGeom>
              <a:noFill/>
              <a:ln w="22225">
                <a:solidFill>
                  <a:srgbClr val="FF8A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>
                <a:off x="1347933" y="4753712"/>
                <a:ext cx="91440" cy="91440"/>
              </a:xfrm>
              <a:prstGeom prst="ellipse">
                <a:avLst/>
              </a:prstGeom>
              <a:noFill/>
              <a:ln w="22225">
                <a:solidFill>
                  <a:srgbClr val="FF8A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rminator 69"/>
            <p:cNvSpPr/>
            <p:nvPr/>
          </p:nvSpPr>
          <p:spPr>
            <a:xfrm>
              <a:off x="2964710" y="5450806"/>
              <a:ext cx="1965960" cy="457200"/>
            </a:xfrm>
            <a:prstGeom prst="flowChartTerminator">
              <a:avLst/>
            </a:prstGeom>
            <a:solidFill>
              <a:srgbClr val="FF8AD8"/>
            </a:solidFill>
            <a:ln>
              <a:solidFill>
                <a:srgbClr val="FF8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Bagging</a:t>
              </a:r>
              <a:endParaRPr lang="en-US" sz="2800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3005553" y="3978576"/>
              <a:ext cx="0" cy="1645920"/>
            </a:xfrm>
            <a:prstGeom prst="line">
              <a:avLst/>
            </a:prstGeom>
            <a:ln w="25400" cap="flat">
              <a:solidFill>
                <a:srgbClr val="FF8AD8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103807" y="3886716"/>
              <a:ext cx="274320" cy="0"/>
            </a:xfrm>
            <a:prstGeom prst="line">
              <a:avLst/>
            </a:prstGeom>
            <a:ln w="25400" cap="flat">
              <a:solidFill>
                <a:srgbClr val="FF8AD8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009941" y="4373595"/>
              <a:ext cx="20556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buClr>
                  <a:schemeClr val="tx1"/>
                </a:buClr>
                <a:buSzPct val="100000"/>
              </a:pPr>
              <a:r>
                <a:rPr lang="en-US" sz="1400" dirty="0" smtClean="0">
                  <a:latin typeface="Arial" charset="0"/>
                </a:rPr>
                <a:t>Diversity by perturbing data distribution via resampling</a:t>
              </a:r>
              <a:endParaRPr lang="en-US" sz="1400" dirty="0">
                <a:latin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77988" y="3783082"/>
            <a:ext cx="2493539" cy="2262084"/>
            <a:chOff x="5677988" y="3783082"/>
            <a:chExt cx="2493539" cy="2262084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6223869" y="3877973"/>
              <a:ext cx="1828800" cy="3075"/>
            </a:xfrm>
            <a:prstGeom prst="line">
              <a:avLst/>
            </a:prstGeom>
            <a:ln w="25400" cap="flat">
              <a:solidFill>
                <a:srgbClr val="7F379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5677988" y="3783082"/>
              <a:ext cx="2493539" cy="2262084"/>
              <a:chOff x="5677988" y="3783082"/>
              <a:chExt cx="2493539" cy="2262084"/>
            </a:xfrm>
          </p:grpSpPr>
          <p:sp>
            <p:nvSpPr>
              <p:cNvPr id="113" name="Terminator 112"/>
              <p:cNvSpPr/>
              <p:nvPr/>
            </p:nvSpPr>
            <p:spPr>
              <a:xfrm>
                <a:off x="5998859" y="5313646"/>
                <a:ext cx="2011680" cy="731520"/>
              </a:xfrm>
              <a:prstGeom prst="flowChartTerminator">
                <a:avLst/>
              </a:prstGeom>
              <a:solidFill>
                <a:srgbClr val="7F379F"/>
              </a:solidFill>
              <a:ln>
                <a:solidFill>
                  <a:srgbClr val="7F37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3000"/>
                  </a:lnSpc>
                </a:pPr>
                <a:r>
                  <a:rPr lang="en-US" sz="2700" dirty="0" smtClean="0"/>
                  <a:t>Random Forest</a:t>
                </a:r>
                <a:endParaRPr lang="en-US" sz="2700" dirty="0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6034989" y="3783082"/>
                <a:ext cx="182880" cy="182880"/>
                <a:chOff x="1303110" y="4708891"/>
                <a:chExt cx="182880" cy="182880"/>
              </a:xfrm>
            </p:grpSpPr>
            <p:sp>
              <p:nvSpPr>
                <p:cNvPr id="116" name="Oval 115"/>
                <p:cNvSpPr>
                  <a:spLocks noChangeAspect="1"/>
                </p:cNvSpPr>
                <p:nvPr/>
              </p:nvSpPr>
              <p:spPr>
                <a:xfrm>
                  <a:off x="1303110" y="4708891"/>
                  <a:ext cx="182880" cy="182880"/>
                </a:xfrm>
                <a:prstGeom prst="ellipse">
                  <a:avLst/>
                </a:prstGeom>
                <a:noFill/>
                <a:ln w="22225">
                  <a:solidFill>
                    <a:srgbClr val="7F379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>
                  <a:spLocks noChangeAspect="1"/>
                </p:cNvSpPr>
                <p:nvPr/>
              </p:nvSpPr>
              <p:spPr>
                <a:xfrm>
                  <a:off x="1347933" y="4753712"/>
                  <a:ext cx="91440" cy="91440"/>
                </a:xfrm>
                <a:prstGeom prst="ellipse">
                  <a:avLst/>
                </a:prstGeom>
                <a:noFill/>
                <a:ln w="22225">
                  <a:solidFill>
                    <a:srgbClr val="7F379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8" name="Straight Connector 117"/>
              <p:cNvCxnSpPr/>
              <p:nvPr/>
            </p:nvCxnSpPr>
            <p:spPr>
              <a:xfrm>
                <a:off x="6125532" y="3972543"/>
                <a:ext cx="0" cy="1463040"/>
              </a:xfrm>
              <a:prstGeom prst="line">
                <a:avLst/>
              </a:prstGeom>
              <a:ln w="25400" cap="flat">
                <a:solidFill>
                  <a:srgbClr val="7F379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 rot="16200000">
                <a:off x="5481780" y="4515540"/>
                <a:ext cx="9156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latin typeface="Al Bayan Plain" charset="-78"/>
                    <a:ea typeface="Al Bayan Plain" charset="-78"/>
                    <a:cs typeface="Al Bayan Plain" charset="-78"/>
                  </a:rPr>
                  <a:t>2001</a:t>
                </a:r>
                <a:endParaRPr lang="en-US" sz="2800" b="1" dirty="0">
                  <a:latin typeface="Al Bayan Plain" charset="-78"/>
                  <a:ea typeface="Al Bayan Plain" charset="-78"/>
                  <a:cs typeface="Al Bayan Plain" charset="-78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6115896" y="4373595"/>
                <a:ext cx="205563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buClr>
                    <a:schemeClr val="tx1"/>
                  </a:buClr>
                  <a:buSzPct val="100000"/>
                </a:pPr>
                <a:r>
                  <a:rPr lang="en-US" sz="1400" dirty="0">
                    <a:latin typeface="Arial" charset="0"/>
                  </a:rPr>
                  <a:t>Bagging plus algorithm randomizing </a:t>
                </a:r>
                <a:r>
                  <a:rPr lang="en-US" sz="1400" dirty="0" smtClean="0">
                    <a:latin typeface="Arial" charset="0"/>
                  </a:rPr>
                  <a:t>via subset splitting</a:t>
                </a:r>
                <a:endParaRPr lang="en-US" sz="1400" dirty="0">
                  <a:latin typeface="Arial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073611" y="1769966"/>
            <a:ext cx="2605183" cy="2204277"/>
            <a:chOff x="3073611" y="1769966"/>
            <a:chExt cx="2605183" cy="2204277"/>
          </a:xfrm>
        </p:grpSpPr>
        <p:grpSp>
          <p:nvGrpSpPr>
            <p:cNvPr id="83" name="Group 82"/>
            <p:cNvGrpSpPr/>
            <p:nvPr/>
          </p:nvGrpSpPr>
          <p:grpSpPr>
            <a:xfrm>
              <a:off x="3387271" y="3791363"/>
              <a:ext cx="182880" cy="182880"/>
              <a:chOff x="1303110" y="4708891"/>
              <a:chExt cx="182880" cy="182880"/>
            </a:xfrm>
          </p:grpSpPr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1303110" y="4708891"/>
                <a:ext cx="182880" cy="182880"/>
              </a:xfrm>
              <a:prstGeom prst="ellipse">
                <a:avLst/>
              </a:prstGeom>
              <a:noFill/>
              <a:ln w="22225">
                <a:solidFill>
                  <a:srgbClr val="76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1347933" y="4753712"/>
                <a:ext cx="91440" cy="91440"/>
              </a:xfrm>
              <a:prstGeom prst="ellipse">
                <a:avLst/>
              </a:prstGeom>
              <a:noFill/>
              <a:ln w="22225">
                <a:solidFill>
                  <a:srgbClr val="76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3" name="Straight Connector 92"/>
            <p:cNvCxnSpPr/>
            <p:nvPr/>
          </p:nvCxnSpPr>
          <p:spPr>
            <a:xfrm>
              <a:off x="3477814" y="2145443"/>
              <a:ext cx="0" cy="1645920"/>
            </a:xfrm>
            <a:prstGeom prst="line">
              <a:avLst/>
            </a:prstGeom>
            <a:ln w="25400" cap="flat">
              <a:solidFill>
                <a:srgbClr val="76D6F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rminator 93"/>
            <p:cNvSpPr/>
            <p:nvPr/>
          </p:nvSpPr>
          <p:spPr>
            <a:xfrm>
              <a:off x="3382903" y="1769966"/>
              <a:ext cx="1911095" cy="457200"/>
            </a:xfrm>
            <a:prstGeom prst="flowChartTerminator">
              <a:avLst/>
            </a:prstGeom>
            <a:solidFill>
              <a:srgbClr val="76D6FF"/>
            </a:solidFill>
            <a:ln>
              <a:solidFill>
                <a:srgbClr val="76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AdaBoost</a:t>
              </a:r>
              <a:endParaRPr lang="en-US" sz="2800" dirty="0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2877403" y="2698976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l Bayan Plain" charset="-78"/>
                  <a:ea typeface="Al Bayan Plain" charset="-78"/>
                  <a:cs typeface="Al Bayan Plain" charset="-78"/>
                </a:rPr>
                <a:t>1997</a:t>
              </a:r>
              <a:endParaRPr lang="en-US" sz="2800" b="1" dirty="0">
                <a:latin typeface="Al Bayan Plain" charset="-78"/>
                <a:ea typeface="Al Bayan Plain" charset="-78"/>
                <a:cs typeface="Al Bayan Plain" charset="-78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3575674" y="3870588"/>
              <a:ext cx="2103120" cy="0"/>
            </a:xfrm>
            <a:prstGeom prst="line">
              <a:avLst/>
            </a:prstGeom>
            <a:ln w="25400" cap="flat">
              <a:solidFill>
                <a:srgbClr val="76D6F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3484478" y="2608425"/>
              <a:ext cx="20556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buClr>
                  <a:schemeClr val="tx1"/>
                </a:buClr>
                <a:buSzPct val="100000"/>
              </a:pPr>
              <a:r>
                <a:rPr lang="en-US" sz="1400" dirty="0" smtClean="0">
                  <a:latin typeface="Arial" charset="0"/>
                </a:rPr>
                <a:t>Diversity by perturbing data distribution via observation weights</a:t>
              </a:r>
              <a:endParaRPr lang="en-US" sz="1400" dirty="0"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56662" y="1632806"/>
            <a:ext cx="2443371" cy="2333156"/>
            <a:chOff x="5356662" y="1632806"/>
            <a:chExt cx="2443371" cy="2333156"/>
          </a:xfrm>
        </p:grpSpPr>
        <p:grpSp>
          <p:nvGrpSpPr>
            <p:cNvPr id="104" name="Group 103"/>
            <p:cNvGrpSpPr/>
            <p:nvPr/>
          </p:nvGrpSpPr>
          <p:grpSpPr>
            <a:xfrm>
              <a:off x="5666521" y="3783082"/>
              <a:ext cx="182880" cy="182880"/>
              <a:chOff x="1303110" y="4708891"/>
              <a:chExt cx="182880" cy="182880"/>
            </a:xfrm>
          </p:grpSpPr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1303110" y="4708891"/>
                <a:ext cx="182880" cy="182880"/>
              </a:xfrm>
              <a:prstGeom prst="ellipse">
                <a:avLst/>
              </a:prstGeom>
              <a:noFill/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1347933" y="4753712"/>
                <a:ext cx="91440" cy="91440"/>
              </a:xfrm>
              <a:prstGeom prst="ellipse">
                <a:avLst/>
              </a:prstGeom>
              <a:noFill/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7" name="Straight Connector 106"/>
            <p:cNvCxnSpPr/>
            <p:nvPr/>
          </p:nvCxnSpPr>
          <p:spPr>
            <a:xfrm>
              <a:off x="5754533" y="2126796"/>
              <a:ext cx="0" cy="1645920"/>
            </a:xfrm>
            <a:prstGeom prst="line">
              <a:avLst/>
            </a:prstGeom>
            <a:ln w="25400" cap="flat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rminator 107"/>
            <p:cNvSpPr/>
            <p:nvPr/>
          </p:nvSpPr>
          <p:spPr>
            <a:xfrm>
              <a:off x="5682150" y="1632806"/>
              <a:ext cx="2011680" cy="731520"/>
            </a:xfrm>
            <a:prstGeom prst="flowChartTermina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US" sz="2600" dirty="0" smtClean="0"/>
                <a:t>Gradient Boosting</a:t>
              </a:r>
              <a:endParaRPr lang="en-US" sz="2600" dirty="0"/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H="1" flipV="1">
              <a:off x="5858927" y="3873992"/>
              <a:ext cx="176062" cy="1793"/>
            </a:xfrm>
            <a:prstGeom prst="line">
              <a:avLst/>
            </a:prstGeom>
            <a:ln w="25400" cap="flat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 rot="16200000">
              <a:off x="5160454" y="2698976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l Bayan Plain" charset="-78"/>
                  <a:ea typeface="Al Bayan Plain" charset="-78"/>
                  <a:cs typeface="Al Bayan Plain" charset="-78"/>
                </a:rPr>
                <a:t>2000</a:t>
              </a:r>
              <a:endParaRPr lang="en-US" sz="2800" b="1" dirty="0">
                <a:latin typeface="Al Bayan Plain" charset="-78"/>
                <a:ea typeface="Al Bayan Plain" charset="-78"/>
                <a:cs typeface="Al Bayan Plain" charset="-78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744402" y="2608425"/>
              <a:ext cx="20556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buClr>
                  <a:schemeClr val="tx1"/>
                </a:buClr>
                <a:buSzPct val="100000"/>
              </a:pPr>
              <a:r>
                <a:rPr lang="en-US" sz="1400" dirty="0">
                  <a:latin typeface="Arial" charset="0"/>
                </a:rPr>
                <a:t>Generalization </a:t>
              </a:r>
              <a:r>
                <a:rPr lang="en-US" sz="1400" dirty="0" smtClean="0">
                  <a:latin typeface="Arial" charset="0"/>
                </a:rPr>
                <a:t>to </a:t>
              </a:r>
              <a:r>
                <a:rPr lang="en-US" sz="1400" dirty="0">
                  <a:latin typeface="Arial" charset="0"/>
                </a:rPr>
                <a:t>any differentiable loss function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06487" y="1769966"/>
            <a:ext cx="1732858" cy="2199118"/>
            <a:chOff x="7706487" y="1769966"/>
            <a:chExt cx="1732858" cy="2199118"/>
          </a:xfrm>
        </p:grpSpPr>
        <p:sp>
          <p:nvSpPr>
            <p:cNvPr id="111" name="Terminator 110"/>
            <p:cNvSpPr/>
            <p:nvPr/>
          </p:nvSpPr>
          <p:spPr>
            <a:xfrm>
              <a:off x="7978114" y="1769966"/>
              <a:ext cx="1097280" cy="457200"/>
            </a:xfrm>
            <a:prstGeom prst="flowChartTerminator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ISLE</a:t>
              </a:r>
              <a:endParaRPr lang="en-US" sz="2800" dirty="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8060207" y="3786204"/>
              <a:ext cx="182880" cy="182880"/>
              <a:chOff x="1303110" y="4708891"/>
              <a:chExt cx="182880" cy="182880"/>
            </a:xfrm>
          </p:grpSpPr>
          <p:sp>
            <p:nvSpPr>
              <p:cNvPr id="122" name="Oval 121"/>
              <p:cNvSpPr>
                <a:spLocks noChangeAspect="1"/>
              </p:cNvSpPr>
              <p:nvPr/>
            </p:nvSpPr>
            <p:spPr>
              <a:xfrm>
                <a:off x="1303110" y="4708891"/>
                <a:ext cx="182880" cy="182880"/>
              </a:xfrm>
              <a:prstGeom prst="ellipse">
                <a:avLst/>
              </a:prstGeom>
              <a:noFill/>
              <a:ln w="222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>
                <a:off x="1347933" y="4753712"/>
                <a:ext cx="91440" cy="91440"/>
              </a:xfrm>
              <a:prstGeom prst="ellipse">
                <a:avLst/>
              </a:prstGeom>
              <a:noFill/>
              <a:ln w="222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 rot="16200000">
              <a:off x="7510279" y="2698976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l Bayan Plain" charset="-78"/>
                  <a:ea typeface="Al Bayan Plain" charset="-78"/>
                  <a:cs typeface="Al Bayan Plain" charset="-78"/>
                </a:rPr>
                <a:t>2003</a:t>
              </a:r>
              <a:endParaRPr lang="en-US" sz="2800" b="1" dirty="0">
                <a:latin typeface="Al Bayan Plain" charset="-78"/>
                <a:ea typeface="Al Bayan Plain" charset="-78"/>
                <a:cs typeface="Al Bayan Plain" charset="-78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8250625" y="3877644"/>
              <a:ext cx="1188720" cy="3732"/>
            </a:xfrm>
            <a:prstGeom prst="line">
              <a:avLst/>
            </a:prstGeom>
            <a:ln w="25400" cap="flat">
              <a:solidFill>
                <a:schemeClr val="accent4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 flipV="1">
              <a:off x="8135067" y="2153546"/>
              <a:ext cx="0" cy="1645920"/>
            </a:xfrm>
            <a:prstGeom prst="line">
              <a:avLst/>
            </a:prstGeom>
            <a:ln w="25400" cap="flat">
              <a:solidFill>
                <a:schemeClr val="accent4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8114266" y="2596212"/>
              <a:ext cx="1093749" cy="76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buClr>
                  <a:schemeClr val="tx1"/>
                </a:buClr>
                <a:buSzPct val="100000"/>
              </a:pPr>
              <a:r>
                <a:rPr lang="en-US" sz="1400" dirty="0" smtClean="0">
                  <a:latin typeface="Arial" charset="0"/>
                </a:rPr>
                <a:t>Generic </a:t>
              </a:r>
              <a:r>
                <a:rPr lang="en-US" sz="1400" smtClean="0">
                  <a:latin typeface="Arial" charset="0"/>
                </a:rPr>
                <a:t>ensemble generation</a:t>
              </a:r>
              <a:endParaRPr lang="en-US" sz="1400" dirty="0">
                <a:latin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129051" y="1632806"/>
            <a:ext cx="2460394" cy="2322721"/>
            <a:chOff x="9129051" y="1632806"/>
            <a:chExt cx="2460394" cy="2322721"/>
          </a:xfrm>
        </p:grpSpPr>
        <p:cxnSp>
          <p:nvCxnSpPr>
            <p:cNvPr id="134" name="Straight Connector 133"/>
            <p:cNvCxnSpPr/>
            <p:nvPr/>
          </p:nvCxnSpPr>
          <p:spPr>
            <a:xfrm flipH="1" flipV="1">
              <a:off x="9651852" y="3868947"/>
              <a:ext cx="640080" cy="257"/>
            </a:xfrm>
            <a:prstGeom prst="line">
              <a:avLst/>
            </a:prstGeom>
            <a:ln w="25400" cap="flat">
              <a:solidFill>
                <a:schemeClr val="accent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9129051" y="1632806"/>
              <a:ext cx="2460394" cy="2322721"/>
              <a:chOff x="9129051" y="1632806"/>
              <a:chExt cx="2460394" cy="2322721"/>
            </a:xfrm>
          </p:grpSpPr>
          <p:sp>
            <p:nvSpPr>
              <p:cNvPr id="112" name="Terminator 111"/>
              <p:cNvSpPr/>
              <p:nvPr/>
            </p:nvSpPr>
            <p:spPr>
              <a:xfrm>
                <a:off x="9359678" y="1632806"/>
                <a:ext cx="2103120" cy="731520"/>
              </a:xfrm>
              <a:prstGeom prst="flowChartTerminator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3000"/>
                  </a:lnSpc>
                </a:pPr>
                <a:r>
                  <a:rPr lang="en-US" sz="2700" dirty="0" smtClean="0"/>
                  <a:t>Rule Ensembles</a:t>
                </a:r>
                <a:endParaRPr lang="en-US" sz="2700" dirty="0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9452507" y="3772647"/>
                <a:ext cx="182880" cy="182880"/>
                <a:chOff x="1303110" y="4708891"/>
                <a:chExt cx="182880" cy="182880"/>
              </a:xfrm>
            </p:grpSpPr>
            <p:sp>
              <p:nvSpPr>
                <p:cNvPr id="130" name="Oval 129"/>
                <p:cNvSpPr>
                  <a:spLocks noChangeAspect="1"/>
                </p:cNvSpPr>
                <p:nvPr/>
              </p:nvSpPr>
              <p:spPr>
                <a:xfrm>
                  <a:off x="1303110" y="4708891"/>
                  <a:ext cx="182880" cy="182880"/>
                </a:xfrm>
                <a:prstGeom prst="ellipse">
                  <a:avLst/>
                </a:prstGeom>
                <a:noFill/>
                <a:ln w="222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>
                  <a:spLocks noChangeAspect="1"/>
                </p:cNvSpPr>
                <p:nvPr/>
              </p:nvSpPr>
              <p:spPr>
                <a:xfrm>
                  <a:off x="1347933" y="4753712"/>
                  <a:ext cx="91440" cy="91440"/>
                </a:xfrm>
                <a:prstGeom prst="ellipse">
                  <a:avLst/>
                </a:prstGeom>
                <a:noFill/>
                <a:ln w="222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2" name="Straight Connector 131"/>
              <p:cNvCxnSpPr/>
              <p:nvPr/>
            </p:nvCxnSpPr>
            <p:spPr>
              <a:xfrm>
                <a:off x="9543050" y="2130728"/>
                <a:ext cx="0" cy="1645920"/>
              </a:xfrm>
              <a:prstGeom prst="line">
                <a:avLst/>
              </a:prstGeom>
              <a:ln w="25400" cap="flat">
                <a:solidFill>
                  <a:schemeClr val="accent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 rot="16200000">
                <a:off x="8932843" y="2698976"/>
                <a:ext cx="9156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latin typeface="Al Bayan Plain" charset="-78"/>
                    <a:ea typeface="Al Bayan Plain" charset="-78"/>
                    <a:cs typeface="Al Bayan Plain" charset="-78"/>
                  </a:rPr>
                  <a:t>2008</a:t>
                </a:r>
                <a:endParaRPr lang="en-US" sz="2800" b="1" dirty="0">
                  <a:latin typeface="Al Bayan Plain" charset="-78"/>
                  <a:ea typeface="Al Bayan Plain" charset="-78"/>
                  <a:cs typeface="Al Bayan Plain" charset="-78"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9533814" y="2599071"/>
                <a:ext cx="205563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8738" lvl="1" indent="-58738">
                  <a:buClr>
                    <a:schemeClr val="tx1"/>
                  </a:buClr>
                  <a:buSzPct val="100000"/>
                  <a:buFont typeface="Arial" charset="0"/>
                  <a:buChar char="•"/>
                </a:pPr>
                <a:r>
                  <a:rPr lang="en-US" sz="1400" dirty="0" smtClean="0">
                    <a:latin typeface="Arial" charset="0"/>
                  </a:rPr>
                  <a:t>Linear and non-linear basis functions </a:t>
                </a:r>
              </a:p>
              <a:p>
                <a:pPr marL="58738" lvl="1" indent="-58738">
                  <a:buClr>
                    <a:schemeClr val="tx1"/>
                  </a:buClr>
                  <a:buSzPct val="100000"/>
                  <a:buFont typeface="Arial" charset="0"/>
                  <a:buChar char="•"/>
                </a:pPr>
                <a:r>
                  <a:rPr lang="en-US" sz="1400" dirty="0" smtClean="0">
                    <a:latin typeface="Arial" charset="0"/>
                  </a:rPr>
                  <a:t>More interpretable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8526754" y="3779699"/>
            <a:ext cx="3547872" cy="2265467"/>
            <a:chOff x="8526754" y="3779699"/>
            <a:chExt cx="3547872" cy="2265467"/>
          </a:xfrm>
        </p:grpSpPr>
        <p:sp>
          <p:nvSpPr>
            <p:cNvPr id="114" name="Terminator 113"/>
            <p:cNvSpPr/>
            <p:nvPr/>
          </p:nvSpPr>
          <p:spPr>
            <a:xfrm>
              <a:off x="8526754" y="5313646"/>
              <a:ext cx="3547872" cy="731520"/>
            </a:xfrm>
            <a:prstGeom prst="flowChartTerminator">
              <a:avLst/>
            </a:prstGeom>
            <a:solidFill>
              <a:srgbClr val="FF7E79"/>
            </a:solidFill>
            <a:ln>
              <a:solidFill>
                <a:srgbClr val="FF7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US" sz="2700" dirty="0" smtClean="0"/>
                <a:t>GLMs via Coordinate Descent</a:t>
              </a:r>
              <a:endParaRPr lang="en-US" sz="2700" dirty="0"/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10411238" y="3978575"/>
              <a:ext cx="0" cy="1371600"/>
            </a:xfrm>
            <a:prstGeom prst="line">
              <a:avLst/>
            </a:prstGeom>
            <a:ln w="25400" cap="flat">
              <a:solidFill>
                <a:srgbClr val="FF7E79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 rot="16200000">
              <a:off x="9775685" y="4515540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l Bayan Plain" charset="-78"/>
                  <a:ea typeface="Al Bayan Plain" charset="-78"/>
                  <a:cs typeface="Al Bayan Plain" charset="-78"/>
                </a:rPr>
                <a:t>2010</a:t>
              </a:r>
              <a:endParaRPr lang="en-US" sz="2800" b="1" dirty="0">
                <a:latin typeface="Al Bayan Plain" charset="-78"/>
                <a:ea typeface="Al Bayan Plain" charset="-78"/>
                <a:cs typeface="Al Bayan Plain" charset="-78"/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10490657" y="3863188"/>
              <a:ext cx="822960" cy="0"/>
            </a:xfrm>
            <a:prstGeom prst="line">
              <a:avLst/>
            </a:prstGeom>
            <a:ln w="25400" cap="flat">
              <a:solidFill>
                <a:srgbClr val="FF7E79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10307778" y="3779699"/>
              <a:ext cx="182880" cy="182880"/>
              <a:chOff x="1303110" y="4708891"/>
              <a:chExt cx="182880" cy="182880"/>
            </a:xfrm>
          </p:grpSpPr>
          <p:sp>
            <p:nvSpPr>
              <p:cNvPr id="145" name="Oval 144"/>
              <p:cNvSpPr>
                <a:spLocks noChangeAspect="1"/>
              </p:cNvSpPr>
              <p:nvPr/>
            </p:nvSpPr>
            <p:spPr>
              <a:xfrm>
                <a:off x="1303110" y="4708891"/>
                <a:ext cx="182880" cy="182880"/>
              </a:xfrm>
              <a:prstGeom prst="ellipse">
                <a:avLst/>
              </a:prstGeom>
              <a:noFill/>
              <a:ln w="22225">
                <a:solidFill>
                  <a:srgbClr val="FF7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1347933" y="4753712"/>
                <a:ext cx="91440" cy="91440"/>
              </a:xfrm>
              <a:prstGeom prst="ellipse">
                <a:avLst/>
              </a:prstGeom>
              <a:noFill/>
              <a:ln w="22225">
                <a:solidFill>
                  <a:srgbClr val="FF7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10408101" y="4334731"/>
              <a:ext cx="13867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buClr>
                  <a:schemeClr val="tx1"/>
                </a:buClr>
                <a:buSzPct val="100000"/>
              </a:pPr>
              <a:r>
                <a:rPr lang="en-US" sz="1400" smtClean="0">
                  <a:latin typeface="Arial" charset="0"/>
                </a:rPr>
                <a:t>Makes REs practical on large data sets </a:t>
              </a:r>
              <a:endParaRPr lang="en-US" sz="1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95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as collection of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34553"/>
            <a:ext cx="10515600" cy="4351338"/>
          </a:xfrm>
        </p:spPr>
        <p:txBody>
          <a:bodyPr/>
          <a:lstStyle/>
          <a:p>
            <a:r>
              <a:rPr lang="en-US" dirty="0"/>
              <a:t>Decision trees can be decomposed into rules, each defining a hyper-region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2505" y="24414992"/>
            <a:ext cx="6440805" cy="327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4905" y="24567392"/>
            <a:ext cx="6440805" cy="327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7305" y="24719792"/>
            <a:ext cx="6440805" cy="327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9705" y="24872192"/>
            <a:ext cx="6440805" cy="327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88" y="28058337"/>
            <a:ext cx="4204970" cy="4009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123" y="2745527"/>
            <a:ext cx="4320541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03" y="2653407"/>
            <a:ext cx="2589314" cy="24688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045" y="28974255"/>
            <a:ext cx="4297680" cy="6837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60860" y="29812582"/>
            <a:ext cx="57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ucida Grande" charset="0"/>
                <a:ea typeface="Lucida Grande" charset="0"/>
                <a:cs typeface="Lucida Grande" charset="0"/>
              </a:rPr>
              <a:t>...</a:t>
            </a:r>
            <a:endParaRPr lang="en-US" sz="3200" dirty="0"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5129" y="5699722"/>
            <a:ext cx="57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Lucida Grande" charset="0"/>
                <a:ea typeface="Lucida Grande" charset="0"/>
                <a:cs typeface="Lucida Grande" charset="0"/>
              </a:rPr>
              <a:t>...</a:t>
            </a:r>
            <a:endParaRPr lang="en-US" sz="3200" dirty="0">
              <a:latin typeface="Lucida Grande" charset="0"/>
              <a:ea typeface="Lucida Grande" charset="0"/>
              <a:cs typeface="Lucida Grand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79346" y="5553748"/>
                <a:ext cx="435638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latin typeface="Cambria Math" charset="0"/>
                        </a:rPr>
                        <m:t>if</m:t>
                      </m:r>
                      <m:r>
                        <a:rPr lang="en-US" sz="2400" b="0" i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>
                          <a:latin typeface="Cambria Math" charset="0"/>
                        </a:rPr>
                        <m:t>≥22 </m:t>
                      </m:r>
                      <m:r>
                        <m:rPr>
                          <m:sty m:val="p"/>
                        </m:rPr>
                        <a:rPr lang="en-US" sz="2400" b="0" i="0">
                          <a:latin typeface="Cambria Math" charset="0"/>
                        </a:rPr>
                        <m:t>and</m:t>
                      </m:r>
                      <m:r>
                        <a:rPr lang="en-US" sz="2400" b="0" i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>
                          <a:latin typeface="Cambria Math" charset="0"/>
                        </a:rPr>
                        <m:t>≥27 </m:t>
                      </m:r>
                    </m:oMath>
                  </m:oMathPara>
                </a14:m>
                <a:endParaRPr lang="en-US" sz="2400" b="0" i="0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>
                          <a:latin typeface="Cambria Math" charset="0"/>
                        </a:rPr>
                        <m:t>then</m:t>
                      </m:r>
                      <m:r>
                        <a:rPr lang="en-US" sz="2400" b="0" i="0">
                          <a:latin typeface="Cambria Math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sz="2400" b="0" i="0">
                          <a:latin typeface="Cambria Math" charset="0"/>
                        </a:rPr>
                        <m:t>else</m:t>
                      </m:r>
                      <m:r>
                        <a:rPr lang="en-US" sz="2400" b="0" i="0">
                          <a:latin typeface="Cambria Math" charset="0"/>
                        </a:rPr>
                        <m:t>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46" y="5553748"/>
                <a:ext cx="4356385" cy="830997"/>
              </a:xfrm>
              <a:prstGeom prst="rect">
                <a:avLst/>
              </a:prstGeom>
              <a:blipFill rotWithShape="0">
                <a:blip r:embed="rId5"/>
                <a:stretch>
                  <a:fillRect t="-55882" r="-280" b="-7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59309" y="5553748"/>
                <a:ext cx="436350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latin typeface="Cambria Math" charset="0"/>
                        </a:rPr>
                        <m:t>if</m:t>
                      </m:r>
                      <m:r>
                        <a:rPr lang="en-US" sz="2400" b="0" i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>
                          <a:latin typeface="Cambria Math" charset="0"/>
                        </a:rPr>
                        <m:t>&lt;15 </m:t>
                      </m:r>
                      <m:r>
                        <m:rPr>
                          <m:sty m:val="p"/>
                        </m:rPr>
                        <a:rPr lang="en-US" sz="2400" b="0" i="0">
                          <a:latin typeface="Cambria Math" charset="0"/>
                        </a:rPr>
                        <m:t>and</m:t>
                      </m:r>
                      <m:r>
                        <a:rPr lang="en-US" sz="2400" b="0" i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>
                          <a:latin typeface="Cambria Math" charset="0"/>
                        </a:rPr>
                        <m:t>&lt;15 </m:t>
                      </m:r>
                    </m:oMath>
                  </m:oMathPara>
                </a14:m>
                <a:endParaRPr lang="en-US" sz="2400" b="0" i="0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>
                          <a:latin typeface="Cambria Math" charset="0"/>
                        </a:rPr>
                        <m:t>then</m:t>
                      </m:r>
                      <m:r>
                        <a:rPr lang="en-US" sz="2400" b="0" i="0">
                          <a:latin typeface="Cambria Math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sz="2400" b="0" i="0">
                          <a:latin typeface="Cambria Math" charset="0"/>
                        </a:rPr>
                        <m:t>else</m:t>
                      </m:r>
                      <m:r>
                        <a:rPr lang="en-US" sz="2400" b="0" i="0">
                          <a:latin typeface="Cambria Math" charset="0"/>
                        </a:rPr>
                        <m:t>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309" y="5553748"/>
                <a:ext cx="4363502" cy="830997"/>
              </a:xfrm>
              <a:prstGeom prst="rect">
                <a:avLst/>
              </a:prstGeom>
              <a:blipFill rotWithShape="0">
                <a:blip r:embed="rId6"/>
                <a:stretch>
                  <a:fillRect t="-55882" r="-419" b="-7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2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Ensembles </a:t>
            </a:r>
            <a:r>
              <a:rPr lang="en-US" sz="3200" dirty="0" smtClean="0"/>
              <a:t>(Friedman &amp; </a:t>
            </a:r>
            <a:r>
              <a:rPr lang="en-US" sz="3200" dirty="0" err="1" smtClean="0"/>
              <a:t>Popescu</a:t>
            </a:r>
            <a:r>
              <a:rPr lang="en-US" sz="3200" dirty="0" smtClean="0"/>
              <a:t>, 2008)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511724"/>
            <a:ext cx="10953466" cy="4889075"/>
          </a:xfrm>
        </p:spPr>
        <p:txBody>
          <a:bodyPr/>
          <a:lstStyle/>
          <a:p>
            <a:r>
              <a:rPr lang="en-US" dirty="0"/>
              <a:t>Model combines base learners from two different families: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Once the rules have been generated, the coefficients are fit using a linear regularized procedure: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930" y="19515979"/>
            <a:ext cx="901065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20" y="2248469"/>
            <a:ext cx="6307455" cy="640080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 bwMode="auto">
          <a:xfrm rot="10800000" flipH="1">
            <a:off x="26145855" y="20601905"/>
            <a:ext cx="744912" cy="603418"/>
          </a:xfrm>
          <a:prstGeom prst="ben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40675" y="2979989"/>
            <a:ext cx="3642019" cy="811143"/>
            <a:chOff x="2040675" y="2979989"/>
            <a:chExt cx="3642019" cy="811143"/>
          </a:xfrm>
        </p:grpSpPr>
        <p:sp>
          <p:nvSpPr>
            <p:cNvPr id="7" name="Bent Arrow 6"/>
            <p:cNvSpPr>
              <a:spLocks noChangeAspect="1"/>
            </p:cNvSpPr>
            <p:nvPr/>
          </p:nvSpPr>
          <p:spPr bwMode="auto">
            <a:xfrm rot="10800000">
              <a:off x="5118366" y="2979989"/>
              <a:ext cx="564328" cy="457200"/>
            </a:xfrm>
            <a:prstGeom prst="ben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40675" y="3083246"/>
              <a:ext cx="30803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latin typeface="Lucida Grande" charset="0"/>
                  <a:ea typeface="Lucida Grande" charset="0"/>
                  <a:cs typeface="Lucida Grande" charset="0"/>
                </a:rPr>
                <a:t>Capture non-</a:t>
              </a:r>
              <a:r>
                <a:rPr lang="en-US" sz="2000" dirty="0" err="1" smtClean="0">
                  <a:latin typeface="Lucida Grande" charset="0"/>
                  <a:ea typeface="Lucida Grande" charset="0"/>
                  <a:cs typeface="Lucida Grande" charset="0"/>
                </a:rPr>
                <a:t>linearities</a:t>
              </a:r>
              <a:r>
                <a:rPr lang="en-US" sz="2000" dirty="0" smtClean="0">
                  <a:latin typeface="Lucida Grande" charset="0"/>
                  <a:ea typeface="Lucida Grande" charset="0"/>
                  <a:cs typeface="Lucida Grande" charset="0"/>
                </a:rPr>
                <a:t> and interactions</a:t>
              </a:r>
              <a:endParaRPr lang="en-US" sz="2000" dirty="0">
                <a:latin typeface="Lucida Grande" charset="0"/>
                <a:ea typeface="Lucida Grande" charset="0"/>
                <a:cs typeface="Lucida Grande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882969" y="2979989"/>
            <a:ext cx="3726185" cy="837290"/>
            <a:chOff x="7882969" y="2979989"/>
            <a:chExt cx="3726185" cy="837290"/>
          </a:xfrm>
        </p:grpSpPr>
        <p:sp>
          <p:nvSpPr>
            <p:cNvPr id="9" name="Bent Arrow 8"/>
            <p:cNvSpPr>
              <a:spLocks noChangeAspect="1"/>
            </p:cNvSpPr>
            <p:nvPr/>
          </p:nvSpPr>
          <p:spPr bwMode="auto">
            <a:xfrm rot="10800000" flipH="1">
              <a:off x="7882969" y="2979989"/>
              <a:ext cx="564408" cy="457200"/>
            </a:xfrm>
            <a:prstGeom prst="ben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82146" y="3109393"/>
              <a:ext cx="3127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latin typeface="Lucida Grande" charset="0"/>
                  <a:ea typeface="Lucida Grande" charset="0"/>
                  <a:cs typeface="Lucida Grande" charset="0"/>
                </a:rPr>
                <a:t>P</a:t>
              </a:r>
              <a:r>
                <a:rPr lang="en-US" sz="2000" dirty="0" smtClean="0">
                  <a:latin typeface="Lucida Grande" charset="0"/>
                  <a:ea typeface="Lucida Grande" charset="0"/>
                  <a:cs typeface="Lucida Grande" charset="0"/>
                </a:rPr>
                <a:t>urely linear terms (as in Logistic Regression) </a:t>
              </a:r>
              <a:endParaRPr lang="en-US" sz="2000" dirty="0">
                <a:latin typeface="Lucida Grande" charset="0"/>
                <a:ea typeface="Lucida Grande" charset="0"/>
                <a:cs typeface="Lucida Grande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852" y="5206170"/>
            <a:ext cx="103434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1566317"/>
            <a:ext cx="10776045" cy="4351338"/>
          </a:xfrm>
        </p:spPr>
        <p:txBody>
          <a:bodyPr/>
          <a:lstStyle/>
          <a:p>
            <a:r>
              <a:rPr lang="en-US" dirty="0"/>
              <a:t>Performance comparison across 60 regression datasets between Random Forest (top), GBM (middle) and Rule Ensembles (bottom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2199" y="2783875"/>
            <a:ext cx="9527602" cy="393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7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Ensembles with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593613"/>
            <a:ext cx="10515600" cy="4351338"/>
          </a:xfrm>
        </p:spPr>
        <p:txBody>
          <a:bodyPr/>
          <a:lstStyle/>
          <a:p>
            <a:r>
              <a:rPr lang="en-US" dirty="0" smtClean="0"/>
              <a:t>Pseudo-algorithm: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3"/>
              <p:cNvSpPr txBox="1">
                <a:spLocks noChangeAspect="1"/>
              </p:cNvSpPr>
              <p:nvPr/>
            </p:nvSpPr>
            <p:spPr>
              <a:xfrm>
                <a:off x="17247747" y="7314925"/>
                <a:ext cx="9729284" cy="38301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effectLst/>
                    <a:ea typeface="Times New Roman" charset="0"/>
                  </a:rPr>
                  <a:t>Input</a:t>
                </a:r>
                <a:r>
                  <a:rPr lang="en-US" dirty="0">
                    <a:effectLst/>
                    <a:ea typeface="Times New Roman" charset="0"/>
                  </a:rPr>
                  <a:t>: Data frame of input features </a:t>
                </a:r>
                <a14:m>
                  <m:oMath xmlns:m="http://schemas.openxmlformats.org/officeDocument/2006/math">
                    <m:r>
                      <a:rPr lang="en-US" b="1" i="1">
                        <a:effectLst/>
                        <a:latin typeface="Cambria Math" charset="0"/>
                        <a:ea typeface="Times New Roman" charset="0"/>
                      </a:rPr>
                      <m:t>𝑿</m:t>
                    </m:r>
                  </m:oMath>
                </a14:m>
                <a:r>
                  <a:rPr lang="en-US" dirty="0">
                    <a:effectLst/>
                    <a:ea typeface="Times New Roman" charset="0"/>
                  </a:rPr>
                  <a:t> and target variable </a:t>
                </a:r>
                <a14:m>
                  <m:oMath xmlns:m="http://schemas.openxmlformats.org/officeDocument/2006/math">
                    <m:r>
                      <a:rPr lang="en-US" b="1" i="1">
                        <a:effectLst/>
                        <a:latin typeface="Cambria Math" charset="0"/>
                        <a:ea typeface="Times New Roman" charset="0"/>
                      </a:rPr>
                      <m:t>𝒚</m:t>
                    </m:r>
                  </m:oMath>
                </a14:m>
                <a:endParaRPr lang="en-US" dirty="0">
                  <a:effectLst/>
                  <a:ea typeface="Times New Roman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effectLst/>
                    <a:ea typeface="Times New Roman" charset="0"/>
                  </a:rPr>
                  <a:t>Output: </a:t>
                </a:r>
                <a:r>
                  <a:rPr lang="en-US" dirty="0">
                    <a:effectLst/>
                    <a:ea typeface="Times New Roman" charset="0"/>
                  </a:rPr>
                  <a:t>Set of terms </a:t>
                </a:r>
                <a:r>
                  <a:rPr lang="en-US" b="1" i="1" dirty="0">
                    <a:effectLst/>
                    <a:ea typeface="Times New Roman" charset="0"/>
                  </a:rPr>
                  <a:t>t</a:t>
                </a:r>
                <a:r>
                  <a:rPr lang="en-US" dirty="0">
                    <a:effectLst/>
                    <a:ea typeface="Times New Roman" charset="0"/>
                  </a:rPr>
                  <a:t> (rules or linear), coefficients </a:t>
                </a:r>
                <a:r>
                  <a:rPr lang="en-US" b="1" i="1" dirty="0">
                    <a:effectLst/>
                    <a:ea typeface="Times New Roman" charset="0"/>
                  </a:rPr>
                  <a:t>a</a:t>
                </a:r>
                <a:r>
                  <a:rPr lang="en-US" dirty="0">
                    <a:effectLst/>
                    <a:ea typeface="Times New Roman" charset="0"/>
                  </a:rPr>
                  <a:t>, </a:t>
                </a:r>
                <a:r>
                  <a:rPr lang="en-US" b="1" i="1" dirty="0">
                    <a:effectLst/>
                    <a:ea typeface="Times New Roman" charset="0"/>
                  </a:rPr>
                  <a:t>b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effectLst/>
                    <a:ea typeface="Times New Roman" charset="0"/>
                  </a:rPr>
                  <a:t>Procedure: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Build </a:t>
                </a:r>
                <a:r>
                  <a:rPr lang="en-US" b="1" i="1" dirty="0">
                    <a:effectLst/>
                    <a:ea typeface="Times New Roman" charset="0"/>
                  </a:rPr>
                  <a:t>M </a:t>
                </a:r>
                <a:r>
                  <a:rPr lang="en-US" dirty="0">
                    <a:effectLst/>
                    <a:ea typeface="Times New Roman" charset="0"/>
                  </a:rPr>
                  <a:t>trees by training h2o.GBM on</a:t>
                </a:r>
                <a:r>
                  <a:rPr lang="en-US" i="1" dirty="0">
                    <a:effectLst/>
                    <a:ea typeface="Times New Roman" charset="0"/>
                  </a:rPr>
                  <a:t> </a:t>
                </a:r>
                <a:r>
                  <a:rPr lang="en-US" b="1" i="1" dirty="0">
                    <a:effectLst/>
                    <a:ea typeface="Times New Roman" charset="0"/>
                  </a:rPr>
                  <a:t>X, y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Extract </a:t>
                </a:r>
                <a:r>
                  <a:rPr lang="en-US" b="1" i="1" dirty="0">
                    <a:effectLst/>
                    <a:ea typeface="Times New Roman" charset="0"/>
                  </a:rPr>
                  <a:t>M’</a:t>
                </a:r>
                <a:r>
                  <a:rPr lang="en-US" dirty="0">
                    <a:effectLst/>
                    <a:ea typeface="Times New Roman" charset="0"/>
                  </a:rPr>
                  <a:t> rules from trees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Evaluate each rule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dPr>
                      <m:e>
                        <m:r>
                          <a:rPr lang="en-US" b="1" i="1">
                            <a:effectLst/>
                            <a:latin typeface="Cambria Math" charset="0"/>
                            <a:ea typeface="Times New Roman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effectLst/>
                    <a:ea typeface="Times New Roman" charset="0"/>
                  </a:rPr>
                  <a:t> on </a:t>
                </a:r>
                <a:r>
                  <a:rPr lang="en-US" b="1" i="1" dirty="0">
                    <a:effectLst/>
                    <a:ea typeface="Times New Roman" charset="0"/>
                  </a:rPr>
                  <a:t>X </a:t>
                </a:r>
                <a:r>
                  <a:rPr lang="en-US" dirty="0">
                    <a:effectLst/>
                    <a:ea typeface="Times New Roman" charset="0"/>
                  </a:rPr>
                  <a:t>resulting in data frame </a:t>
                </a:r>
                <a:r>
                  <a:rPr lang="en-US" b="1" i="1" dirty="0">
                    <a:effectLst/>
                    <a:ea typeface="Times New Roman" charset="0"/>
                  </a:rPr>
                  <a:t>X’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Let </a:t>
                </a:r>
                <a:r>
                  <a:rPr lang="en-US" b="1" i="1" dirty="0">
                    <a:effectLst/>
                    <a:ea typeface="Times New Roman" charset="0"/>
                  </a:rPr>
                  <a:t>P </a:t>
                </a:r>
                <a:r>
                  <a:rPr lang="en-US" dirty="0">
                    <a:effectLst/>
                    <a:ea typeface="Times New Roman" charset="0"/>
                  </a:rPr>
                  <a:t>be the numeric features from input </a:t>
                </a:r>
                <a:r>
                  <a:rPr lang="en-US" b="1" i="1" dirty="0">
                    <a:effectLst/>
                    <a:ea typeface="Times New Roman" charset="0"/>
                  </a:rPr>
                  <a:t>X</a:t>
                </a:r>
                <a:r>
                  <a:rPr lang="en-US" dirty="0">
                    <a:effectLst/>
                    <a:ea typeface="Times New Roman" charset="0"/>
                  </a:rPr>
                  <a:t>, let </a:t>
                </a:r>
                <a:r>
                  <a:rPr lang="en-US" b="1" i="1" dirty="0">
                    <a:effectLst/>
                    <a:ea typeface="Times New Roman" charset="0"/>
                  </a:rPr>
                  <a:t>X^ </a:t>
                </a:r>
                <a:r>
                  <a:rPr lang="en-US" dirty="0">
                    <a:effectLst/>
                    <a:ea typeface="Times New Roman" charset="0"/>
                  </a:rPr>
                  <a:t>be  </a:t>
                </a:r>
                <a:r>
                  <a:rPr lang="en-US" b="1" i="1" dirty="0">
                    <a:effectLst/>
                    <a:ea typeface="Times New Roman" charset="0"/>
                  </a:rPr>
                  <a:t>[X’  P]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Train h2o.GLM on </a:t>
                </a:r>
                <a:r>
                  <a:rPr lang="en-US" b="1" i="1" dirty="0">
                    <a:effectLst/>
                    <a:ea typeface="Times New Roman" charset="0"/>
                  </a:rPr>
                  <a:t>X^</a:t>
                </a:r>
                <a:r>
                  <a:rPr lang="en-US" dirty="0">
                    <a:effectLst/>
                    <a:ea typeface="Times New Roman" charset="0"/>
                  </a:rPr>
                  <a:t> resulting in coefficients </a:t>
                </a:r>
                <a:r>
                  <a:rPr lang="en-US" b="1" i="1" dirty="0">
                    <a:effectLst/>
                    <a:ea typeface="Times New Roman" charset="0"/>
                  </a:rPr>
                  <a:t>a</a:t>
                </a:r>
                <a:r>
                  <a:rPr lang="en-US" dirty="0">
                    <a:effectLst/>
                    <a:ea typeface="Times New Roman" charset="0"/>
                  </a:rPr>
                  <a:t>, </a:t>
                </a:r>
                <a:r>
                  <a:rPr lang="en-US" b="1" i="1" dirty="0">
                    <a:effectLst/>
                    <a:ea typeface="Times New Roman" charset="0"/>
                  </a:rPr>
                  <a:t>b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Let</a:t>
                </a:r>
                <a:r>
                  <a:rPr lang="en-US" b="1" i="1" dirty="0">
                    <a:effectLst/>
                    <a:ea typeface="Times New Roman" charset="0"/>
                  </a:rPr>
                  <a:t> t</a:t>
                </a:r>
                <a:r>
                  <a:rPr lang="en-US" dirty="0">
                    <a:effectLst/>
                    <a:ea typeface="Times New Roman" charset="0"/>
                  </a:rPr>
                  <a:t> be the terms (rule or linear) with non-zero coefficients in </a:t>
                </a:r>
                <a:r>
                  <a:rPr lang="en-US" b="1" i="1" dirty="0">
                    <a:effectLst/>
                    <a:ea typeface="Times New Roman" charset="0"/>
                  </a:rPr>
                  <a:t>a</a:t>
                </a:r>
                <a:r>
                  <a:rPr lang="en-US" dirty="0">
                    <a:effectLst/>
                    <a:ea typeface="Times New Roman" charset="0"/>
                  </a:rPr>
                  <a:t>, </a:t>
                </a:r>
                <a:r>
                  <a:rPr lang="en-US" b="1" i="1" dirty="0">
                    <a:effectLst/>
                    <a:ea typeface="Times New Roman" charset="0"/>
                  </a:rPr>
                  <a:t>b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Return </a:t>
                </a:r>
                <a:r>
                  <a:rPr lang="en-US" b="1" i="1" dirty="0">
                    <a:effectLst/>
                    <a:ea typeface="Times New Roman" charset="0"/>
                  </a:rPr>
                  <a:t>t, a</a:t>
                </a:r>
                <a:r>
                  <a:rPr lang="en-US" dirty="0">
                    <a:effectLst/>
                    <a:ea typeface="Times New Roman" charset="0"/>
                  </a:rPr>
                  <a:t>, </a:t>
                </a:r>
                <a:r>
                  <a:rPr lang="en-US" b="1" i="1" dirty="0">
                    <a:effectLst/>
                    <a:ea typeface="Times New Roman" charset="0"/>
                  </a:rPr>
                  <a:t>b</a:t>
                </a:r>
                <a:r>
                  <a:rPr lang="en-US" dirty="0">
                    <a:effectLst/>
                    <a:ea typeface="Times New Roman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effectLst/>
                    <a:latin typeface="Times New Roman" charset="0"/>
                    <a:ea typeface="Times New Roman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747" y="7314925"/>
                <a:ext cx="9729284" cy="3830148"/>
              </a:xfrm>
              <a:prstGeom prst="rect">
                <a:avLst/>
              </a:prstGeom>
              <a:blipFill rotWithShape="0">
                <a:blip r:embed="rId2"/>
                <a:stretch>
                  <a:fillRect l="-501" t="-9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3"/>
              <p:cNvSpPr txBox="1">
                <a:spLocks noChangeAspect="1"/>
              </p:cNvSpPr>
              <p:nvPr/>
            </p:nvSpPr>
            <p:spPr>
              <a:xfrm>
                <a:off x="1624516" y="2428326"/>
                <a:ext cx="9729284" cy="38301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effectLst/>
                    <a:ea typeface="Times New Roman" charset="0"/>
                  </a:rPr>
                  <a:t>Input</a:t>
                </a:r>
                <a:r>
                  <a:rPr lang="en-US" dirty="0">
                    <a:effectLst/>
                    <a:ea typeface="Times New Roman" charset="0"/>
                  </a:rPr>
                  <a:t>: Data frame of input features </a:t>
                </a:r>
                <a14:m>
                  <m:oMath xmlns:m="http://schemas.openxmlformats.org/officeDocument/2006/math">
                    <m:r>
                      <a:rPr lang="en-US" b="1" i="1">
                        <a:effectLst/>
                        <a:latin typeface="Cambria Math" charset="0"/>
                        <a:ea typeface="Times New Roman" charset="0"/>
                      </a:rPr>
                      <m:t>𝑿</m:t>
                    </m:r>
                  </m:oMath>
                </a14:m>
                <a:r>
                  <a:rPr lang="en-US" dirty="0">
                    <a:effectLst/>
                    <a:ea typeface="Times New Roman" charset="0"/>
                  </a:rPr>
                  <a:t> and target variable </a:t>
                </a:r>
                <a14:m>
                  <m:oMath xmlns:m="http://schemas.openxmlformats.org/officeDocument/2006/math">
                    <m:r>
                      <a:rPr lang="en-US" b="1" i="1">
                        <a:effectLst/>
                        <a:latin typeface="Cambria Math" charset="0"/>
                        <a:ea typeface="Times New Roman" charset="0"/>
                      </a:rPr>
                      <m:t>𝒚</m:t>
                    </m:r>
                  </m:oMath>
                </a14:m>
                <a:endParaRPr lang="en-US" dirty="0">
                  <a:effectLst/>
                  <a:ea typeface="Times New Roman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effectLst/>
                    <a:ea typeface="Times New Roman" charset="0"/>
                  </a:rPr>
                  <a:t>Output: </a:t>
                </a:r>
                <a:r>
                  <a:rPr lang="en-US" dirty="0">
                    <a:effectLst/>
                    <a:ea typeface="Times New Roman" charset="0"/>
                  </a:rPr>
                  <a:t>Set of terms </a:t>
                </a:r>
                <a:r>
                  <a:rPr lang="en-US" b="1" i="1" dirty="0">
                    <a:effectLst/>
                    <a:ea typeface="Times New Roman" charset="0"/>
                  </a:rPr>
                  <a:t>t</a:t>
                </a:r>
                <a:r>
                  <a:rPr lang="en-US" dirty="0">
                    <a:effectLst/>
                    <a:ea typeface="Times New Roman" charset="0"/>
                  </a:rPr>
                  <a:t> (rules or linear), coefficients </a:t>
                </a:r>
                <a:r>
                  <a:rPr lang="en-US" b="1" i="1" dirty="0">
                    <a:effectLst/>
                    <a:ea typeface="Times New Roman" charset="0"/>
                  </a:rPr>
                  <a:t>a</a:t>
                </a:r>
                <a:r>
                  <a:rPr lang="en-US" dirty="0">
                    <a:effectLst/>
                    <a:ea typeface="Times New Roman" charset="0"/>
                  </a:rPr>
                  <a:t>, </a:t>
                </a:r>
                <a:r>
                  <a:rPr lang="en-US" b="1" i="1" dirty="0">
                    <a:effectLst/>
                    <a:ea typeface="Times New Roman" charset="0"/>
                  </a:rPr>
                  <a:t>b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effectLst/>
                    <a:ea typeface="Times New Roman" charset="0"/>
                  </a:rPr>
                  <a:t>Procedure: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Build </a:t>
                </a:r>
                <a:r>
                  <a:rPr lang="en-US" b="1" i="1" dirty="0">
                    <a:effectLst/>
                    <a:ea typeface="Times New Roman" charset="0"/>
                  </a:rPr>
                  <a:t>M </a:t>
                </a:r>
                <a:r>
                  <a:rPr lang="en-US" dirty="0">
                    <a:effectLst/>
                    <a:ea typeface="Times New Roman" charset="0"/>
                  </a:rPr>
                  <a:t>trees by training h2o.GBM on</a:t>
                </a:r>
                <a:r>
                  <a:rPr lang="en-US" i="1" dirty="0">
                    <a:effectLst/>
                    <a:ea typeface="Times New Roman" charset="0"/>
                  </a:rPr>
                  <a:t> </a:t>
                </a:r>
                <a:r>
                  <a:rPr lang="en-US" b="1" i="1" dirty="0">
                    <a:effectLst/>
                    <a:ea typeface="Times New Roman" charset="0"/>
                  </a:rPr>
                  <a:t>X, y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Extract </a:t>
                </a:r>
                <a:r>
                  <a:rPr lang="en-US" b="1" i="1" dirty="0">
                    <a:effectLst/>
                    <a:ea typeface="Times New Roman" charset="0"/>
                  </a:rPr>
                  <a:t>M’</a:t>
                </a:r>
                <a:r>
                  <a:rPr lang="en-US" dirty="0">
                    <a:effectLst/>
                    <a:ea typeface="Times New Roman" charset="0"/>
                  </a:rPr>
                  <a:t> rules from trees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Evaluate each rule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dPr>
                      <m:e>
                        <m:r>
                          <a:rPr lang="en-US" b="1" i="1">
                            <a:effectLst/>
                            <a:latin typeface="Cambria Math" charset="0"/>
                            <a:ea typeface="Times New Roman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effectLst/>
                    <a:ea typeface="Times New Roman" charset="0"/>
                  </a:rPr>
                  <a:t> on </a:t>
                </a:r>
                <a:r>
                  <a:rPr lang="en-US" b="1" i="1" dirty="0">
                    <a:effectLst/>
                    <a:ea typeface="Times New Roman" charset="0"/>
                  </a:rPr>
                  <a:t>X </a:t>
                </a:r>
                <a:r>
                  <a:rPr lang="en-US" dirty="0">
                    <a:effectLst/>
                    <a:ea typeface="Times New Roman" charset="0"/>
                  </a:rPr>
                  <a:t>resulting in data frame </a:t>
                </a:r>
                <a:r>
                  <a:rPr lang="en-US" b="1" i="1" dirty="0">
                    <a:effectLst/>
                    <a:ea typeface="Times New Roman" charset="0"/>
                  </a:rPr>
                  <a:t>X’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Let </a:t>
                </a:r>
                <a:r>
                  <a:rPr lang="en-US" b="1" i="1" dirty="0">
                    <a:effectLst/>
                    <a:ea typeface="Times New Roman" charset="0"/>
                  </a:rPr>
                  <a:t>P </a:t>
                </a:r>
                <a:r>
                  <a:rPr lang="en-US" dirty="0">
                    <a:effectLst/>
                    <a:ea typeface="Times New Roman" charset="0"/>
                  </a:rPr>
                  <a:t>be the numeric features from input </a:t>
                </a:r>
                <a:r>
                  <a:rPr lang="en-US" b="1" i="1" dirty="0">
                    <a:effectLst/>
                    <a:ea typeface="Times New Roman" charset="0"/>
                  </a:rPr>
                  <a:t>X</a:t>
                </a:r>
                <a:r>
                  <a:rPr lang="en-US" dirty="0">
                    <a:effectLst/>
                    <a:ea typeface="Times New Roman" charset="0"/>
                  </a:rPr>
                  <a:t>, let </a:t>
                </a:r>
                <a:r>
                  <a:rPr lang="en-US" b="1" i="1" dirty="0">
                    <a:effectLst/>
                    <a:ea typeface="Times New Roman" charset="0"/>
                  </a:rPr>
                  <a:t>X^ </a:t>
                </a:r>
                <a:r>
                  <a:rPr lang="en-US" dirty="0">
                    <a:effectLst/>
                    <a:ea typeface="Times New Roman" charset="0"/>
                  </a:rPr>
                  <a:t>be  </a:t>
                </a:r>
                <a:r>
                  <a:rPr lang="en-US" b="1" i="1" dirty="0">
                    <a:effectLst/>
                    <a:ea typeface="Times New Roman" charset="0"/>
                  </a:rPr>
                  <a:t>[X’  P]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Train h2o.GLM on </a:t>
                </a:r>
                <a:r>
                  <a:rPr lang="en-US" b="1" i="1" dirty="0">
                    <a:effectLst/>
                    <a:ea typeface="Times New Roman" charset="0"/>
                  </a:rPr>
                  <a:t>X^</a:t>
                </a:r>
                <a:r>
                  <a:rPr lang="en-US" dirty="0">
                    <a:effectLst/>
                    <a:ea typeface="Times New Roman" charset="0"/>
                  </a:rPr>
                  <a:t> resulting in coefficients </a:t>
                </a:r>
                <a:r>
                  <a:rPr lang="en-US" b="1" i="1" dirty="0">
                    <a:effectLst/>
                    <a:ea typeface="Times New Roman" charset="0"/>
                  </a:rPr>
                  <a:t>a</a:t>
                </a:r>
                <a:r>
                  <a:rPr lang="en-US" dirty="0">
                    <a:effectLst/>
                    <a:ea typeface="Times New Roman" charset="0"/>
                  </a:rPr>
                  <a:t>, </a:t>
                </a:r>
                <a:r>
                  <a:rPr lang="en-US" b="1" i="1" dirty="0">
                    <a:effectLst/>
                    <a:ea typeface="Times New Roman" charset="0"/>
                  </a:rPr>
                  <a:t>b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Let</a:t>
                </a:r>
                <a:r>
                  <a:rPr lang="en-US" b="1" i="1" dirty="0">
                    <a:effectLst/>
                    <a:ea typeface="Times New Roman" charset="0"/>
                  </a:rPr>
                  <a:t> t</a:t>
                </a:r>
                <a:r>
                  <a:rPr lang="en-US" dirty="0">
                    <a:effectLst/>
                    <a:ea typeface="Times New Roman" charset="0"/>
                  </a:rPr>
                  <a:t> be the terms (rule or linear) with non-zero coefficients in </a:t>
                </a:r>
                <a:r>
                  <a:rPr lang="en-US" b="1" i="1" dirty="0">
                    <a:effectLst/>
                    <a:ea typeface="Times New Roman" charset="0"/>
                  </a:rPr>
                  <a:t>a</a:t>
                </a:r>
                <a:r>
                  <a:rPr lang="en-US" dirty="0">
                    <a:effectLst/>
                    <a:ea typeface="Times New Roman" charset="0"/>
                  </a:rPr>
                  <a:t>, </a:t>
                </a:r>
                <a:r>
                  <a:rPr lang="en-US" b="1" i="1" dirty="0">
                    <a:effectLst/>
                    <a:ea typeface="Times New Roman" charset="0"/>
                  </a:rPr>
                  <a:t>b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Return </a:t>
                </a:r>
                <a:r>
                  <a:rPr lang="en-US" b="1" i="1" dirty="0">
                    <a:effectLst/>
                    <a:ea typeface="Times New Roman" charset="0"/>
                  </a:rPr>
                  <a:t>t, a</a:t>
                </a:r>
                <a:r>
                  <a:rPr lang="en-US" dirty="0">
                    <a:effectLst/>
                    <a:ea typeface="Times New Roman" charset="0"/>
                  </a:rPr>
                  <a:t>, </a:t>
                </a:r>
                <a:r>
                  <a:rPr lang="en-US" b="1" i="1" dirty="0">
                    <a:effectLst/>
                    <a:ea typeface="Times New Roman" charset="0"/>
                  </a:rPr>
                  <a:t>b</a:t>
                </a:r>
                <a:r>
                  <a:rPr lang="en-US" dirty="0">
                    <a:effectLst/>
                    <a:ea typeface="Times New Roman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effectLst/>
                    <a:latin typeface="Times New Roman" charset="0"/>
                    <a:ea typeface="Times New Roman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5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16" y="2428326"/>
                <a:ext cx="9729284" cy="3830148"/>
              </a:xfrm>
              <a:prstGeom prst="rect">
                <a:avLst/>
              </a:prstGeom>
              <a:blipFill rotWithShape="0">
                <a:blip r:embed="rId3"/>
                <a:stretch>
                  <a:fillRect l="-939" t="-1272" b="-14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>
          <a:xfrm>
            <a:off x="1350196" y="4011930"/>
            <a:ext cx="54864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342576" y="4392930"/>
            <a:ext cx="54864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Ensembles with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br>
              <a:rPr lang="en-US" dirty="0" smtClean="0"/>
            </a:br>
            <a:r>
              <a:rPr lang="en-US" sz="3600" b="1" dirty="0" smtClean="0"/>
              <a:t>Sample Output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3"/>
              <p:cNvSpPr txBox="1">
                <a:spLocks noChangeAspect="1"/>
              </p:cNvSpPr>
              <p:nvPr/>
            </p:nvSpPr>
            <p:spPr>
              <a:xfrm>
                <a:off x="17247747" y="7314925"/>
                <a:ext cx="9729284" cy="38301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effectLst/>
                    <a:ea typeface="Times New Roman" charset="0"/>
                  </a:rPr>
                  <a:t>Input</a:t>
                </a:r>
                <a:r>
                  <a:rPr lang="en-US" dirty="0">
                    <a:effectLst/>
                    <a:ea typeface="Times New Roman" charset="0"/>
                  </a:rPr>
                  <a:t>: Data frame of input features </a:t>
                </a:r>
                <a14:m>
                  <m:oMath xmlns:m="http://schemas.openxmlformats.org/officeDocument/2006/math">
                    <m:r>
                      <a:rPr lang="en-US" b="1" i="1">
                        <a:effectLst/>
                        <a:latin typeface="Cambria Math" charset="0"/>
                        <a:ea typeface="Times New Roman" charset="0"/>
                      </a:rPr>
                      <m:t>𝑿</m:t>
                    </m:r>
                  </m:oMath>
                </a14:m>
                <a:r>
                  <a:rPr lang="en-US" dirty="0">
                    <a:effectLst/>
                    <a:ea typeface="Times New Roman" charset="0"/>
                  </a:rPr>
                  <a:t> and target variable </a:t>
                </a:r>
                <a14:m>
                  <m:oMath xmlns:m="http://schemas.openxmlformats.org/officeDocument/2006/math">
                    <m:r>
                      <a:rPr lang="en-US" b="1" i="1">
                        <a:effectLst/>
                        <a:latin typeface="Cambria Math" charset="0"/>
                        <a:ea typeface="Times New Roman" charset="0"/>
                      </a:rPr>
                      <m:t>𝒚</m:t>
                    </m:r>
                  </m:oMath>
                </a14:m>
                <a:endParaRPr lang="en-US" dirty="0">
                  <a:effectLst/>
                  <a:ea typeface="Times New Roman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effectLst/>
                    <a:ea typeface="Times New Roman" charset="0"/>
                  </a:rPr>
                  <a:t>Output: </a:t>
                </a:r>
                <a:r>
                  <a:rPr lang="en-US" dirty="0">
                    <a:effectLst/>
                    <a:ea typeface="Times New Roman" charset="0"/>
                  </a:rPr>
                  <a:t>Set of terms </a:t>
                </a:r>
                <a:r>
                  <a:rPr lang="en-US" b="1" i="1" dirty="0">
                    <a:effectLst/>
                    <a:ea typeface="Times New Roman" charset="0"/>
                  </a:rPr>
                  <a:t>t</a:t>
                </a:r>
                <a:r>
                  <a:rPr lang="en-US" dirty="0">
                    <a:effectLst/>
                    <a:ea typeface="Times New Roman" charset="0"/>
                  </a:rPr>
                  <a:t> (rules or linear), coefficients </a:t>
                </a:r>
                <a:r>
                  <a:rPr lang="en-US" b="1" i="1" dirty="0">
                    <a:effectLst/>
                    <a:ea typeface="Times New Roman" charset="0"/>
                  </a:rPr>
                  <a:t>a</a:t>
                </a:r>
                <a:r>
                  <a:rPr lang="en-US" dirty="0">
                    <a:effectLst/>
                    <a:ea typeface="Times New Roman" charset="0"/>
                  </a:rPr>
                  <a:t>, </a:t>
                </a:r>
                <a:r>
                  <a:rPr lang="en-US" b="1" i="1" dirty="0">
                    <a:effectLst/>
                    <a:ea typeface="Times New Roman" charset="0"/>
                  </a:rPr>
                  <a:t>b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effectLst/>
                    <a:ea typeface="Times New Roman" charset="0"/>
                  </a:rPr>
                  <a:t>Procedure: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Build </a:t>
                </a:r>
                <a:r>
                  <a:rPr lang="en-US" b="1" i="1" dirty="0">
                    <a:effectLst/>
                    <a:ea typeface="Times New Roman" charset="0"/>
                  </a:rPr>
                  <a:t>M </a:t>
                </a:r>
                <a:r>
                  <a:rPr lang="en-US" dirty="0">
                    <a:effectLst/>
                    <a:ea typeface="Times New Roman" charset="0"/>
                  </a:rPr>
                  <a:t>trees by training h2o.GBM on</a:t>
                </a:r>
                <a:r>
                  <a:rPr lang="en-US" i="1" dirty="0">
                    <a:effectLst/>
                    <a:ea typeface="Times New Roman" charset="0"/>
                  </a:rPr>
                  <a:t> </a:t>
                </a:r>
                <a:r>
                  <a:rPr lang="en-US" b="1" i="1" dirty="0">
                    <a:effectLst/>
                    <a:ea typeface="Times New Roman" charset="0"/>
                  </a:rPr>
                  <a:t>X, y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Extract </a:t>
                </a:r>
                <a:r>
                  <a:rPr lang="en-US" b="1" i="1" dirty="0">
                    <a:effectLst/>
                    <a:ea typeface="Times New Roman" charset="0"/>
                  </a:rPr>
                  <a:t>M’</a:t>
                </a:r>
                <a:r>
                  <a:rPr lang="en-US" dirty="0">
                    <a:effectLst/>
                    <a:ea typeface="Times New Roman" charset="0"/>
                  </a:rPr>
                  <a:t> rules from trees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Evaluate each rule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  <a:ea typeface="Times New Roman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charset="0"/>
                            <a:ea typeface="Times New Roman" charset="0"/>
                          </a:rPr>
                        </m:ctrlPr>
                      </m:dPr>
                      <m:e>
                        <m:r>
                          <a:rPr lang="en-US" b="1" i="1">
                            <a:effectLst/>
                            <a:latin typeface="Cambria Math" charset="0"/>
                            <a:ea typeface="Times New Roman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effectLst/>
                    <a:ea typeface="Times New Roman" charset="0"/>
                  </a:rPr>
                  <a:t> on </a:t>
                </a:r>
                <a:r>
                  <a:rPr lang="en-US" b="1" i="1" dirty="0">
                    <a:effectLst/>
                    <a:ea typeface="Times New Roman" charset="0"/>
                  </a:rPr>
                  <a:t>X </a:t>
                </a:r>
                <a:r>
                  <a:rPr lang="en-US" dirty="0">
                    <a:effectLst/>
                    <a:ea typeface="Times New Roman" charset="0"/>
                  </a:rPr>
                  <a:t>resulting in data frame </a:t>
                </a:r>
                <a:r>
                  <a:rPr lang="en-US" b="1" i="1" dirty="0">
                    <a:effectLst/>
                    <a:ea typeface="Times New Roman" charset="0"/>
                  </a:rPr>
                  <a:t>X’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Let </a:t>
                </a:r>
                <a:r>
                  <a:rPr lang="en-US" b="1" i="1" dirty="0">
                    <a:effectLst/>
                    <a:ea typeface="Times New Roman" charset="0"/>
                  </a:rPr>
                  <a:t>P </a:t>
                </a:r>
                <a:r>
                  <a:rPr lang="en-US" dirty="0">
                    <a:effectLst/>
                    <a:ea typeface="Times New Roman" charset="0"/>
                  </a:rPr>
                  <a:t>be the numeric features from input </a:t>
                </a:r>
                <a:r>
                  <a:rPr lang="en-US" b="1" i="1" dirty="0">
                    <a:effectLst/>
                    <a:ea typeface="Times New Roman" charset="0"/>
                  </a:rPr>
                  <a:t>X</a:t>
                </a:r>
                <a:r>
                  <a:rPr lang="en-US" dirty="0">
                    <a:effectLst/>
                    <a:ea typeface="Times New Roman" charset="0"/>
                  </a:rPr>
                  <a:t>, let </a:t>
                </a:r>
                <a:r>
                  <a:rPr lang="en-US" b="1" i="1" dirty="0">
                    <a:effectLst/>
                    <a:ea typeface="Times New Roman" charset="0"/>
                  </a:rPr>
                  <a:t>X^ </a:t>
                </a:r>
                <a:r>
                  <a:rPr lang="en-US" dirty="0">
                    <a:effectLst/>
                    <a:ea typeface="Times New Roman" charset="0"/>
                  </a:rPr>
                  <a:t>be  </a:t>
                </a:r>
                <a:r>
                  <a:rPr lang="en-US" b="1" i="1" dirty="0">
                    <a:effectLst/>
                    <a:ea typeface="Times New Roman" charset="0"/>
                  </a:rPr>
                  <a:t>[X’  P]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Train h2o.GLM on </a:t>
                </a:r>
                <a:r>
                  <a:rPr lang="en-US" b="1" i="1" dirty="0">
                    <a:effectLst/>
                    <a:ea typeface="Times New Roman" charset="0"/>
                  </a:rPr>
                  <a:t>X^</a:t>
                </a:r>
                <a:r>
                  <a:rPr lang="en-US" dirty="0">
                    <a:effectLst/>
                    <a:ea typeface="Times New Roman" charset="0"/>
                  </a:rPr>
                  <a:t> resulting in coefficients </a:t>
                </a:r>
                <a:r>
                  <a:rPr lang="en-US" b="1" i="1" dirty="0">
                    <a:effectLst/>
                    <a:ea typeface="Times New Roman" charset="0"/>
                  </a:rPr>
                  <a:t>a</a:t>
                </a:r>
                <a:r>
                  <a:rPr lang="en-US" dirty="0">
                    <a:effectLst/>
                    <a:ea typeface="Times New Roman" charset="0"/>
                  </a:rPr>
                  <a:t>, </a:t>
                </a:r>
                <a:r>
                  <a:rPr lang="en-US" b="1" i="1" dirty="0">
                    <a:effectLst/>
                    <a:ea typeface="Times New Roman" charset="0"/>
                  </a:rPr>
                  <a:t>b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Let</a:t>
                </a:r>
                <a:r>
                  <a:rPr lang="en-US" b="1" i="1" dirty="0">
                    <a:effectLst/>
                    <a:ea typeface="Times New Roman" charset="0"/>
                  </a:rPr>
                  <a:t> t</a:t>
                </a:r>
                <a:r>
                  <a:rPr lang="en-US" dirty="0">
                    <a:effectLst/>
                    <a:ea typeface="Times New Roman" charset="0"/>
                  </a:rPr>
                  <a:t> be the terms (rule or linear) with non-zero coefficients in </a:t>
                </a:r>
                <a:r>
                  <a:rPr lang="en-US" b="1" i="1" dirty="0">
                    <a:effectLst/>
                    <a:ea typeface="Times New Roman" charset="0"/>
                  </a:rPr>
                  <a:t>a</a:t>
                </a:r>
                <a:r>
                  <a:rPr lang="en-US" dirty="0">
                    <a:effectLst/>
                    <a:ea typeface="Times New Roman" charset="0"/>
                  </a:rPr>
                  <a:t>, </a:t>
                </a:r>
                <a:r>
                  <a:rPr lang="en-US" b="1" i="1" dirty="0">
                    <a:effectLst/>
                    <a:ea typeface="Times New Roman" charset="0"/>
                  </a:rPr>
                  <a:t>b</a:t>
                </a:r>
                <a:endParaRPr lang="en-US" dirty="0">
                  <a:effectLst/>
                  <a:ea typeface="Times New Roman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ea typeface="Times New Roman" charset="0"/>
                  </a:rPr>
                  <a:t>Return </a:t>
                </a:r>
                <a:r>
                  <a:rPr lang="en-US" b="1" i="1" dirty="0">
                    <a:effectLst/>
                    <a:ea typeface="Times New Roman" charset="0"/>
                  </a:rPr>
                  <a:t>t, a</a:t>
                </a:r>
                <a:r>
                  <a:rPr lang="en-US" dirty="0">
                    <a:effectLst/>
                    <a:ea typeface="Times New Roman" charset="0"/>
                  </a:rPr>
                  <a:t>, </a:t>
                </a:r>
                <a:r>
                  <a:rPr lang="en-US" b="1" i="1" dirty="0">
                    <a:effectLst/>
                    <a:ea typeface="Times New Roman" charset="0"/>
                  </a:rPr>
                  <a:t>b</a:t>
                </a:r>
                <a:r>
                  <a:rPr lang="en-US" dirty="0">
                    <a:effectLst/>
                    <a:ea typeface="Times New Roman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effectLst/>
                    <a:latin typeface="Times New Roman" charset="0"/>
                    <a:ea typeface="Times New Roman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747" y="7314925"/>
                <a:ext cx="9729284" cy="3830148"/>
              </a:xfrm>
              <a:prstGeom prst="rect">
                <a:avLst/>
              </a:prstGeom>
              <a:blipFill rotWithShape="0">
                <a:blip r:embed="rId2"/>
                <a:stretch>
                  <a:fillRect l="-501" t="-9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5" y="2130117"/>
            <a:ext cx="11437620" cy="399592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91081" y="4398785"/>
            <a:ext cx="11319918" cy="338554"/>
            <a:chOff x="491081" y="4398785"/>
            <a:chExt cx="11319918" cy="338554"/>
          </a:xfrm>
        </p:grpSpPr>
        <p:sp>
          <p:nvSpPr>
            <p:cNvPr id="5" name="Right Arrow 4"/>
            <p:cNvSpPr/>
            <p:nvPr/>
          </p:nvSpPr>
          <p:spPr>
            <a:xfrm>
              <a:off x="1736592" y="4469130"/>
              <a:ext cx="312936" cy="2286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633849" y="4469130"/>
              <a:ext cx="777834" cy="2286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32400" y="4469130"/>
              <a:ext cx="6578599" cy="2286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1081" y="4398785"/>
              <a:ext cx="1310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Linear Term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9801" y="4658761"/>
            <a:ext cx="11319918" cy="338554"/>
            <a:chOff x="491081" y="4398785"/>
            <a:chExt cx="11319918" cy="338554"/>
          </a:xfrm>
        </p:grpSpPr>
        <p:sp>
          <p:nvSpPr>
            <p:cNvPr id="11" name="Right Arrow 10"/>
            <p:cNvSpPr/>
            <p:nvPr/>
          </p:nvSpPr>
          <p:spPr>
            <a:xfrm>
              <a:off x="1736592" y="4469130"/>
              <a:ext cx="312936" cy="2286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33849" y="4469130"/>
              <a:ext cx="777834" cy="2286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32400" y="4469130"/>
              <a:ext cx="6578599" cy="2286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081" y="4398785"/>
              <a:ext cx="1310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  Rule Term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03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15604</TotalTime>
  <Words>801</Words>
  <Application>Microsoft Macintosh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.AppleSystemUIFont</vt:lpstr>
      <vt:lpstr>Al Bayan Plain</vt:lpstr>
      <vt:lpstr>Calibri</vt:lpstr>
      <vt:lpstr>Cambria Math</vt:lpstr>
      <vt:lpstr>Courier New</vt:lpstr>
      <vt:lpstr>Lucida Grande</vt:lpstr>
      <vt:lpstr>Times New Roman</vt:lpstr>
      <vt:lpstr>Wingdings</vt:lpstr>
      <vt:lpstr>Arial</vt:lpstr>
      <vt:lpstr>Office Theme</vt:lpstr>
      <vt:lpstr>No Logo</vt:lpstr>
      <vt:lpstr>Title Slides</vt:lpstr>
      <vt:lpstr>PowerPoint Presentation</vt:lpstr>
      <vt:lpstr>Giovanni Seni</vt:lpstr>
      <vt:lpstr>Distributed Learning of Rule Ensemble Models with H2O</vt:lpstr>
      <vt:lpstr>Timeline of Tree-based Ensembles</vt:lpstr>
      <vt:lpstr>Trees as collection of rules</vt:lpstr>
      <vt:lpstr>Rule Ensembles (Friedman &amp; Popescu, 2008) </vt:lpstr>
      <vt:lpstr>Performance Comparison</vt:lpstr>
      <vt:lpstr>Rule Ensembles with H2O</vt:lpstr>
      <vt:lpstr>Rule Ensembles with H2O Sample Output</vt:lpstr>
      <vt:lpstr>Rule Ensembles with H2O Extract rules from trees</vt:lpstr>
      <vt:lpstr>Rule Ensembles with H2O Extract rules from trees (cont.)</vt:lpstr>
      <vt:lpstr>Rule Ensembles with H2O Evaluate each rule r(x) on X resulting in X’ </vt:lpstr>
      <vt:lpstr>Deployment in Production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Terone Ward</dc:creator>
  <cp:lastModifiedBy>Saurabh Kumar</cp:lastModifiedBy>
  <cp:revision>152</cp:revision>
  <cp:lastPrinted>2017-10-29T02:37:52Z</cp:lastPrinted>
  <dcterms:created xsi:type="dcterms:W3CDTF">2016-06-08T22:08:47Z</dcterms:created>
  <dcterms:modified xsi:type="dcterms:W3CDTF">2017-12-03T17:58:06Z</dcterms:modified>
</cp:coreProperties>
</file>