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1" r:id="rId2"/>
    <p:sldMasterId id="2147483665" r:id="rId3"/>
  </p:sldMasterIdLst>
  <p:notesMasterIdLst>
    <p:notesMasterId r:id="rId24"/>
  </p:notesMasterIdLst>
  <p:sldIdLst>
    <p:sldId id="281" r:id="rId4"/>
    <p:sldId id="283" r:id="rId5"/>
    <p:sldId id="284" r:id="rId6"/>
    <p:sldId id="276" r:id="rId7"/>
    <p:sldId id="299" r:id="rId8"/>
    <p:sldId id="286" r:id="rId9"/>
    <p:sldId id="285" r:id="rId10"/>
    <p:sldId id="287" r:id="rId11"/>
    <p:sldId id="288" r:id="rId12"/>
    <p:sldId id="289" r:id="rId13"/>
    <p:sldId id="291" r:id="rId14"/>
    <p:sldId id="290" r:id="rId15"/>
    <p:sldId id="292" r:id="rId16"/>
    <p:sldId id="300" r:id="rId17"/>
    <p:sldId id="293" r:id="rId18"/>
    <p:sldId id="294" r:id="rId19"/>
    <p:sldId id="296" r:id="rId20"/>
    <p:sldId id="297" r:id="rId21"/>
    <p:sldId id="298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FFDF00"/>
    <a:srgbClr val="1E243A"/>
    <a:srgbClr val="45BDEC"/>
    <a:srgbClr val="FCEE3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2"/>
    <p:restoredTop sz="86392"/>
  </p:normalViewPr>
  <p:slideViewPr>
    <p:cSldViewPr snapToGrid="0" snapToObjects="1">
      <p:cViewPr>
        <p:scale>
          <a:sx n="80" d="100"/>
          <a:sy n="80" d="100"/>
        </p:scale>
        <p:origin x="760" y="5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75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31F0B-4952-B146-AB34-64174147E621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321E-3086-3B46-81D8-4254C84C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7321E-3086-3B46-81D8-4254C84C49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7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B9B3-5508-8042-B350-3D10365A6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7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29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61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3018234" y="2501776"/>
            <a:ext cx="6155532" cy="9971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4" name="Title 12"/>
          <p:cNvSpPr txBox="1">
            <a:spLocks/>
          </p:cNvSpPr>
          <p:nvPr userDrawn="1"/>
        </p:nvSpPr>
        <p:spPr>
          <a:xfrm>
            <a:off x="3245739" y="3673181"/>
            <a:ext cx="5700536" cy="49859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600" dirty="0" err="1" smtClean="0">
                <a:solidFill>
                  <a:schemeClr val="bg2">
                    <a:lumMod val="75000"/>
                  </a:schemeClr>
                </a:solidFill>
              </a:rPr>
              <a:t>Sr</a:t>
            </a:r>
            <a:r>
              <a:rPr lang="en-US" sz="3600" baseline="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600" baseline="0" dirty="0" smtClean="0">
                <a:solidFill>
                  <a:schemeClr val="bg2">
                    <a:lumMod val="75000"/>
                  </a:schemeClr>
                </a:solidFill>
              </a:rPr>
              <a:t>Data Scientist @ H2O.ai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45163" y="1430542"/>
            <a:ext cx="701674" cy="701672"/>
          </a:xfrm>
          <a:prstGeom prst="ellipse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itle 12"/>
          <p:cNvSpPr txBox="1">
            <a:spLocks/>
          </p:cNvSpPr>
          <p:nvPr userDrawn="1"/>
        </p:nvSpPr>
        <p:spPr>
          <a:xfrm>
            <a:off x="4550707" y="4268493"/>
            <a:ext cx="3090591" cy="1938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baseline="0" dirty="0" smtClean="0">
                <a:solidFill>
                  <a:schemeClr val="bg1"/>
                </a:solidFill>
              </a:rPr>
              <a:t>@</a:t>
            </a:r>
            <a:r>
              <a:rPr lang="en-US" sz="1400" baseline="0" dirty="0" err="1" smtClean="0">
                <a:solidFill>
                  <a:schemeClr val="bg1"/>
                </a:solidFill>
              </a:rPr>
              <a:t>DmitryLarko</a:t>
            </a:r>
            <a:r>
              <a:rPr lang="en-US" sz="1400" baseline="0" dirty="0" smtClean="0">
                <a:solidFill>
                  <a:schemeClr val="bg1"/>
                </a:solidFill>
              </a:rPr>
              <a:t> / dmitry@h2o.ai / h2o.ai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27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10739" y="2501776"/>
            <a:ext cx="4770537" cy="9971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838201" y="1825625"/>
            <a:ext cx="10515600" cy="1475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latin typeface="Arial" charset="0"/>
                <a:ea typeface="Arial" charset="0"/>
                <a:cs typeface="Arial" charset="0"/>
              </a:defRPr>
            </a:lvl1pPr>
            <a:lvl2pPr>
              <a:defRPr lang="en-US" sz="1800" dirty="0" smtClean="0"/>
            </a:lvl2pPr>
            <a:lvl3pPr marL="971550" indent="-285750">
              <a:buFont typeface="Courier New" charset="0"/>
              <a:buChar char="o"/>
              <a:defRPr lang="en-US" sz="1800" dirty="0" smtClean="0"/>
            </a:lvl3pPr>
            <a:lvl4pPr marL="1428750" indent="-285750">
              <a:buFont typeface=".AppleSystemUIFont" charset="-120"/>
              <a:buChar char="-"/>
              <a:defRPr lang="en-US" dirty="0" smtClean="0"/>
            </a:lvl4pPr>
            <a:lvl5pPr marL="1885950" indent="-285750">
              <a:buClr>
                <a:schemeClr val="tx1">
                  <a:lumMod val="50000"/>
                  <a:lumOff val="50000"/>
                </a:schemeClr>
              </a:buClr>
              <a:buFont typeface=".AppleSystemUIFont" charset="-120"/>
              <a:buChar char="-"/>
              <a:defRPr lang="en-US" dirty="0"/>
            </a:lvl5pPr>
          </a:lstStyle>
          <a:p>
            <a:pPr marL="0" lvl="0"/>
            <a:r>
              <a:rPr lang="en-US" dirty="0" smtClean="0"/>
              <a:t>Click to edit Master text styles</a:t>
            </a:r>
          </a:p>
          <a:p>
            <a:pPr marL="457200" lvl="1"/>
            <a:r>
              <a:rPr lang="en-US" dirty="0" smtClean="0"/>
              <a:t>Second level</a:t>
            </a:r>
          </a:p>
          <a:p>
            <a:pPr marL="914400" lvl="2"/>
            <a:r>
              <a:rPr lang="en-US" dirty="0" smtClean="0"/>
              <a:t>Third level</a:t>
            </a:r>
          </a:p>
          <a:p>
            <a:pPr marL="1371600" lvl="3"/>
            <a:r>
              <a:rPr lang="en-US" dirty="0" smtClean="0"/>
              <a:t>Fourth level</a:t>
            </a:r>
          </a:p>
          <a:p>
            <a:pPr marL="1828800"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B9B3-5508-8042-B350-3D10365A6E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93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197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B9B3-5508-8042-B350-3D10365A6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42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B9B3-5508-8042-B350-3D10365A6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175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B9B3-5508-8042-B350-3D10365A6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3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B9B3-5508-8042-B350-3D10365A6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57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2.png"/><Relationship Id="rId5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722" y="5808903"/>
            <a:ext cx="731520" cy="7315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8BB9B3-5508-8042-B350-3D10365A6E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flipV="1">
            <a:off x="3048" y="6794699"/>
            <a:ext cx="12188952" cy="63301"/>
          </a:xfrm>
          <a:prstGeom prst="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51" r:id="rId3"/>
    <p:sldLayoutId id="2147483652" r:id="rId4"/>
    <p:sldLayoutId id="2147483654" r:id="rId5"/>
    <p:sldLayoutId id="2147483655" r:id="rId6"/>
    <p:sldLayoutId id="2147483664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29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225" y="3463014"/>
            <a:ext cx="3941430" cy="4195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722" y="5808903"/>
            <a:ext cx="731520" cy="73152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flipV="1">
            <a:off x="3048" y="6794699"/>
            <a:ext cx="12188952" cy="63301"/>
          </a:xfrm>
          <a:prstGeom prst="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hyperlink" Target="http://en.wikipedia.org/wiki/T-test#Dependent_t-test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hyperlink" Target="https://xkcd.com/882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la89/cross_validation_custom/blob/master/cross_val_custom.py#L4" TargetMode="External"/><Relationship Id="rId4" Type="http://schemas.openxmlformats.org/officeDocument/2006/relationships/hyperlink" Target="https://github.com/Danila89/cross_validation_custom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kaggle.com/c/sberbank-russian-housing-market/discussion/3568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qHXNeuNOAE" TargetMode="External"/><Relationship Id="rId4" Type="http://schemas.openxmlformats.org/officeDocument/2006/relationships/hyperlink" Target="https://github.com/yandexdataschool/ml-training-website/raw/gh-pages/presentations/Savenkov_KaggleMercedes_2017_eng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kaggle.com/c/mercedes-benz-greener-manufacturing/discussion/3624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kaggle.com/c/mercedes-benz-greener-manufactur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mercedes-benz-greener-manufacturing/discussion/36103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Relationship Id="rId3" Type="http://schemas.openxmlformats.org/officeDocument/2006/relationships/hyperlink" Target="https://www.kaggle.com/c/mercedes-benz-greener-manufacturing/discussion/3610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Relationship Id="rId3" Type="http://schemas.openxmlformats.org/officeDocument/2006/relationships/hyperlink" Target="https://www.kaggle.com/c/mercedes-benz-greener-manufacturing/discussion/3610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40" y="2148840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approach to cross-validation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314181"/>
            <a:ext cx="10515600" cy="4351338"/>
          </a:xfrm>
        </p:spPr>
        <p:txBody>
          <a:bodyPr/>
          <a:lstStyle/>
          <a:p>
            <a:r>
              <a:rPr lang="en-US" dirty="0"/>
              <a:t>10 splits into 5 folds – 50 scores for each </a:t>
            </a:r>
            <a:r>
              <a:rPr lang="en-US" dirty="0" smtClean="0"/>
              <a:t>fold</a:t>
            </a:r>
          </a:p>
          <a:p>
            <a:r>
              <a:rPr lang="en-US" dirty="0" smtClean="0"/>
              <a:t>To </a:t>
            </a:r>
            <a:r>
              <a:rPr lang="en-US" dirty="0"/>
              <a:t>compare two models we </a:t>
            </a:r>
            <a:r>
              <a:rPr lang="en-US" dirty="0" smtClean="0"/>
              <a:t>use the </a:t>
            </a:r>
            <a:r>
              <a:rPr lang="en-US" dirty="0"/>
              <a:t>t-test for related samples (</a:t>
            </a:r>
            <a:r>
              <a:rPr lang="en-US" dirty="0" err="1"/>
              <a:t>scipy.stats.ttest_rel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asses the significance of the difference between two models 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479729" y="3357785"/>
                <a:ext cx="6648772" cy="1212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𝑆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bg-BG" sz="2800" b="0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29" y="3357785"/>
                <a:ext cx="6648772" cy="12129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172705" y="4966616"/>
                <a:ext cx="8730712" cy="947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LiberationSans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 smtClean="0">
                    <a:latin typeface="LiberationSans" charset="0"/>
                  </a:rPr>
                  <a:t> </a:t>
                </a:r>
                <a:r>
                  <a:rPr lang="en-US" dirty="0">
                    <a:latin typeface="LiberationSans" charset="0"/>
                  </a:rPr>
                  <a:t>– out-of-fold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LiberationSans" charset="0"/>
                  </a:rPr>
                  <a:t> </a:t>
                </a:r>
                <a:r>
                  <a:rPr lang="en-US" dirty="0">
                    <a:latin typeface="LiberationSans" charset="0"/>
                  </a:rPr>
                  <a:t>for the respective folds, </a:t>
                </a:r>
                <a:endParaRPr lang="en-US" dirty="0" smtClean="0">
                  <a:latin typeface="LiberationSans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 smtClean="0">
                    <a:latin typeface="LiberationSans" charset="0"/>
                  </a:rPr>
                  <a:t> </a:t>
                </a:r>
                <a:r>
                  <a:rPr lang="en-US" dirty="0">
                    <a:latin typeface="LiberationSans" charset="0"/>
                  </a:rPr>
                  <a:t>– deviance of the pairwise differences </a:t>
                </a:r>
                <a:r>
                  <a:rPr lang="en-US" dirty="0" smtClean="0">
                    <a:latin typeface="LiberationSans" charset="0"/>
                  </a:rPr>
                  <a:t>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LiberationSans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LiberationSans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𝑉𝑎𝑟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−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LiberationSans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LiberationSans" charset="0"/>
                  </a:rPr>
                  <a:t> </a:t>
                </a:r>
                <a:r>
                  <a:rPr lang="en-US" dirty="0">
                    <a:latin typeface="LiberationSans" charset="0"/>
                  </a:rPr>
                  <a:t>– number of </a:t>
                </a:r>
                <a:r>
                  <a:rPr lang="en-US" dirty="0" smtClean="0">
                    <a:latin typeface="LiberationSans" charset="0"/>
                  </a:rPr>
                  <a:t>folds (50 in our case)</a:t>
                </a:r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05" y="4966616"/>
                <a:ext cx="8730712" cy="947760"/>
              </a:xfrm>
              <a:prstGeom prst="rect">
                <a:avLst/>
              </a:prstGeom>
              <a:blipFill rotWithShape="0">
                <a:blip r:embed="rId3"/>
                <a:stretch>
                  <a:fillRect t="-8387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67303" y="6310246"/>
            <a:ext cx="766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Wiki: </a:t>
            </a:r>
            <a:r>
              <a:rPr lang="en-US" sz="1200" dirty="0" smtClean="0">
                <a:hlinkClick r:id="rId4"/>
              </a:rPr>
              <a:t>http://en.wikipedia.org/wiki/T-test#Dependent_t-test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06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approach to cross-validation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8006"/>
                <a:ext cx="6058546" cy="5006815"/>
              </a:xfrm>
            </p:spPr>
            <p:txBody>
              <a:bodyPr/>
              <a:lstStyle/>
              <a:p>
                <a:r>
                  <a:rPr lang="en-US" dirty="0" smtClean="0"/>
                  <a:t>The main strategy is to test less hypothesis</a:t>
                </a:r>
              </a:p>
              <a:p>
                <a:r>
                  <a:rPr lang="en-US" dirty="0" smtClean="0"/>
                  <a:t>When </a:t>
                </a:r>
                <a:r>
                  <a:rPr lang="en-US" dirty="0"/>
                  <a:t>changing a </a:t>
                </a:r>
                <a:r>
                  <a:rPr lang="en-US" dirty="0" smtClean="0"/>
                  <a:t>hyper-parameter </a:t>
                </a:r>
                <a:r>
                  <a:rPr lang="en-US" dirty="0"/>
                  <a:t>we should observe the tendency of the </a:t>
                </a:r>
                <a:r>
                  <a:rPr lang="en-US" dirty="0" smtClean="0"/>
                  <a:t>t-statistic's </a:t>
                </a:r>
                <a:r>
                  <a:rPr lang="en-US" dirty="0"/>
                  <a:t>changing. If t-statistics changes smoothly and has an optimum,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&lt;0.05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 </a:t>
                </a:r>
                <a:r>
                  <a:rPr lang="en-US" dirty="0" smtClean="0"/>
                  <a:t>the difference is </a:t>
                </a:r>
                <a:r>
                  <a:rPr lang="en-US" dirty="0"/>
                  <a:t>statistically </a:t>
                </a:r>
                <a:r>
                  <a:rPr lang="en-US" dirty="0" smtClean="0"/>
                  <a:t>significant </a:t>
                </a:r>
                <a:endParaRPr lang="en-US" dirty="0"/>
              </a:p>
              <a:p>
                <a:r>
                  <a:rPr lang="en-US" dirty="0"/>
                  <a:t>If t-statistic changes rapidly with small changes of </a:t>
                </a:r>
                <a:r>
                  <a:rPr lang="en-US" dirty="0" smtClean="0"/>
                  <a:t>hyper-parameter - there </a:t>
                </a:r>
                <a:r>
                  <a:rPr lang="en-US" dirty="0"/>
                  <a:t>is no difference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8006"/>
                <a:ext cx="6058546" cy="5006815"/>
              </a:xfrm>
              <a:blipFill rotWithShape="0">
                <a:blip r:embed="rId2"/>
                <a:stretch>
                  <a:fillRect l="-1813" t="-2071" r="-1712" b="-2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6" r="7257"/>
          <a:stretch/>
        </p:blipFill>
        <p:spPr>
          <a:xfrm>
            <a:off x="7222210" y="1208006"/>
            <a:ext cx="4773479" cy="336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4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testing a lot of hypothesis is a bad thing?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825625"/>
            <a:ext cx="7034938" cy="3490294"/>
          </a:xfrm>
        </p:spPr>
        <p:txBody>
          <a:bodyPr/>
          <a:lstStyle/>
          <a:p>
            <a:r>
              <a:rPr lang="en-US" dirty="0" smtClean="0"/>
              <a:t>The more hypothesis tests you do, the higher probability to get significant score by pure chance is (bad luck)</a:t>
            </a:r>
            <a:endParaRPr lang="en-US" dirty="0"/>
          </a:p>
          <a:p>
            <a:r>
              <a:rPr lang="en-US" dirty="0" smtClean="0"/>
              <a:t>There are a lot of approaches how to avoid this but the easiest one is to do less tests and a lot of careful thinking what to test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2" t="75000" r="19290"/>
          <a:stretch/>
        </p:blipFill>
        <p:spPr>
          <a:xfrm>
            <a:off x="7873138" y="1825625"/>
            <a:ext cx="3363133" cy="3874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99265" y="570020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</a:t>
            </a:r>
            <a:r>
              <a:rPr lang="en-US" dirty="0" smtClean="0">
                <a:hlinkClick r:id="rId3"/>
              </a:rPr>
              <a:t>https://xkcd.com/882/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2220" y="278286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- Is that enough? </a:t>
            </a:r>
            <a:br>
              <a:rPr lang="en-US" dirty="0" smtClean="0"/>
            </a:br>
            <a:r>
              <a:rPr lang="en-US" dirty="0" smtClean="0"/>
              <a:t>- Well, no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59" y="657726"/>
            <a:ext cx="5137484" cy="51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345178"/>
            <a:ext cx="10515600" cy="4351338"/>
          </a:xfrm>
        </p:spPr>
        <p:txBody>
          <a:bodyPr/>
          <a:lstStyle/>
          <a:p>
            <a:r>
              <a:rPr lang="en-US" dirty="0" smtClean="0"/>
              <a:t>ML algorithms get distracted by outliers and spend most part of the learning process </a:t>
            </a:r>
            <a:r>
              <a:rPr lang="en-US" dirty="0" smtClean="0"/>
              <a:t>trying to predict them</a:t>
            </a:r>
          </a:p>
          <a:p>
            <a:r>
              <a:rPr lang="en-US" dirty="0" smtClean="0"/>
              <a:t>Let’s say we identify outliers</a:t>
            </a:r>
            <a:r>
              <a:rPr lang="en-US" dirty="0" smtClean="0"/>
              <a:t>, </a:t>
            </a:r>
            <a:r>
              <a:rPr lang="en-US" dirty="0" smtClean="0"/>
              <a:t>2 ways to fight it:</a:t>
            </a:r>
          </a:p>
          <a:p>
            <a:pPr lvl="1"/>
            <a:r>
              <a:rPr lang="en-US" dirty="0" smtClean="0"/>
              <a:t>Remove outliers from dataset and train and validate your models without them. An overview of this approach can be found here: </a:t>
            </a:r>
            <a:r>
              <a:rPr lang="en-US" dirty="0" smtClean="0">
                <a:hlinkClick r:id="rId2"/>
              </a:rPr>
              <a:t>https://www.kaggle.com/c/sberbank-russian-housing-market/discussion/35684</a:t>
            </a:r>
            <a:r>
              <a:rPr lang="en-US" dirty="0" smtClean="0"/>
              <a:t>. Guys took 1st place using it.</a:t>
            </a:r>
          </a:p>
          <a:p>
            <a:pPr lvl="1"/>
            <a:r>
              <a:rPr lang="en-US" dirty="0" smtClean="0"/>
              <a:t>Keep outliers in train part but remove them from validation, so your model will be trained with outliers but decision regarding performance will be made without considering outliers impact. Check </a:t>
            </a:r>
            <a:r>
              <a:rPr lang="en-US" dirty="0" smtClean="0">
                <a:hlinkClick r:id="rId3"/>
              </a:rPr>
              <a:t>cross_validation_score_statement</a:t>
            </a:r>
            <a:r>
              <a:rPr lang="en-US" dirty="0"/>
              <a:t> function in this repo: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github.com/Danila89/cross_validation_custom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255"/>
          </a:xfrm>
        </p:spPr>
        <p:txBody>
          <a:bodyPr/>
          <a:lstStyle/>
          <a:p>
            <a:r>
              <a:rPr lang="en-US" dirty="0" smtClean="0"/>
              <a:t>Dealing with outliers. Approach 1.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448457"/>
              </p:ext>
            </p:extLst>
          </p:nvPr>
        </p:nvGraphicFramePr>
        <p:xfrm>
          <a:off x="1861089" y="1379350"/>
          <a:ext cx="1501579" cy="512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1085019"/>
                <a:gridCol w="208280"/>
              </a:tblGrid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3926469" y="3633901"/>
            <a:ext cx="881848" cy="611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408747"/>
              </p:ext>
            </p:extLst>
          </p:nvPr>
        </p:nvGraphicFramePr>
        <p:xfrm>
          <a:off x="5183133" y="2110870"/>
          <a:ext cx="1293299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1085019"/>
              </a:tblGrid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188114"/>
              </p:ext>
            </p:extLst>
          </p:nvPr>
        </p:nvGraphicFramePr>
        <p:xfrm>
          <a:off x="8202887" y="1576727"/>
          <a:ext cx="1293299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1085019"/>
              </a:tblGrid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710110"/>
              </p:ext>
            </p:extLst>
          </p:nvPr>
        </p:nvGraphicFramePr>
        <p:xfrm>
          <a:off x="8202887" y="4295901"/>
          <a:ext cx="1293299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1085019"/>
              </a:tblGrid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 rot="19574120">
            <a:off x="6898736" y="2655923"/>
            <a:ext cx="881848" cy="611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926121">
            <a:off x="6899228" y="4411194"/>
            <a:ext cx="881848" cy="611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22000" y="101001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59304" y="1741538"/>
            <a:ext cx="1851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Remove outliers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498573" y="1207395"/>
            <a:ext cx="701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59181" y="3939670"/>
            <a:ext cx="1180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255"/>
          </a:xfrm>
        </p:spPr>
        <p:txBody>
          <a:bodyPr/>
          <a:lstStyle/>
          <a:p>
            <a:r>
              <a:rPr lang="en-US" dirty="0" smtClean="0"/>
              <a:t>Dealing with outliers. Approach 2.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923072"/>
              </p:ext>
            </p:extLst>
          </p:nvPr>
        </p:nvGraphicFramePr>
        <p:xfrm>
          <a:off x="1861089" y="1379350"/>
          <a:ext cx="1501579" cy="48289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1085019"/>
                <a:gridCol w="208280"/>
              </a:tblGrid>
              <a:tr h="34492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492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492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4492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492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492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4492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4492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492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492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492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4492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492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492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 rot="19574120">
            <a:off x="3721584" y="2600506"/>
            <a:ext cx="881848" cy="611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926121">
            <a:off x="3722076" y="4483469"/>
            <a:ext cx="881848" cy="611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22000" y="101001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99527" y="1010018"/>
            <a:ext cx="701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60135" y="3923184"/>
            <a:ext cx="1180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graphicFrame>
        <p:nvGraphicFramePr>
          <p:cNvPr id="1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605982"/>
              </p:ext>
            </p:extLst>
          </p:nvPr>
        </p:nvGraphicFramePr>
        <p:xfrm>
          <a:off x="4962348" y="1379350"/>
          <a:ext cx="1501579" cy="238207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1085019"/>
                <a:gridCol w="208280"/>
              </a:tblGrid>
              <a:tr h="3402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253358"/>
              </p:ext>
            </p:extLst>
          </p:nvPr>
        </p:nvGraphicFramePr>
        <p:xfrm>
          <a:off x="5060135" y="4292516"/>
          <a:ext cx="1501579" cy="238207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1085019"/>
                <a:gridCol w="208280"/>
              </a:tblGrid>
              <a:tr h="3402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6896641" y="5177786"/>
            <a:ext cx="881848" cy="611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415353"/>
              </p:ext>
            </p:extLst>
          </p:nvPr>
        </p:nvGraphicFramePr>
        <p:xfrm>
          <a:off x="8113416" y="4462664"/>
          <a:ext cx="1501579" cy="20417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1085019"/>
                <a:gridCol w="208280"/>
              </a:tblGrid>
              <a:tr h="3402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29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113416" y="3923184"/>
            <a:ext cx="118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</a:t>
            </a:r>
            <a:r>
              <a:rPr lang="en-US" smtClean="0"/>
              <a:t>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approach to choose?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3451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That depends, but as a rule of thumb:</a:t>
            </a:r>
          </a:p>
          <a:p>
            <a:r>
              <a:rPr lang="en-US" dirty="0" smtClean="0"/>
              <a:t>If outliers are introduced by mistake (all records in millions, a few in thousands) </a:t>
            </a:r>
            <a:r>
              <a:rPr lang="en-US" dirty="0"/>
              <a:t>–</a:t>
            </a:r>
            <a:r>
              <a:rPr lang="en-US" dirty="0" smtClean="0"/>
              <a:t> Approach 1 is preferable</a:t>
            </a:r>
          </a:p>
          <a:p>
            <a:r>
              <a:rPr lang="en-US" dirty="0" smtClean="0"/>
              <a:t>If outliers are defined by nature of the data – use 2</a:t>
            </a:r>
            <a:r>
              <a:rPr lang="en-US" baseline="30000" dirty="0" smtClean="0"/>
              <a:t>nd</a:t>
            </a:r>
            <a:r>
              <a:rPr lang="en-US" dirty="0" smtClean="0"/>
              <a:t>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9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49179" y="1345178"/>
            <a:ext cx="11373853" cy="4351338"/>
          </a:xfrm>
        </p:spPr>
        <p:txBody>
          <a:bodyPr/>
          <a:lstStyle/>
          <a:p>
            <a:r>
              <a:rPr lang="en-US" dirty="0" smtClean="0"/>
              <a:t>I did not participate in this competition, but I found this approaches very promising to share with you.</a:t>
            </a:r>
          </a:p>
          <a:p>
            <a:r>
              <a:rPr lang="en-US" dirty="0"/>
              <a:t>All kudos goes to </a:t>
            </a:r>
            <a:r>
              <a:rPr lang="en-US" dirty="0" smtClean="0"/>
              <a:t>Danila </a:t>
            </a:r>
            <a:r>
              <a:rPr lang="en-US" dirty="0" err="1" smtClean="0"/>
              <a:t>Savenkov</a:t>
            </a:r>
            <a:r>
              <a:rPr lang="en-US" dirty="0" smtClean="0"/>
              <a:t> who place in this competition 11</a:t>
            </a:r>
            <a:r>
              <a:rPr lang="en-US" baseline="30000" dirty="0" smtClean="0"/>
              <a:t>th</a:t>
            </a:r>
            <a:r>
              <a:rPr lang="en-US" dirty="0" smtClean="0"/>
              <a:t> and shared his insights here (he covers much more stuff than this presentation):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www.kaggle.com/c/mercedes-benz-greener-manufacturing/discussion/36242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www.youtube.com/watch?v=0qHXNeuNOAE</a:t>
            </a:r>
            <a:r>
              <a:rPr lang="en-US" dirty="0" smtClean="0"/>
              <a:t> (English subtitles available)</a:t>
            </a:r>
          </a:p>
          <a:p>
            <a:pPr lvl="1"/>
            <a:r>
              <a:rPr lang="en-US" dirty="0" smtClean="0"/>
              <a:t>slides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://github.com/yandexdataschool/ml-training-website/raw/gh-pages/presentations/Savenkov_KaggleMercedes_2017_eng.pdf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9900" y="2501776"/>
            <a:ext cx="5232202" cy="997196"/>
          </a:xfrm>
        </p:spPr>
        <p:txBody>
          <a:bodyPr/>
          <a:lstStyle/>
          <a:p>
            <a:r>
              <a:rPr lang="en-US" dirty="0" smtClean="0"/>
              <a:t>Dmitry Larko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801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6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020" y="497190"/>
            <a:ext cx="8309967" cy="2991588"/>
          </a:xfrm>
        </p:spPr>
        <p:txBody>
          <a:bodyPr/>
          <a:lstStyle/>
          <a:p>
            <a:r>
              <a:rPr lang="en-US" dirty="0"/>
              <a:t>Robust approach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ML models </a:t>
            </a:r>
            <a:br>
              <a:rPr lang="en-US" dirty="0" smtClean="0"/>
            </a:br>
            <a:r>
              <a:rPr lang="en-US" dirty="0" smtClean="0"/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7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357753" y="1407171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Competition: </a:t>
                </a:r>
                <a:r>
                  <a:rPr lang="en-US" dirty="0" smtClean="0">
                    <a:hlinkClick r:id="rId2"/>
                  </a:rPr>
                  <a:t>Mercedes-Benz Greener Manufacturing</a:t>
                </a:r>
                <a:endParaRPr lang="en-US" dirty="0" smtClean="0"/>
              </a:p>
              <a:p>
                <a:r>
                  <a:rPr lang="en-US" dirty="0"/>
                  <a:t>The target – car testing time (sec) </a:t>
                </a:r>
                <a:endParaRPr lang="en-US" dirty="0" smtClean="0"/>
              </a:p>
              <a:p>
                <a:r>
                  <a:rPr lang="en-US" dirty="0" smtClean="0"/>
                  <a:t>Evaluation </a:t>
                </a:r>
                <a:r>
                  <a:rPr lang="en-US" dirty="0"/>
                  <a:t>metric </a:t>
                </a:r>
                <a:r>
                  <a:rPr lang="en-US" dirty="0" smtClean="0"/>
                  <a:t>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dirty="0" smtClean="0"/>
                  <a:t>Train </a:t>
                </a:r>
                <a:r>
                  <a:rPr lang="en-US" dirty="0"/>
                  <a:t>4029 </a:t>
                </a:r>
                <a:r>
                  <a:rPr lang="en-US" dirty="0" smtClean="0"/>
                  <a:t>rows</a:t>
                </a:r>
              </a:p>
              <a:p>
                <a:r>
                  <a:rPr lang="en-US" dirty="0" smtClean="0"/>
                  <a:t>Test </a:t>
                </a:r>
                <a:r>
                  <a:rPr lang="en-US" dirty="0"/>
                  <a:t>4029 rows: 81% private, </a:t>
                </a:r>
                <a:r>
                  <a:rPr lang="en-US" b="1" dirty="0">
                    <a:solidFill>
                      <a:srgbClr val="FF0000"/>
                    </a:solidFill>
                  </a:rPr>
                  <a:t>19% public </a:t>
                </a:r>
                <a:endParaRPr lang="en-US" b="1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Features </a:t>
                </a:r>
                <a:r>
                  <a:rPr lang="en-US" dirty="0"/>
                  <a:t>(378 columns): </a:t>
                </a:r>
                <a:endParaRPr lang="en-US" dirty="0"/>
              </a:p>
              <a:p>
                <a:pPr lvl="1"/>
                <a:r>
                  <a:rPr lang="en-US" dirty="0">
                    <a:solidFill>
                      <a:srgbClr val="00B0F0"/>
                    </a:solidFill>
                  </a:rPr>
                  <a:t>Binary – tests' characteristics (369 columns</a:t>
                </a:r>
                <a:r>
                  <a:rPr lang="en-US" dirty="0"/>
                  <a:t>) </a:t>
                </a:r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rgbClr val="00B0F0"/>
                    </a:solidFill>
                  </a:rPr>
                  <a:t>Categorical </a:t>
                </a:r>
                <a:r>
                  <a:rPr lang="en-US" dirty="0">
                    <a:solidFill>
                      <a:srgbClr val="00B0F0"/>
                    </a:solidFill>
                  </a:rPr>
                  <a:t>– car's characteristics (8 columns) </a:t>
                </a:r>
                <a:endParaRPr lang="en-US" dirty="0" smtClean="0">
                  <a:solidFill>
                    <a:srgbClr val="00B0F0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B0F0"/>
                    </a:solidFill>
                  </a:rPr>
                  <a:t>ID </a:t>
                </a:r>
                <a:r>
                  <a:rPr lang="en-US" dirty="0">
                    <a:solidFill>
                      <a:srgbClr val="00B0F0"/>
                    </a:solidFill>
                  </a:rPr>
                  <a:t>– numerical order </a:t>
                </a:r>
                <a:endParaRPr lang="en-US" dirty="0">
                  <a:solidFill>
                    <a:srgbClr val="00B0F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753" y="1407171"/>
                <a:ext cx="10515600" cy="4351338"/>
              </a:xfrm>
              <a:blipFill rotWithShape="0">
                <a:blip r:embed="rId3"/>
                <a:stretch>
                  <a:fillRect l="-1043" t="-252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39" y="2311452"/>
            <a:ext cx="4254635" cy="282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2219" y="20008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What could possibly go wrong?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03" y="1217582"/>
            <a:ext cx="8885831" cy="44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Leaderboard shake-up stats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29679"/>
                <a:ext cx="10515600" cy="4351338"/>
              </a:xfrm>
            </p:spPr>
            <p:txBody>
              <a:bodyPr/>
              <a:lstStyle/>
              <a:p>
                <a:pPr fontAlgn="base"/>
                <a:r>
                  <a:rPr lang="en-US" dirty="0" smtClean="0">
                    <a:solidFill>
                      <a:srgbClr val="47494D"/>
                    </a:solidFill>
                    <a:latin typeface="Atlas Grotesk" charset="0"/>
                  </a:rPr>
                  <a:t>Biggest improvement: 3808 places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47494D"/>
                        </a:solidFill>
                        <a:latin typeface="Atlas Grotesk" charset="0"/>
                      </a:rPr>
                      <m:t>3923</m:t>
                    </m:r>
                    <m:r>
                      <a:rPr lang="en-US" i="1">
                        <a:solidFill>
                          <a:srgbClr val="47494D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47494D"/>
                        </a:solidFill>
                        <a:latin typeface="Atlas Grotesk" charset="0"/>
                      </a:rPr>
                      <m:t>115</m:t>
                    </m:r>
                  </m:oMath>
                </a14:m>
                <a:r>
                  <a:rPr lang="en-US" dirty="0" smtClean="0">
                    <a:solidFill>
                      <a:srgbClr val="47494D"/>
                    </a:solidFill>
                    <a:latin typeface="Atlas Grotesk" charset="0"/>
                  </a:rPr>
                  <a:t>)</a:t>
                </a:r>
              </a:p>
              <a:p>
                <a:pPr fontAlgn="base"/>
                <a:r>
                  <a:rPr lang="en-US" dirty="0">
                    <a:solidFill>
                      <a:srgbClr val="47494D"/>
                    </a:solidFill>
                    <a:latin typeface="Atlas Grotesk" charset="0"/>
                  </a:rPr>
                  <a:t>Second biggest improvement: 2838 places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47494D"/>
                        </a:solidFill>
                        <a:latin typeface="Atlas Grotesk" charset="0"/>
                      </a:rPr>
                      <m:t>2843</m:t>
                    </m:r>
                    <m:r>
                      <a:rPr lang="en-US" i="1" smtClean="0">
                        <a:solidFill>
                          <a:srgbClr val="47494D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  <m:r>
                      <a:rPr lang="en-US" b="0" i="1" smtClean="0">
                        <a:solidFill>
                          <a:srgbClr val="47494D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5</m:t>
                    </m:r>
                  </m:oMath>
                </a14:m>
                <a:r>
                  <a:rPr lang="en-US" dirty="0" smtClean="0">
                    <a:solidFill>
                      <a:srgbClr val="47494D"/>
                    </a:solidFill>
                    <a:latin typeface="Atlas Grotesk" charset="0"/>
                  </a:rPr>
                  <a:t>) </a:t>
                </a:r>
                <a:endParaRPr lang="en-US" dirty="0">
                  <a:solidFill>
                    <a:srgbClr val="47494D"/>
                  </a:solidFill>
                  <a:latin typeface="Atlas Grotesk" charset="0"/>
                </a:endParaRPr>
              </a:p>
              <a:p>
                <a:pPr fontAlgn="base"/>
                <a:r>
                  <a:rPr lang="en-US" dirty="0">
                    <a:solidFill>
                      <a:srgbClr val="47494D"/>
                    </a:solidFill>
                    <a:latin typeface="Atlas Grotesk" charset="0"/>
                  </a:rPr>
                  <a:t>Biggest fall: 3564 places (I won't point anyone out)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29679"/>
                <a:ext cx="10515600" cy="4351338"/>
              </a:xfrm>
              <a:blipFill rotWithShape="0">
                <a:blip r:embed="rId2"/>
                <a:stretch>
                  <a:fillRect l="-98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73802" y="6360479"/>
            <a:ext cx="101100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smtClean="0">
                <a:hlinkClick r:id="rId3"/>
              </a:rPr>
              <a:t>https://www.kaggle.com/c/mercedes-benz-greener-manufacturing/discussion/36103 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763" y="3152802"/>
            <a:ext cx="6232471" cy="29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Leaderboard shake-up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1" y="1345123"/>
            <a:ext cx="10058400" cy="45871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3802" y="6360479"/>
            <a:ext cx="101100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smtClean="0">
                <a:hlinkClick r:id="rId3"/>
              </a:rPr>
              <a:t>https://www.kaggle.com/c/mercedes-benz-greener-manufacturing/discussion/36103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20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Leaderboard shake-up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7"/>
          <a:stretch/>
        </p:blipFill>
        <p:spPr>
          <a:xfrm>
            <a:off x="838200" y="1306876"/>
            <a:ext cx="10191326" cy="47529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3802" y="6360479"/>
            <a:ext cx="101100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smtClean="0">
                <a:hlinkClick r:id="rId3"/>
              </a:rPr>
              <a:t>https://www.kaggle.com/c/mercedes-benz-greener-manufacturing/discussion/36103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92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6299361" y="1188108"/>
                <a:ext cx="5534886" cy="4351338"/>
              </a:xfrm>
            </p:spPr>
            <p:txBody>
              <a:bodyPr/>
              <a:lstStyle/>
              <a:p>
                <a:r>
                  <a:rPr lang="en-US" dirty="0" smtClean="0"/>
                  <a:t>Small public test: </a:t>
                </a:r>
              </a:p>
              <a:p>
                <a:pPr lvl="1"/>
                <a:r>
                  <a:rPr lang="en-US" dirty="0"/>
                  <a:t>Test 4029 rows:</a:t>
                </a:r>
                <a:br>
                  <a:rPr lang="en-US" dirty="0"/>
                </a:br>
                <a:r>
                  <a:rPr lang="en-US" dirty="0"/>
                  <a:t>81% private, </a:t>
                </a:r>
                <a:r>
                  <a:rPr lang="en-US" dirty="0">
                    <a:solidFill>
                      <a:srgbClr val="FF0000"/>
                    </a:solidFill>
                  </a:rPr>
                  <a:t>19%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public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Outliers</a:t>
                </a:r>
              </a:p>
              <a:p>
                <a:pPr lvl="1"/>
                <a:r>
                  <a:rPr lang="en-US" dirty="0"/>
                  <a:t>Dropping </a:t>
                </a:r>
                <a:r>
                  <a:rPr lang="en-US" dirty="0" smtClean="0"/>
                  <a:t>them or </a:t>
                </a:r>
                <a:r>
                  <a:rPr lang="en-US" dirty="0"/>
                  <a:t>making stratification with respect to the </a:t>
                </a:r>
                <a:r>
                  <a:rPr lang="en-US" dirty="0" smtClean="0"/>
                  <a:t>them did not </a:t>
                </a:r>
                <a:r>
                  <a:rPr lang="en-US" dirty="0"/>
                  <a:t>help </a:t>
                </a:r>
                <a:endParaRPr lang="en-US" dirty="0"/>
              </a:p>
              <a:p>
                <a:r>
                  <a:rPr lang="en-US" dirty="0" smtClean="0"/>
                  <a:t>Metric very sensitive to outliers: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5-fold </a:t>
                </a:r>
                <a:r>
                  <a:rPr lang="en-US" dirty="0"/>
                  <a:t>cross-validation </a:t>
                </a:r>
                <a:r>
                  <a:rPr lang="en-US" dirty="0" err="1" smtClean="0"/>
                  <a:t>std</a:t>
                </a:r>
                <a:r>
                  <a:rPr lang="en-US" dirty="0" smtClean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0.068</a:t>
                </a:r>
                <a:r>
                  <a:rPr lang="en-US" dirty="0"/>
                  <a:t> </a:t>
                </a:r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9361" y="1188108"/>
                <a:ext cx="5534886" cy="4351338"/>
              </a:xfrm>
              <a:blipFill rotWithShape="0">
                <a:blip r:embed="rId2"/>
                <a:stretch>
                  <a:fillRect l="-1982" t="-2521" r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6" y="1188108"/>
            <a:ext cx="5667375" cy="4200525"/>
          </a:xfrm>
          <a:prstGeom prst="rect">
            <a:avLst/>
          </a:prstGeom>
        </p:spPr>
      </p:pic>
      <p:sp>
        <p:nvSpPr>
          <p:cNvPr id="7" name="Content Placeholder 9"/>
          <p:cNvSpPr txBox="1">
            <a:spLocks/>
          </p:cNvSpPr>
          <p:nvPr/>
        </p:nvSpPr>
        <p:spPr>
          <a:xfrm>
            <a:off x="631986" y="5730375"/>
            <a:ext cx="10061845" cy="12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Most of the competitors </a:t>
            </a:r>
            <a:r>
              <a:rPr lang="en-US" dirty="0" err="1" smtClean="0"/>
              <a:t>overfit</a:t>
            </a:r>
            <a:r>
              <a:rPr lang="en-US" dirty="0" smtClean="0"/>
              <a:t> to public leaderboard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334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12245</TotalTime>
  <Words>526</Words>
  <Application>Microsoft Macintosh PowerPoint</Application>
  <PresentationFormat>Widescreen</PresentationFormat>
  <Paragraphs>75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.AppleSystemUIFont</vt:lpstr>
      <vt:lpstr>Atlas Grotesk</vt:lpstr>
      <vt:lpstr>Calibri</vt:lpstr>
      <vt:lpstr>Cambria Math</vt:lpstr>
      <vt:lpstr>Courier New</vt:lpstr>
      <vt:lpstr>LiberationSans</vt:lpstr>
      <vt:lpstr>Wingdings</vt:lpstr>
      <vt:lpstr>Arial</vt:lpstr>
      <vt:lpstr>Office Theme</vt:lpstr>
      <vt:lpstr>No Logo</vt:lpstr>
      <vt:lpstr>Title Slides</vt:lpstr>
      <vt:lpstr>PowerPoint Presentation</vt:lpstr>
      <vt:lpstr>Dmitry Larko</vt:lpstr>
      <vt:lpstr>Robust approach to  ML models  comparison</vt:lpstr>
      <vt:lpstr>Problem and data</vt:lpstr>
      <vt:lpstr>What could possibly go wrong?</vt:lpstr>
      <vt:lpstr>Leaderboard shake-up stats</vt:lpstr>
      <vt:lpstr>Leaderboard shake-up</vt:lpstr>
      <vt:lpstr>Leaderboard shake-up</vt:lpstr>
      <vt:lpstr>Why?</vt:lpstr>
      <vt:lpstr>Better approach to cross-validation</vt:lpstr>
      <vt:lpstr>Better approach to cross-validation</vt:lpstr>
      <vt:lpstr>Why testing a lot of hypothesis is a bad thing?</vt:lpstr>
      <vt:lpstr>- Is that enough?  - Well, no </vt:lpstr>
      <vt:lpstr>PowerPoint Presentation</vt:lpstr>
      <vt:lpstr>Outliers</vt:lpstr>
      <vt:lpstr>Dealing with outliers. Approach 1.</vt:lpstr>
      <vt:lpstr>Dealing with outliers. Approach 2.</vt:lpstr>
      <vt:lpstr>Which approach to choose?</vt:lpstr>
      <vt:lpstr>Wrapping up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Terone Ward</dc:creator>
  <cp:lastModifiedBy>Dmitry Larko</cp:lastModifiedBy>
  <cp:revision>85</cp:revision>
  <cp:lastPrinted>2016-06-08T22:11:31Z</cp:lastPrinted>
  <dcterms:created xsi:type="dcterms:W3CDTF">2016-06-08T22:08:47Z</dcterms:created>
  <dcterms:modified xsi:type="dcterms:W3CDTF">2017-12-03T23:51:02Z</dcterms:modified>
</cp:coreProperties>
</file>