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1" r:id="rId4"/>
    <p:sldId id="294" r:id="rId5"/>
    <p:sldId id="262" r:id="rId6"/>
    <p:sldId id="263" r:id="rId7"/>
    <p:sldId id="309" r:id="rId8"/>
    <p:sldId id="296" r:id="rId9"/>
    <p:sldId id="297" r:id="rId10"/>
    <p:sldId id="298" r:id="rId11"/>
    <p:sldId id="299" r:id="rId12"/>
    <p:sldId id="304" r:id="rId13"/>
    <p:sldId id="307" r:id="rId14"/>
    <p:sldId id="303" r:id="rId15"/>
    <p:sldId id="305" r:id="rId16"/>
    <p:sldId id="306" r:id="rId17"/>
    <p:sldId id="308" r:id="rId18"/>
    <p:sldId id="285" r:id="rId19"/>
    <p:sldId id="302" r:id="rId20"/>
    <p:sldId id="30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21" autoAdjust="0"/>
    <p:restoredTop sz="98397" autoAdjust="0"/>
  </p:normalViewPr>
  <p:slideViewPr>
    <p:cSldViewPr snapToGrid="0" snapToObjects="1">
      <p:cViewPr>
        <p:scale>
          <a:sx n="100" d="100"/>
          <a:sy n="100" d="100"/>
        </p:scale>
        <p:origin x="-568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6E5A41-5713-46FE-BFD3-152D6FB3B4D9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E6FFF7-A68B-47CD-8079-B266700E5F7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 smtClean="0"/>
            <a:t>Math Platform</a:t>
          </a:r>
          <a:endParaRPr lang="en-US" dirty="0"/>
        </a:p>
      </dgm:t>
    </dgm:pt>
    <dgm:pt modelId="{D2A4EE84-079E-4D4E-B59F-6E430C8D2710}" type="parTrans" cxnId="{3B345434-4CC4-4BA8-8C09-1A02F05EAB20}">
      <dgm:prSet/>
      <dgm:spPr/>
      <dgm:t>
        <a:bodyPr/>
        <a:lstStyle/>
        <a:p>
          <a:endParaRPr lang="en-US"/>
        </a:p>
      </dgm:t>
    </dgm:pt>
    <dgm:pt modelId="{A7341368-94BF-41C4-ABC5-7FB56B6CA7C5}" type="sibTrans" cxnId="{3B345434-4CC4-4BA8-8C09-1A02F05EAB20}">
      <dgm:prSet/>
      <dgm:spPr/>
      <dgm:t>
        <a:bodyPr/>
        <a:lstStyle/>
        <a:p>
          <a:endParaRPr lang="en-US"/>
        </a:p>
      </dgm:t>
    </dgm:pt>
    <dgm:pt modelId="{96F52B8C-ACCB-4454-9DDA-2EDC2FF0F796}">
      <dgm:prSet phldrT="[Text]"/>
      <dgm:spPr/>
      <dgm:t>
        <a:bodyPr/>
        <a:lstStyle/>
        <a:p>
          <a:r>
            <a:rPr lang="en-US" dirty="0" smtClean="0"/>
            <a:t>  Open source in-memory prediction engine</a:t>
          </a:r>
          <a:endParaRPr lang="en-US" dirty="0"/>
        </a:p>
      </dgm:t>
    </dgm:pt>
    <dgm:pt modelId="{D0942B25-7E9D-4362-9835-AB2AFF09654E}" type="parTrans" cxnId="{5A006C3A-43F9-484D-BD1A-4D8608EDFF69}">
      <dgm:prSet/>
      <dgm:spPr/>
      <dgm:t>
        <a:bodyPr/>
        <a:lstStyle/>
        <a:p>
          <a:endParaRPr lang="en-US"/>
        </a:p>
      </dgm:t>
    </dgm:pt>
    <dgm:pt modelId="{D437040E-30F4-4019-84EA-6CDAA4101142}" type="sibTrans" cxnId="{5A006C3A-43F9-484D-BD1A-4D8608EDFF69}">
      <dgm:prSet/>
      <dgm:spPr/>
      <dgm:t>
        <a:bodyPr/>
        <a:lstStyle/>
        <a:p>
          <a:endParaRPr lang="en-US"/>
        </a:p>
      </dgm:t>
    </dgm:pt>
    <dgm:pt modelId="{B46A4622-E843-4ACC-8275-0343E24ABAD8}">
      <dgm:prSet phldrT="[Text]"/>
      <dgm:spPr/>
      <dgm:t>
        <a:bodyPr/>
        <a:lstStyle/>
        <a:p>
          <a:r>
            <a:rPr lang="en-US" dirty="0" smtClean="0"/>
            <a:t>Parallelized and distributed algorithms making the most use out of multithreaded systems</a:t>
          </a:r>
          <a:endParaRPr lang="en-US" dirty="0"/>
        </a:p>
      </dgm:t>
    </dgm:pt>
    <dgm:pt modelId="{AD925D15-AF39-43A6-B337-734ECEC0FABA}" type="parTrans" cxnId="{D95D1EA9-4C57-4B22-A878-D8ECF5316023}">
      <dgm:prSet/>
      <dgm:spPr/>
      <dgm:t>
        <a:bodyPr/>
        <a:lstStyle/>
        <a:p>
          <a:endParaRPr lang="en-US"/>
        </a:p>
      </dgm:t>
    </dgm:pt>
    <dgm:pt modelId="{4069E8F6-0E01-4BED-BEAC-CEA311B1ABD5}" type="sibTrans" cxnId="{D95D1EA9-4C57-4B22-A878-D8ECF5316023}">
      <dgm:prSet/>
      <dgm:spPr/>
      <dgm:t>
        <a:bodyPr/>
        <a:lstStyle/>
        <a:p>
          <a:endParaRPr lang="en-US"/>
        </a:p>
      </dgm:t>
    </dgm:pt>
    <dgm:pt modelId="{F0D91530-F555-4795-A6C4-0B6EDBB60238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 smtClean="0"/>
            <a:t>API</a:t>
          </a:r>
          <a:endParaRPr lang="en-US" dirty="0"/>
        </a:p>
      </dgm:t>
    </dgm:pt>
    <dgm:pt modelId="{AD487F32-AE32-463C-A296-1D63557171BA}" type="parTrans" cxnId="{6E7DDA69-A80E-4C9B-B634-6899FB1FF71D}">
      <dgm:prSet/>
      <dgm:spPr/>
      <dgm:t>
        <a:bodyPr/>
        <a:lstStyle/>
        <a:p>
          <a:endParaRPr lang="en-US"/>
        </a:p>
      </dgm:t>
    </dgm:pt>
    <dgm:pt modelId="{D608F351-761F-425F-94E5-522CB2777AA0}" type="sibTrans" cxnId="{6E7DDA69-A80E-4C9B-B634-6899FB1FF71D}">
      <dgm:prSet/>
      <dgm:spPr/>
      <dgm:t>
        <a:bodyPr/>
        <a:lstStyle/>
        <a:p>
          <a:endParaRPr lang="en-US"/>
        </a:p>
      </dgm:t>
    </dgm:pt>
    <dgm:pt modelId="{BB019371-5854-4752-9FF4-410EEE3F034D}">
      <dgm:prSet phldrT="[Text]"/>
      <dgm:spPr/>
      <dgm:t>
        <a:bodyPr/>
        <a:lstStyle/>
        <a:p>
          <a:r>
            <a:rPr lang="en-US" dirty="0" smtClean="0"/>
            <a:t>  Easy to use and adopt</a:t>
          </a:r>
          <a:endParaRPr lang="en-US" dirty="0"/>
        </a:p>
      </dgm:t>
    </dgm:pt>
    <dgm:pt modelId="{CC1B7FFA-D85C-46B0-9EA2-213AE57D5F1B}" type="parTrans" cxnId="{9A147E3D-1C09-4E09-91AD-C584994B72A3}">
      <dgm:prSet/>
      <dgm:spPr/>
      <dgm:t>
        <a:bodyPr/>
        <a:lstStyle/>
        <a:p>
          <a:endParaRPr lang="en-US"/>
        </a:p>
      </dgm:t>
    </dgm:pt>
    <dgm:pt modelId="{C678944C-39F8-46F1-8F15-BA9B7CAC0630}" type="sibTrans" cxnId="{9A147E3D-1C09-4E09-91AD-C584994B72A3}">
      <dgm:prSet/>
      <dgm:spPr/>
      <dgm:t>
        <a:bodyPr/>
        <a:lstStyle/>
        <a:p>
          <a:endParaRPr lang="en-US"/>
        </a:p>
      </dgm:t>
    </dgm:pt>
    <dgm:pt modelId="{7831F63C-F3A8-4CD2-B3AE-5EC0624787A2}">
      <dgm:prSet phldrT="[Text]"/>
      <dgm:spPr/>
      <dgm:t>
        <a:bodyPr/>
        <a:lstStyle/>
        <a:p>
          <a:r>
            <a:rPr lang="en-US" dirty="0" smtClean="0"/>
            <a:t>Written in Java – perfect for Java Programmers</a:t>
          </a:r>
          <a:endParaRPr lang="en-US" dirty="0"/>
        </a:p>
      </dgm:t>
    </dgm:pt>
    <dgm:pt modelId="{C187DE51-B22C-438D-BAB7-B1BE2FF8D622}" type="parTrans" cxnId="{4D7F4B3B-3C81-4756-B024-8C350CD3A79D}">
      <dgm:prSet/>
      <dgm:spPr/>
      <dgm:t>
        <a:bodyPr/>
        <a:lstStyle/>
        <a:p>
          <a:endParaRPr lang="en-US"/>
        </a:p>
      </dgm:t>
    </dgm:pt>
    <dgm:pt modelId="{96D79BC6-6F89-4D2C-A6CF-384152D52644}" type="sibTrans" cxnId="{4D7F4B3B-3C81-4756-B024-8C350CD3A79D}">
      <dgm:prSet/>
      <dgm:spPr/>
      <dgm:t>
        <a:bodyPr/>
        <a:lstStyle/>
        <a:p>
          <a:endParaRPr lang="en-US"/>
        </a:p>
      </dgm:t>
    </dgm:pt>
    <dgm:pt modelId="{CB8D0FA3-3EF1-411B-BCFA-1E8A06795119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 smtClean="0"/>
            <a:t>Big Data</a:t>
          </a:r>
          <a:endParaRPr lang="en-US" dirty="0"/>
        </a:p>
      </dgm:t>
    </dgm:pt>
    <dgm:pt modelId="{13723E3C-EA79-4D61-A61A-F79695E75153}" type="parTrans" cxnId="{14572C90-80B8-41CA-9B37-0F4555D7139F}">
      <dgm:prSet/>
      <dgm:spPr/>
      <dgm:t>
        <a:bodyPr/>
        <a:lstStyle/>
        <a:p>
          <a:endParaRPr lang="en-US"/>
        </a:p>
      </dgm:t>
    </dgm:pt>
    <dgm:pt modelId="{21529008-3308-49E3-AA8A-B9496BE9B23D}" type="sibTrans" cxnId="{14572C90-80B8-41CA-9B37-0F4555D7139F}">
      <dgm:prSet/>
      <dgm:spPr/>
      <dgm:t>
        <a:bodyPr/>
        <a:lstStyle/>
        <a:p>
          <a:endParaRPr lang="en-US"/>
        </a:p>
      </dgm:t>
    </dgm:pt>
    <dgm:pt modelId="{36D56CC8-7EC2-4BC5-B880-AD3FC929B225}">
      <dgm:prSet phldrT="[Text]"/>
      <dgm:spPr/>
      <dgm:t>
        <a:bodyPr/>
        <a:lstStyle/>
        <a:p>
          <a:r>
            <a:rPr lang="en-US" dirty="0" smtClean="0"/>
            <a:t>  More data? Or better models? BOTH</a:t>
          </a:r>
          <a:endParaRPr lang="en-US" dirty="0"/>
        </a:p>
      </dgm:t>
    </dgm:pt>
    <dgm:pt modelId="{D6F90F4C-A2CE-4E43-B751-45736F605A59}" type="parTrans" cxnId="{9B2586ED-B6B6-4B91-A753-989B6B176614}">
      <dgm:prSet/>
      <dgm:spPr/>
      <dgm:t>
        <a:bodyPr/>
        <a:lstStyle/>
        <a:p>
          <a:endParaRPr lang="en-US"/>
        </a:p>
      </dgm:t>
    </dgm:pt>
    <dgm:pt modelId="{43DF7308-7157-4917-9570-3A2FAA9CD184}" type="sibTrans" cxnId="{9B2586ED-B6B6-4B91-A753-989B6B176614}">
      <dgm:prSet/>
      <dgm:spPr/>
      <dgm:t>
        <a:bodyPr/>
        <a:lstStyle/>
        <a:p>
          <a:endParaRPr lang="en-US"/>
        </a:p>
      </dgm:t>
    </dgm:pt>
    <dgm:pt modelId="{8AA2BC25-C9D7-48C5-938A-5FC2DF1DFE8A}">
      <dgm:prSet phldrT="[Text]"/>
      <dgm:spPr/>
      <dgm:t>
        <a:bodyPr/>
        <a:lstStyle/>
        <a:p>
          <a:r>
            <a:rPr lang="en-US" dirty="0" smtClean="0"/>
            <a:t>Use all of your data – model without down sampling</a:t>
          </a:r>
          <a:endParaRPr lang="en-US" dirty="0"/>
        </a:p>
      </dgm:t>
    </dgm:pt>
    <dgm:pt modelId="{E8064519-DA67-4F1E-8BAD-1BBE8574AC90}" type="parTrans" cxnId="{AA69D004-24F9-42F4-A01A-0EDB954C6647}">
      <dgm:prSet/>
      <dgm:spPr/>
      <dgm:t>
        <a:bodyPr/>
        <a:lstStyle/>
        <a:p>
          <a:endParaRPr lang="en-US"/>
        </a:p>
      </dgm:t>
    </dgm:pt>
    <dgm:pt modelId="{0E17471C-583D-4B34-B716-411237B6DB56}" type="sibTrans" cxnId="{AA69D004-24F9-42F4-A01A-0EDB954C6647}">
      <dgm:prSet/>
      <dgm:spPr/>
      <dgm:t>
        <a:bodyPr/>
        <a:lstStyle/>
        <a:p>
          <a:endParaRPr lang="en-US"/>
        </a:p>
      </dgm:t>
    </dgm:pt>
    <dgm:pt modelId="{762BF676-CEDC-4A89-A882-034B82F73CAC}">
      <dgm:prSet phldrT="[Text]"/>
      <dgm:spPr/>
      <dgm:t>
        <a:bodyPr/>
        <a:lstStyle/>
        <a:p>
          <a:r>
            <a:rPr lang="en-US" dirty="0" smtClean="0"/>
            <a:t>GLM, Random Forest, GBM, Deep Learning, etc.</a:t>
          </a:r>
          <a:endParaRPr lang="en-US" dirty="0"/>
        </a:p>
      </dgm:t>
    </dgm:pt>
    <dgm:pt modelId="{44CD15E5-C0EE-40C4-B14D-806956689E35}" type="parTrans" cxnId="{15D4198B-5BA0-4C30-AA58-8914333E1784}">
      <dgm:prSet/>
      <dgm:spPr/>
      <dgm:t>
        <a:bodyPr/>
        <a:lstStyle/>
        <a:p>
          <a:endParaRPr lang="en-US"/>
        </a:p>
      </dgm:t>
    </dgm:pt>
    <dgm:pt modelId="{A63C476E-5D2C-4D85-863C-628E790B7E78}" type="sibTrans" cxnId="{15D4198B-5BA0-4C30-AA58-8914333E1784}">
      <dgm:prSet/>
      <dgm:spPr/>
      <dgm:t>
        <a:bodyPr/>
        <a:lstStyle/>
        <a:p>
          <a:endParaRPr lang="en-US"/>
        </a:p>
      </dgm:t>
    </dgm:pt>
    <dgm:pt modelId="{E11F9693-067F-4B35-BFF2-212E55D1B4D2}">
      <dgm:prSet phldrT="[Text]"/>
      <dgm:spPr/>
      <dgm:t>
        <a:bodyPr/>
        <a:lstStyle/>
        <a:p>
          <a:r>
            <a:rPr lang="en-US" dirty="0" smtClean="0"/>
            <a:t>REST API (JSON) – drives H2O from R, Python, Excel, Tableau</a:t>
          </a:r>
          <a:endParaRPr lang="en-US" dirty="0"/>
        </a:p>
      </dgm:t>
    </dgm:pt>
    <dgm:pt modelId="{A4240962-4B12-4386-8595-EF48FF4A8ABD}" type="parTrans" cxnId="{E0E408E0-FDDE-4A84-9074-14B269452BCC}">
      <dgm:prSet/>
      <dgm:spPr/>
      <dgm:t>
        <a:bodyPr/>
        <a:lstStyle/>
        <a:p>
          <a:endParaRPr lang="en-US"/>
        </a:p>
      </dgm:t>
    </dgm:pt>
    <dgm:pt modelId="{099A418F-D30F-4DC4-9286-79C930004FB6}" type="sibTrans" cxnId="{E0E408E0-FDDE-4A84-9074-14B269452BCC}">
      <dgm:prSet/>
      <dgm:spPr/>
      <dgm:t>
        <a:bodyPr/>
        <a:lstStyle/>
        <a:p>
          <a:endParaRPr lang="en-US"/>
        </a:p>
      </dgm:t>
    </dgm:pt>
    <dgm:pt modelId="{0BC38257-8F8D-4893-ABE2-8CAA80311462}">
      <dgm:prSet phldrT="[Text]"/>
      <dgm:spPr/>
      <dgm:t>
        <a:bodyPr/>
        <a:lstStyle/>
        <a:p>
          <a:r>
            <a:rPr lang="en-US" dirty="0" smtClean="0"/>
            <a:t>Run a simple GLM or a more complex GBM to find the best fit for the data</a:t>
          </a:r>
          <a:endParaRPr lang="en-US" dirty="0"/>
        </a:p>
      </dgm:t>
    </dgm:pt>
    <dgm:pt modelId="{39DF2DE5-0EFC-4D20-9DDF-511E541E0355}" type="sibTrans" cxnId="{E5B32055-5772-4B4A-97BB-2EDC6792D253}">
      <dgm:prSet/>
      <dgm:spPr/>
      <dgm:t>
        <a:bodyPr/>
        <a:lstStyle/>
        <a:p>
          <a:endParaRPr lang="en-US"/>
        </a:p>
      </dgm:t>
    </dgm:pt>
    <dgm:pt modelId="{2BD81936-B5CA-4826-9B69-40AA4AB56296}" type="parTrans" cxnId="{E5B32055-5772-4B4A-97BB-2EDC6792D253}">
      <dgm:prSet/>
      <dgm:spPr/>
      <dgm:t>
        <a:bodyPr/>
        <a:lstStyle/>
        <a:p>
          <a:endParaRPr lang="en-US"/>
        </a:p>
      </dgm:t>
    </dgm:pt>
    <dgm:pt modelId="{9E9A320D-0B71-4458-A607-88C3B5A61889}">
      <dgm:prSet phldrT="[Text]"/>
      <dgm:spPr/>
      <dgm:t>
        <a:bodyPr/>
        <a:lstStyle/>
        <a:p>
          <a:r>
            <a:rPr lang="en-US" dirty="0" smtClean="0"/>
            <a:t>More Data + Better Models = Better Predictions</a:t>
          </a:r>
          <a:endParaRPr lang="en-US" dirty="0"/>
        </a:p>
      </dgm:t>
    </dgm:pt>
    <dgm:pt modelId="{DA60E0BD-2BBE-476E-B899-0F468F84778A}" type="parTrans" cxnId="{EDC5BE26-63D6-432A-86A7-0BEEB956E0A1}">
      <dgm:prSet/>
      <dgm:spPr/>
      <dgm:t>
        <a:bodyPr/>
        <a:lstStyle/>
        <a:p>
          <a:endParaRPr lang="en-US"/>
        </a:p>
      </dgm:t>
    </dgm:pt>
    <dgm:pt modelId="{7DECA2F0-83E0-4EDE-A72C-4AB3B5D6567A}" type="sibTrans" cxnId="{EDC5BE26-63D6-432A-86A7-0BEEB956E0A1}">
      <dgm:prSet/>
      <dgm:spPr/>
      <dgm:t>
        <a:bodyPr/>
        <a:lstStyle/>
        <a:p>
          <a:endParaRPr lang="en-US"/>
        </a:p>
      </dgm:t>
    </dgm:pt>
    <dgm:pt modelId="{81144EAD-32F9-AE45-982C-0C53D1A2E783}">
      <dgm:prSet phldrT="[Text]"/>
      <dgm:spPr/>
      <dgm:t>
        <a:bodyPr/>
        <a:lstStyle/>
        <a:p>
          <a:r>
            <a:rPr lang="en-US" dirty="0" smtClean="0"/>
            <a:t>Spark and Scala integration via Sparkling Water</a:t>
          </a:r>
          <a:endParaRPr lang="en-US" dirty="0"/>
        </a:p>
      </dgm:t>
    </dgm:pt>
    <dgm:pt modelId="{8439156B-CACD-4840-A9F6-2E42CEAABC1D}" type="parTrans" cxnId="{C5358BE7-C2DA-9047-A934-7F99EFC1A275}">
      <dgm:prSet/>
      <dgm:spPr/>
      <dgm:t>
        <a:bodyPr/>
        <a:lstStyle/>
        <a:p>
          <a:endParaRPr lang="en-US"/>
        </a:p>
      </dgm:t>
    </dgm:pt>
    <dgm:pt modelId="{F601462E-E2A0-584D-BE47-D8F3A3CBEEFF}" type="sibTrans" cxnId="{C5358BE7-C2DA-9047-A934-7F99EFC1A275}">
      <dgm:prSet/>
      <dgm:spPr/>
      <dgm:t>
        <a:bodyPr/>
        <a:lstStyle/>
        <a:p>
          <a:endParaRPr lang="en-US"/>
        </a:p>
      </dgm:t>
    </dgm:pt>
    <dgm:pt modelId="{B309F0C2-5789-49DE-BCA3-0965E0CE11C3}" type="pres">
      <dgm:prSet presAssocID="{3B6E5A41-5713-46FE-BFD3-152D6FB3B4D9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8726A-E5BA-4AE9-9947-AB18E40CC3D7}" type="pres">
      <dgm:prSet presAssocID="{ADE6FFF7-A68B-47CD-8079-B266700E5F75}" presName="composite" presStyleCnt="0"/>
      <dgm:spPr/>
    </dgm:pt>
    <dgm:pt modelId="{A87713A2-F5BA-4568-8C93-63135357F79B}" type="pres">
      <dgm:prSet presAssocID="{ADE6FFF7-A68B-47CD-8079-B266700E5F75}" presName="FirstChild" presStyleLbl="revTx" presStyleIdx="0" presStyleCnt="6" custLinFactNeighborY="-1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626A70-C8D1-4BCD-BDF6-D37AF1F39F1E}" type="pres">
      <dgm:prSet presAssocID="{ADE6FFF7-A68B-47CD-8079-B266700E5F75}" presName="Parent" presStyleLbl="alignNode1" presStyleIdx="0" presStyleCnt="3" custLinFactNeighborY="-11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8138A7-6EB8-4D52-A599-FA1662B83D8D}" type="pres">
      <dgm:prSet presAssocID="{ADE6FFF7-A68B-47CD-8079-B266700E5F75}" presName="Accent" presStyleLbl="parChTrans1D1" presStyleIdx="0" presStyleCnt="3"/>
      <dgm:spPr/>
    </dgm:pt>
    <dgm:pt modelId="{547A28D2-EADD-4A9A-AC57-AFC75E1E54B9}" type="pres">
      <dgm:prSet presAssocID="{ADE6FFF7-A68B-47CD-8079-B266700E5F75}" presName="Child" presStyleLbl="revTx" presStyleIdx="1" presStyleCnt="6" custLinFactNeighborY="-223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5223C7-30CC-4370-8622-ACB5B0795053}" type="pres">
      <dgm:prSet presAssocID="{A7341368-94BF-41C4-ABC5-7FB56B6CA7C5}" presName="sibTrans" presStyleCnt="0"/>
      <dgm:spPr/>
    </dgm:pt>
    <dgm:pt modelId="{3E18879D-7212-4AA4-BCC9-0FD82E1D9D3B}" type="pres">
      <dgm:prSet presAssocID="{F0D91530-F555-4795-A6C4-0B6EDBB60238}" presName="composite" presStyleCnt="0"/>
      <dgm:spPr/>
    </dgm:pt>
    <dgm:pt modelId="{827E6DA0-27C8-4800-8585-856959A86C74}" type="pres">
      <dgm:prSet presAssocID="{F0D91530-F555-4795-A6C4-0B6EDBB60238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F954CB-4907-4BA1-986B-13294EA85E36}" type="pres">
      <dgm:prSet presAssocID="{F0D91530-F555-4795-A6C4-0B6EDBB60238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1C2216-9B87-4DF2-9447-512445199F8F}" type="pres">
      <dgm:prSet presAssocID="{F0D91530-F555-4795-A6C4-0B6EDBB60238}" presName="Accent" presStyleLbl="parChTrans1D1" presStyleIdx="1" presStyleCnt="3"/>
      <dgm:spPr/>
    </dgm:pt>
    <dgm:pt modelId="{A0ED122A-073B-4997-B66C-AA197F3E68A2}" type="pres">
      <dgm:prSet presAssocID="{F0D91530-F555-4795-A6C4-0B6EDBB60238}" presName="Child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1B8F00-009F-431F-9E6E-D14DF749B4DD}" type="pres">
      <dgm:prSet presAssocID="{D608F351-761F-425F-94E5-522CB2777AA0}" presName="sibTrans" presStyleCnt="0"/>
      <dgm:spPr/>
    </dgm:pt>
    <dgm:pt modelId="{2755C4E9-67D0-4B21-B2C5-72DD32D5D127}" type="pres">
      <dgm:prSet presAssocID="{CB8D0FA3-3EF1-411B-BCFA-1E8A06795119}" presName="composite" presStyleCnt="0"/>
      <dgm:spPr/>
    </dgm:pt>
    <dgm:pt modelId="{27C6A219-1048-4051-B60F-F1ADEF976CA4}" type="pres">
      <dgm:prSet presAssocID="{CB8D0FA3-3EF1-411B-BCFA-1E8A06795119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5B481A-A437-4C3A-9F2A-CEAE7608FE8C}" type="pres">
      <dgm:prSet presAssocID="{CB8D0FA3-3EF1-411B-BCFA-1E8A06795119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1F08C-C8EA-43C6-ACCD-6F6EC2185518}" type="pres">
      <dgm:prSet presAssocID="{CB8D0FA3-3EF1-411B-BCFA-1E8A06795119}" presName="Accent" presStyleLbl="parChTrans1D1" presStyleIdx="2" presStyleCnt="3"/>
      <dgm:spPr/>
    </dgm:pt>
    <dgm:pt modelId="{2BAB27A8-6666-4876-93C1-75D861948F82}" type="pres">
      <dgm:prSet presAssocID="{CB8D0FA3-3EF1-411B-BCFA-1E8A06795119}" presName="Child" presStyleLbl="revTx" presStyleIdx="5" presStyleCnt="6" custLinFactNeighborX="-4257" custLinFactNeighborY="3339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345434-4CC4-4BA8-8C09-1A02F05EAB20}" srcId="{3B6E5A41-5713-46FE-BFD3-152D6FB3B4D9}" destId="{ADE6FFF7-A68B-47CD-8079-B266700E5F75}" srcOrd="0" destOrd="0" parTransId="{D2A4EE84-079E-4D4E-B59F-6E430C8D2710}" sibTransId="{A7341368-94BF-41C4-ABC5-7FB56B6CA7C5}"/>
    <dgm:cxn modelId="{BE8BB01B-D1EB-404A-9B31-4F3F384AA29F}" type="presOf" srcId="{BB019371-5854-4752-9FF4-410EEE3F034D}" destId="{827E6DA0-27C8-4800-8585-856959A86C74}" srcOrd="0" destOrd="0" presId="urn:microsoft.com/office/officeart/2011/layout/TabList"/>
    <dgm:cxn modelId="{8B528DC2-6F20-AE45-93D4-0CDC2CAA3A16}" type="presOf" srcId="{96F52B8C-ACCB-4454-9DDA-2EDC2FF0F796}" destId="{A87713A2-F5BA-4568-8C93-63135357F79B}" srcOrd="0" destOrd="0" presId="urn:microsoft.com/office/officeart/2011/layout/TabList"/>
    <dgm:cxn modelId="{E5B32055-5772-4B4A-97BB-2EDC6792D253}" srcId="{CB8D0FA3-3EF1-411B-BCFA-1E8A06795119}" destId="{0BC38257-8F8D-4893-ABE2-8CAA80311462}" srcOrd="2" destOrd="0" parTransId="{2BD81936-B5CA-4826-9B69-40AA4AB56296}" sibTransId="{39DF2DE5-0EFC-4D20-9DDF-511E541E0355}"/>
    <dgm:cxn modelId="{15D4198B-5BA0-4C30-AA58-8914333E1784}" srcId="{ADE6FFF7-A68B-47CD-8079-B266700E5F75}" destId="{762BF676-CEDC-4A89-A882-034B82F73CAC}" srcOrd="2" destOrd="0" parTransId="{44CD15E5-C0EE-40C4-B14D-806956689E35}" sibTransId="{A63C476E-5D2C-4D85-863C-628E790B7E78}"/>
    <dgm:cxn modelId="{E14D163B-C0C5-2142-8743-1DA713911172}" type="presOf" srcId="{81144EAD-32F9-AE45-982C-0C53D1A2E783}" destId="{A0ED122A-073B-4997-B66C-AA197F3E68A2}" srcOrd="0" destOrd="1" presId="urn:microsoft.com/office/officeart/2011/layout/TabList"/>
    <dgm:cxn modelId="{BCEEE39B-5CE0-2047-932C-E8BA63B37530}" type="presOf" srcId="{36D56CC8-7EC2-4BC5-B880-AD3FC929B225}" destId="{27C6A219-1048-4051-B60F-F1ADEF976CA4}" srcOrd="0" destOrd="0" presId="urn:microsoft.com/office/officeart/2011/layout/TabList"/>
    <dgm:cxn modelId="{EA70CDE7-8B4F-7243-BB18-7331EE01EC1D}" type="presOf" srcId="{8AA2BC25-C9D7-48C5-938A-5FC2DF1DFE8A}" destId="{2BAB27A8-6666-4876-93C1-75D861948F82}" srcOrd="0" destOrd="0" presId="urn:microsoft.com/office/officeart/2011/layout/TabList"/>
    <dgm:cxn modelId="{AA69D004-24F9-42F4-A01A-0EDB954C6647}" srcId="{CB8D0FA3-3EF1-411B-BCFA-1E8A06795119}" destId="{8AA2BC25-C9D7-48C5-938A-5FC2DF1DFE8A}" srcOrd="1" destOrd="0" parTransId="{E8064519-DA67-4F1E-8BAD-1BBE8574AC90}" sibTransId="{0E17471C-583D-4B34-B716-411237B6DB56}"/>
    <dgm:cxn modelId="{454B68CE-8974-F740-9461-B6D4149961B9}" type="presOf" srcId="{9E9A320D-0B71-4458-A607-88C3B5A61889}" destId="{2BAB27A8-6666-4876-93C1-75D861948F82}" srcOrd="0" destOrd="2" presId="urn:microsoft.com/office/officeart/2011/layout/TabList"/>
    <dgm:cxn modelId="{4D7F4B3B-3C81-4756-B024-8C350CD3A79D}" srcId="{F0D91530-F555-4795-A6C4-0B6EDBB60238}" destId="{7831F63C-F3A8-4CD2-B3AE-5EC0624787A2}" srcOrd="1" destOrd="0" parTransId="{C187DE51-B22C-438D-BAB7-B1BE2FF8D622}" sibTransId="{96D79BC6-6F89-4D2C-A6CF-384152D52644}"/>
    <dgm:cxn modelId="{EDC5BE26-63D6-432A-86A7-0BEEB956E0A1}" srcId="{CB8D0FA3-3EF1-411B-BCFA-1E8A06795119}" destId="{9E9A320D-0B71-4458-A607-88C3B5A61889}" srcOrd="3" destOrd="0" parTransId="{DA60E0BD-2BBE-476E-B899-0F468F84778A}" sibTransId="{7DECA2F0-83E0-4EDE-A72C-4AB3B5D6567A}"/>
    <dgm:cxn modelId="{C5358BE7-C2DA-9047-A934-7F99EFC1A275}" srcId="{F0D91530-F555-4795-A6C4-0B6EDBB60238}" destId="{81144EAD-32F9-AE45-982C-0C53D1A2E783}" srcOrd="2" destOrd="0" parTransId="{8439156B-CACD-4840-A9F6-2E42CEAABC1D}" sibTransId="{F601462E-E2A0-584D-BE47-D8F3A3CBEEFF}"/>
    <dgm:cxn modelId="{E06A514D-B3E9-9D46-8953-19BD7782B3D5}" type="presOf" srcId="{0BC38257-8F8D-4893-ABE2-8CAA80311462}" destId="{2BAB27A8-6666-4876-93C1-75D861948F82}" srcOrd="0" destOrd="1" presId="urn:microsoft.com/office/officeart/2011/layout/TabList"/>
    <dgm:cxn modelId="{E0E408E0-FDDE-4A84-9074-14B269452BCC}" srcId="{F0D91530-F555-4795-A6C4-0B6EDBB60238}" destId="{E11F9693-067F-4B35-BFF2-212E55D1B4D2}" srcOrd="3" destOrd="0" parTransId="{A4240962-4B12-4386-8595-EF48FF4A8ABD}" sibTransId="{099A418F-D30F-4DC4-9286-79C930004FB6}"/>
    <dgm:cxn modelId="{6E7DDA69-A80E-4C9B-B634-6899FB1FF71D}" srcId="{3B6E5A41-5713-46FE-BFD3-152D6FB3B4D9}" destId="{F0D91530-F555-4795-A6C4-0B6EDBB60238}" srcOrd="1" destOrd="0" parTransId="{AD487F32-AE32-463C-A296-1D63557171BA}" sibTransId="{D608F351-761F-425F-94E5-522CB2777AA0}"/>
    <dgm:cxn modelId="{9B2586ED-B6B6-4B91-A753-989B6B176614}" srcId="{CB8D0FA3-3EF1-411B-BCFA-1E8A06795119}" destId="{36D56CC8-7EC2-4BC5-B880-AD3FC929B225}" srcOrd="0" destOrd="0" parTransId="{D6F90F4C-A2CE-4E43-B751-45736F605A59}" sibTransId="{43DF7308-7157-4917-9570-3A2FAA9CD184}"/>
    <dgm:cxn modelId="{B6DA8130-8F15-E447-93A2-D6868F98B580}" type="presOf" srcId="{CB8D0FA3-3EF1-411B-BCFA-1E8A06795119}" destId="{8F5B481A-A437-4C3A-9F2A-CEAE7608FE8C}" srcOrd="0" destOrd="0" presId="urn:microsoft.com/office/officeart/2011/layout/TabList"/>
    <dgm:cxn modelId="{14572C90-80B8-41CA-9B37-0F4555D7139F}" srcId="{3B6E5A41-5713-46FE-BFD3-152D6FB3B4D9}" destId="{CB8D0FA3-3EF1-411B-BCFA-1E8A06795119}" srcOrd="2" destOrd="0" parTransId="{13723E3C-EA79-4D61-A61A-F79695E75153}" sibTransId="{21529008-3308-49E3-AA8A-B9496BE9B23D}"/>
    <dgm:cxn modelId="{FE5180A4-AFD1-0A48-92FD-1398AADB9D33}" type="presOf" srcId="{B46A4622-E843-4ACC-8275-0343E24ABAD8}" destId="{547A28D2-EADD-4A9A-AC57-AFC75E1E54B9}" srcOrd="0" destOrd="0" presId="urn:microsoft.com/office/officeart/2011/layout/TabList"/>
    <dgm:cxn modelId="{D95D1EA9-4C57-4B22-A878-D8ECF5316023}" srcId="{ADE6FFF7-A68B-47CD-8079-B266700E5F75}" destId="{B46A4622-E843-4ACC-8275-0343E24ABAD8}" srcOrd="1" destOrd="0" parTransId="{AD925D15-AF39-43A6-B337-734ECEC0FABA}" sibTransId="{4069E8F6-0E01-4BED-BEAC-CEA311B1ABD5}"/>
    <dgm:cxn modelId="{5A006C3A-43F9-484D-BD1A-4D8608EDFF69}" srcId="{ADE6FFF7-A68B-47CD-8079-B266700E5F75}" destId="{96F52B8C-ACCB-4454-9DDA-2EDC2FF0F796}" srcOrd="0" destOrd="0" parTransId="{D0942B25-7E9D-4362-9835-AB2AFF09654E}" sibTransId="{D437040E-30F4-4019-84EA-6CDAA4101142}"/>
    <dgm:cxn modelId="{6CFE3E12-6DC8-3246-BA78-6182B06E560D}" type="presOf" srcId="{762BF676-CEDC-4A89-A882-034B82F73CAC}" destId="{547A28D2-EADD-4A9A-AC57-AFC75E1E54B9}" srcOrd="0" destOrd="1" presId="urn:microsoft.com/office/officeart/2011/layout/TabList"/>
    <dgm:cxn modelId="{5BD95039-35C3-F046-83FD-7F4574BE0780}" type="presOf" srcId="{3B6E5A41-5713-46FE-BFD3-152D6FB3B4D9}" destId="{B309F0C2-5789-49DE-BCA3-0965E0CE11C3}" srcOrd="0" destOrd="0" presId="urn:microsoft.com/office/officeart/2011/layout/TabList"/>
    <dgm:cxn modelId="{B1C126D5-9FEC-8943-939B-3ED31A57E452}" type="presOf" srcId="{7831F63C-F3A8-4CD2-B3AE-5EC0624787A2}" destId="{A0ED122A-073B-4997-B66C-AA197F3E68A2}" srcOrd="0" destOrd="0" presId="urn:microsoft.com/office/officeart/2011/layout/TabList"/>
    <dgm:cxn modelId="{D9310C0E-FD20-934D-AE12-9DC7FBA8F569}" type="presOf" srcId="{ADE6FFF7-A68B-47CD-8079-B266700E5F75}" destId="{92626A70-C8D1-4BCD-BDF6-D37AF1F39F1E}" srcOrd="0" destOrd="0" presId="urn:microsoft.com/office/officeart/2011/layout/TabList"/>
    <dgm:cxn modelId="{9A147E3D-1C09-4E09-91AD-C584994B72A3}" srcId="{F0D91530-F555-4795-A6C4-0B6EDBB60238}" destId="{BB019371-5854-4752-9FF4-410EEE3F034D}" srcOrd="0" destOrd="0" parTransId="{CC1B7FFA-D85C-46B0-9EA2-213AE57D5F1B}" sibTransId="{C678944C-39F8-46F1-8F15-BA9B7CAC0630}"/>
    <dgm:cxn modelId="{6D5861AA-4C32-034A-9B0A-E3127EC5A14D}" type="presOf" srcId="{E11F9693-067F-4B35-BFF2-212E55D1B4D2}" destId="{A0ED122A-073B-4997-B66C-AA197F3E68A2}" srcOrd="0" destOrd="2" presId="urn:microsoft.com/office/officeart/2011/layout/TabList"/>
    <dgm:cxn modelId="{124117B6-BA81-2C4D-9E3C-EEDD7761A95C}" type="presOf" srcId="{F0D91530-F555-4795-A6C4-0B6EDBB60238}" destId="{72F954CB-4907-4BA1-986B-13294EA85E36}" srcOrd="0" destOrd="0" presId="urn:microsoft.com/office/officeart/2011/layout/TabList"/>
    <dgm:cxn modelId="{746D7999-9D69-3647-B824-7D458D7B78B0}" type="presParOf" srcId="{B309F0C2-5789-49DE-BCA3-0965E0CE11C3}" destId="{8388726A-E5BA-4AE9-9947-AB18E40CC3D7}" srcOrd="0" destOrd="0" presId="urn:microsoft.com/office/officeart/2011/layout/TabList"/>
    <dgm:cxn modelId="{18539B79-B638-7E49-87AF-30814BDC3376}" type="presParOf" srcId="{8388726A-E5BA-4AE9-9947-AB18E40CC3D7}" destId="{A87713A2-F5BA-4568-8C93-63135357F79B}" srcOrd="0" destOrd="0" presId="urn:microsoft.com/office/officeart/2011/layout/TabList"/>
    <dgm:cxn modelId="{50DF1A49-E200-0246-AC1D-4569F40E7E20}" type="presParOf" srcId="{8388726A-E5BA-4AE9-9947-AB18E40CC3D7}" destId="{92626A70-C8D1-4BCD-BDF6-D37AF1F39F1E}" srcOrd="1" destOrd="0" presId="urn:microsoft.com/office/officeart/2011/layout/TabList"/>
    <dgm:cxn modelId="{2CD217A6-1CF5-D441-9FFB-C100E412131F}" type="presParOf" srcId="{8388726A-E5BA-4AE9-9947-AB18E40CC3D7}" destId="{8A8138A7-6EB8-4D52-A599-FA1662B83D8D}" srcOrd="2" destOrd="0" presId="urn:microsoft.com/office/officeart/2011/layout/TabList"/>
    <dgm:cxn modelId="{E6FADC89-F630-654B-82D2-C641D548E0B7}" type="presParOf" srcId="{B309F0C2-5789-49DE-BCA3-0965E0CE11C3}" destId="{547A28D2-EADD-4A9A-AC57-AFC75E1E54B9}" srcOrd="1" destOrd="0" presId="urn:microsoft.com/office/officeart/2011/layout/TabList"/>
    <dgm:cxn modelId="{3E65876B-6F27-C94E-AFF5-CB71A5016BA8}" type="presParOf" srcId="{B309F0C2-5789-49DE-BCA3-0965E0CE11C3}" destId="{055223C7-30CC-4370-8622-ACB5B0795053}" srcOrd="2" destOrd="0" presId="urn:microsoft.com/office/officeart/2011/layout/TabList"/>
    <dgm:cxn modelId="{AE4EB62B-22FE-7943-AD2A-C440A2581A92}" type="presParOf" srcId="{B309F0C2-5789-49DE-BCA3-0965E0CE11C3}" destId="{3E18879D-7212-4AA4-BCC9-0FD82E1D9D3B}" srcOrd="3" destOrd="0" presId="urn:microsoft.com/office/officeart/2011/layout/TabList"/>
    <dgm:cxn modelId="{DD48EDD0-0EDD-5B4A-9D09-4A1F1699EF62}" type="presParOf" srcId="{3E18879D-7212-4AA4-BCC9-0FD82E1D9D3B}" destId="{827E6DA0-27C8-4800-8585-856959A86C74}" srcOrd="0" destOrd="0" presId="urn:microsoft.com/office/officeart/2011/layout/TabList"/>
    <dgm:cxn modelId="{BE9033E8-F51F-3147-BCCB-8701C1D8D3FF}" type="presParOf" srcId="{3E18879D-7212-4AA4-BCC9-0FD82E1D9D3B}" destId="{72F954CB-4907-4BA1-986B-13294EA85E36}" srcOrd="1" destOrd="0" presId="urn:microsoft.com/office/officeart/2011/layout/TabList"/>
    <dgm:cxn modelId="{6B502D87-CC6B-AB46-8A61-2B30FA1FD01D}" type="presParOf" srcId="{3E18879D-7212-4AA4-BCC9-0FD82E1D9D3B}" destId="{601C2216-9B87-4DF2-9447-512445199F8F}" srcOrd="2" destOrd="0" presId="urn:microsoft.com/office/officeart/2011/layout/TabList"/>
    <dgm:cxn modelId="{DB033CB9-A63E-4D42-9DC9-9769862CCC67}" type="presParOf" srcId="{B309F0C2-5789-49DE-BCA3-0965E0CE11C3}" destId="{A0ED122A-073B-4997-B66C-AA197F3E68A2}" srcOrd="4" destOrd="0" presId="urn:microsoft.com/office/officeart/2011/layout/TabList"/>
    <dgm:cxn modelId="{63CD6571-9075-3E4B-B9CE-CC09235F129B}" type="presParOf" srcId="{B309F0C2-5789-49DE-BCA3-0965E0CE11C3}" destId="{D41B8F00-009F-431F-9E6E-D14DF749B4DD}" srcOrd="5" destOrd="0" presId="urn:microsoft.com/office/officeart/2011/layout/TabList"/>
    <dgm:cxn modelId="{753155EC-1E0A-C843-BEF1-1494F3A3247B}" type="presParOf" srcId="{B309F0C2-5789-49DE-BCA3-0965E0CE11C3}" destId="{2755C4E9-67D0-4B21-B2C5-72DD32D5D127}" srcOrd="6" destOrd="0" presId="urn:microsoft.com/office/officeart/2011/layout/TabList"/>
    <dgm:cxn modelId="{E4262249-525F-B54D-B396-6201D9F509B6}" type="presParOf" srcId="{2755C4E9-67D0-4B21-B2C5-72DD32D5D127}" destId="{27C6A219-1048-4051-B60F-F1ADEF976CA4}" srcOrd="0" destOrd="0" presId="urn:microsoft.com/office/officeart/2011/layout/TabList"/>
    <dgm:cxn modelId="{4427D2F4-37CF-0A48-9C05-B72FC6507BD3}" type="presParOf" srcId="{2755C4E9-67D0-4B21-B2C5-72DD32D5D127}" destId="{8F5B481A-A437-4C3A-9F2A-CEAE7608FE8C}" srcOrd="1" destOrd="0" presId="urn:microsoft.com/office/officeart/2011/layout/TabList"/>
    <dgm:cxn modelId="{691E6448-A9A6-DA42-8FFB-A5E24B7963B7}" type="presParOf" srcId="{2755C4E9-67D0-4B21-B2C5-72DD32D5D127}" destId="{F3A1F08C-C8EA-43C6-ACCD-6F6EC2185518}" srcOrd="2" destOrd="0" presId="urn:microsoft.com/office/officeart/2011/layout/TabList"/>
    <dgm:cxn modelId="{FC0822C7-D023-BE4F-8632-C060F2E98047}" type="presParOf" srcId="{B309F0C2-5789-49DE-BCA3-0965E0CE11C3}" destId="{2BAB27A8-6666-4876-93C1-75D861948F82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1F08C-C8EA-43C6-ACCD-6F6EC2185518}">
      <dsp:nvSpPr>
        <dsp:cNvPr id="0" name=""/>
        <dsp:cNvSpPr/>
      </dsp:nvSpPr>
      <dsp:spPr>
        <a:xfrm>
          <a:off x="0" y="3476691"/>
          <a:ext cx="7044112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C2216-9B87-4DF2-9447-512445199F8F}">
      <dsp:nvSpPr>
        <dsp:cNvPr id="0" name=""/>
        <dsp:cNvSpPr/>
      </dsp:nvSpPr>
      <dsp:spPr>
        <a:xfrm>
          <a:off x="0" y="1983397"/>
          <a:ext cx="7044112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8138A7-6EB8-4D52-A599-FA1662B83D8D}">
      <dsp:nvSpPr>
        <dsp:cNvPr id="0" name=""/>
        <dsp:cNvSpPr/>
      </dsp:nvSpPr>
      <dsp:spPr>
        <a:xfrm>
          <a:off x="0" y="490102"/>
          <a:ext cx="7044112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7713A2-F5BA-4568-8C93-63135357F79B}">
      <dsp:nvSpPr>
        <dsp:cNvPr id="0" name=""/>
        <dsp:cNvSpPr/>
      </dsp:nvSpPr>
      <dsp:spPr>
        <a:xfrm>
          <a:off x="1831469" y="0"/>
          <a:ext cx="5212642" cy="489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 Open source in-memory prediction engine</a:t>
          </a:r>
          <a:endParaRPr lang="en-US" sz="2200" kern="1200" dirty="0"/>
        </a:p>
      </dsp:txBody>
      <dsp:txXfrm>
        <a:off x="1831469" y="0"/>
        <a:ext cx="5212642" cy="489556"/>
      </dsp:txXfrm>
    </dsp:sp>
    <dsp:sp modelId="{92626A70-C8D1-4BCD-BDF6-D37AF1F39F1E}">
      <dsp:nvSpPr>
        <dsp:cNvPr id="0" name=""/>
        <dsp:cNvSpPr/>
      </dsp:nvSpPr>
      <dsp:spPr>
        <a:xfrm>
          <a:off x="0" y="0"/>
          <a:ext cx="1831469" cy="489556"/>
        </a:xfrm>
        <a:prstGeom prst="round2SameRect">
          <a:avLst>
            <a:gd name="adj1" fmla="val 16670"/>
            <a:gd name="adj2" fmla="val 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Math Platform</a:t>
          </a:r>
          <a:endParaRPr lang="en-US" sz="2200" kern="1200" dirty="0"/>
        </a:p>
      </dsp:txBody>
      <dsp:txXfrm>
        <a:off x="23902" y="23902"/>
        <a:ext cx="1783665" cy="465654"/>
      </dsp:txXfrm>
    </dsp:sp>
    <dsp:sp modelId="{547A28D2-EADD-4A9A-AC57-AFC75E1E54B9}">
      <dsp:nvSpPr>
        <dsp:cNvPr id="0" name=""/>
        <dsp:cNvSpPr/>
      </dsp:nvSpPr>
      <dsp:spPr>
        <a:xfrm>
          <a:off x="0" y="489556"/>
          <a:ext cx="7044112" cy="979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Parallelized and distributed algorithms making the most use out of multithreaded systems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GLM, Random Forest, GBM, Deep Learning, etc.</a:t>
          </a:r>
          <a:endParaRPr lang="en-US" sz="1700" kern="1200" dirty="0"/>
        </a:p>
      </dsp:txBody>
      <dsp:txXfrm>
        <a:off x="0" y="489556"/>
        <a:ext cx="7044112" cy="979259"/>
      </dsp:txXfrm>
    </dsp:sp>
    <dsp:sp modelId="{827E6DA0-27C8-4800-8585-856959A86C74}">
      <dsp:nvSpPr>
        <dsp:cNvPr id="0" name=""/>
        <dsp:cNvSpPr/>
      </dsp:nvSpPr>
      <dsp:spPr>
        <a:xfrm>
          <a:off x="1831469" y="1493840"/>
          <a:ext cx="5212642" cy="489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 Easy to use and adopt</a:t>
          </a:r>
          <a:endParaRPr lang="en-US" sz="2200" kern="1200" dirty="0"/>
        </a:p>
      </dsp:txBody>
      <dsp:txXfrm>
        <a:off x="1831469" y="1493840"/>
        <a:ext cx="5212642" cy="489556"/>
      </dsp:txXfrm>
    </dsp:sp>
    <dsp:sp modelId="{72F954CB-4907-4BA1-986B-13294EA85E36}">
      <dsp:nvSpPr>
        <dsp:cNvPr id="0" name=""/>
        <dsp:cNvSpPr/>
      </dsp:nvSpPr>
      <dsp:spPr>
        <a:xfrm>
          <a:off x="0" y="1493840"/>
          <a:ext cx="1831469" cy="489556"/>
        </a:xfrm>
        <a:prstGeom prst="round2SameRect">
          <a:avLst>
            <a:gd name="adj1" fmla="val 16670"/>
            <a:gd name="adj2" fmla="val 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API</a:t>
          </a:r>
          <a:endParaRPr lang="en-US" sz="2200" kern="1200" dirty="0"/>
        </a:p>
      </dsp:txBody>
      <dsp:txXfrm>
        <a:off x="23902" y="1517742"/>
        <a:ext cx="1783665" cy="465654"/>
      </dsp:txXfrm>
    </dsp:sp>
    <dsp:sp modelId="{A0ED122A-073B-4997-B66C-AA197F3E68A2}">
      <dsp:nvSpPr>
        <dsp:cNvPr id="0" name=""/>
        <dsp:cNvSpPr/>
      </dsp:nvSpPr>
      <dsp:spPr>
        <a:xfrm>
          <a:off x="0" y="1983397"/>
          <a:ext cx="7044112" cy="979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Written in Java – perfect for Java Programmers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Spark and Scala integration via Sparkling Water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REST API (JSON) – drives H2O from R, Python, Excel, Tableau</a:t>
          </a:r>
          <a:endParaRPr lang="en-US" sz="1700" kern="1200" dirty="0"/>
        </a:p>
      </dsp:txBody>
      <dsp:txXfrm>
        <a:off x="0" y="1983397"/>
        <a:ext cx="7044112" cy="979259"/>
      </dsp:txXfrm>
    </dsp:sp>
    <dsp:sp modelId="{27C6A219-1048-4051-B60F-F1ADEF976CA4}">
      <dsp:nvSpPr>
        <dsp:cNvPr id="0" name=""/>
        <dsp:cNvSpPr/>
      </dsp:nvSpPr>
      <dsp:spPr>
        <a:xfrm>
          <a:off x="1831469" y="2987135"/>
          <a:ext cx="5212642" cy="489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 More data? Or better models? BOTH</a:t>
          </a:r>
          <a:endParaRPr lang="en-US" sz="2200" kern="1200" dirty="0"/>
        </a:p>
      </dsp:txBody>
      <dsp:txXfrm>
        <a:off x="1831469" y="2987135"/>
        <a:ext cx="5212642" cy="489556"/>
      </dsp:txXfrm>
    </dsp:sp>
    <dsp:sp modelId="{8F5B481A-A437-4C3A-9F2A-CEAE7608FE8C}">
      <dsp:nvSpPr>
        <dsp:cNvPr id="0" name=""/>
        <dsp:cNvSpPr/>
      </dsp:nvSpPr>
      <dsp:spPr>
        <a:xfrm>
          <a:off x="0" y="2987135"/>
          <a:ext cx="1831469" cy="489556"/>
        </a:xfrm>
        <a:prstGeom prst="round2SameRect">
          <a:avLst>
            <a:gd name="adj1" fmla="val 16670"/>
            <a:gd name="adj2" fmla="val 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Big Data</a:t>
          </a:r>
          <a:endParaRPr lang="en-US" sz="2200" kern="1200" dirty="0"/>
        </a:p>
      </dsp:txBody>
      <dsp:txXfrm>
        <a:off x="23902" y="3011037"/>
        <a:ext cx="1783665" cy="465654"/>
      </dsp:txXfrm>
    </dsp:sp>
    <dsp:sp modelId="{2BAB27A8-6666-4876-93C1-75D861948F82}">
      <dsp:nvSpPr>
        <dsp:cNvPr id="0" name=""/>
        <dsp:cNvSpPr/>
      </dsp:nvSpPr>
      <dsp:spPr>
        <a:xfrm>
          <a:off x="0" y="3477238"/>
          <a:ext cx="7044112" cy="979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Use all of your data – model without down sampling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Run a simple GLM or a more complex GBM to find the best fit for the data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More Data + Better Models = Better Predictions</a:t>
          </a:r>
          <a:endParaRPr lang="en-US" sz="1700" kern="1200" dirty="0"/>
        </a:p>
      </dsp:txBody>
      <dsp:txXfrm>
        <a:off x="0" y="3477238"/>
        <a:ext cx="7044112" cy="979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5D45E-5EB5-424A-A97A-EF8C114BA390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BB948-276C-814D-BE27-A19E2B41C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60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7079B-6706-2441-BE5C-EE5B451E936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607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7079B-6706-2441-BE5C-EE5B451E93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18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7079B-6706-2441-BE5C-EE5B451E936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607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never goes into or through R</a:t>
            </a:r>
          </a:p>
          <a:p>
            <a:r>
              <a:rPr lang="en-US" dirty="0" smtClean="0"/>
              <a:t>R tells H2O what to do</a:t>
            </a:r>
          </a:p>
          <a:p>
            <a:r>
              <a:rPr lang="en-US" dirty="0" smtClean="0"/>
              <a:t>R has a pointer to the big data that lives in H2O</a:t>
            </a:r>
          </a:p>
          <a:p>
            <a:r>
              <a:rPr lang="en-US" dirty="0" smtClean="0"/>
              <a:t>Operations on the R object are intercepted using operator </a:t>
            </a:r>
            <a:r>
              <a:rPr lang="en-US" dirty="0" err="1" smtClean="0"/>
              <a:t>overleading</a:t>
            </a:r>
            <a:r>
              <a:rPr lang="en-US" dirty="0" smtClean="0"/>
              <a:t> and forwarded to H2O via the REST API</a:t>
            </a:r>
          </a:p>
          <a:p>
            <a:r>
              <a:rPr lang="en-US" dirty="0" smtClean="0"/>
              <a:t>H2OFrame object in R is a proxy for the big data in H2O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R: </a:t>
            </a:r>
            <a:r>
              <a:rPr lang="en-US" dirty="0" err="1" smtClean="0"/>
              <a:t>df</a:t>
            </a:r>
            <a:r>
              <a:rPr lang="en-US" dirty="0" smtClean="0"/>
              <a:t>= H2O.imporrtFile(“</a:t>
            </a:r>
            <a:r>
              <a:rPr lang="en-US" dirty="0" err="1" smtClean="0"/>
              <a:t>hdfs</a:t>
            </a:r>
            <a:r>
              <a:rPr lang="en-US" dirty="0" smtClean="0"/>
              <a:t>://path/to/</a:t>
            </a:r>
            <a:r>
              <a:rPr lang="en-US" dirty="0" err="1" smtClean="0"/>
              <a:t>data.csv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h2o&gt;_</a:t>
            </a:r>
            <a:r>
              <a:rPr lang="en-US" dirty="0" err="1" smtClean="0"/>
              <a:t>df</a:t>
            </a:r>
            <a:r>
              <a:rPr lang="en-US" dirty="0" smtClean="0"/>
              <a:t> is an H2OFrame object in 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2843A-AAF4-674E-BA5C-4A7FDDCCF8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05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never goes into or through R</a:t>
            </a:r>
          </a:p>
          <a:p>
            <a:r>
              <a:rPr lang="en-US" dirty="0" smtClean="0"/>
              <a:t>R tells H2O what to do</a:t>
            </a:r>
          </a:p>
          <a:p>
            <a:r>
              <a:rPr lang="en-US" dirty="0" smtClean="0"/>
              <a:t>R has a pointer to the big data that lives in H2O</a:t>
            </a:r>
          </a:p>
          <a:p>
            <a:r>
              <a:rPr lang="en-US" dirty="0" smtClean="0"/>
              <a:t>Operations on the R object are intercepted using operator </a:t>
            </a:r>
            <a:r>
              <a:rPr lang="en-US" dirty="0" err="1" smtClean="0"/>
              <a:t>overleading</a:t>
            </a:r>
            <a:r>
              <a:rPr lang="en-US" dirty="0" smtClean="0"/>
              <a:t> and forwarded to H2O via the REST API</a:t>
            </a:r>
          </a:p>
          <a:p>
            <a:r>
              <a:rPr lang="en-US" dirty="0" smtClean="0"/>
              <a:t>H2OFrame object in R is a proxy for the big data in H2O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R: </a:t>
            </a:r>
            <a:r>
              <a:rPr lang="en-US" dirty="0" err="1" smtClean="0"/>
              <a:t>df</a:t>
            </a:r>
            <a:r>
              <a:rPr lang="en-US" dirty="0" smtClean="0"/>
              <a:t>= H2O.imporrtFile(“</a:t>
            </a:r>
            <a:r>
              <a:rPr lang="en-US" dirty="0" err="1" smtClean="0"/>
              <a:t>hdfs</a:t>
            </a:r>
            <a:r>
              <a:rPr lang="en-US" dirty="0" smtClean="0"/>
              <a:t>://path/to/</a:t>
            </a:r>
            <a:r>
              <a:rPr lang="en-US" dirty="0" err="1" smtClean="0"/>
              <a:t>data.csv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h2o&gt;_</a:t>
            </a:r>
            <a:r>
              <a:rPr lang="en-US" dirty="0" err="1" smtClean="0"/>
              <a:t>df</a:t>
            </a:r>
            <a:r>
              <a:rPr lang="en-US" dirty="0" smtClean="0"/>
              <a:t> is an H2OFrame object in 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2843A-AAF4-674E-BA5C-4A7FDDCCF8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05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7079B-6706-2441-BE5C-EE5B451E936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607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Striking similarity</a:t>
            </a:r>
            <a:r>
              <a:rPr lang="en-US" sz="1200" baseline="0" dirty="0" smtClean="0"/>
              <a:t> to </a:t>
            </a:r>
            <a:r>
              <a:rPr lang="en-US" sz="1200" baseline="0" dirty="0" err="1" smtClean="0"/>
              <a:t>hadoop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(1)  User submits App to Spark cluster Master node</a:t>
            </a:r>
          </a:p>
          <a:p>
            <a:r>
              <a:rPr lang="en-US" sz="1200" dirty="0" smtClean="0"/>
              <a:t>(2)  App distributed to Spark cluster Worker nodes</a:t>
            </a:r>
          </a:p>
          <a:p>
            <a:r>
              <a:rPr lang="en-US" sz="1200" dirty="0" smtClean="0"/>
              <a:t>(3)  Spark Executor JVMs start for App</a:t>
            </a:r>
          </a:p>
          <a:p>
            <a:r>
              <a:rPr lang="en-US" sz="1200" dirty="0" smtClean="0"/>
              <a:t>(4)  H</a:t>
            </a:r>
            <a:r>
              <a:rPr lang="en-US" sz="1200" baseline="-25000" dirty="0" smtClean="0"/>
              <a:t>2</a:t>
            </a:r>
            <a:r>
              <a:rPr lang="en-US" sz="1200" dirty="0" smtClean="0"/>
              <a:t>O instance starts within each Executor JVM</a:t>
            </a:r>
          </a:p>
          <a:p>
            <a:r>
              <a:rPr lang="en-US" sz="1200" dirty="0" smtClean="0"/>
              <a:t>(5)  App’s Scala main program runs</a:t>
            </a:r>
          </a:p>
          <a:p>
            <a:endParaRPr lang="en-US" dirty="0" smtClean="0"/>
          </a:p>
          <a:p>
            <a:r>
              <a:rPr lang="en-US" dirty="0" smtClean="0"/>
              <a:t>Once </a:t>
            </a:r>
            <a:r>
              <a:rPr lang="en-US" dirty="0" err="1" smtClean="0"/>
              <a:t>scala</a:t>
            </a:r>
            <a:r>
              <a:rPr lang="en-US" dirty="0" smtClean="0"/>
              <a:t> program drives both</a:t>
            </a:r>
            <a:r>
              <a:rPr lang="en-US" baseline="0" dirty="0" smtClean="0"/>
              <a:t> your H2O and Spark workloads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DE2BE-8DF7-344B-B8A6-6428549880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00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en-US" sz="1200" dirty="0" smtClean="0"/>
              <a:t>Use Spark SQL to read data into a Spark RDD</a:t>
            </a:r>
          </a:p>
          <a:p>
            <a:pPr marL="228600" indent="-228600">
              <a:buAutoNum type="arabicParenBoth"/>
            </a:pPr>
            <a:r>
              <a:rPr lang="en-US" sz="1200" dirty="0" smtClean="0"/>
              <a:t>Convert Spark RDD to H</a:t>
            </a:r>
            <a:r>
              <a:rPr lang="en-US" sz="1200" baseline="-25000" dirty="0" smtClean="0"/>
              <a:t>2</a:t>
            </a:r>
            <a:r>
              <a:rPr lang="en-US" sz="1200" dirty="0" smtClean="0"/>
              <a:t>O RDD;  H</a:t>
            </a:r>
            <a:r>
              <a:rPr lang="en-US" sz="1200" baseline="-25000" dirty="0" smtClean="0"/>
              <a:t>2</a:t>
            </a:r>
            <a:r>
              <a:rPr lang="en-US" sz="1200" dirty="0" smtClean="0"/>
              <a:t>O RDD is column-based and highly compressed</a:t>
            </a:r>
          </a:p>
          <a:p>
            <a:r>
              <a:rPr lang="en-US" sz="1200" dirty="0" smtClean="0"/>
              <a:t>(Not shown)  Run modeling and prediction workflows with H</a:t>
            </a:r>
            <a:r>
              <a:rPr lang="en-US" sz="1200" baseline="-25000" dirty="0" smtClean="0"/>
              <a:t>2</a:t>
            </a:r>
            <a:r>
              <a:rPr lang="en-US" sz="1200" dirty="0" smtClean="0"/>
              <a:t>O</a:t>
            </a:r>
          </a:p>
          <a:p>
            <a:r>
              <a:rPr lang="en-US" sz="1200" dirty="0" smtClean="0"/>
              <a:t>(3) Convert H</a:t>
            </a:r>
            <a:r>
              <a:rPr lang="en-US" sz="1200" baseline="-25000" dirty="0" smtClean="0"/>
              <a:t>2</a:t>
            </a:r>
            <a:r>
              <a:rPr lang="en-US" sz="1200" dirty="0" smtClean="0"/>
              <a:t>O RDD (e.g. predictions) back to Spark RDD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DE2BE-8DF7-344B-B8A6-6428549880C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2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AB97-9E43-0C4A-ACC7-B44AE87F1502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5517-8211-A049-BACD-E59B972D0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42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AB97-9E43-0C4A-ACC7-B44AE87F1502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5517-8211-A049-BACD-E59B972D0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7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AB97-9E43-0C4A-ACC7-B44AE87F1502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5517-8211-A049-BACD-E59B972D0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6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AB97-9E43-0C4A-ACC7-B44AE87F1502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5517-8211-A049-BACD-E59B972D0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2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AB97-9E43-0C4A-ACC7-B44AE87F1502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5517-8211-A049-BACD-E59B972D0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1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AB97-9E43-0C4A-ACC7-B44AE87F1502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5517-8211-A049-BACD-E59B972D0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5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AB97-9E43-0C4A-ACC7-B44AE87F1502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5517-8211-A049-BACD-E59B972D0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9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AB97-9E43-0C4A-ACC7-B44AE87F1502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5517-8211-A049-BACD-E59B972D0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33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AB97-9E43-0C4A-ACC7-B44AE87F1502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5517-8211-A049-BACD-E59B972D0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AB97-9E43-0C4A-ACC7-B44AE87F1502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5517-8211-A049-BACD-E59B972D0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AB97-9E43-0C4A-ACC7-B44AE87F1502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5517-8211-A049-BACD-E59B972D0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8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AB97-9E43-0C4A-ACC7-B44AE87F1502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35517-8211-A049-BACD-E59B972D0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7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618509"/>
            <a:ext cx="9144000" cy="42394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57855" cy="2618509"/>
          </a:xfrm>
          <a:prstGeom prst="rect">
            <a:avLst/>
          </a:prstGeom>
          <a:solidFill>
            <a:srgbClr val="FBE93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56" y="443332"/>
            <a:ext cx="4516613" cy="17318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61865" y="3237863"/>
            <a:ext cx="699156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Futura LT Pro Book" pitchFamily="34" charset="0"/>
              </a:rPr>
              <a:t>Scalable Machine Learning</a:t>
            </a:r>
          </a:p>
          <a:p>
            <a:pPr algn="ctr"/>
            <a:r>
              <a:rPr lang="en-US" sz="4400" dirty="0" smtClean="0">
                <a:solidFill>
                  <a:schemeClr val="bg1"/>
                </a:solidFill>
                <a:latin typeface="Futura LT Pro Book" pitchFamily="34" charset="0"/>
              </a:rPr>
              <a:t>Using H2O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73298" y="5030188"/>
            <a:ext cx="476108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Futura LT Pro Book" pitchFamily="34" charset="0"/>
              </a:rPr>
              <a:t>Tom Kraljevic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Futura LT Pro Book" pitchFamily="34" charset="0"/>
              </a:rPr>
              <a:t>October 22, 2015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Futura LT Pro Book" pitchFamily="34" charset="0"/>
              </a:rPr>
              <a:t>Las Vegas, NV @ </a:t>
            </a:r>
            <a:r>
              <a:rPr lang="en-US" sz="2800" dirty="0" err="1" smtClean="0">
                <a:solidFill>
                  <a:schemeClr val="bg1"/>
                </a:solidFill>
                <a:latin typeface="Futura LT Pro Book" pitchFamily="34" charset="0"/>
              </a:rPr>
              <a:t>in</a:t>
            </a:r>
            <a:r>
              <a:rPr lang="en-US" sz="2800" dirty="0" err="1" smtClean="0">
                <a:solidFill>
                  <a:srgbClr val="FF6633"/>
                </a:solidFill>
                <a:latin typeface="Futura LT Pro Book" pitchFamily="34" charset="0"/>
              </a:rPr>
              <a:t>nev</a:t>
            </a:r>
            <a:r>
              <a:rPr lang="en-US" sz="2800" dirty="0" err="1" smtClean="0">
                <a:solidFill>
                  <a:schemeClr val="bg1"/>
                </a:solidFill>
                <a:latin typeface="Futura LT Pro Book" pitchFamily="34" charset="0"/>
              </a:rPr>
              <a:t>ation</a:t>
            </a:r>
            <a:endParaRPr lang="en-US" sz="2800" dirty="0" smtClean="0">
              <a:solidFill>
                <a:schemeClr val="bg1"/>
              </a:solidFill>
              <a:latin typeface="Futura LT Pro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672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057"/>
            <a:ext cx="8229600" cy="694824"/>
          </a:xfrm>
        </p:spPr>
        <p:txBody>
          <a:bodyPr/>
          <a:lstStyle/>
          <a:p>
            <a:r>
              <a:rPr lang="en-US" sz="3750" dirty="0"/>
              <a:t>Reading </a:t>
            </a:r>
            <a:r>
              <a:rPr lang="en-US" sz="3750" dirty="0" smtClean="0"/>
              <a:t>Data </a:t>
            </a:r>
            <a:r>
              <a:rPr lang="en-US" sz="3750" dirty="0"/>
              <a:t>from HDFS into H2O </a:t>
            </a:r>
            <a:r>
              <a:rPr lang="en-US" sz="3750" dirty="0" smtClean="0"/>
              <a:t>with R</a:t>
            </a:r>
            <a:endParaRPr lang="en-US" sz="3750" dirty="0"/>
          </a:p>
        </p:txBody>
      </p:sp>
      <p:sp>
        <p:nvSpPr>
          <p:cNvPr id="4" name="Cloud 3"/>
          <p:cNvSpPr/>
          <p:nvPr/>
        </p:nvSpPr>
        <p:spPr>
          <a:xfrm>
            <a:off x="4156151" y="2116550"/>
            <a:ext cx="4839601" cy="2804561"/>
          </a:xfrm>
          <a:prstGeom prst="cloud">
            <a:avLst/>
          </a:prstGeom>
          <a:solidFill>
            <a:schemeClr val="tx2">
              <a:lumMod val="20000"/>
              <a:lumOff val="80000"/>
              <a:alpha val="7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30736" y="2600129"/>
            <a:ext cx="1618864" cy="760948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</a:p>
        </p:txBody>
      </p:sp>
      <p:sp>
        <p:nvSpPr>
          <p:cNvPr id="6" name="Oval 5"/>
          <p:cNvSpPr/>
          <p:nvPr/>
        </p:nvSpPr>
        <p:spPr>
          <a:xfrm>
            <a:off x="7247473" y="2904301"/>
            <a:ext cx="1618864" cy="760948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</a:p>
        </p:txBody>
      </p:sp>
      <p:sp>
        <p:nvSpPr>
          <p:cNvPr id="7" name="Oval 6"/>
          <p:cNvSpPr/>
          <p:nvPr/>
        </p:nvSpPr>
        <p:spPr>
          <a:xfrm>
            <a:off x="5563272" y="3703868"/>
            <a:ext cx="1618864" cy="760948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</a:p>
        </p:txBody>
      </p:sp>
      <p:sp>
        <p:nvSpPr>
          <p:cNvPr id="24" name="Magnetic Disk 23"/>
          <p:cNvSpPr/>
          <p:nvPr/>
        </p:nvSpPr>
        <p:spPr>
          <a:xfrm>
            <a:off x="5509574" y="5611675"/>
            <a:ext cx="1836524" cy="1077028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055708" y="2948306"/>
            <a:ext cx="1312055" cy="954827"/>
          </a:xfrm>
          <a:prstGeom prst="straightConnector1">
            <a:avLst/>
          </a:prstGeom>
          <a:ln w="38100" cmpd="sng"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018593" y="3700812"/>
            <a:ext cx="883533" cy="1957890"/>
          </a:xfrm>
          <a:prstGeom prst="straightConnector1">
            <a:avLst/>
          </a:prstGeom>
          <a:ln w="38100" cmpd="sng"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4" idx="1"/>
          </p:cNvCxnSpPr>
          <p:nvPr/>
        </p:nvCxnSpPr>
        <p:spPr>
          <a:xfrm>
            <a:off x="6367763" y="4500380"/>
            <a:ext cx="60073" cy="1111295"/>
          </a:xfrm>
          <a:prstGeom prst="straightConnector1">
            <a:avLst/>
          </a:prstGeom>
          <a:ln w="38100" cmpd="sng"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</p:cNvCxnSpPr>
          <p:nvPr/>
        </p:nvCxnSpPr>
        <p:spPr>
          <a:xfrm>
            <a:off x="5030736" y="2980603"/>
            <a:ext cx="833612" cy="2678099"/>
          </a:xfrm>
          <a:prstGeom prst="straightConnector1">
            <a:avLst/>
          </a:prstGeom>
          <a:ln w="38100" cmpd="sng"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885784" y="6109347"/>
            <a:ext cx="113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Segoe UI Semilight"/>
                <a:cs typeface="Segoe UI Semilight"/>
              </a:rPr>
              <a:t>data.csv</a:t>
            </a:r>
            <a:endParaRPr lang="en-US" dirty="0">
              <a:solidFill>
                <a:schemeClr val="bg1"/>
              </a:solidFill>
              <a:latin typeface="Segoe UI Semilight"/>
              <a:cs typeface="Segoe UI Semilight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11248" y="2751250"/>
            <a:ext cx="1396727" cy="1693580"/>
          </a:xfrm>
          <a:prstGeom prst="roundRect">
            <a:avLst/>
          </a:prstGeom>
          <a:solidFill>
            <a:srgbClr val="C6DDE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2040952" y="2904301"/>
            <a:ext cx="197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 Semilight"/>
                <a:cs typeface="Segoe UI Semilight"/>
              </a:rPr>
              <a:t>HTTP REST API request to H</a:t>
            </a:r>
            <a:r>
              <a:rPr lang="en-US" baseline="-25000" dirty="0" smtClean="0">
                <a:latin typeface="Segoe UI Semilight"/>
                <a:cs typeface="Segoe UI Semilight"/>
              </a:rPr>
              <a:t>2</a:t>
            </a:r>
            <a:r>
              <a:rPr lang="en-US" dirty="0" smtClean="0">
                <a:latin typeface="Segoe UI Semilight"/>
                <a:cs typeface="Segoe UI Semilight"/>
              </a:rPr>
              <a:t>O</a:t>
            </a:r>
          </a:p>
          <a:p>
            <a:pPr algn="ctr"/>
            <a:r>
              <a:rPr lang="en-US" dirty="0">
                <a:latin typeface="Segoe UI Semilight"/>
                <a:cs typeface="Segoe UI Semilight"/>
              </a:rPr>
              <a:t>h</a:t>
            </a:r>
            <a:r>
              <a:rPr lang="en-US" dirty="0" smtClean="0">
                <a:latin typeface="Segoe UI Semilight"/>
                <a:cs typeface="Segoe UI Semilight"/>
              </a:rPr>
              <a:t>as HDFS path</a:t>
            </a:r>
            <a:endParaRPr lang="en-US" dirty="0">
              <a:latin typeface="Segoe UI Semilight"/>
              <a:cs typeface="Segoe UI Semilight"/>
            </a:endParaRPr>
          </a:p>
        </p:txBody>
      </p:sp>
      <p:sp>
        <p:nvSpPr>
          <p:cNvPr id="69" name="Freeform 68"/>
          <p:cNvSpPr/>
          <p:nvPr/>
        </p:nvSpPr>
        <p:spPr>
          <a:xfrm rot="273937">
            <a:off x="963343" y="2668344"/>
            <a:ext cx="4075594" cy="1017613"/>
          </a:xfrm>
          <a:custGeom>
            <a:avLst/>
            <a:gdLst>
              <a:gd name="connsiteX0" fmla="*/ 0 w 3587228"/>
              <a:gd name="connsiteY0" fmla="*/ 874466 h 874466"/>
              <a:gd name="connsiteX1" fmla="*/ 1338774 w 3587228"/>
              <a:gd name="connsiteY1" fmla="*/ 50734 h 874466"/>
              <a:gd name="connsiteX2" fmla="*/ 3587228 w 3587228"/>
              <a:gd name="connsiteY2" fmla="*/ 85056 h 874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7228" h="874466">
                <a:moveTo>
                  <a:pt x="0" y="874466"/>
                </a:moveTo>
                <a:cubicBezTo>
                  <a:pt x="370451" y="528384"/>
                  <a:pt x="740903" y="182302"/>
                  <a:pt x="1338774" y="50734"/>
                </a:cubicBezTo>
                <a:cubicBezTo>
                  <a:pt x="1936645" y="-80834"/>
                  <a:pt x="3587228" y="85056"/>
                  <a:pt x="3587228" y="85056"/>
                </a:cubicBezTo>
              </a:path>
            </a:pathLst>
          </a:custGeom>
          <a:ln w="38100" cmpd="sng">
            <a:solidFill>
              <a:srgbClr val="262626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6863487" y="1598011"/>
            <a:ext cx="1823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Segoe UI Semibold"/>
                <a:cs typeface="Segoe UI Semibold"/>
              </a:rPr>
              <a:t>H2O Cluster</a:t>
            </a:r>
            <a:endParaRPr lang="en-US" b="1" dirty="0">
              <a:latin typeface="Segoe UI Semibold"/>
              <a:cs typeface="Segoe UI Semibold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156151" y="1665635"/>
            <a:ext cx="1941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 Semilight"/>
                <a:cs typeface="Segoe UI Semilight"/>
              </a:rPr>
              <a:t>Initiate distributed ingest</a:t>
            </a:r>
            <a:endParaRPr lang="en-US" dirty="0">
              <a:latin typeface="Segoe UI Semilight"/>
              <a:cs typeface="Segoe UI Semiligh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15712" y="6040703"/>
            <a:ext cx="209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Segoe UI Semibold"/>
                <a:cs typeface="Segoe UI Semibold"/>
              </a:rPr>
              <a:t>HDFS</a:t>
            </a:r>
            <a:endParaRPr lang="en-US" b="1" dirty="0">
              <a:latin typeface="Segoe UI Semibold"/>
              <a:cs typeface="Segoe UI Semibold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499328" y="5805089"/>
            <a:ext cx="1506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 Semilight"/>
                <a:cs typeface="Segoe UI Semilight"/>
              </a:rPr>
              <a:t>Request data from HDFS</a:t>
            </a:r>
            <a:endParaRPr lang="en-US" dirty="0">
              <a:latin typeface="Segoe UI Semilight"/>
              <a:cs typeface="Segoe UI Semiligh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-140597" y="1233829"/>
            <a:ext cx="2096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/>
                <a:cs typeface="Segoe UI Semibold"/>
              </a:rPr>
              <a:t>STEP 2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Segoe UI Semibold"/>
              <a:cs typeface="Segoe UI Semibold"/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>
            <a:off x="211248" y="1780743"/>
            <a:ext cx="1396727" cy="0"/>
          </a:xfrm>
          <a:prstGeom prst="line">
            <a:avLst/>
          </a:prstGeom>
          <a:ln w="57150" cmpd="sng">
            <a:solidFill>
              <a:srgbClr val="F8E80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2574567" y="1774210"/>
            <a:ext cx="841025" cy="661664"/>
          </a:xfrm>
          <a:prstGeom prst="rect">
            <a:avLst/>
          </a:prstGeom>
          <a:solidFill>
            <a:srgbClr val="F8E805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2574567" y="1842769"/>
            <a:ext cx="841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/>
                <a:cs typeface="Segoe UI Semibold"/>
              </a:rPr>
              <a:t>2.2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Segoe UI Semibold"/>
              <a:cs typeface="Segoe UI Semibold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720346" y="1029917"/>
            <a:ext cx="841025" cy="661664"/>
          </a:xfrm>
          <a:prstGeom prst="rect">
            <a:avLst/>
          </a:prstGeom>
          <a:solidFill>
            <a:srgbClr val="F8E805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4720346" y="1098476"/>
            <a:ext cx="841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/>
                <a:cs typeface="Segoe UI Semibold"/>
              </a:rPr>
              <a:t>2.3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Segoe UI Semibold"/>
              <a:cs typeface="Segoe UI Semibold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833471" y="5130833"/>
            <a:ext cx="841025" cy="661664"/>
          </a:xfrm>
          <a:prstGeom prst="rect">
            <a:avLst/>
          </a:prstGeom>
          <a:solidFill>
            <a:srgbClr val="F8E805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7833471" y="5199392"/>
            <a:ext cx="841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/>
                <a:cs typeface="Segoe UI Semibold"/>
              </a:rPr>
              <a:t>2.4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Segoe UI Semibold"/>
              <a:cs typeface="Segoe UI Semibold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072972" y="2762397"/>
            <a:ext cx="2629842" cy="436412"/>
          </a:xfrm>
          <a:custGeom>
            <a:avLst/>
            <a:gdLst>
              <a:gd name="connsiteX0" fmla="*/ 0 w 2555331"/>
              <a:gd name="connsiteY0" fmla="*/ 149166 h 436412"/>
              <a:gd name="connsiteX1" fmla="*/ 1194504 w 2555331"/>
              <a:gd name="connsiteY1" fmla="*/ 13102 h 436412"/>
              <a:gd name="connsiteX2" fmla="*/ 2555331 w 2555331"/>
              <a:gd name="connsiteY2" fmla="*/ 436412 h 43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5331" h="436412">
                <a:moveTo>
                  <a:pt x="0" y="149166"/>
                </a:moveTo>
                <a:cubicBezTo>
                  <a:pt x="384308" y="57197"/>
                  <a:pt x="768616" y="-34772"/>
                  <a:pt x="1194504" y="13102"/>
                </a:cubicBezTo>
                <a:cubicBezTo>
                  <a:pt x="1620392" y="60976"/>
                  <a:pt x="2326007" y="363341"/>
                  <a:pt x="2555331" y="436412"/>
                </a:cubicBezTo>
              </a:path>
            </a:pathLst>
          </a:custGeom>
          <a:ln w="3810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11248" y="2116550"/>
            <a:ext cx="1396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595959"/>
                </a:solidFill>
                <a:latin typeface="Segoe UI Semibold"/>
                <a:cs typeface="Segoe UI Semibold"/>
              </a:rPr>
              <a:t>R</a:t>
            </a:r>
            <a:endParaRPr lang="en-US" sz="4000" dirty="0">
              <a:solidFill>
                <a:srgbClr val="595959"/>
              </a:solidFill>
              <a:latin typeface="Segoe UI Semibold"/>
              <a:cs typeface="Segoe UI Semibol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9096" y="3571437"/>
            <a:ext cx="1369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h2o.importFile()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474134" y="4596997"/>
            <a:ext cx="841025" cy="661664"/>
          </a:xfrm>
          <a:prstGeom prst="rect">
            <a:avLst/>
          </a:prstGeom>
          <a:solidFill>
            <a:srgbClr val="F8E805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74134" y="4665556"/>
            <a:ext cx="841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/>
                <a:cs typeface="Segoe UI Semibold"/>
              </a:rPr>
              <a:t>2.1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Segoe UI Semibold"/>
              <a:cs typeface="Segoe UI Semibold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439" y="5321356"/>
            <a:ext cx="166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 Semilight"/>
                <a:cs typeface="Segoe UI Semilight"/>
              </a:rPr>
              <a:t>R function call</a:t>
            </a:r>
            <a:endParaRPr lang="en-US" dirty="0">
              <a:latin typeface="Segoe UI Semilight"/>
              <a:cs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922420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057"/>
            <a:ext cx="8229600" cy="694824"/>
          </a:xfrm>
        </p:spPr>
        <p:txBody>
          <a:bodyPr/>
          <a:lstStyle/>
          <a:p>
            <a:r>
              <a:rPr lang="en-US" sz="3750" dirty="0"/>
              <a:t>Reading </a:t>
            </a:r>
            <a:r>
              <a:rPr lang="en-US" sz="3750" dirty="0" smtClean="0"/>
              <a:t>Data </a:t>
            </a:r>
            <a:r>
              <a:rPr lang="en-US" sz="3750" dirty="0"/>
              <a:t>from HDFS into H2O </a:t>
            </a:r>
            <a:r>
              <a:rPr lang="en-US" sz="3750" dirty="0" smtClean="0"/>
              <a:t>with R</a:t>
            </a:r>
            <a:endParaRPr lang="en-US" sz="3750" dirty="0"/>
          </a:p>
        </p:txBody>
      </p:sp>
      <p:sp>
        <p:nvSpPr>
          <p:cNvPr id="4" name="Cloud 3"/>
          <p:cNvSpPr/>
          <p:nvPr/>
        </p:nvSpPr>
        <p:spPr>
          <a:xfrm>
            <a:off x="4156151" y="2116550"/>
            <a:ext cx="4839601" cy="2804561"/>
          </a:xfrm>
          <a:prstGeom prst="cloud">
            <a:avLst/>
          </a:prstGeom>
          <a:solidFill>
            <a:schemeClr val="tx2">
              <a:lumMod val="20000"/>
              <a:lumOff val="80000"/>
              <a:alpha val="7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30736" y="2600129"/>
            <a:ext cx="1618864" cy="760948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</a:p>
        </p:txBody>
      </p:sp>
      <p:sp>
        <p:nvSpPr>
          <p:cNvPr id="6" name="Oval 5"/>
          <p:cNvSpPr/>
          <p:nvPr/>
        </p:nvSpPr>
        <p:spPr>
          <a:xfrm>
            <a:off x="7247473" y="2904301"/>
            <a:ext cx="1618864" cy="760948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</a:p>
        </p:txBody>
      </p:sp>
      <p:sp>
        <p:nvSpPr>
          <p:cNvPr id="7" name="Oval 6"/>
          <p:cNvSpPr/>
          <p:nvPr/>
        </p:nvSpPr>
        <p:spPr>
          <a:xfrm>
            <a:off x="5563272" y="3703868"/>
            <a:ext cx="1618864" cy="760948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052064" y="2921235"/>
            <a:ext cx="1333469" cy="990366"/>
          </a:xfrm>
          <a:prstGeom prst="straightConnector1">
            <a:avLst/>
          </a:prstGeom>
          <a:ln w="38100" cmpd="sng">
            <a:solidFill>
              <a:schemeClr val="tx1">
                <a:lumMod val="85000"/>
                <a:lumOff val="15000"/>
              </a:schemeClr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211248" y="2751250"/>
            <a:ext cx="1396727" cy="1693580"/>
          </a:xfrm>
          <a:prstGeom prst="roundRect">
            <a:avLst/>
          </a:prstGeom>
          <a:solidFill>
            <a:srgbClr val="C6DDE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11248" y="2116550"/>
            <a:ext cx="1396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595959"/>
                </a:solidFill>
                <a:latin typeface="Segoe UI Semibold"/>
                <a:cs typeface="Segoe UI Semibold"/>
              </a:rPr>
              <a:t>R</a:t>
            </a:r>
            <a:endParaRPr lang="en-US" sz="4000" dirty="0">
              <a:solidFill>
                <a:srgbClr val="595959"/>
              </a:solidFill>
              <a:latin typeface="Segoe UI Semibold"/>
              <a:cs typeface="Segoe UI Semibold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15712" y="6040703"/>
            <a:ext cx="209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Segoe UI Semibold"/>
                <a:cs typeface="Segoe UI Semibold"/>
              </a:rPr>
              <a:t>HDFS</a:t>
            </a:r>
            <a:endParaRPr lang="en-US" b="1" dirty="0">
              <a:latin typeface="Segoe UI Semibold"/>
              <a:cs typeface="Segoe UI Semibold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-140597" y="1233829"/>
            <a:ext cx="2096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/>
                <a:cs typeface="Segoe UI Semibold"/>
              </a:rPr>
              <a:t>STEP 3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Segoe UI Semibold"/>
              <a:cs typeface="Segoe UI Semibold"/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>
            <a:off x="211248" y="1780743"/>
            <a:ext cx="1396727" cy="0"/>
          </a:xfrm>
          <a:prstGeom prst="line">
            <a:avLst/>
          </a:prstGeom>
          <a:ln w="57150" cmpd="sng">
            <a:solidFill>
              <a:srgbClr val="F8E80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5125541" y="2691981"/>
            <a:ext cx="2587591" cy="511312"/>
          </a:xfrm>
          <a:custGeom>
            <a:avLst/>
            <a:gdLst>
              <a:gd name="connsiteX0" fmla="*/ 0 w 2555331"/>
              <a:gd name="connsiteY0" fmla="*/ 149166 h 436412"/>
              <a:gd name="connsiteX1" fmla="*/ 1194504 w 2555331"/>
              <a:gd name="connsiteY1" fmla="*/ 13102 h 436412"/>
              <a:gd name="connsiteX2" fmla="*/ 2555331 w 2555331"/>
              <a:gd name="connsiteY2" fmla="*/ 436412 h 43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5331" h="436412">
                <a:moveTo>
                  <a:pt x="0" y="149166"/>
                </a:moveTo>
                <a:cubicBezTo>
                  <a:pt x="384308" y="57197"/>
                  <a:pt x="768616" y="-34772"/>
                  <a:pt x="1194504" y="13102"/>
                </a:cubicBezTo>
                <a:cubicBezTo>
                  <a:pt x="1620392" y="60976"/>
                  <a:pt x="2326007" y="363341"/>
                  <a:pt x="2555331" y="436412"/>
                </a:cubicBezTo>
              </a:path>
            </a:pathLst>
          </a:custGeom>
          <a:ln w="38100" cmpd="sng"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78256" y="3363863"/>
            <a:ext cx="443669" cy="44635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11248" y="3810217"/>
            <a:ext cx="1396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595959"/>
                </a:solidFill>
                <a:latin typeface="Segoe UI Semibold"/>
                <a:cs typeface="Segoe UI Semibold"/>
              </a:rPr>
              <a:t>Cluster IP</a:t>
            </a:r>
          </a:p>
          <a:p>
            <a:pPr algn="ctr"/>
            <a:r>
              <a:rPr lang="en-US" sz="1200" dirty="0" smtClean="0">
                <a:solidFill>
                  <a:srgbClr val="595959"/>
                </a:solidFill>
                <a:latin typeface="Segoe UI Semibold"/>
                <a:cs typeface="Segoe UI Semibold"/>
              </a:rPr>
              <a:t>Cluster Port</a:t>
            </a:r>
          </a:p>
          <a:p>
            <a:pPr algn="ctr"/>
            <a:r>
              <a:rPr lang="en-US" sz="1200" dirty="0" smtClean="0">
                <a:solidFill>
                  <a:srgbClr val="595959"/>
                </a:solidFill>
                <a:latin typeface="Segoe UI Semibold"/>
                <a:cs typeface="Segoe UI Semibold"/>
              </a:rPr>
              <a:t>Pointer to Data</a:t>
            </a:r>
            <a:endParaRPr lang="en-US" sz="1200" dirty="0">
              <a:solidFill>
                <a:srgbClr val="595959"/>
              </a:solidFill>
              <a:latin typeface="Segoe UI Semibold"/>
              <a:cs typeface="Segoe UI Semibold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83285" y="2849419"/>
            <a:ext cx="1859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 Semilight"/>
                <a:cs typeface="Segoe UI Semilight"/>
              </a:rPr>
              <a:t>Return pointer to data in REST API JSON Response</a:t>
            </a:r>
            <a:endParaRPr lang="en-US" dirty="0">
              <a:latin typeface="Segoe UI Semilight"/>
              <a:cs typeface="Segoe UI Semiligh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38746" y="5893992"/>
            <a:ext cx="1659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 Semilight"/>
                <a:cs typeface="Segoe UI Semilight"/>
              </a:rPr>
              <a:t>HDFS provides data</a:t>
            </a:r>
            <a:endParaRPr lang="en-US" dirty="0">
              <a:latin typeface="Segoe UI Semilight"/>
              <a:cs typeface="Segoe UI Semiligh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573236" y="1772102"/>
            <a:ext cx="841025" cy="661664"/>
          </a:xfrm>
          <a:prstGeom prst="rect">
            <a:avLst/>
          </a:prstGeom>
          <a:solidFill>
            <a:srgbClr val="F8E805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573236" y="1840661"/>
            <a:ext cx="841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/>
                <a:cs typeface="Segoe UI Semibold"/>
              </a:rPr>
              <a:t>3.3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Segoe UI Semibold"/>
              <a:cs typeface="Segoe UI Semibold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73624" y="4597330"/>
            <a:ext cx="841025" cy="661664"/>
          </a:xfrm>
          <a:prstGeom prst="rect">
            <a:avLst/>
          </a:prstGeom>
          <a:solidFill>
            <a:srgbClr val="F8E805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73624" y="4665889"/>
            <a:ext cx="841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/>
                <a:cs typeface="Segoe UI Semibold"/>
              </a:rPr>
              <a:t>3.4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Segoe UI Semibold"/>
              <a:cs typeface="Segoe UI Semibold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833471" y="5130243"/>
            <a:ext cx="841025" cy="661664"/>
          </a:xfrm>
          <a:prstGeom prst="rect">
            <a:avLst/>
          </a:prstGeom>
          <a:solidFill>
            <a:srgbClr val="F8E805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833471" y="5198802"/>
            <a:ext cx="841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/>
                <a:cs typeface="Segoe UI Semibold"/>
              </a:rPr>
              <a:t>3.1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Segoe UI Semibold"/>
              <a:cs typeface="Segoe UI Semibold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0" y="5302285"/>
            <a:ext cx="1794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 Semilight"/>
                <a:cs typeface="Segoe UI Semilight"/>
              </a:rPr>
              <a:t>h2o_df object created in R</a:t>
            </a:r>
            <a:endParaRPr lang="en-US" dirty="0">
              <a:latin typeface="Segoe UI Semilight"/>
              <a:cs typeface="Segoe UI Semilight"/>
            </a:endParaRPr>
          </a:p>
        </p:txBody>
      </p:sp>
      <p:sp>
        <p:nvSpPr>
          <p:cNvPr id="64" name="Up Arrow 63"/>
          <p:cNvSpPr/>
          <p:nvPr/>
        </p:nvSpPr>
        <p:spPr>
          <a:xfrm>
            <a:off x="6078607" y="4500379"/>
            <a:ext cx="632993" cy="1281501"/>
          </a:xfrm>
          <a:prstGeom prst="up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Bent Arrow 64"/>
          <p:cNvSpPr/>
          <p:nvPr/>
        </p:nvSpPr>
        <p:spPr>
          <a:xfrm rot="19786172">
            <a:off x="5045642" y="2846414"/>
            <a:ext cx="666650" cy="3089855"/>
          </a:xfrm>
          <a:prstGeom prst="bentArrow">
            <a:avLst>
              <a:gd name="adj1" fmla="val 41049"/>
              <a:gd name="adj2" fmla="val 31486"/>
              <a:gd name="adj3" fmla="val 28073"/>
              <a:gd name="adj4" fmla="val 4375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Up Arrow 65"/>
          <p:cNvSpPr/>
          <p:nvPr/>
        </p:nvSpPr>
        <p:spPr>
          <a:xfrm rot="1150883">
            <a:off x="7003988" y="3618471"/>
            <a:ext cx="632993" cy="2264175"/>
          </a:xfrm>
          <a:prstGeom prst="up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509574" y="5611675"/>
            <a:ext cx="1836524" cy="1077028"/>
            <a:chOff x="5509574" y="5611675"/>
            <a:chExt cx="1836524" cy="1077028"/>
          </a:xfrm>
        </p:grpSpPr>
        <p:sp>
          <p:nvSpPr>
            <p:cNvPr id="24" name="Magnetic Disk 23"/>
            <p:cNvSpPr/>
            <p:nvPr/>
          </p:nvSpPr>
          <p:spPr>
            <a:xfrm>
              <a:off x="5509574" y="5611675"/>
              <a:ext cx="1836524" cy="1077028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85784" y="6109347"/>
              <a:ext cx="1132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  <a:latin typeface="Segoe UI Semilight"/>
                  <a:cs typeface="Segoe UI Semilight"/>
                </a:rPr>
                <a:t>data.csv</a:t>
              </a:r>
              <a:endParaRPr lang="en-US" dirty="0">
                <a:solidFill>
                  <a:schemeClr val="bg1"/>
                </a:solidFill>
                <a:latin typeface="Segoe UI Semilight"/>
                <a:cs typeface="Segoe UI Semilight"/>
              </a:endParaRPr>
            </a:p>
          </p:txBody>
        </p:sp>
      </p:grpSp>
      <p:sp>
        <p:nvSpPr>
          <p:cNvPr id="67" name="Freeform 66"/>
          <p:cNvSpPr/>
          <p:nvPr/>
        </p:nvSpPr>
        <p:spPr>
          <a:xfrm>
            <a:off x="1100557" y="2600129"/>
            <a:ext cx="3930179" cy="918211"/>
          </a:xfrm>
          <a:custGeom>
            <a:avLst/>
            <a:gdLst>
              <a:gd name="connsiteX0" fmla="*/ 3718038 w 3718038"/>
              <a:gd name="connsiteY0" fmla="*/ 308383 h 966261"/>
              <a:gd name="connsiteX1" fmla="*/ 2601096 w 3718038"/>
              <a:gd name="connsiteY1" fmla="*/ 32992 h 966261"/>
              <a:gd name="connsiteX2" fmla="*/ 1193444 w 3718038"/>
              <a:gd name="connsiteY2" fmla="*/ 109489 h 966261"/>
              <a:gd name="connsiteX3" fmla="*/ 0 w 3718038"/>
              <a:gd name="connsiteY3" fmla="*/ 966261 h 96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8038" h="966261">
                <a:moveTo>
                  <a:pt x="3718038" y="308383"/>
                </a:moveTo>
                <a:cubicBezTo>
                  <a:pt x="3369950" y="187262"/>
                  <a:pt x="3021862" y="66141"/>
                  <a:pt x="2601096" y="32992"/>
                </a:cubicBezTo>
                <a:cubicBezTo>
                  <a:pt x="2180330" y="-157"/>
                  <a:pt x="1626960" y="-46056"/>
                  <a:pt x="1193444" y="109489"/>
                </a:cubicBezTo>
                <a:cubicBezTo>
                  <a:pt x="759928" y="265034"/>
                  <a:pt x="96903" y="917813"/>
                  <a:pt x="0" y="966261"/>
                </a:cubicBezTo>
              </a:path>
            </a:pathLst>
          </a:custGeom>
          <a:ln w="3810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7200" y="29466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h2o_df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106935" y="2997026"/>
            <a:ext cx="380290" cy="709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106935" y="3067173"/>
            <a:ext cx="380290" cy="709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5985933" y="2767239"/>
            <a:ext cx="1914824" cy="1550761"/>
          </a:xfrm>
          <a:prstGeom prst="roundRect">
            <a:avLst/>
          </a:prstGeom>
          <a:solidFill>
            <a:schemeClr val="accent3">
              <a:lumMod val="75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543546" y="3162940"/>
            <a:ext cx="664830" cy="52322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O</a:t>
            </a:r>
          </a:p>
          <a:p>
            <a:pPr algn="ctr"/>
            <a:r>
              <a:rPr lang="en-US" sz="1400" dirty="0" smtClean="0"/>
              <a:t>Frame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7418294" y="3211650"/>
            <a:ext cx="380290" cy="709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418294" y="3281797"/>
            <a:ext cx="380290" cy="709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692355" y="4004937"/>
            <a:ext cx="380290" cy="709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692355" y="4075084"/>
            <a:ext cx="380290" cy="709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107073" y="2928850"/>
            <a:ext cx="380290" cy="709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07073" y="2857927"/>
            <a:ext cx="380290" cy="709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418294" y="3142820"/>
            <a:ext cx="380290" cy="709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418294" y="3352720"/>
            <a:ext cx="380290" cy="709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692355" y="3934014"/>
            <a:ext cx="380290" cy="709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692355" y="4146007"/>
            <a:ext cx="380290" cy="709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722247" y="1033782"/>
            <a:ext cx="841025" cy="661664"/>
          </a:xfrm>
          <a:prstGeom prst="rect">
            <a:avLst/>
          </a:prstGeom>
          <a:solidFill>
            <a:srgbClr val="F8E805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4722247" y="1102341"/>
            <a:ext cx="841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/>
                <a:cs typeface="Segoe UI Semibold"/>
              </a:rPr>
              <a:t>3.2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Segoe UI Semibold"/>
              <a:cs typeface="Segoe UI Semibold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47646" y="1667896"/>
            <a:ext cx="1859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 Semilight"/>
                <a:cs typeface="Segoe UI Semilight"/>
              </a:rPr>
              <a:t>Distributed H</a:t>
            </a:r>
            <a:r>
              <a:rPr lang="en-US" baseline="-25000" dirty="0" smtClean="0">
                <a:latin typeface="Segoe UI Semilight"/>
                <a:cs typeface="Segoe UI Semilight"/>
              </a:rPr>
              <a:t>2</a:t>
            </a:r>
            <a:r>
              <a:rPr lang="en-US" dirty="0" smtClean="0">
                <a:latin typeface="Segoe UI Semilight"/>
                <a:cs typeface="Segoe UI Semilight"/>
              </a:rPr>
              <a:t>O</a:t>
            </a:r>
          </a:p>
          <a:p>
            <a:pPr algn="ctr"/>
            <a:r>
              <a:rPr lang="en-US" dirty="0" smtClean="0">
                <a:latin typeface="Segoe UI Semilight"/>
                <a:cs typeface="Segoe UI Semilight"/>
              </a:rPr>
              <a:t>Frame in DKV</a:t>
            </a:r>
            <a:endParaRPr lang="en-US" dirty="0">
              <a:latin typeface="Segoe UI Semilight"/>
              <a:cs typeface="Segoe UI Semiligh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863487" y="1598011"/>
            <a:ext cx="1823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Segoe UI Semibold"/>
                <a:cs typeface="Segoe UI Semibold"/>
              </a:rPr>
              <a:t>H2O Cluster</a:t>
            </a:r>
            <a:endParaRPr lang="en-US" b="1" dirty="0">
              <a:latin typeface="Segoe UI Semibold"/>
              <a:cs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322986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164"/>
            <a:ext cx="8229600" cy="758334"/>
          </a:xfrm>
          <a:effectLst/>
        </p:spPr>
        <p:txBody>
          <a:bodyPr>
            <a:normAutofit fontScale="90000"/>
          </a:bodyPr>
          <a:lstStyle/>
          <a:p>
            <a:r>
              <a:rPr lang="en-US" sz="4400" dirty="0" smtClean="0">
                <a:effectLst/>
              </a:rPr>
              <a:t>R Script Starting H2O GLM</a:t>
            </a:r>
            <a:endParaRPr lang="en-US" sz="4400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6777" y="2401107"/>
            <a:ext cx="2759321" cy="4563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HTTP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156777" y="2857470"/>
            <a:ext cx="2759321" cy="456363"/>
          </a:xfrm>
          <a:prstGeom prst="rect">
            <a:avLst/>
          </a:prstGeom>
          <a:solidFill>
            <a:srgbClr val="F8E805">
              <a:alpha val="15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REST/JSON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6777" y="3313832"/>
            <a:ext cx="2759321" cy="912727"/>
          </a:xfrm>
          <a:prstGeom prst="rect">
            <a:avLst/>
          </a:prstGeom>
          <a:solidFill>
            <a:srgbClr val="F8E805">
              <a:alpha val="40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sz="1400" dirty="0" smtClean="0">
                <a:solidFill>
                  <a:srgbClr val="404040"/>
                </a:solidFill>
              </a:rPr>
              <a:t>.h2o.startModelJob()</a:t>
            </a:r>
          </a:p>
          <a:p>
            <a:pPr algn="ctr">
              <a:lnSpc>
                <a:spcPct val="110000"/>
              </a:lnSpc>
            </a:pPr>
            <a:r>
              <a:rPr lang="en-US" sz="1400" dirty="0" smtClean="0">
                <a:solidFill>
                  <a:srgbClr val="404040"/>
                </a:solidFill>
              </a:rPr>
              <a:t>POST /3/</a:t>
            </a:r>
            <a:r>
              <a:rPr lang="en-US" sz="1400" dirty="0" err="1" smtClean="0">
                <a:solidFill>
                  <a:srgbClr val="404040"/>
                </a:solidFill>
              </a:rPr>
              <a:t>ModelBuilders</a:t>
            </a:r>
            <a:r>
              <a:rPr lang="en-US" sz="1400" dirty="0" smtClean="0">
                <a:solidFill>
                  <a:srgbClr val="404040"/>
                </a:solidFill>
              </a:rPr>
              <a:t>/</a:t>
            </a:r>
            <a:r>
              <a:rPr lang="en-US" sz="1400" dirty="0" err="1" smtClean="0">
                <a:solidFill>
                  <a:srgbClr val="404040"/>
                </a:solidFill>
              </a:rPr>
              <a:t>glm</a:t>
            </a:r>
            <a:endParaRPr lang="en-US" sz="1400" dirty="0">
              <a:solidFill>
                <a:srgbClr val="40404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6777" y="4226558"/>
            <a:ext cx="2759321" cy="912727"/>
          </a:xfrm>
          <a:prstGeom prst="rect">
            <a:avLst/>
          </a:prstGeom>
          <a:solidFill>
            <a:schemeClr val="accent3">
              <a:lumMod val="75000"/>
              <a:alpha val="54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04040"/>
                </a:solidFill>
              </a:rPr>
              <a:t>h</a:t>
            </a:r>
            <a:r>
              <a:rPr lang="en-US" sz="1400" dirty="0" smtClean="0">
                <a:solidFill>
                  <a:srgbClr val="404040"/>
                </a:solidFill>
              </a:rPr>
              <a:t>2o.glm()</a:t>
            </a:r>
            <a:endParaRPr lang="en-US" sz="1400" dirty="0">
              <a:solidFill>
                <a:srgbClr val="40404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6777" y="5139284"/>
            <a:ext cx="2759321" cy="4563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 R script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156777" y="5595647"/>
            <a:ext cx="2759321" cy="4563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 Standard R process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156777" y="1944744"/>
            <a:ext cx="6027099" cy="4563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TCP/IP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3349731" y="2401107"/>
            <a:ext cx="2834145" cy="4563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HTTP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3349731" y="2857470"/>
            <a:ext cx="2834145" cy="456363"/>
          </a:xfrm>
          <a:prstGeom prst="rect">
            <a:avLst/>
          </a:prstGeom>
          <a:solidFill>
            <a:srgbClr val="F8E805">
              <a:alpha val="15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 REST/JSON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49731" y="3313832"/>
            <a:ext cx="2834145" cy="456363"/>
          </a:xfrm>
          <a:prstGeom prst="rect">
            <a:avLst/>
          </a:prstGeom>
          <a:solidFill>
            <a:schemeClr val="accent3">
              <a:lumMod val="75000"/>
              <a:alpha val="54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/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3/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ModelBuilders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glm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endpoint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49731" y="3770195"/>
            <a:ext cx="2834145" cy="456363"/>
          </a:xfrm>
          <a:prstGeom prst="rect">
            <a:avLst/>
          </a:prstGeom>
          <a:solidFill>
            <a:srgbClr val="F8E805">
              <a:alpha val="40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404040"/>
                </a:solidFill>
              </a:rPr>
              <a:t> Job</a:t>
            </a:r>
            <a:endParaRPr lang="en-US" sz="1400" dirty="0">
              <a:solidFill>
                <a:srgbClr val="40404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49731" y="4226558"/>
            <a:ext cx="2834145" cy="456363"/>
          </a:xfrm>
          <a:prstGeom prst="rect">
            <a:avLst/>
          </a:prstGeom>
          <a:solidFill>
            <a:schemeClr val="accent3">
              <a:lumMod val="75000"/>
              <a:alpha val="54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404040"/>
                </a:solidFill>
              </a:rPr>
              <a:t>GLM algorithm</a:t>
            </a:r>
            <a:endParaRPr lang="en-US" sz="1400" dirty="0">
              <a:solidFill>
                <a:srgbClr val="40404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49731" y="4682922"/>
            <a:ext cx="2834145" cy="456363"/>
          </a:xfrm>
          <a:prstGeom prst="rect">
            <a:avLst/>
          </a:prstGeom>
          <a:solidFill>
            <a:schemeClr val="accent3">
              <a:lumMod val="75000"/>
              <a:alpha val="54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04040"/>
                </a:solidFill>
              </a:rPr>
              <a:t>GLM </a:t>
            </a:r>
            <a:r>
              <a:rPr lang="en-US" sz="1400" dirty="0" smtClean="0">
                <a:solidFill>
                  <a:srgbClr val="404040"/>
                </a:solidFill>
              </a:rPr>
              <a:t>tasks</a:t>
            </a:r>
            <a:endParaRPr lang="en-US" sz="1400" dirty="0">
              <a:solidFill>
                <a:srgbClr val="40404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49731" y="5139284"/>
            <a:ext cx="1409394" cy="456363"/>
          </a:xfrm>
          <a:prstGeom prst="rect">
            <a:avLst/>
          </a:prstGeom>
          <a:solidFill>
            <a:srgbClr val="F8E805">
              <a:alpha val="40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404040"/>
                </a:solidFill>
              </a:rPr>
              <a:t> Fork/Join framework</a:t>
            </a:r>
            <a:endParaRPr lang="en-US" sz="1400" dirty="0">
              <a:solidFill>
                <a:srgbClr val="40404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59124" y="5139284"/>
            <a:ext cx="1424752" cy="456363"/>
          </a:xfrm>
          <a:prstGeom prst="rect">
            <a:avLst/>
          </a:prstGeom>
          <a:solidFill>
            <a:srgbClr val="F8E805">
              <a:alpha val="40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404040"/>
                </a:solidFill>
              </a:rPr>
              <a:t>K/V store framework</a:t>
            </a:r>
            <a:endParaRPr lang="en-US" sz="1400" dirty="0">
              <a:solidFill>
                <a:srgbClr val="40404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349731" y="5595647"/>
            <a:ext cx="2834145" cy="456363"/>
          </a:xfrm>
          <a:prstGeom prst="rect">
            <a:avLst/>
          </a:prstGeom>
          <a:solidFill>
            <a:srgbClr val="F8E805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404040"/>
                </a:solidFill>
              </a:rPr>
              <a:t> H2O process</a:t>
            </a:r>
            <a:endParaRPr lang="en-US" sz="1400" dirty="0">
              <a:solidFill>
                <a:srgbClr val="40404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490555" y="2665149"/>
            <a:ext cx="2367328" cy="3386861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738524" y="3313834"/>
            <a:ext cx="1871391" cy="3111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Network layer</a:t>
            </a:r>
            <a:endParaRPr lang="en-US" sz="1200" dirty="0"/>
          </a:p>
        </p:txBody>
      </p:sp>
      <p:sp>
        <p:nvSpPr>
          <p:cNvPr id="67" name="Rectangle 66"/>
          <p:cNvSpPr/>
          <p:nvPr/>
        </p:nvSpPr>
        <p:spPr>
          <a:xfrm>
            <a:off x="6738524" y="3780201"/>
            <a:ext cx="1871391" cy="311130"/>
          </a:xfrm>
          <a:prstGeom prst="rect">
            <a:avLst/>
          </a:prstGeom>
          <a:solidFill>
            <a:srgbClr val="F8E805">
              <a:alpha val="15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404040"/>
                </a:solidFill>
              </a:rPr>
              <a:t>REST layer</a:t>
            </a:r>
            <a:endParaRPr lang="en-US" sz="1200" dirty="0">
              <a:solidFill>
                <a:srgbClr val="40404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738524" y="4246568"/>
            <a:ext cx="1871391" cy="311130"/>
          </a:xfrm>
          <a:prstGeom prst="rect">
            <a:avLst/>
          </a:prstGeom>
          <a:solidFill>
            <a:schemeClr val="accent3">
              <a:lumMod val="75000"/>
              <a:alpha val="54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404040"/>
                </a:solidFill>
              </a:rPr>
              <a:t>H2O - </a:t>
            </a:r>
            <a:r>
              <a:rPr lang="en-US" sz="1200" dirty="0" err="1" smtClean="0">
                <a:solidFill>
                  <a:srgbClr val="404040"/>
                </a:solidFill>
              </a:rPr>
              <a:t>algos</a:t>
            </a:r>
            <a:endParaRPr lang="en-US" sz="1200" dirty="0">
              <a:solidFill>
                <a:srgbClr val="40404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738524" y="4712935"/>
            <a:ext cx="1871391" cy="311130"/>
          </a:xfrm>
          <a:prstGeom prst="rect">
            <a:avLst/>
          </a:prstGeom>
          <a:solidFill>
            <a:srgbClr val="F8E805">
              <a:alpha val="40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404040"/>
                </a:solidFill>
              </a:rPr>
              <a:t> H2O - core</a:t>
            </a:r>
            <a:endParaRPr lang="en-US" sz="1200" dirty="0">
              <a:solidFill>
                <a:srgbClr val="40404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38524" y="5179302"/>
            <a:ext cx="1871391" cy="3111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 process</a:t>
            </a:r>
            <a:endParaRPr lang="en-US" sz="1200" dirty="0"/>
          </a:p>
        </p:txBody>
      </p:sp>
      <p:sp>
        <p:nvSpPr>
          <p:cNvPr id="71" name="Rectangle 70"/>
          <p:cNvSpPr/>
          <p:nvPr/>
        </p:nvSpPr>
        <p:spPr>
          <a:xfrm>
            <a:off x="6738524" y="5645668"/>
            <a:ext cx="1871391" cy="311130"/>
          </a:xfrm>
          <a:prstGeom prst="rect">
            <a:avLst/>
          </a:prstGeom>
          <a:solidFill>
            <a:srgbClr val="F8E805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404040"/>
                </a:solidFill>
              </a:rPr>
              <a:t> H2O process</a:t>
            </a:r>
            <a:endParaRPr lang="en-US" sz="1200" dirty="0">
              <a:solidFill>
                <a:srgbClr val="40404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490555" y="2796640"/>
            <a:ext cx="236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Legend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82820" y="1301434"/>
            <a:ext cx="0" cy="3411501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82820" y="1244764"/>
            <a:ext cx="3283934" cy="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566754" y="1353641"/>
            <a:ext cx="0" cy="4183466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984590" y="1599351"/>
            <a:ext cx="0" cy="3828879"/>
          </a:xfrm>
          <a:prstGeom prst="straightConnector1">
            <a:avLst/>
          </a:prstGeom>
          <a:ln w="57150" cap="rnd" cmpd="sng">
            <a:solidFill>
              <a:schemeClr val="tx1">
                <a:lumMod val="85000"/>
                <a:lumOff val="15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2748775" y="1563594"/>
            <a:ext cx="3157426" cy="0"/>
          </a:xfrm>
          <a:prstGeom prst="straightConnector1">
            <a:avLst/>
          </a:prstGeom>
          <a:ln w="57150" cap="rnd" cmpd="sng">
            <a:solidFill>
              <a:schemeClr val="tx1">
                <a:lumMod val="85000"/>
                <a:lumOff val="15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748775" y="1709110"/>
            <a:ext cx="0" cy="3003825"/>
          </a:xfrm>
          <a:prstGeom prst="straightConnector1">
            <a:avLst/>
          </a:prstGeom>
          <a:ln w="57150" cap="rnd" cmpd="sng">
            <a:solidFill>
              <a:schemeClr val="tx1">
                <a:lumMod val="85000"/>
                <a:lumOff val="15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990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0192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Demo of Consumer Loan App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Demo of </a:t>
            </a:r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667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618509"/>
            <a:ext cx="9144000" cy="42394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Sparkling Water</a:t>
            </a:r>
          </a:p>
          <a:p>
            <a:pPr algn="ctr"/>
            <a:r>
              <a:rPr lang="en-US" sz="6000" dirty="0" smtClean="0"/>
              <a:t>(H2O and Spark)</a:t>
            </a:r>
            <a:endParaRPr lang="en-US" sz="60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57855" cy="2618509"/>
          </a:xfrm>
          <a:prstGeom prst="rect">
            <a:avLst/>
          </a:prstGeom>
          <a:solidFill>
            <a:srgbClr val="FBE93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56" y="443332"/>
            <a:ext cx="4516613" cy="173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10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/>
          <p:cNvSpPr/>
          <p:nvPr/>
        </p:nvSpPr>
        <p:spPr>
          <a:xfrm>
            <a:off x="6151428" y="1301750"/>
            <a:ext cx="2581074" cy="527093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Sparkling </a:t>
            </a:r>
            <a:r>
              <a:rPr lang="en-US" dirty="0" smtClean="0"/>
              <a:t>Water Application Life Cycle</a:t>
            </a:r>
            <a:endParaRPr lang="en-US" dirty="0"/>
          </a:p>
        </p:txBody>
      </p:sp>
      <p:sp>
        <p:nvSpPr>
          <p:cNvPr id="3" name="Folded Corner 2"/>
          <p:cNvSpPr/>
          <p:nvPr/>
        </p:nvSpPr>
        <p:spPr>
          <a:xfrm>
            <a:off x="322519" y="3785457"/>
            <a:ext cx="1005717" cy="921951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Sparkling App</a:t>
            </a:r>
          </a:p>
          <a:p>
            <a:pPr algn="ctr"/>
            <a:r>
              <a:rPr lang="en-US" sz="1600" dirty="0"/>
              <a:t>j</a:t>
            </a:r>
            <a:r>
              <a:rPr lang="en-US" sz="1600" dirty="0" smtClean="0"/>
              <a:t>ar file</a:t>
            </a:r>
            <a:endParaRPr lang="en-US" sz="1600" dirty="0"/>
          </a:p>
        </p:txBody>
      </p:sp>
      <p:sp>
        <p:nvSpPr>
          <p:cNvPr id="5" name="Oval 4"/>
          <p:cNvSpPr/>
          <p:nvPr/>
        </p:nvSpPr>
        <p:spPr>
          <a:xfrm>
            <a:off x="2630589" y="3464867"/>
            <a:ext cx="1279237" cy="12792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</a:t>
            </a:r>
          </a:p>
          <a:p>
            <a:pPr algn="ctr"/>
            <a:r>
              <a:rPr lang="en-US" dirty="0" smtClean="0"/>
              <a:t>Master</a:t>
            </a:r>
          </a:p>
          <a:p>
            <a:pPr algn="ctr"/>
            <a:r>
              <a:rPr lang="en-US" dirty="0" smtClean="0"/>
              <a:t>JVM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96408" y="4252553"/>
            <a:ext cx="1138014" cy="0"/>
          </a:xfrm>
          <a:prstGeom prst="straightConnector1">
            <a:avLst/>
          </a:prstGeom>
          <a:ln w="762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96408" y="3847756"/>
            <a:ext cx="11380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spark-submit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4360509" y="1817340"/>
            <a:ext cx="1280777" cy="127769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</a:t>
            </a:r>
          </a:p>
          <a:p>
            <a:pPr algn="ctr"/>
            <a:r>
              <a:rPr lang="en-US" dirty="0" smtClean="0"/>
              <a:t>Worker</a:t>
            </a:r>
          </a:p>
          <a:p>
            <a:pPr algn="ctr"/>
            <a:r>
              <a:rPr lang="en-US" dirty="0" smtClean="0"/>
              <a:t>JVM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751083" y="2881458"/>
            <a:ext cx="658893" cy="639634"/>
          </a:xfrm>
          <a:prstGeom prst="straightConnector1">
            <a:avLst/>
          </a:prstGeom>
          <a:ln w="762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738334" y="2474842"/>
            <a:ext cx="478805" cy="1"/>
          </a:xfrm>
          <a:prstGeom prst="straightConnector1">
            <a:avLst/>
          </a:prstGeom>
          <a:ln w="762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360509" y="3464096"/>
            <a:ext cx="1280777" cy="127769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</a:t>
            </a:r>
          </a:p>
          <a:p>
            <a:pPr algn="ctr"/>
            <a:r>
              <a:rPr lang="en-US" dirty="0" smtClean="0"/>
              <a:t>Worker</a:t>
            </a:r>
          </a:p>
          <a:p>
            <a:pPr algn="ctr"/>
            <a:r>
              <a:rPr lang="en-US" dirty="0" smtClean="0"/>
              <a:t>JVM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974502" y="4111521"/>
            <a:ext cx="341403" cy="1"/>
          </a:xfrm>
          <a:prstGeom prst="straightConnector1">
            <a:avLst/>
          </a:prstGeom>
          <a:ln w="762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738334" y="4121598"/>
            <a:ext cx="478805" cy="1"/>
          </a:xfrm>
          <a:prstGeom prst="straightConnector1">
            <a:avLst/>
          </a:prstGeom>
          <a:ln w="762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360509" y="5109526"/>
            <a:ext cx="1280777" cy="127769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</a:t>
            </a:r>
          </a:p>
          <a:p>
            <a:pPr algn="ctr"/>
            <a:r>
              <a:rPr lang="en-US" dirty="0" smtClean="0"/>
              <a:t>Worker</a:t>
            </a:r>
          </a:p>
          <a:p>
            <a:pPr algn="ctr"/>
            <a:r>
              <a:rPr lang="en-US" dirty="0" smtClean="0"/>
              <a:t>JVM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738334" y="5767028"/>
            <a:ext cx="478805" cy="1"/>
          </a:xfrm>
          <a:prstGeom prst="straightConnector1">
            <a:avLst/>
          </a:prstGeom>
          <a:ln w="762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751083" y="4680192"/>
            <a:ext cx="658893" cy="639634"/>
          </a:xfrm>
          <a:prstGeom prst="straightConnector1">
            <a:avLst/>
          </a:prstGeom>
          <a:ln w="762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710918" y="4296043"/>
            <a:ext cx="413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(1)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3961601" y="3245975"/>
            <a:ext cx="413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(2)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5738334" y="2555865"/>
            <a:ext cx="413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(3)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6520730" y="1352360"/>
            <a:ext cx="1905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Sparkling Water Cluster</a:t>
            </a:r>
            <a:endParaRPr lang="en-US" sz="1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6258323" y="1817340"/>
            <a:ext cx="2352576" cy="1277695"/>
            <a:chOff x="6258323" y="1817340"/>
            <a:chExt cx="2352576" cy="1277695"/>
          </a:xfrm>
        </p:grpSpPr>
        <p:sp>
          <p:nvSpPr>
            <p:cNvPr id="4" name="Rounded Rectangle 3"/>
            <p:cNvSpPr/>
            <p:nvPr/>
          </p:nvSpPr>
          <p:spPr>
            <a:xfrm>
              <a:off x="6258323" y="1817340"/>
              <a:ext cx="2352576" cy="127769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   Spark </a:t>
              </a:r>
            </a:p>
            <a:p>
              <a:r>
                <a:rPr lang="en-US" dirty="0" smtClean="0"/>
                <a:t>Executor </a:t>
              </a:r>
            </a:p>
            <a:p>
              <a:r>
                <a:rPr lang="en-US" dirty="0" smtClean="0"/>
                <a:t>    JVM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7651566" y="2019607"/>
              <a:ext cx="886439" cy="910469"/>
            </a:xfrm>
            <a:prstGeom prst="ellipse">
              <a:avLst/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</a:t>
              </a:r>
              <a:r>
                <a:rPr lang="en-US" baseline="-25000" dirty="0" smtClean="0"/>
                <a:t>2</a:t>
              </a:r>
              <a:r>
                <a:rPr lang="en-US" dirty="0" smtClean="0"/>
                <a:t>O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7324038" y="2482351"/>
              <a:ext cx="465295" cy="0"/>
            </a:xfrm>
            <a:prstGeom prst="straightConnector1">
              <a:avLst/>
            </a:prstGeom>
            <a:ln w="76200" cmpd="sng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356525" y="2557654"/>
              <a:ext cx="41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(4)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6251680" y="3482751"/>
            <a:ext cx="2352576" cy="12776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Spark </a:t>
            </a:r>
          </a:p>
          <a:p>
            <a:r>
              <a:rPr lang="en-US" dirty="0" smtClean="0"/>
              <a:t>Executor </a:t>
            </a:r>
          </a:p>
          <a:p>
            <a:r>
              <a:rPr lang="en-US" dirty="0" smtClean="0"/>
              <a:t>    JVM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7644923" y="3685018"/>
            <a:ext cx="886439" cy="91046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7317395" y="4147762"/>
            <a:ext cx="465295" cy="0"/>
          </a:xfrm>
          <a:prstGeom prst="straightConnector1">
            <a:avLst/>
          </a:prstGeom>
          <a:ln w="76200" cmpd="sng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6266982" y="5109526"/>
            <a:ext cx="2352576" cy="12776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Spark </a:t>
            </a:r>
          </a:p>
          <a:p>
            <a:r>
              <a:rPr lang="en-US" dirty="0" smtClean="0"/>
              <a:t>Executor </a:t>
            </a:r>
          </a:p>
          <a:p>
            <a:r>
              <a:rPr lang="en-US" dirty="0" smtClean="0"/>
              <a:t>    JVM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7660225" y="5311793"/>
            <a:ext cx="886439" cy="91046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7332697" y="5774537"/>
            <a:ext cx="465295" cy="0"/>
          </a:xfrm>
          <a:prstGeom prst="straightConnector1">
            <a:avLst/>
          </a:prstGeom>
          <a:ln w="76200" cmpd="sng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245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3361144" y="3384049"/>
            <a:ext cx="4817666" cy="1449455"/>
          </a:xfrm>
          <a:prstGeom prst="roundRect">
            <a:avLst/>
          </a:prstGeom>
          <a:solidFill>
            <a:schemeClr val="tx2">
              <a:lumMod val="60000"/>
              <a:lumOff val="40000"/>
              <a:alpha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3361144" y="5027243"/>
            <a:ext cx="4817666" cy="1470981"/>
          </a:xfrm>
          <a:prstGeom prst="roundRect">
            <a:avLst/>
          </a:prstGeom>
          <a:solidFill>
            <a:schemeClr val="tx2">
              <a:lumMod val="60000"/>
              <a:lumOff val="40000"/>
              <a:alpha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3361144" y="1719330"/>
            <a:ext cx="4817666" cy="1456630"/>
          </a:xfrm>
          <a:prstGeom prst="roundRect">
            <a:avLst/>
          </a:prstGeom>
          <a:solidFill>
            <a:schemeClr val="tx2">
              <a:lumMod val="60000"/>
              <a:lumOff val="40000"/>
              <a:alpha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3060709" y="1320610"/>
            <a:ext cx="5431367" cy="5406977"/>
          </a:xfrm>
          <a:prstGeom prst="round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Sparkling Water Data Distribution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638420" y="1805564"/>
            <a:ext cx="2335271" cy="1279237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</a:p>
        </p:txBody>
      </p:sp>
      <p:sp>
        <p:nvSpPr>
          <p:cNvPr id="31" name="Oval 30"/>
          <p:cNvSpPr/>
          <p:nvPr/>
        </p:nvSpPr>
        <p:spPr>
          <a:xfrm>
            <a:off x="5638421" y="3452320"/>
            <a:ext cx="2335271" cy="1279237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</a:p>
        </p:txBody>
      </p:sp>
      <p:sp>
        <p:nvSpPr>
          <p:cNvPr id="36" name="Oval 35"/>
          <p:cNvSpPr/>
          <p:nvPr/>
        </p:nvSpPr>
        <p:spPr>
          <a:xfrm>
            <a:off x="5638421" y="5097750"/>
            <a:ext cx="2335271" cy="1279237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53086" y="1295210"/>
            <a:ext cx="1905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Sparkling Water Cluster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3248260" y="1688151"/>
            <a:ext cx="1953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Spark Executor JVM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952508" y="2244442"/>
            <a:ext cx="380290" cy="709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952508" y="2314589"/>
            <a:ext cx="380290" cy="709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952508" y="2382296"/>
            <a:ext cx="380290" cy="709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952508" y="2453219"/>
            <a:ext cx="380290" cy="709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952508" y="2524142"/>
            <a:ext cx="380290" cy="709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952508" y="2595065"/>
            <a:ext cx="380290" cy="709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952508" y="3902410"/>
            <a:ext cx="380290" cy="709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952508" y="3972557"/>
            <a:ext cx="380290" cy="709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952508" y="4040264"/>
            <a:ext cx="380290" cy="709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3952508" y="4111187"/>
            <a:ext cx="380290" cy="709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952508" y="4182110"/>
            <a:ext cx="380290" cy="709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952508" y="4253033"/>
            <a:ext cx="380290" cy="709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952508" y="5566890"/>
            <a:ext cx="380290" cy="709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952508" y="5637037"/>
            <a:ext cx="380290" cy="709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952508" y="5704744"/>
            <a:ext cx="380290" cy="709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952508" y="5775667"/>
            <a:ext cx="380290" cy="709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952508" y="5846590"/>
            <a:ext cx="380290" cy="709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3952508" y="5917513"/>
            <a:ext cx="380290" cy="709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7259992" y="2246559"/>
            <a:ext cx="380290" cy="709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7259992" y="2316706"/>
            <a:ext cx="380290" cy="709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7259992" y="3899934"/>
            <a:ext cx="380290" cy="709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7259992" y="3970081"/>
            <a:ext cx="380290" cy="709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7259992" y="5564414"/>
            <a:ext cx="380290" cy="709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7259992" y="5634561"/>
            <a:ext cx="380290" cy="709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n 13"/>
          <p:cNvSpPr/>
          <p:nvPr/>
        </p:nvSpPr>
        <p:spPr>
          <a:xfrm>
            <a:off x="1003632" y="1527709"/>
            <a:ext cx="889660" cy="1657901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Source</a:t>
            </a:r>
          </a:p>
          <a:p>
            <a:pPr algn="ctr"/>
            <a:r>
              <a:rPr lang="en-US" dirty="0" smtClean="0"/>
              <a:t>(e.g. HDFS)</a:t>
            </a:r>
            <a:endParaRPr lang="en-US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2093667" y="2449139"/>
            <a:ext cx="1513135" cy="4080"/>
          </a:xfrm>
          <a:prstGeom prst="straightConnector1">
            <a:avLst/>
          </a:prstGeom>
          <a:ln w="152400" cmpd="sng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4622807" y="3794142"/>
            <a:ext cx="2328334" cy="0"/>
          </a:xfrm>
          <a:prstGeom prst="straightConnector1">
            <a:avLst/>
          </a:prstGeom>
          <a:ln w="152400" cmpd="sng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4622807" y="4334612"/>
            <a:ext cx="2328335" cy="0"/>
          </a:xfrm>
          <a:prstGeom prst="straightConnector1">
            <a:avLst/>
          </a:prstGeom>
          <a:ln w="152400" cmpd="sng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2477495" y="2540426"/>
            <a:ext cx="413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(1)</a:t>
            </a:r>
            <a:endParaRPr lang="en-US" sz="16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322518" y="3369409"/>
            <a:ext cx="413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(2)</a:t>
            </a:r>
            <a:endParaRPr lang="en-US" sz="1600" dirty="0"/>
          </a:p>
        </p:txBody>
      </p:sp>
      <p:sp>
        <p:nvSpPr>
          <p:cNvPr id="106" name="TextBox 105"/>
          <p:cNvSpPr txBox="1"/>
          <p:nvPr/>
        </p:nvSpPr>
        <p:spPr>
          <a:xfrm>
            <a:off x="5330986" y="4379126"/>
            <a:ext cx="413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(3)</a:t>
            </a:r>
            <a:endParaRPr lang="en-US" sz="16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59325" y="3367331"/>
            <a:ext cx="2239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98" name="Rounded Rectangle 97"/>
          <p:cNvSpPr/>
          <p:nvPr/>
        </p:nvSpPr>
        <p:spPr>
          <a:xfrm>
            <a:off x="7108710" y="2130942"/>
            <a:ext cx="691934" cy="3955537"/>
          </a:xfrm>
          <a:prstGeom prst="roundRect">
            <a:avLst/>
          </a:prstGeom>
          <a:solidFill>
            <a:schemeClr val="accent3">
              <a:lumMod val="75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7201091" y="2979399"/>
            <a:ext cx="502852" cy="52322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O</a:t>
            </a:r>
          </a:p>
          <a:p>
            <a:pPr algn="ctr"/>
            <a:r>
              <a:rPr lang="en-US" sz="1400" dirty="0" smtClean="0"/>
              <a:t>RDD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3771386" y="2133136"/>
            <a:ext cx="767171" cy="3955537"/>
          </a:xfrm>
          <a:prstGeom prst="roundRect">
            <a:avLst/>
          </a:prstGeom>
          <a:solidFill>
            <a:schemeClr val="accent2"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3241470" y="6173049"/>
            <a:ext cx="1953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Spark Executor JVM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248260" y="4520026"/>
            <a:ext cx="1953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Spark Executor JVM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48748" y="2975622"/>
            <a:ext cx="593107" cy="52322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Spark</a:t>
            </a:r>
          </a:p>
          <a:p>
            <a:pPr algn="ctr"/>
            <a:r>
              <a:rPr lang="en-US" sz="1400" dirty="0" smtClean="0"/>
              <a:t>RDD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76162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25725"/>
            <a:ext cx="7772400" cy="1470025"/>
          </a:xfrm>
        </p:spPr>
        <p:txBody>
          <a:bodyPr/>
          <a:lstStyle/>
          <a:p>
            <a:r>
              <a:rPr lang="en-US" dirty="0" smtClean="0"/>
              <a:t>Demo of Ask Craig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756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1471"/>
            <a:ext cx="8229600" cy="1143000"/>
          </a:xfrm>
        </p:spPr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2740" y="5959488"/>
            <a:ext cx="7259385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 smtClean="0"/>
              <a:t>H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dirty="0" smtClean="0"/>
              <a:t>Machine </a:t>
            </a:r>
            <a:r>
              <a:rPr lang="en-US" sz="1200" dirty="0" smtClean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42808" y="1327647"/>
            <a:ext cx="8229600" cy="47668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 smtClean="0"/>
              <a:t>Thanks for attending!</a:t>
            </a:r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 smtClean="0"/>
              <a:t>Content for today’s talk can be found at: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/h2oai/h2o-meetups/tree/master/2015_10_22_H2O_LV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593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1418622" y="6084300"/>
            <a:ext cx="2391377" cy="467406"/>
          </a:xfrm>
          <a:prstGeom prst="rect">
            <a:avLst/>
          </a:prstGeom>
          <a:solidFill>
            <a:srgbClr val="FF80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385206" y="950962"/>
            <a:ext cx="7313734" cy="857974"/>
          </a:xfrm>
          <a:prstGeom prst="rect">
            <a:avLst/>
          </a:prstGeom>
          <a:solidFill>
            <a:srgbClr val="F8E805">
              <a:alpha val="1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" name="Rectangle 2"/>
          <p:cNvSpPr/>
          <p:nvPr/>
        </p:nvSpPr>
        <p:spPr>
          <a:xfrm>
            <a:off x="1644426" y="1247167"/>
            <a:ext cx="1211924" cy="4561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Rectangle 6"/>
          <p:cNvSpPr/>
          <p:nvPr/>
        </p:nvSpPr>
        <p:spPr>
          <a:xfrm>
            <a:off x="3021943" y="1247167"/>
            <a:ext cx="1211924" cy="4561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Rectangle 7"/>
          <p:cNvSpPr/>
          <p:nvPr/>
        </p:nvSpPr>
        <p:spPr>
          <a:xfrm>
            <a:off x="4399459" y="1247167"/>
            <a:ext cx="1211924" cy="4561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Rectangle 8"/>
          <p:cNvSpPr/>
          <p:nvPr/>
        </p:nvSpPr>
        <p:spPr>
          <a:xfrm>
            <a:off x="5776976" y="1247167"/>
            <a:ext cx="1211924" cy="4561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1644422" y="1347397"/>
            <a:ext cx="1244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/>
                <a:cs typeface="Segoe UI"/>
              </a:rPr>
              <a:t>JavaScript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Segoe UI"/>
              <a:cs typeface="Segoe U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55188" y="1347397"/>
            <a:ext cx="1115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/>
                <a:cs typeface="Segoe UI"/>
              </a:rPr>
              <a:t>R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Segoe UI"/>
              <a:cs typeface="Segoe U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65951" y="1347397"/>
            <a:ext cx="1115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/>
                <a:cs typeface="Segoe UI"/>
              </a:rPr>
              <a:t>Python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Segoe UI"/>
              <a:cs typeface="Segoe U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79639" y="1347397"/>
            <a:ext cx="1216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/>
                <a:cs typeface="Segoe UI"/>
              </a:rPr>
              <a:t>Excel/Tableau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Segoe UI"/>
              <a:cs typeface="Segoe UI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07329" y="1909353"/>
            <a:ext cx="5657947" cy="516431"/>
            <a:chOff x="2104765" y="1852326"/>
            <a:chExt cx="6873673" cy="627397"/>
          </a:xfrm>
        </p:grpSpPr>
        <p:sp>
          <p:nvSpPr>
            <p:cNvPr id="19" name="Cloud 18"/>
            <p:cNvSpPr/>
            <p:nvPr/>
          </p:nvSpPr>
          <p:spPr>
            <a:xfrm>
              <a:off x="2104765" y="1852326"/>
              <a:ext cx="6873673" cy="627397"/>
            </a:xfrm>
            <a:prstGeom prst="cloud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37242" y="1969263"/>
              <a:ext cx="4190425" cy="448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Segoe UI"/>
                  <a:cs typeface="Segoe UI"/>
                </a:rPr>
                <a:t>Network</a:t>
              </a:r>
              <a:endParaRPr lang="en-US" sz="1600" dirty="0">
                <a:latin typeface="Segoe UI"/>
                <a:cs typeface="Segoe UI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1418623" y="2562795"/>
            <a:ext cx="7280317" cy="972912"/>
          </a:xfrm>
          <a:prstGeom prst="rect">
            <a:avLst/>
          </a:prstGeom>
          <a:solidFill>
            <a:srgbClr val="FFE066">
              <a:alpha val="2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418622" y="3535706"/>
            <a:ext cx="7280317" cy="111812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418623" y="4653825"/>
            <a:ext cx="3640839" cy="1363240"/>
          </a:xfrm>
          <a:prstGeom prst="rect">
            <a:avLst/>
          </a:prstGeom>
          <a:solidFill>
            <a:srgbClr val="FAED97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059462" y="4653825"/>
            <a:ext cx="3639477" cy="1363240"/>
          </a:xfrm>
          <a:prstGeom prst="rect">
            <a:avLst/>
          </a:prstGeom>
          <a:solidFill>
            <a:schemeClr val="bg1">
              <a:lumMod val="85000"/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644423" y="2751568"/>
            <a:ext cx="3301101" cy="667968"/>
          </a:xfrm>
          <a:prstGeom prst="rect">
            <a:avLst/>
          </a:prstGeom>
          <a:solidFill>
            <a:srgbClr val="FFE0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178990" y="2751568"/>
            <a:ext cx="3309483" cy="667968"/>
          </a:xfrm>
          <a:prstGeom prst="rect">
            <a:avLst/>
          </a:prstGeom>
          <a:solidFill>
            <a:srgbClr val="FFE0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653585" y="2951034"/>
            <a:ext cx="330109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Segoe UI"/>
                <a:cs typeface="Segoe UI"/>
              </a:rPr>
              <a:t>Rapids  Expression Evaluation Engine</a:t>
            </a:r>
            <a:endParaRPr lang="en-US" sz="1400" dirty="0">
              <a:latin typeface="Segoe UI"/>
              <a:cs typeface="Segoe U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06706" y="2958505"/>
            <a:ext cx="17171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 smtClean="0">
                <a:latin typeface="Segoe UI"/>
                <a:cs typeface="Segoe UI"/>
              </a:rPr>
              <a:t>Scala</a:t>
            </a:r>
            <a:endParaRPr lang="en-US" sz="1400" dirty="0">
              <a:latin typeface="Segoe UI"/>
              <a:cs typeface="Segoe U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45543" y="2810178"/>
            <a:ext cx="1475455" cy="551274"/>
            <a:chOff x="6408329" y="2911430"/>
            <a:chExt cx="1355455" cy="669727"/>
          </a:xfrm>
        </p:grpSpPr>
        <p:sp>
          <p:nvSpPr>
            <p:cNvPr id="29" name="Rectangle 28"/>
            <p:cNvSpPr/>
            <p:nvPr/>
          </p:nvSpPr>
          <p:spPr>
            <a:xfrm>
              <a:off x="6408329" y="2911430"/>
              <a:ext cx="1355455" cy="66972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456739" y="2929913"/>
              <a:ext cx="1307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Segoe UI"/>
                  <a:cs typeface="Segoe UI"/>
                </a:rPr>
                <a:t>Customer Algorithm</a:t>
              </a:r>
              <a:endParaRPr lang="en-US" sz="1400" dirty="0">
                <a:solidFill>
                  <a:schemeClr val="bg1"/>
                </a:solidFill>
                <a:latin typeface="Segoe UI"/>
                <a:cs typeface="Segoe UI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88175" y="3665499"/>
            <a:ext cx="1594646" cy="900304"/>
            <a:chOff x="6589355" y="3831162"/>
            <a:chExt cx="1594646" cy="900304"/>
          </a:xfrm>
        </p:grpSpPr>
        <p:sp>
          <p:nvSpPr>
            <p:cNvPr id="38" name="Rectangle 37"/>
            <p:cNvSpPr/>
            <p:nvPr/>
          </p:nvSpPr>
          <p:spPr>
            <a:xfrm>
              <a:off x="6589355" y="3831162"/>
              <a:ext cx="1594646" cy="90030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625030" y="4053427"/>
              <a:ext cx="1513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Segoe UI"/>
                  <a:cs typeface="Segoe UI"/>
                </a:rPr>
                <a:t>Customer Algorithm</a:t>
              </a:r>
              <a:endParaRPr lang="en-US" sz="1200" dirty="0">
                <a:solidFill>
                  <a:schemeClr val="bg1"/>
                </a:solidFill>
                <a:latin typeface="Segoe UI"/>
                <a:cs typeface="Segoe UI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644421" y="3665499"/>
            <a:ext cx="1594650" cy="900304"/>
            <a:chOff x="1345601" y="3831162"/>
            <a:chExt cx="1594650" cy="900304"/>
          </a:xfrm>
        </p:grpSpPr>
        <p:sp>
          <p:nvSpPr>
            <p:cNvPr id="53" name="Rectangle 52"/>
            <p:cNvSpPr/>
            <p:nvPr/>
          </p:nvSpPr>
          <p:spPr>
            <a:xfrm>
              <a:off x="1345602" y="3831162"/>
              <a:ext cx="1594649" cy="9003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345601" y="4131961"/>
              <a:ext cx="15946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Segoe UI"/>
                  <a:cs typeface="Segoe UI"/>
                </a:rPr>
                <a:t>Parse</a:t>
              </a:r>
              <a:endParaRPr lang="en-US" sz="1200" dirty="0">
                <a:solidFill>
                  <a:schemeClr val="bg1"/>
                </a:solidFill>
                <a:latin typeface="Segoe UI"/>
                <a:cs typeface="Segoe UI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92340" y="3653986"/>
            <a:ext cx="1594649" cy="923330"/>
            <a:chOff x="3061215" y="3835394"/>
            <a:chExt cx="1594649" cy="923330"/>
          </a:xfrm>
        </p:grpSpPr>
        <p:sp>
          <p:nvSpPr>
            <p:cNvPr id="33" name="Rectangle 32"/>
            <p:cNvSpPr/>
            <p:nvPr/>
          </p:nvSpPr>
          <p:spPr>
            <a:xfrm>
              <a:off x="3061215" y="3835394"/>
              <a:ext cx="1594649" cy="9003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061215" y="3835394"/>
              <a:ext cx="15946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  <a:latin typeface="Segoe UI"/>
                  <a:cs typeface="Segoe UI"/>
                </a:rPr>
                <a:t>GLM</a:t>
              </a:r>
            </a:p>
            <a:p>
              <a:pPr algn="ctr"/>
              <a:r>
                <a:rPr lang="en-US" sz="900" dirty="0" smtClean="0">
                  <a:solidFill>
                    <a:schemeClr val="bg1"/>
                  </a:solidFill>
                  <a:latin typeface="Segoe UI"/>
                  <a:cs typeface="Segoe UI"/>
                </a:rPr>
                <a:t>GBM</a:t>
              </a:r>
            </a:p>
            <a:p>
              <a:pPr algn="ctr"/>
              <a:r>
                <a:rPr lang="en-US" sz="900" dirty="0" smtClean="0">
                  <a:solidFill>
                    <a:schemeClr val="bg1"/>
                  </a:solidFill>
                  <a:latin typeface="Segoe UI"/>
                  <a:cs typeface="Segoe UI"/>
                </a:rPr>
                <a:t>RF</a:t>
              </a:r>
            </a:p>
            <a:p>
              <a:pPr algn="ctr"/>
              <a:r>
                <a:rPr lang="en-US" sz="900" dirty="0" smtClean="0">
                  <a:solidFill>
                    <a:schemeClr val="bg1"/>
                  </a:solidFill>
                  <a:latin typeface="Segoe UI"/>
                  <a:cs typeface="Segoe UI"/>
                </a:rPr>
                <a:t>Deep Learning</a:t>
              </a:r>
            </a:p>
            <a:p>
              <a:pPr algn="ctr"/>
              <a:r>
                <a:rPr lang="en-US" sz="900" dirty="0" smtClean="0">
                  <a:solidFill>
                    <a:schemeClr val="bg1"/>
                  </a:solidFill>
                  <a:latin typeface="Segoe UI"/>
                  <a:cs typeface="Segoe UI"/>
                </a:rPr>
                <a:t>K-Means</a:t>
              </a:r>
            </a:p>
            <a:p>
              <a:pPr algn="ctr"/>
              <a:r>
                <a:rPr lang="en-US" sz="900" dirty="0" smtClean="0">
                  <a:solidFill>
                    <a:schemeClr val="bg1"/>
                  </a:solidFill>
                  <a:latin typeface="Segoe UI"/>
                  <a:cs typeface="Segoe UI"/>
                </a:rPr>
                <a:t>PCA</a:t>
              </a:r>
              <a:endParaRPr lang="en-US" sz="900" dirty="0">
                <a:solidFill>
                  <a:schemeClr val="bg1"/>
                </a:solidFill>
                <a:latin typeface="Segoe UI"/>
                <a:cs typeface="Segoe UI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40258" y="3665499"/>
            <a:ext cx="1594649" cy="900304"/>
            <a:chOff x="4880170" y="3831162"/>
            <a:chExt cx="1594649" cy="900304"/>
          </a:xfrm>
        </p:grpSpPr>
        <p:sp>
          <p:nvSpPr>
            <p:cNvPr id="51" name="Rectangle 50"/>
            <p:cNvSpPr/>
            <p:nvPr/>
          </p:nvSpPr>
          <p:spPr>
            <a:xfrm>
              <a:off x="4880170" y="3831162"/>
              <a:ext cx="1594649" cy="9003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880170" y="4053427"/>
              <a:ext cx="15946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Segoe UI"/>
                  <a:cs typeface="Segoe UI"/>
                </a:rPr>
                <a:t>In-H2O Prediction Engine</a:t>
              </a:r>
              <a:endParaRPr lang="en-US" sz="1200" dirty="0">
                <a:solidFill>
                  <a:schemeClr val="bg1"/>
                </a:solidFill>
                <a:latin typeface="Segoe UI"/>
                <a:cs typeface="Segoe UI"/>
              </a:endParaRPr>
            </a:p>
          </p:txBody>
        </p:sp>
      </p:grp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60588"/>
            <a:ext cx="8229600" cy="758334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effectLst/>
              </a:rPr>
              <a:t>H2O Software Stack</a:t>
            </a:r>
            <a:endParaRPr lang="en-US" sz="4400" dirty="0">
              <a:effectLst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644421" y="4820991"/>
            <a:ext cx="3301104" cy="1033731"/>
            <a:chOff x="1029428" y="5500726"/>
            <a:chExt cx="2697620" cy="1033731"/>
          </a:xfrm>
        </p:grpSpPr>
        <p:sp>
          <p:nvSpPr>
            <p:cNvPr id="58" name="Rectangle 57"/>
            <p:cNvSpPr/>
            <p:nvPr/>
          </p:nvSpPr>
          <p:spPr>
            <a:xfrm>
              <a:off x="1029428" y="5500726"/>
              <a:ext cx="2697620" cy="344577"/>
            </a:xfrm>
            <a:prstGeom prst="rect">
              <a:avLst/>
            </a:prstGeom>
            <a:solidFill>
              <a:srgbClr val="FAE807"/>
            </a:solidFill>
            <a:ln w="3175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Fluid Vector Frame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29428" y="5845303"/>
              <a:ext cx="2697620" cy="344577"/>
            </a:xfrm>
            <a:prstGeom prst="rect">
              <a:avLst/>
            </a:prstGeom>
            <a:solidFill>
              <a:srgbClr val="FAE807"/>
            </a:solidFill>
            <a:ln w="3175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Distributed K/V Store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29428" y="6189880"/>
              <a:ext cx="2697620" cy="344577"/>
            </a:xfrm>
            <a:prstGeom prst="rect">
              <a:avLst/>
            </a:prstGeom>
            <a:solidFill>
              <a:srgbClr val="FAE807"/>
            </a:solidFill>
            <a:ln w="3175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Non-blocking Hash Map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178990" y="4820991"/>
            <a:ext cx="3309483" cy="1033731"/>
            <a:chOff x="1029428" y="5500726"/>
            <a:chExt cx="2697620" cy="1033731"/>
          </a:xfrm>
        </p:grpSpPr>
        <p:sp>
          <p:nvSpPr>
            <p:cNvPr id="52" name="Rectangle 51"/>
            <p:cNvSpPr/>
            <p:nvPr/>
          </p:nvSpPr>
          <p:spPr>
            <a:xfrm>
              <a:off x="1029428" y="5500726"/>
              <a:ext cx="2697620" cy="344577"/>
            </a:xfrm>
            <a:prstGeom prst="rect">
              <a:avLst/>
            </a:prstGeom>
            <a:solidFill>
              <a:srgbClr val="F2F2F2"/>
            </a:solidFill>
            <a:ln w="3175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404040"/>
                  </a:solidFill>
                </a:rPr>
                <a:t>Job</a:t>
              </a:r>
              <a:endParaRPr lang="en-US" sz="1400" dirty="0">
                <a:solidFill>
                  <a:srgbClr val="404040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428" y="5845303"/>
              <a:ext cx="2697620" cy="344577"/>
            </a:xfrm>
            <a:prstGeom prst="rect">
              <a:avLst/>
            </a:prstGeom>
            <a:solidFill>
              <a:srgbClr val="F2F2F2"/>
            </a:solidFill>
            <a:ln w="3175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rgbClr val="404040"/>
                  </a:solidFill>
                </a:rPr>
                <a:t>MRTask</a:t>
              </a:r>
              <a:endParaRPr lang="en-US" sz="1400" dirty="0">
                <a:solidFill>
                  <a:srgbClr val="404040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428" y="6189880"/>
              <a:ext cx="2697620" cy="344577"/>
            </a:xfrm>
            <a:prstGeom prst="rect">
              <a:avLst/>
            </a:prstGeom>
            <a:solidFill>
              <a:srgbClr val="F2F2F2"/>
            </a:solidFill>
            <a:ln w="3175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404040"/>
                  </a:solidFill>
                </a:rPr>
                <a:t>Fork/Join</a:t>
              </a:r>
              <a:endParaRPr lang="en-US" sz="1400" dirty="0">
                <a:solidFill>
                  <a:srgbClr val="40404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199119" y="1241964"/>
            <a:ext cx="1218974" cy="456138"/>
            <a:chOff x="7123800" y="1590370"/>
            <a:chExt cx="1218974" cy="456138"/>
          </a:xfrm>
        </p:grpSpPr>
        <p:sp>
          <p:nvSpPr>
            <p:cNvPr id="59" name="Rectangle 58"/>
            <p:cNvSpPr/>
            <p:nvPr/>
          </p:nvSpPr>
          <p:spPr>
            <a:xfrm>
              <a:off x="7123800" y="1590370"/>
              <a:ext cx="1211924" cy="4561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126463" y="1690600"/>
              <a:ext cx="12163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/>
                  <a:cs typeface="Segoe UI"/>
                </a:rPr>
                <a:t>Flow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/>
                <a:cs typeface="Segoe UI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644426" y="970501"/>
            <a:ext cx="6766617" cy="276999"/>
            <a:chOff x="3094402" y="647265"/>
            <a:chExt cx="1472330" cy="388194"/>
          </a:xfrm>
          <a:effectLst>
            <a:outerShdw blurRad="34925" dist="254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48" name="Rectangle 47"/>
            <p:cNvSpPr/>
            <p:nvPr/>
          </p:nvSpPr>
          <p:spPr>
            <a:xfrm>
              <a:off x="3094402" y="727175"/>
              <a:ext cx="1472330" cy="28539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94402" y="647265"/>
              <a:ext cx="1472330" cy="38819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Segoe UI"/>
                  <a:cs typeface="Segoe UI"/>
                </a:rPr>
                <a:t>Customer Algorith</a:t>
              </a:r>
              <a:r>
                <a:rPr lang="en-US" sz="1200" dirty="0">
                  <a:solidFill>
                    <a:schemeClr val="bg1"/>
                  </a:solidFill>
                  <a:latin typeface="Segoe UI"/>
                  <a:cs typeface="Segoe UI"/>
                </a:rPr>
                <a:t>m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418623" y="6149631"/>
            <a:ext cx="2391376" cy="343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egoe UI"/>
                <a:cs typeface="Segoe UI"/>
              </a:rPr>
              <a:t>Spark</a:t>
            </a:r>
            <a:endParaRPr lang="en-US" sz="1600" dirty="0">
              <a:latin typeface="Segoe UI"/>
              <a:cs typeface="Segoe UI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307563" y="6084300"/>
            <a:ext cx="2391377" cy="467406"/>
          </a:xfrm>
          <a:prstGeom prst="rect">
            <a:avLst/>
          </a:prstGeom>
          <a:solidFill>
            <a:srgbClr val="FF80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857114" y="6084300"/>
            <a:ext cx="2391377" cy="467406"/>
          </a:xfrm>
          <a:prstGeom prst="rect">
            <a:avLst/>
          </a:prstGeom>
          <a:solidFill>
            <a:srgbClr val="FF80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833728" y="6154553"/>
            <a:ext cx="2391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Segoe UI"/>
                <a:cs typeface="Segoe UI"/>
              </a:rPr>
              <a:t>Hadoop</a:t>
            </a:r>
            <a:endParaRPr lang="en-US" sz="1600" dirty="0">
              <a:latin typeface="Segoe UI"/>
              <a:cs typeface="Segoe UI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319278" y="6154553"/>
            <a:ext cx="2367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egoe UI"/>
                <a:cs typeface="Segoe UI"/>
              </a:rPr>
              <a:t>Standalone H2O</a:t>
            </a:r>
            <a:endParaRPr lang="en-US" sz="1600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53327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808" y="1327647"/>
            <a:ext cx="8229600" cy="4766898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About H2O				 					(</a:t>
            </a:r>
            <a:r>
              <a:rPr lang="en-US" sz="2400" dirty="0" smtClean="0"/>
              <a:t>10</a:t>
            </a:r>
            <a:r>
              <a:rPr lang="en-US" sz="2400" dirty="0" smtClean="0">
                <a:solidFill>
                  <a:schemeClr val="tx1"/>
                </a:solidFill>
              </a:rPr>
              <a:t> minutes)</a:t>
            </a:r>
          </a:p>
          <a:p>
            <a:r>
              <a:rPr lang="en-US" sz="2400" dirty="0" smtClean="0"/>
              <a:t>Demo of Scalability and H2O Flow	</a:t>
            </a:r>
            <a:r>
              <a:rPr lang="en-US" sz="2400" dirty="0"/>
              <a:t>	</a:t>
            </a:r>
            <a:r>
              <a:rPr lang="en-US" sz="2400" dirty="0" smtClean="0"/>
              <a:t>	(10 </a:t>
            </a:r>
            <a:r>
              <a:rPr lang="en-US" sz="2400" dirty="0"/>
              <a:t>minutes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Demo of R with H2O (Loan app)</a:t>
            </a:r>
            <a:r>
              <a:rPr lang="en-US" sz="2400" dirty="0"/>
              <a:t>			</a:t>
            </a:r>
            <a:r>
              <a:rPr lang="en-US" sz="2400" dirty="0" smtClean="0"/>
              <a:t>(15 </a:t>
            </a:r>
            <a:r>
              <a:rPr lang="en-US" sz="2400" dirty="0"/>
              <a:t>minutes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Demo of Python with H2O (Notebook)	(10 minutes)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Demo of Sparkling Water (Spark + H2O)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(Ask Craig)									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smtClean="0"/>
              <a:t>15</a:t>
            </a:r>
            <a:r>
              <a:rPr lang="en-US" sz="2400" dirty="0" smtClean="0">
                <a:solidFill>
                  <a:schemeClr val="tx1"/>
                </a:solidFill>
              </a:rPr>
              <a:t> minutes)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Q &amp; A 										(up to 30 minutes)</a:t>
            </a:r>
            <a:endParaRPr lang="en-US" sz="2400" dirty="0" smtClean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 smtClean="0"/>
              <a:t>Content for today’s talk can be found at:</a:t>
            </a:r>
          </a:p>
          <a:p>
            <a:pPr marL="0" indent="0" algn="ctr">
              <a:buNone/>
            </a:pPr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/h2oai/h2o-meetups/tree/master/2015_10_22_H2O_LV</a:t>
            </a: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Futura LT Pro Book" pitchFamily="34" charset="0"/>
              </a:rPr>
              <a:t>Outline for today’s talk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2740" y="5959488"/>
            <a:ext cx="7259385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 smtClean="0"/>
              <a:t>H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dirty="0" smtClean="0"/>
              <a:t>Machine </a:t>
            </a:r>
            <a:r>
              <a:rPr lang="en-US" sz="1200" dirty="0" smtClean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510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164"/>
            <a:ext cx="8229600" cy="758334"/>
          </a:xfrm>
          <a:effectLst/>
        </p:spPr>
        <p:txBody>
          <a:bodyPr>
            <a:normAutofit fontScale="90000"/>
          </a:bodyPr>
          <a:lstStyle/>
          <a:p>
            <a:r>
              <a:rPr lang="en-US" sz="4400" dirty="0" smtClean="0">
                <a:effectLst/>
              </a:rPr>
              <a:t>R Script Retrieving H2O GLM Result</a:t>
            </a:r>
            <a:endParaRPr lang="en-US" sz="4400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6777" y="2401107"/>
            <a:ext cx="2759321" cy="4563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HTTP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156777" y="2857470"/>
            <a:ext cx="2759321" cy="456363"/>
          </a:xfrm>
          <a:prstGeom prst="rect">
            <a:avLst/>
          </a:prstGeom>
          <a:solidFill>
            <a:srgbClr val="F8E805">
              <a:alpha val="5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REST/JSON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6777" y="3313832"/>
            <a:ext cx="2759321" cy="912727"/>
          </a:xfrm>
          <a:prstGeom prst="rect">
            <a:avLst/>
          </a:prstGeom>
          <a:solidFill>
            <a:srgbClr val="F8E805">
              <a:alpha val="40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sz="1400" dirty="0" smtClean="0">
                <a:solidFill>
                  <a:srgbClr val="404040"/>
                </a:solidFill>
              </a:rPr>
              <a:t> h2o.getModel()</a:t>
            </a:r>
          </a:p>
          <a:p>
            <a:pPr algn="ctr">
              <a:lnSpc>
                <a:spcPct val="110000"/>
              </a:lnSpc>
            </a:pPr>
            <a:r>
              <a:rPr lang="en-US" sz="1400" dirty="0" smtClean="0">
                <a:solidFill>
                  <a:srgbClr val="404040"/>
                </a:solidFill>
              </a:rPr>
              <a:t>GET /3/Models/</a:t>
            </a:r>
            <a:r>
              <a:rPr lang="en-US" sz="1400" dirty="0" err="1" smtClean="0">
                <a:solidFill>
                  <a:srgbClr val="404040"/>
                </a:solidFill>
              </a:rPr>
              <a:t>glm_model_id</a:t>
            </a:r>
            <a:endParaRPr lang="en-US" sz="1400" dirty="0">
              <a:solidFill>
                <a:srgbClr val="40404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6777" y="4226558"/>
            <a:ext cx="2759321" cy="912727"/>
          </a:xfrm>
          <a:prstGeom prst="rect">
            <a:avLst/>
          </a:prstGeom>
          <a:solidFill>
            <a:schemeClr val="accent3">
              <a:lumMod val="75000"/>
              <a:alpha val="54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04040"/>
                </a:solidFill>
              </a:rPr>
              <a:t>h</a:t>
            </a:r>
            <a:r>
              <a:rPr lang="en-US" sz="1400" dirty="0" smtClean="0">
                <a:solidFill>
                  <a:srgbClr val="404040"/>
                </a:solidFill>
              </a:rPr>
              <a:t>2o.glm()</a:t>
            </a:r>
            <a:endParaRPr lang="en-US" sz="1400" dirty="0">
              <a:solidFill>
                <a:srgbClr val="40404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6777" y="5139284"/>
            <a:ext cx="2759321" cy="4563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 R script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156777" y="5595647"/>
            <a:ext cx="2759321" cy="4563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 Standard R process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156777" y="1944744"/>
            <a:ext cx="6027099" cy="4563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TCP/IP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3349731" y="2401107"/>
            <a:ext cx="2834145" cy="4563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HTTP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3349731" y="2857470"/>
            <a:ext cx="2834145" cy="456363"/>
          </a:xfrm>
          <a:prstGeom prst="rect">
            <a:avLst/>
          </a:prstGeom>
          <a:solidFill>
            <a:srgbClr val="F8E805">
              <a:alpha val="5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 REST/JSON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49731" y="3313832"/>
            <a:ext cx="2834145" cy="456363"/>
          </a:xfrm>
          <a:prstGeom prst="rect">
            <a:avLst/>
          </a:prstGeom>
          <a:solidFill>
            <a:schemeClr val="accent3">
              <a:lumMod val="75000"/>
              <a:alpha val="54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/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/Models endpoint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49731" y="5139284"/>
            <a:ext cx="1409394" cy="456363"/>
          </a:xfrm>
          <a:prstGeom prst="rect">
            <a:avLst/>
          </a:prstGeom>
          <a:solidFill>
            <a:srgbClr val="F8E805">
              <a:alpha val="40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404040"/>
                </a:solidFill>
              </a:rPr>
              <a:t> Fork/Join framework</a:t>
            </a:r>
            <a:endParaRPr lang="en-US" sz="1400" dirty="0">
              <a:solidFill>
                <a:srgbClr val="40404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59124" y="5139284"/>
            <a:ext cx="1424752" cy="456363"/>
          </a:xfrm>
          <a:prstGeom prst="rect">
            <a:avLst/>
          </a:prstGeom>
          <a:solidFill>
            <a:srgbClr val="F8E805">
              <a:alpha val="40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404040"/>
                </a:solidFill>
              </a:rPr>
              <a:t>K/V store framework</a:t>
            </a:r>
            <a:endParaRPr lang="en-US" sz="1400" dirty="0">
              <a:solidFill>
                <a:srgbClr val="40404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349731" y="5595647"/>
            <a:ext cx="2834145" cy="456363"/>
          </a:xfrm>
          <a:prstGeom prst="rect">
            <a:avLst/>
          </a:prstGeom>
          <a:solidFill>
            <a:srgbClr val="F8E805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404040"/>
                </a:solidFill>
              </a:rPr>
              <a:t> H2O process</a:t>
            </a:r>
            <a:endParaRPr lang="en-US" sz="1400" dirty="0">
              <a:solidFill>
                <a:srgbClr val="40404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82820" y="1301434"/>
            <a:ext cx="0" cy="3411501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82820" y="1244764"/>
            <a:ext cx="3283934" cy="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566754" y="1353641"/>
            <a:ext cx="0" cy="4183466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5984590" y="1599351"/>
            <a:ext cx="0" cy="3828879"/>
          </a:xfrm>
          <a:prstGeom prst="straightConnector1">
            <a:avLst/>
          </a:prstGeom>
          <a:ln w="57150" cap="rnd" cmpd="sng">
            <a:solidFill>
              <a:schemeClr val="tx1">
                <a:lumMod val="85000"/>
                <a:lumOff val="15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2748775" y="1563594"/>
            <a:ext cx="3157426" cy="0"/>
          </a:xfrm>
          <a:prstGeom prst="straightConnector1">
            <a:avLst/>
          </a:prstGeom>
          <a:ln w="57150" cap="rnd" cmpd="sng">
            <a:solidFill>
              <a:schemeClr val="tx1">
                <a:lumMod val="85000"/>
                <a:lumOff val="15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748775" y="1709110"/>
            <a:ext cx="0" cy="3003825"/>
          </a:xfrm>
          <a:prstGeom prst="straightConnector1">
            <a:avLst/>
          </a:prstGeom>
          <a:ln w="57150" cap="rnd" cmpd="sng">
            <a:solidFill>
              <a:schemeClr val="tx1">
                <a:lumMod val="85000"/>
                <a:lumOff val="15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490555" y="2665149"/>
            <a:ext cx="2367328" cy="3386861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738524" y="3313834"/>
            <a:ext cx="1871391" cy="3111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Network layer</a:t>
            </a:r>
            <a:endParaRPr lang="en-US" sz="1200" dirty="0"/>
          </a:p>
        </p:txBody>
      </p:sp>
      <p:sp>
        <p:nvSpPr>
          <p:cNvPr id="67" name="Rectangle 66"/>
          <p:cNvSpPr/>
          <p:nvPr/>
        </p:nvSpPr>
        <p:spPr>
          <a:xfrm>
            <a:off x="6738524" y="3780201"/>
            <a:ext cx="1871391" cy="311130"/>
          </a:xfrm>
          <a:prstGeom prst="rect">
            <a:avLst/>
          </a:prstGeom>
          <a:solidFill>
            <a:srgbClr val="F8E805">
              <a:alpha val="5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404040"/>
                </a:solidFill>
              </a:rPr>
              <a:t>REST layer</a:t>
            </a:r>
            <a:endParaRPr lang="en-US" sz="1200" dirty="0">
              <a:solidFill>
                <a:srgbClr val="40404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738524" y="4246568"/>
            <a:ext cx="1871391" cy="311130"/>
          </a:xfrm>
          <a:prstGeom prst="rect">
            <a:avLst/>
          </a:prstGeom>
          <a:solidFill>
            <a:schemeClr val="accent3">
              <a:lumMod val="75000"/>
              <a:alpha val="54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404040"/>
                </a:solidFill>
              </a:rPr>
              <a:t>H2O - </a:t>
            </a:r>
            <a:r>
              <a:rPr lang="en-US" sz="1200" dirty="0" err="1" smtClean="0">
                <a:solidFill>
                  <a:srgbClr val="404040"/>
                </a:solidFill>
              </a:rPr>
              <a:t>algos</a:t>
            </a:r>
            <a:endParaRPr lang="en-US" sz="1200" dirty="0">
              <a:solidFill>
                <a:srgbClr val="40404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738524" y="4712935"/>
            <a:ext cx="1871391" cy="311130"/>
          </a:xfrm>
          <a:prstGeom prst="rect">
            <a:avLst/>
          </a:prstGeom>
          <a:solidFill>
            <a:srgbClr val="F8E805">
              <a:alpha val="40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404040"/>
                </a:solidFill>
              </a:rPr>
              <a:t> H2O - core</a:t>
            </a:r>
            <a:endParaRPr lang="en-US" sz="1200" dirty="0">
              <a:solidFill>
                <a:srgbClr val="40404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38524" y="5179302"/>
            <a:ext cx="1871391" cy="3111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 process</a:t>
            </a:r>
            <a:endParaRPr lang="en-US" sz="1200" dirty="0"/>
          </a:p>
        </p:txBody>
      </p:sp>
      <p:sp>
        <p:nvSpPr>
          <p:cNvPr id="71" name="Rectangle 70"/>
          <p:cNvSpPr/>
          <p:nvPr/>
        </p:nvSpPr>
        <p:spPr>
          <a:xfrm>
            <a:off x="6738524" y="5645668"/>
            <a:ext cx="1871391" cy="311130"/>
          </a:xfrm>
          <a:prstGeom prst="rect">
            <a:avLst/>
          </a:prstGeom>
          <a:solidFill>
            <a:srgbClr val="F8E805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404040"/>
                </a:solidFill>
              </a:rPr>
              <a:t> H2O process</a:t>
            </a:r>
            <a:endParaRPr lang="en-US" sz="1200" dirty="0">
              <a:solidFill>
                <a:srgbClr val="40404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490555" y="2796640"/>
            <a:ext cx="236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Legend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980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 txBox="1">
            <a:spLocks/>
          </p:cNvSpPr>
          <p:nvPr/>
        </p:nvSpPr>
        <p:spPr>
          <a:xfrm>
            <a:off x="262740" y="5959488"/>
            <a:ext cx="7259385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 smtClean="0"/>
              <a:t>H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dirty="0" smtClean="0"/>
              <a:t>Machine </a:t>
            </a:r>
            <a:r>
              <a:rPr lang="en-US" sz="1200" dirty="0" smtClean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441624" y="654818"/>
            <a:ext cx="7643889" cy="13727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1600" b="1" i="0" kern="1200" spc="0" baseline="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ctr"/>
            <a:r>
              <a:rPr lang="en-US" sz="6000" dirty="0" smtClean="0"/>
              <a:t>What is H2O?</a:t>
            </a:r>
            <a:endParaRPr lang="en-US" sz="6000" dirty="0"/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3206678101"/>
              </p:ext>
            </p:extLst>
          </p:nvPr>
        </p:nvGraphicFramePr>
        <p:xfrm>
          <a:off x="1041401" y="1491915"/>
          <a:ext cx="7044112" cy="44564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2606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 txBox="1">
            <a:spLocks/>
          </p:cNvSpPr>
          <p:nvPr/>
        </p:nvSpPr>
        <p:spPr>
          <a:xfrm>
            <a:off x="262740" y="5959488"/>
            <a:ext cx="7259385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 smtClean="0"/>
              <a:t>H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dirty="0" smtClean="0"/>
              <a:t>Machine </a:t>
            </a:r>
            <a:r>
              <a:rPr lang="en-US" sz="1200" dirty="0" smtClean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897" y="448134"/>
            <a:ext cx="430487" cy="6384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18" y="2609636"/>
            <a:ext cx="2443349" cy="3244281"/>
          </a:xfrm>
          <a:prstGeom prst="rect">
            <a:avLst/>
          </a:prstGeom>
        </p:spPr>
      </p:pic>
      <p:pic>
        <p:nvPicPr>
          <p:cNvPr id="9" name="Picture 8" descr="tibs_hasti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767" y="2851848"/>
            <a:ext cx="4941066" cy="2685137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535791" y="564415"/>
            <a:ext cx="8382740" cy="785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1600" b="1" i="0" kern="1200" spc="0" baseline="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ctr"/>
            <a:r>
              <a:rPr lang="en-US" sz="3600" b="0" dirty="0" err="1" smtClean="0">
                <a:latin typeface="Futura LT Pro Book" pitchFamily="34" charset="0"/>
              </a:rPr>
              <a:t>cientific</a:t>
            </a:r>
            <a:r>
              <a:rPr lang="en-US" sz="3600" b="0" dirty="0" smtClean="0">
                <a:latin typeface="Futura LT Pro Book" pitchFamily="34" charset="0"/>
              </a:rPr>
              <a:t> Advisory Council</a:t>
            </a:r>
            <a:endParaRPr lang="en-US" sz="3600" b="0" dirty="0">
              <a:latin typeface="Futura LT Pro Book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4880" y="1554501"/>
            <a:ext cx="24723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Stephen Boyd</a:t>
            </a:r>
          </a:p>
          <a:p>
            <a:r>
              <a:rPr lang="en-US" sz="1600" dirty="0" smtClean="0"/>
              <a:t>Professor of EE Engineering</a:t>
            </a:r>
          </a:p>
          <a:p>
            <a:r>
              <a:rPr lang="en-US" sz="1600" dirty="0" smtClean="0"/>
              <a:t>Stanford University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419167" y="1554501"/>
            <a:ext cx="25973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Rob </a:t>
            </a:r>
            <a:r>
              <a:rPr lang="en-US" sz="1600" b="1" dirty="0" err="1" smtClean="0"/>
              <a:t>Tibshirani</a:t>
            </a:r>
            <a:endParaRPr lang="en-US" sz="1600" b="1" dirty="0" smtClean="0"/>
          </a:p>
          <a:p>
            <a:r>
              <a:rPr lang="en-US" sz="1600" dirty="0" smtClean="0"/>
              <a:t>Professor of Health Research</a:t>
            </a:r>
          </a:p>
          <a:p>
            <a:r>
              <a:rPr lang="en-US" sz="1600" dirty="0" smtClean="0"/>
              <a:t>and Policy, and Statistics</a:t>
            </a:r>
          </a:p>
          <a:p>
            <a:r>
              <a:rPr lang="en-US" sz="1600" dirty="0"/>
              <a:t>Stanford University</a:t>
            </a:r>
          </a:p>
          <a:p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192278" y="1554501"/>
            <a:ext cx="19761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Trevor Hastie</a:t>
            </a:r>
          </a:p>
          <a:p>
            <a:r>
              <a:rPr lang="en-US" sz="1600" dirty="0" smtClean="0"/>
              <a:t>Professor of Statistics</a:t>
            </a:r>
          </a:p>
          <a:p>
            <a:r>
              <a:rPr lang="en-US" sz="1600" dirty="0"/>
              <a:t>Stanford University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00788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348337" y="3380430"/>
            <a:ext cx="2844798" cy="1320800"/>
            <a:chOff x="348337" y="3317753"/>
            <a:chExt cx="2844798" cy="13208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5" name="Rectangle 44"/>
            <p:cNvSpPr/>
            <p:nvPr/>
          </p:nvSpPr>
          <p:spPr>
            <a:xfrm>
              <a:off x="348337" y="3317753"/>
              <a:ext cx="2844798" cy="1320800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10"/>
            <p:cNvSpPr/>
            <p:nvPr/>
          </p:nvSpPr>
          <p:spPr>
            <a:xfrm>
              <a:off x="1016736" y="3609937"/>
              <a:ext cx="1507995" cy="736432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36195" rIns="72390" bIns="36195" numCol="1" spcCol="1270" anchor="ctr" anchorCtr="0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solidFill>
                    <a:schemeClr val="bg1"/>
                  </a:solidFill>
                  <a:latin typeface="Futura Std Book"/>
                </a:rPr>
                <a:t>Ensembles</a:t>
              </a:r>
              <a:endParaRPr lang="en-US" sz="2000" dirty="0">
                <a:solidFill>
                  <a:schemeClr val="bg1"/>
                </a:solidFill>
                <a:latin typeface="Futura Std Book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48335" y="4786917"/>
            <a:ext cx="2844798" cy="1320800"/>
            <a:chOff x="348335" y="4662222"/>
            <a:chExt cx="2844798" cy="13208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6" name="Rectangle 45"/>
            <p:cNvSpPr/>
            <p:nvPr/>
          </p:nvSpPr>
          <p:spPr>
            <a:xfrm>
              <a:off x="348335" y="4662222"/>
              <a:ext cx="2844798" cy="1320800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14"/>
            <p:cNvSpPr/>
            <p:nvPr/>
          </p:nvSpPr>
          <p:spPr>
            <a:xfrm>
              <a:off x="420329" y="4954406"/>
              <a:ext cx="2771405" cy="736432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36195" rIns="72390" bIns="36195" numCol="1" spcCol="1270" anchor="ctr" anchorCtr="0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solidFill>
                    <a:schemeClr val="bg1"/>
                  </a:solidFill>
                  <a:latin typeface="Futura Std Book"/>
                </a:rPr>
                <a:t>Deep Neural Networks</a:t>
              </a:r>
              <a:endParaRPr lang="en-US" sz="2000" dirty="0">
                <a:solidFill>
                  <a:schemeClr val="bg1"/>
                </a:solidFill>
                <a:latin typeface="Futura Std Book"/>
              </a:endParaRPr>
            </a:p>
          </p:txBody>
        </p:sp>
      </p:grpSp>
      <p:sp>
        <p:nvSpPr>
          <p:cNvPr id="33" name="Title 1"/>
          <p:cNvSpPr txBox="1">
            <a:spLocks/>
          </p:cNvSpPr>
          <p:nvPr/>
        </p:nvSpPr>
        <p:spPr>
          <a:xfrm>
            <a:off x="216155" y="455950"/>
            <a:ext cx="8702376" cy="785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1600" b="1" i="0" kern="1200" spc="0" baseline="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ctr"/>
            <a:r>
              <a:rPr lang="en-US" sz="4400" b="0" dirty="0" smtClean="0">
                <a:latin typeface="Futura LT Pro Book" pitchFamily="34" charset="0"/>
              </a:rPr>
              <a:t>Algorithms on H</a:t>
            </a:r>
            <a:r>
              <a:rPr lang="en-US" sz="3200" b="0" dirty="0" smtClean="0">
                <a:latin typeface="Futura LT Pro Book" pitchFamily="34" charset="0"/>
              </a:rPr>
              <a:t>2</a:t>
            </a:r>
            <a:r>
              <a:rPr lang="en-US" sz="4400" b="0" dirty="0" smtClean="0">
                <a:latin typeface="Futura LT Pro Book" pitchFamily="34" charset="0"/>
              </a:rPr>
              <a:t>O</a:t>
            </a:r>
            <a:endParaRPr lang="en-US" sz="4400" b="0" dirty="0">
              <a:latin typeface="Futura LT Pro Book" pitchFamily="34" charset="0"/>
            </a:endParaRPr>
          </a:p>
        </p:txBody>
      </p:sp>
      <p:sp>
        <p:nvSpPr>
          <p:cNvPr id="37" name="Round Same Side Corner Rectangle 4"/>
          <p:cNvSpPr/>
          <p:nvPr/>
        </p:nvSpPr>
        <p:spPr>
          <a:xfrm>
            <a:off x="3704715" y="2292311"/>
            <a:ext cx="5077863" cy="9888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20955" rIns="41910" bIns="20955" numCol="1" spcCol="1270" anchor="ctr" anchorCtr="0">
            <a:noAutofit/>
          </a:bodyPr>
          <a:lstStyle/>
          <a:p>
            <a:pPr marL="285750" lvl="1" indent="-285750" defTabSz="488950"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Futura LT Pro Light" pitchFamily="34" charset="0"/>
              </a:rPr>
              <a:t>Generalized Linear Models</a:t>
            </a:r>
            <a:r>
              <a:rPr lang="en-US" dirty="0" smtClean="0">
                <a:solidFill>
                  <a:schemeClr val="tx1"/>
                </a:solidFill>
                <a:latin typeface="Futura LT Pro Light" pitchFamily="34" charset="0"/>
              </a:rPr>
              <a:t>: Binomial, Gaussian, Gamma, Poisson and </a:t>
            </a:r>
            <a:r>
              <a:rPr lang="en-US" dirty="0" err="1" smtClean="0">
                <a:solidFill>
                  <a:schemeClr val="tx1"/>
                </a:solidFill>
                <a:latin typeface="Futura LT Pro Light" pitchFamily="34" charset="0"/>
              </a:rPr>
              <a:t>Tweedie</a:t>
            </a:r>
            <a:endParaRPr lang="en-US" dirty="0" smtClean="0">
              <a:solidFill>
                <a:schemeClr val="tx1"/>
              </a:solidFill>
              <a:latin typeface="Futura LT Pro Light" pitchFamily="34" charset="0"/>
            </a:endParaRPr>
          </a:p>
          <a:p>
            <a:pPr marL="285750" lvl="1" indent="-285750" defTabSz="488950"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Futura LT Pro Light" pitchFamily="34" charset="0"/>
              </a:rPr>
              <a:t>Naïve Bayes </a:t>
            </a:r>
          </a:p>
        </p:txBody>
      </p:sp>
      <p:sp>
        <p:nvSpPr>
          <p:cNvPr id="38" name="Round Same Side Corner Rectangle 8"/>
          <p:cNvSpPr/>
          <p:nvPr/>
        </p:nvSpPr>
        <p:spPr>
          <a:xfrm>
            <a:off x="3704715" y="3548984"/>
            <a:ext cx="5090635" cy="100758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20955" rIns="41910" bIns="20955" numCol="1" spcCol="1270" anchor="ctr" anchorCtr="0">
            <a:noAutofit/>
          </a:bodyPr>
          <a:lstStyle/>
          <a:p>
            <a:pPr marL="285750" lvl="1" indent="-285750" defTabSz="488950"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Futura LT Pro Light" pitchFamily="34" charset="0"/>
              </a:rPr>
              <a:t>Distributed Random Forest</a:t>
            </a:r>
            <a:r>
              <a:rPr lang="en-US" dirty="0" smtClean="0">
                <a:solidFill>
                  <a:schemeClr val="tx1"/>
                </a:solidFill>
                <a:latin typeface="Futura LT Pro Light" pitchFamily="34" charset="0"/>
              </a:rPr>
              <a:t>: Classification or regression models</a:t>
            </a:r>
          </a:p>
          <a:p>
            <a:pPr marL="285750" lvl="1" indent="-285750" defTabSz="488950"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Futura LT Pro Light" pitchFamily="34" charset="0"/>
              </a:rPr>
              <a:t>Gradient Boosting Machine</a:t>
            </a:r>
            <a:r>
              <a:rPr lang="en-US" dirty="0" smtClean="0">
                <a:solidFill>
                  <a:schemeClr val="tx1"/>
                </a:solidFill>
                <a:latin typeface="Futura LT Pro Light" pitchFamily="34" charset="0"/>
              </a:rPr>
              <a:t>: Produces an ensemble of decision trees with increasing refined approximations</a:t>
            </a:r>
          </a:p>
        </p:txBody>
      </p:sp>
      <p:sp>
        <p:nvSpPr>
          <p:cNvPr id="39" name="Round Same Side Corner Rectangle 12"/>
          <p:cNvSpPr/>
          <p:nvPr/>
        </p:nvSpPr>
        <p:spPr>
          <a:xfrm>
            <a:off x="3704715" y="4955471"/>
            <a:ext cx="5090635" cy="100758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20955" rIns="41910" bIns="20955" numCol="1" spcCol="1270" anchor="ctr" anchorCtr="0">
            <a:noAutofit/>
          </a:bodyPr>
          <a:lstStyle/>
          <a:p>
            <a:pPr marL="285750" lvl="1" indent="-285750" defTabSz="488950"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Futura LT Pro Light" pitchFamily="34" charset="0"/>
              </a:rPr>
              <a:t>Deep learning</a:t>
            </a:r>
            <a:r>
              <a:rPr lang="en-US" dirty="0" smtClean="0">
                <a:solidFill>
                  <a:schemeClr val="tx1"/>
                </a:solidFill>
                <a:latin typeface="Futura LT Pro Light" pitchFamily="34" charset="0"/>
              </a:rPr>
              <a:t>: Create multi-layer feed forward neural networks starting with an input layer followed by multiple layers of nonlinear transformations</a:t>
            </a:r>
            <a:endParaRPr lang="en-US" dirty="0">
              <a:solidFill>
                <a:schemeClr val="tx1"/>
              </a:solidFill>
              <a:latin typeface="Futura LT Pro Light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8337" y="1262181"/>
            <a:ext cx="8193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Futura LT Pro Book" pitchFamily="34" charset="0"/>
              </a:rPr>
              <a:t>Supervised Learning</a:t>
            </a:r>
            <a:endParaRPr lang="en-US" sz="2400" i="1" dirty="0">
              <a:latin typeface="Futura LT Pro Book" pitchFamily="34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348337" y="1973943"/>
            <a:ext cx="2844798" cy="1320800"/>
            <a:chOff x="348337" y="1973943"/>
            <a:chExt cx="2844798" cy="13208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8" name="Rectangle 7"/>
            <p:cNvSpPr/>
            <p:nvPr/>
          </p:nvSpPr>
          <p:spPr>
            <a:xfrm>
              <a:off x="348337" y="1973943"/>
              <a:ext cx="2844798" cy="1320800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"/>
            <p:cNvSpPr/>
            <p:nvPr/>
          </p:nvSpPr>
          <p:spPr>
            <a:xfrm>
              <a:off x="687982" y="2323419"/>
              <a:ext cx="2236101" cy="736432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36195" rIns="72390" bIns="36195" numCol="1" spcCol="1270" anchor="ctr" anchorCtr="0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solidFill>
                    <a:schemeClr val="bg1"/>
                  </a:solidFill>
                  <a:latin typeface="Futura Std Book"/>
                </a:rPr>
                <a:t>Statistical Analysis</a:t>
              </a:r>
              <a:endParaRPr lang="en-US" sz="2000" dirty="0">
                <a:solidFill>
                  <a:schemeClr val="bg1"/>
                </a:solidFill>
                <a:latin typeface="Futura Std Book"/>
              </a:endParaRPr>
            </a:p>
          </p:txBody>
        </p:sp>
      </p:grpSp>
      <p:sp>
        <p:nvSpPr>
          <p:cNvPr id="43" name="Title 1"/>
          <p:cNvSpPr txBox="1">
            <a:spLocks/>
          </p:cNvSpPr>
          <p:nvPr/>
        </p:nvSpPr>
        <p:spPr>
          <a:xfrm>
            <a:off x="262740" y="5959488"/>
            <a:ext cx="7259385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 smtClean="0"/>
              <a:t>H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dirty="0" smtClean="0"/>
              <a:t>Machine </a:t>
            </a:r>
            <a:r>
              <a:rPr lang="en-US" sz="1200" dirty="0" smtClean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450923" y="1973943"/>
            <a:ext cx="0" cy="1320800"/>
          </a:xfrm>
          <a:prstGeom prst="line">
            <a:avLst/>
          </a:prstGeom>
          <a:ln w="57150">
            <a:solidFill>
              <a:srgbClr val="FBE9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450923" y="3409529"/>
            <a:ext cx="0" cy="1286492"/>
          </a:xfrm>
          <a:prstGeom prst="line">
            <a:avLst/>
          </a:prstGeom>
          <a:ln w="57150">
            <a:solidFill>
              <a:srgbClr val="FBE9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450923" y="4810807"/>
            <a:ext cx="0" cy="1296910"/>
          </a:xfrm>
          <a:prstGeom prst="line">
            <a:avLst/>
          </a:prstGeom>
          <a:ln w="57150">
            <a:solidFill>
              <a:srgbClr val="FBE9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08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348337" y="3380430"/>
            <a:ext cx="2844798" cy="1320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10"/>
          <p:cNvSpPr/>
          <p:nvPr/>
        </p:nvSpPr>
        <p:spPr>
          <a:xfrm>
            <a:off x="216155" y="3672614"/>
            <a:ext cx="3136645" cy="73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2390" tIns="36195" rIns="72390" bIns="36195" numCol="1" spcCol="1270" anchor="ctr" anchorCtr="0">
            <a:noAutofit/>
          </a:bodyPr>
          <a:lstStyle/>
          <a:p>
            <a:pPr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dirty="0" smtClean="0">
                <a:solidFill>
                  <a:schemeClr val="bg1"/>
                </a:solidFill>
                <a:latin typeface="Futura Std Book"/>
              </a:rPr>
              <a:t>Dimensionality Reduction</a:t>
            </a:r>
            <a:endParaRPr lang="en-US" sz="1900" dirty="0">
              <a:solidFill>
                <a:schemeClr val="bg1"/>
              </a:solidFill>
              <a:latin typeface="Futura Std Book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48335" y="4786917"/>
            <a:ext cx="2844798" cy="1320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14"/>
          <p:cNvSpPr/>
          <p:nvPr/>
        </p:nvSpPr>
        <p:spPr>
          <a:xfrm>
            <a:off x="609522" y="5079101"/>
            <a:ext cx="2322870" cy="73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2390" tIns="36195" rIns="72390" bIns="36195" numCol="1" spcCol="1270" anchor="ctr" anchorCtr="0">
            <a:noAutofit/>
          </a:bodyPr>
          <a:lstStyle/>
          <a:p>
            <a:pPr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dirty="0" smtClean="0">
                <a:solidFill>
                  <a:schemeClr val="bg1"/>
                </a:solidFill>
                <a:latin typeface="Futura Std Book"/>
              </a:rPr>
              <a:t>Anomaly Detection</a:t>
            </a:r>
            <a:endParaRPr lang="en-US" sz="1900" dirty="0">
              <a:solidFill>
                <a:schemeClr val="bg1"/>
              </a:solidFill>
              <a:latin typeface="Futura Std Book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16155" y="455950"/>
            <a:ext cx="8702376" cy="785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1600" b="1" i="0" kern="1200" spc="0" baseline="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ctr"/>
            <a:r>
              <a:rPr lang="en-US" sz="4400" b="0" dirty="0" smtClean="0">
                <a:latin typeface="Futura LT Pro Book" pitchFamily="34" charset="0"/>
              </a:rPr>
              <a:t>Algorithms on H</a:t>
            </a:r>
            <a:r>
              <a:rPr lang="en-US" sz="3200" b="0" dirty="0" smtClean="0">
                <a:latin typeface="Futura LT Pro Book" pitchFamily="34" charset="0"/>
              </a:rPr>
              <a:t>2</a:t>
            </a:r>
            <a:r>
              <a:rPr lang="en-US" sz="4400" b="0" dirty="0" smtClean="0">
                <a:latin typeface="Futura LT Pro Book" pitchFamily="34" charset="0"/>
              </a:rPr>
              <a:t>O</a:t>
            </a:r>
            <a:endParaRPr lang="en-US" sz="4400" b="0" dirty="0">
              <a:latin typeface="Futura LT Pro Book" pitchFamily="34" charset="0"/>
            </a:endParaRPr>
          </a:p>
        </p:txBody>
      </p:sp>
      <p:sp>
        <p:nvSpPr>
          <p:cNvPr id="37" name="Round Same Side Corner Rectangle 4"/>
          <p:cNvSpPr/>
          <p:nvPr/>
        </p:nvSpPr>
        <p:spPr>
          <a:xfrm>
            <a:off x="3704715" y="2139911"/>
            <a:ext cx="5077863" cy="9888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20955" rIns="41910" bIns="20955" numCol="1" spcCol="1270" anchor="ctr" anchorCtr="0">
            <a:noAutofit/>
          </a:bodyPr>
          <a:lstStyle/>
          <a:p>
            <a:pPr marL="285750" lvl="1" indent="-285750" defTabSz="488950"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Futura LT Pro Light" pitchFamily="34" charset="0"/>
              </a:rPr>
              <a:t>K-means</a:t>
            </a:r>
            <a:r>
              <a:rPr lang="en-US" dirty="0" smtClean="0">
                <a:solidFill>
                  <a:schemeClr val="tx1"/>
                </a:solidFill>
                <a:latin typeface="Futura LT Pro Light" pitchFamily="34" charset="0"/>
              </a:rPr>
              <a:t>: </a:t>
            </a:r>
            <a:r>
              <a:rPr lang="en-US" dirty="0">
                <a:solidFill>
                  <a:schemeClr val="tx1"/>
                </a:solidFill>
                <a:latin typeface="Futura LT Pro Light" pitchFamily="34" charset="0"/>
              </a:rPr>
              <a:t>Partitions observations into k clusters/groups of the same spatial size</a:t>
            </a:r>
          </a:p>
        </p:txBody>
      </p:sp>
      <p:sp>
        <p:nvSpPr>
          <p:cNvPr id="38" name="Round Same Side Corner Rectangle 8"/>
          <p:cNvSpPr/>
          <p:nvPr/>
        </p:nvSpPr>
        <p:spPr>
          <a:xfrm>
            <a:off x="3704715" y="3548984"/>
            <a:ext cx="5090635" cy="100758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20955" rIns="41910" bIns="20955" numCol="1" spcCol="1270" anchor="ctr" anchorCtr="0">
            <a:noAutofit/>
          </a:bodyPr>
          <a:lstStyle/>
          <a:p>
            <a:pPr marL="285750" lvl="1" indent="-285750" defTabSz="488950"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Futura LT Pro Light" pitchFamily="34" charset="0"/>
              </a:rPr>
              <a:t>Principal Component </a:t>
            </a:r>
            <a:r>
              <a:rPr lang="en-US" b="1" dirty="0" smtClean="0">
                <a:solidFill>
                  <a:schemeClr val="tx1"/>
                </a:solidFill>
                <a:latin typeface="Futura LT Pro Light" pitchFamily="34" charset="0"/>
              </a:rPr>
              <a:t>Analysis</a:t>
            </a:r>
            <a:r>
              <a:rPr lang="en-US" dirty="0" smtClean="0">
                <a:solidFill>
                  <a:schemeClr val="tx1"/>
                </a:solidFill>
                <a:latin typeface="Futura LT Pro Light" pitchFamily="34" charset="0"/>
              </a:rPr>
              <a:t>: </a:t>
            </a:r>
            <a:r>
              <a:rPr lang="en-US" dirty="0">
                <a:solidFill>
                  <a:schemeClr val="tx1"/>
                </a:solidFill>
                <a:latin typeface="Futura LT Pro Light" pitchFamily="34" charset="0"/>
              </a:rPr>
              <a:t>Linearly transforms correlated variables to independent components</a:t>
            </a:r>
          </a:p>
        </p:txBody>
      </p:sp>
      <p:sp>
        <p:nvSpPr>
          <p:cNvPr id="39" name="Round Same Side Corner Rectangle 12"/>
          <p:cNvSpPr/>
          <p:nvPr/>
        </p:nvSpPr>
        <p:spPr>
          <a:xfrm>
            <a:off x="3704715" y="4955471"/>
            <a:ext cx="5090635" cy="100758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20955" rIns="41910" bIns="20955" numCol="1" spcCol="1270" anchor="ctr" anchorCtr="0">
            <a:noAutofit/>
          </a:bodyPr>
          <a:lstStyle/>
          <a:p>
            <a:pPr marL="285750" lvl="1" indent="-285750" defTabSz="488950"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  <a:latin typeface="Futura LT Pro Light" pitchFamily="34" charset="0"/>
              </a:rPr>
              <a:t>Autoencoders</a:t>
            </a:r>
            <a:r>
              <a:rPr lang="en-US" dirty="0">
                <a:solidFill>
                  <a:schemeClr val="tx1"/>
                </a:solidFill>
                <a:latin typeface="Futura LT Pro Light" pitchFamily="34" charset="0"/>
              </a:rPr>
              <a:t>: Find outliers using a nonlinear dimensionality reduction using deep learning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48337" y="1262181"/>
            <a:ext cx="8193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Futura LT Pro Book" pitchFamily="34" charset="0"/>
              </a:rPr>
              <a:t>Unsupervised Learning</a:t>
            </a:r>
            <a:endParaRPr lang="en-US" sz="2400" i="1" dirty="0">
              <a:latin typeface="Futura LT Pro Book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8337" y="1973943"/>
            <a:ext cx="2844798" cy="1320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"/>
          <p:cNvSpPr/>
          <p:nvPr/>
        </p:nvSpPr>
        <p:spPr>
          <a:xfrm>
            <a:off x="687982" y="2323419"/>
            <a:ext cx="2236101" cy="73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2390" tIns="36195" rIns="72390" bIns="36195" numCol="1" spcCol="1270" anchor="ctr" anchorCtr="0">
            <a:noAutofit/>
          </a:bodyPr>
          <a:lstStyle/>
          <a:p>
            <a:pPr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dirty="0" smtClean="0">
                <a:solidFill>
                  <a:schemeClr val="bg1"/>
                </a:solidFill>
                <a:latin typeface="Futura Std Book"/>
              </a:rPr>
              <a:t>Clustering</a:t>
            </a:r>
            <a:endParaRPr lang="en-US" sz="1900" dirty="0">
              <a:solidFill>
                <a:schemeClr val="bg1"/>
              </a:solidFill>
              <a:latin typeface="Futura Std Book"/>
            </a:endParaRPr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262740" y="5959488"/>
            <a:ext cx="7259385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 smtClean="0"/>
              <a:t>H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dirty="0" smtClean="0"/>
              <a:t>Machine </a:t>
            </a:r>
            <a:r>
              <a:rPr lang="en-US" sz="1200" dirty="0" smtClean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450923" y="1973943"/>
            <a:ext cx="0" cy="1320800"/>
          </a:xfrm>
          <a:prstGeom prst="line">
            <a:avLst/>
          </a:prstGeom>
          <a:ln w="57150">
            <a:solidFill>
              <a:srgbClr val="FBE9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450923" y="3409529"/>
            <a:ext cx="0" cy="1286492"/>
          </a:xfrm>
          <a:prstGeom prst="line">
            <a:avLst/>
          </a:prstGeom>
          <a:ln w="57150">
            <a:solidFill>
              <a:srgbClr val="FBE9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450923" y="4810807"/>
            <a:ext cx="0" cy="1296910"/>
          </a:xfrm>
          <a:prstGeom prst="line">
            <a:avLst/>
          </a:prstGeom>
          <a:ln w="57150">
            <a:solidFill>
              <a:srgbClr val="FBE9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179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25725"/>
            <a:ext cx="7772400" cy="1470025"/>
          </a:xfrm>
        </p:spPr>
        <p:txBody>
          <a:bodyPr/>
          <a:lstStyle/>
          <a:p>
            <a:r>
              <a:rPr lang="en-US" dirty="0" smtClean="0"/>
              <a:t>Demo of H2O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634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618509"/>
            <a:ext cx="9144000" cy="42394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H2O and R / Python</a:t>
            </a:r>
            <a:endParaRPr lang="en-US" sz="60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57855" cy="2618509"/>
          </a:xfrm>
          <a:prstGeom prst="rect">
            <a:avLst/>
          </a:prstGeom>
          <a:solidFill>
            <a:srgbClr val="FBE93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56" y="443332"/>
            <a:ext cx="4516613" cy="173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170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057"/>
            <a:ext cx="8229600" cy="694824"/>
          </a:xfrm>
        </p:spPr>
        <p:txBody>
          <a:bodyPr/>
          <a:lstStyle/>
          <a:p>
            <a:r>
              <a:rPr lang="en-US" sz="3750" dirty="0"/>
              <a:t>Reading </a:t>
            </a:r>
            <a:r>
              <a:rPr lang="en-US" sz="3750" dirty="0" smtClean="0"/>
              <a:t>Data </a:t>
            </a:r>
            <a:r>
              <a:rPr lang="en-US" sz="3750" dirty="0"/>
              <a:t>from HDFS into H2O </a:t>
            </a:r>
            <a:r>
              <a:rPr lang="en-US" sz="3750" dirty="0" smtClean="0"/>
              <a:t>with R</a:t>
            </a:r>
            <a:endParaRPr lang="en-US" sz="3750" dirty="0"/>
          </a:p>
        </p:txBody>
      </p:sp>
      <p:sp>
        <p:nvSpPr>
          <p:cNvPr id="85" name="TextBox 84"/>
          <p:cNvSpPr txBox="1"/>
          <p:nvPr/>
        </p:nvSpPr>
        <p:spPr>
          <a:xfrm>
            <a:off x="-140597" y="1707981"/>
            <a:ext cx="2096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/>
                <a:cs typeface="Segoe UI Semibold"/>
              </a:rPr>
              <a:t>STEP 1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Segoe UI Semibold"/>
              <a:cs typeface="Segoe UI Semibold"/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>
            <a:off x="211248" y="2254895"/>
            <a:ext cx="1396727" cy="0"/>
          </a:xfrm>
          <a:prstGeom prst="line">
            <a:avLst/>
          </a:prstGeom>
          <a:ln w="57150" cmpd="sng">
            <a:solidFill>
              <a:srgbClr val="F8E80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57200" y="4478638"/>
            <a:ext cx="116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 Semilight"/>
                <a:cs typeface="Segoe UI Semilight"/>
              </a:rPr>
              <a:t>R user </a:t>
            </a:r>
            <a:endParaRPr lang="en-US" dirty="0">
              <a:latin typeface="Segoe UI Semilight"/>
              <a:cs typeface="Segoe UI Semilight"/>
            </a:endParaRPr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57200" y="2697670"/>
            <a:ext cx="1596302" cy="1596302"/>
          </a:xfrm>
          <a:prstGeom prst="rect">
            <a:avLst/>
          </a:prstGeom>
        </p:spPr>
      </p:pic>
      <p:cxnSp>
        <p:nvCxnSpPr>
          <p:cNvPr id="97" name="Straight Arrow Connector 96"/>
          <p:cNvCxnSpPr/>
          <p:nvPr/>
        </p:nvCxnSpPr>
        <p:spPr>
          <a:xfrm>
            <a:off x="1653205" y="3935292"/>
            <a:ext cx="578204" cy="0"/>
          </a:xfrm>
          <a:prstGeom prst="straightConnector1">
            <a:avLst/>
          </a:prstGeom>
          <a:ln w="38100" cmpd="sng"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2366392" y="3679058"/>
            <a:ext cx="66164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2o_df = h2o.importFile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(“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hdfs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://path/to/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data.csv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2219135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1089</Words>
  <Application>Microsoft Macintosh PowerPoint</Application>
  <PresentationFormat>On-screen Show (4:3)</PresentationFormat>
  <Paragraphs>295</Paragraphs>
  <Slides>20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Outline for today’s talk</vt:lpstr>
      <vt:lpstr>PowerPoint Presentation</vt:lpstr>
      <vt:lpstr>PowerPoint Presentation</vt:lpstr>
      <vt:lpstr>PowerPoint Presentation</vt:lpstr>
      <vt:lpstr>PowerPoint Presentation</vt:lpstr>
      <vt:lpstr>Demo of H2O Flow</vt:lpstr>
      <vt:lpstr>PowerPoint Presentation</vt:lpstr>
      <vt:lpstr>Reading Data from HDFS into H2O with R</vt:lpstr>
      <vt:lpstr>Reading Data from HDFS into H2O with R</vt:lpstr>
      <vt:lpstr>Reading Data from HDFS into H2O with R</vt:lpstr>
      <vt:lpstr>R Script Starting H2O GLM</vt:lpstr>
      <vt:lpstr>Demo of Consumer Loan App  Demo of iPython Notebook</vt:lpstr>
      <vt:lpstr>PowerPoint Presentation</vt:lpstr>
      <vt:lpstr>Sparkling Water Application Life Cycle</vt:lpstr>
      <vt:lpstr>Sparkling Water Data Distribution</vt:lpstr>
      <vt:lpstr>Demo of Ask Craig App</vt:lpstr>
      <vt:lpstr>Q &amp; A</vt:lpstr>
      <vt:lpstr>H2O Software Stack</vt:lpstr>
      <vt:lpstr>R Script Retrieving H2O GLM Result</vt:lpstr>
    </vt:vector>
  </TitlesOfParts>
  <Company>TMK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Kraljevic</dc:creator>
  <cp:lastModifiedBy>Tom Kraljevic</cp:lastModifiedBy>
  <cp:revision>56</cp:revision>
  <cp:lastPrinted>2015-10-23T06:16:21Z</cp:lastPrinted>
  <dcterms:created xsi:type="dcterms:W3CDTF">2015-01-27T01:17:56Z</dcterms:created>
  <dcterms:modified xsi:type="dcterms:W3CDTF">2015-10-23T06:16:43Z</dcterms:modified>
</cp:coreProperties>
</file>