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307" r:id="rId3"/>
    <p:sldId id="299" r:id="rId4"/>
    <p:sldId id="309" r:id="rId5"/>
    <p:sldId id="306" r:id="rId6"/>
    <p:sldId id="273" r:id="rId7"/>
    <p:sldId id="283" r:id="rId8"/>
    <p:sldId id="267" r:id="rId9"/>
    <p:sldId id="312" r:id="rId10"/>
    <p:sldId id="308" r:id="rId11"/>
    <p:sldId id="285" r:id="rId12"/>
    <p:sldId id="304" r:id="rId13"/>
    <p:sldId id="290" r:id="rId14"/>
    <p:sldId id="289" r:id="rId15"/>
    <p:sldId id="291" r:id="rId16"/>
    <p:sldId id="287" r:id="rId17"/>
    <p:sldId id="288" r:id="rId18"/>
    <p:sldId id="292" r:id="rId19"/>
    <p:sldId id="293" r:id="rId20"/>
    <p:sldId id="280" r:id="rId21"/>
    <p:sldId id="258" r:id="rId22"/>
    <p:sldId id="281" r:id="rId23"/>
    <p:sldId id="303" r:id="rId24"/>
    <p:sldId id="297" r:id="rId25"/>
    <p:sldId id="296" r:id="rId26"/>
    <p:sldId id="310" r:id="rId27"/>
    <p:sldId id="311" r:id="rId28"/>
    <p:sldId id="300" r:id="rId29"/>
    <p:sldId id="301" r:id="rId30"/>
    <p:sldId id="302" r:id="rId31"/>
    <p:sldId id="305" r:id="rId3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9FFCC"/>
    <a:srgbClr val="FBE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46" autoAdjust="0"/>
    <p:restoredTop sz="93192" autoAdjust="0"/>
  </p:normalViewPr>
  <p:slideViewPr>
    <p:cSldViewPr snapToGrid="0" snapToObjects="1" showGuides="1">
      <p:cViewPr>
        <p:scale>
          <a:sx n="143" d="100"/>
          <a:sy n="143" d="100"/>
        </p:scale>
        <p:origin x="-816" y="-432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9665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4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5.wdp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6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2.wdp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3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913"/>
            <a:ext cx="7772400" cy="53039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3252" y="2146429"/>
            <a:ext cx="4066505" cy="927806"/>
          </a:xfrm>
        </p:spPr>
        <p:txBody>
          <a:bodyPr>
            <a:normAutofit/>
          </a:bodyPr>
          <a:lstStyle>
            <a:lvl1pPr marL="0" indent="0" algn="ctr">
              <a:buNone/>
              <a:defRPr sz="2800" i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Names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824414">
            <a:off x="-1894247" y="3883786"/>
            <a:ext cx="9144000" cy="298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4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7" y="4425173"/>
            <a:ext cx="781849" cy="61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0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7" y="4425173"/>
            <a:ext cx="781849" cy="61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7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7" y="4425173"/>
            <a:ext cx="781849" cy="61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78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3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9925" y="935584"/>
            <a:ext cx="4946875" cy="123380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7" y="4425173"/>
            <a:ext cx="781849" cy="615934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40149" y="2346171"/>
            <a:ext cx="4946650" cy="11636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740150" y="3738563"/>
            <a:ext cx="4946650" cy="1028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326009" y="935584"/>
            <a:ext cx="0" cy="3831679"/>
          </a:xfrm>
          <a:prstGeom prst="line">
            <a:avLst/>
          </a:prstGeom>
          <a:ln w="57150" cmpd="sng">
            <a:solidFill>
              <a:srgbClr val="FBE91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3740150" y="2253605"/>
            <a:ext cx="49587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740150" y="3628358"/>
            <a:ext cx="49587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211138" y="935831"/>
            <a:ext cx="2913062" cy="1233488"/>
          </a:xfrm>
        </p:spPr>
        <p:txBody>
          <a:bodyPr>
            <a:normAutofit/>
          </a:bodyPr>
          <a:lstStyle>
            <a:lvl1pPr marL="0" indent="0" algn="ctr">
              <a:buNone/>
              <a:defRPr sz="4000" b="0" i="0"/>
            </a:lvl1pPr>
            <a:lvl2pPr marL="457200" indent="0" algn="ctr">
              <a:buNone/>
              <a:defRPr baseline="0"/>
            </a:lvl2pPr>
          </a:lstStyle>
          <a:p>
            <a:pPr lvl="0"/>
            <a:r>
              <a:rPr lang="en-US" dirty="0" smtClean="0"/>
              <a:t>Topic 1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211138" y="2346723"/>
            <a:ext cx="2913062" cy="1163240"/>
          </a:xfrm>
        </p:spPr>
        <p:txBody>
          <a:bodyPr>
            <a:normAutofit/>
          </a:bodyPr>
          <a:lstStyle>
            <a:lvl1pPr marL="0" indent="0" algn="ctr">
              <a:buNone/>
              <a:defRPr sz="4000" baseline="0"/>
            </a:lvl1pPr>
          </a:lstStyle>
          <a:p>
            <a:pPr lvl="0"/>
            <a:r>
              <a:rPr lang="en-US" dirty="0" smtClean="0"/>
              <a:t>Topic 2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7" hasCustomPrompt="1"/>
          </p:nvPr>
        </p:nvSpPr>
        <p:spPr>
          <a:xfrm>
            <a:off x="211138" y="3738563"/>
            <a:ext cx="2913062" cy="1028700"/>
          </a:xfrm>
        </p:spPr>
        <p:txBody>
          <a:bodyPr>
            <a:normAutofit/>
          </a:bodyPr>
          <a:lstStyle>
            <a:lvl1pPr marL="0" indent="0" algn="ctr">
              <a:buNone/>
              <a:defRPr sz="4000" baseline="0"/>
            </a:lvl1pPr>
          </a:lstStyle>
          <a:p>
            <a:pPr lvl="0"/>
            <a:r>
              <a:rPr lang="en-US" dirty="0" smtClean="0"/>
              <a:t>Topic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6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1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7" y="4425173"/>
            <a:ext cx="781849" cy="61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7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8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3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7" y="4425173"/>
            <a:ext cx="781849" cy="61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3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7" y="4425173"/>
            <a:ext cx="781849" cy="61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0000">
              <a:schemeClr val="bg1"/>
            </a:gs>
            <a:gs pos="100000">
              <a:schemeClr val="bg1">
                <a:lumMod val="85000"/>
                <a:alpha val="41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7100"/>
            <a:ext cx="8229600" cy="661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0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3200" b="1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Courier New"/>
        <a:buChar char="o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682"/>
            <a:ext cx="7772400" cy="1225643"/>
          </a:xfrm>
        </p:spPr>
        <p:txBody>
          <a:bodyPr>
            <a:normAutofit/>
          </a:bodyPr>
          <a:lstStyle/>
          <a:p>
            <a:r>
              <a:rPr lang="en-US" dirty="0" smtClean="0"/>
              <a:t>BUILDING A MACHINE LEARNING APPLICATION WITH AWS LAMBDA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250" y="1685925"/>
            <a:ext cx="5905500" cy="294322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Tom Kraljevic</a:t>
            </a:r>
          </a:p>
          <a:p>
            <a:r>
              <a:rPr lang="en-US" dirty="0" smtClean="0"/>
              <a:t>tomk@h2o.ai</a:t>
            </a:r>
          </a:p>
          <a:p>
            <a:r>
              <a:rPr lang="en-US" dirty="0" smtClean="0"/>
              <a:t>H2O Open Tour 2016, Chicago IL</a:t>
            </a:r>
          </a:p>
          <a:p>
            <a:r>
              <a:rPr lang="en-US" dirty="0" smtClean="0"/>
              <a:t>May 3, 2016</a:t>
            </a:r>
          </a:p>
        </p:txBody>
      </p:sp>
    </p:spTree>
    <p:extLst>
      <p:ext uri="{BB962C8B-B14F-4D97-AF65-F5344CB8AC3E}">
        <p14:creationId xmlns:p14="http://schemas.microsoft.com/office/powerpoint/2010/main" val="3144673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MESSAGES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1" y="823237"/>
            <a:ext cx="83436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+mn-lt"/>
              </a:rPr>
              <a:t>[ Request message from JavaScript App to Lambda handler ]</a:t>
            </a:r>
          </a:p>
          <a:p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{</a:t>
            </a:r>
          </a:p>
          <a:p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"domain”: "</a:t>
            </a:r>
            <a:r>
              <a:rPr lang="en-US" dirty="0" err="1" smtClean="0">
                <a:latin typeface="+mn-lt"/>
              </a:rPr>
              <a:t>plzdonthackmekthxbye</a:t>
            </a:r>
            <a:r>
              <a:rPr lang="en-US" dirty="0" smtClean="0">
                <a:latin typeface="+mn-lt"/>
              </a:rPr>
              <a:t>”</a:t>
            </a:r>
          </a:p>
          <a:p>
            <a:r>
              <a:rPr lang="en-US" dirty="0" smtClean="0">
                <a:latin typeface="+mn-lt"/>
              </a:rPr>
              <a:t>}</a:t>
            </a:r>
          </a:p>
          <a:p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[ Response message from Lambda handler to JavaScript App ]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{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  "label": 1,</a:t>
            </a:r>
          </a:p>
          <a:p>
            <a:r>
              <a:rPr lang="en-US" dirty="0">
                <a:latin typeface="+mn-lt"/>
              </a:rPr>
              <a:t>  "class0Prob": 0.002564083122440164,</a:t>
            </a:r>
          </a:p>
          <a:p>
            <a:r>
              <a:rPr lang="en-US" dirty="0">
                <a:latin typeface="+mn-lt"/>
              </a:rPr>
              <a:t>  "class1Prob": 0.9974359168775598,</a:t>
            </a:r>
          </a:p>
          <a:p>
            <a:r>
              <a:rPr lang="en-US" dirty="0">
                <a:latin typeface="+mn-lt"/>
              </a:rPr>
              <a:t>  "intercept": -14.94132841574946,</a:t>
            </a:r>
          </a:p>
          <a:p>
            <a:r>
              <a:rPr lang="en-US" dirty="0">
                <a:latin typeface="+mn-lt"/>
              </a:rPr>
              <a:t>  "length": 29.841565204329598,</a:t>
            </a:r>
          </a:p>
          <a:p>
            <a:r>
              <a:rPr lang="pl-PL" dirty="0">
                <a:latin typeface="+mn-lt"/>
              </a:rPr>
              <a:t>  "</a:t>
            </a:r>
            <a:r>
              <a:rPr lang="pl-PL" dirty="0" err="1">
                <a:latin typeface="+mn-lt"/>
              </a:rPr>
              <a:t>entropy</a:t>
            </a:r>
            <a:r>
              <a:rPr lang="pl-PL" dirty="0">
                <a:latin typeface="+mn-lt"/>
              </a:rPr>
              <a:t>": 11.178560649883826,</a:t>
            </a:r>
          </a:p>
          <a:p>
            <a:r>
              <a:rPr lang="en-US" dirty="0">
                <a:latin typeface="+mn-lt"/>
              </a:rPr>
              <a:t>  "</a:t>
            </a:r>
            <a:r>
              <a:rPr lang="en-US" dirty="0" err="1">
                <a:latin typeface="+mn-lt"/>
              </a:rPr>
              <a:t>proVowels</a:t>
            </a:r>
            <a:r>
              <a:rPr lang="en-US" dirty="0">
                <a:latin typeface="+mn-lt"/>
              </a:rPr>
              <a:t>": -1.7679609134401084,</a:t>
            </a:r>
          </a:p>
          <a:p>
            <a:r>
              <a:rPr lang="is-IS" dirty="0">
                <a:latin typeface="+mn-lt"/>
              </a:rPr>
              <a:t>  "numWords": -18.347249579636706</a:t>
            </a:r>
          </a:p>
          <a:p>
            <a:r>
              <a:rPr lang="is-IS" dirty="0" smtClean="0">
                <a:latin typeface="+mn-lt"/>
              </a:rPr>
              <a:t>}</a:t>
            </a:r>
            <a:endParaRPr lang="is-I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5537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6995" y="3737480"/>
            <a:ext cx="2652701" cy="1323439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+mn-lt"/>
              </a:rPr>
              <a:t>{</a:t>
            </a:r>
          </a:p>
          <a:p>
            <a:r>
              <a:rPr lang="en-US" sz="800" dirty="0">
                <a:latin typeface="+mn-lt"/>
              </a:rPr>
              <a:t>  "label": 1,</a:t>
            </a:r>
          </a:p>
          <a:p>
            <a:r>
              <a:rPr lang="en-US" sz="800" dirty="0">
                <a:latin typeface="+mn-lt"/>
              </a:rPr>
              <a:t>  "class0Prob": 0.002564083122440164,</a:t>
            </a:r>
          </a:p>
          <a:p>
            <a:r>
              <a:rPr lang="en-US" sz="800" dirty="0">
                <a:latin typeface="+mn-lt"/>
              </a:rPr>
              <a:t>  "class1Prob": 0.9974359168775598,</a:t>
            </a:r>
          </a:p>
          <a:p>
            <a:r>
              <a:rPr lang="en-US" sz="800" dirty="0">
                <a:latin typeface="+mn-lt"/>
              </a:rPr>
              <a:t>  "intercept": -14.94132841574946,</a:t>
            </a:r>
          </a:p>
          <a:p>
            <a:r>
              <a:rPr lang="en-US" sz="800" dirty="0">
                <a:latin typeface="+mn-lt"/>
              </a:rPr>
              <a:t>  "length": 29.841565204329598,</a:t>
            </a:r>
          </a:p>
          <a:p>
            <a:r>
              <a:rPr lang="pl-PL" sz="800" dirty="0">
                <a:latin typeface="+mn-lt"/>
              </a:rPr>
              <a:t>  "</a:t>
            </a:r>
            <a:r>
              <a:rPr lang="pl-PL" sz="800" dirty="0" err="1">
                <a:latin typeface="+mn-lt"/>
              </a:rPr>
              <a:t>entropy</a:t>
            </a:r>
            <a:r>
              <a:rPr lang="pl-PL" sz="800" dirty="0">
                <a:latin typeface="+mn-lt"/>
              </a:rPr>
              <a:t>": 11.178560649883826,</a:t>
            </a:r>
          </a:p>
          <a:p>
            <a:r>
              <a:rPr lang="en-US" sz="800" dirty="0">
                <a:latin typeface="+mn-lt"/>
              </a:rPr>
              <a:t>  "</a:t>
            </a:r>
            <a:r>
              <a:rPr lang="en-US" sz="800" dirty="0" err="1">
                <a:latin typeface="+mn-lt"/>
              </a:rPr>
              <a:t>proVowels</a:t>
            </a:r>
            <a:r>
              <a:rPr lang="en-US" sz="800" dirty="0">
                <a:latin typeface="+mn-lt"/>
              </a:rPr>
              <a:t>": -1.7679609134401084,</a:t>
            </a:r>
          </a:p>
          <a:p>
            <a:r>
              <a:rPr lang="is-IS" sz="800" dirty="0">
                <a:latin typeface="+mn-lt"/>
              </a:rPr>
              <a:t>  "numWords": -18.347249579636706</a:t>
            </a:r>
          </a:p>
          <a:p>
            <a:r>
              <a:rPr lang="is-IS" sz="800" dirty="0">
                <a:latin typeface="+mn-lt"/>
              </a:rPr>
              <a:t>}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1821415" y="2417720"/>
            <a:ext cx="779575" cy="73764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DEPLOYMENT </a:t>
            </a:r>
            <a:r>
              <a:rPr lang="en-US" dirty="0" smtClean="0"/>
              <a:t>ARCHITECTURE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3878158" y="2356514"/>
            <a:ext cx="684840" cy="895350"/>
            <a:chOff x="3751726" y="2638601"/>
            <a:chExt cx="736601" cy="1193800"/>
          </a:xfrm>
        </p:grpSpPr>
        <p:sp>
          <p:nvSpPr>
            <p:cNvPr id="12" name="TextBox 11"/>
            <p:cNvSpPr txBox="1"/>
            <p:nvPr/>
          </p:nvSpPr>
          <p:spPr>
            <a:xfrm>
              <a:off x="3751726" y="3493902"/>
              <a:ext cx="736601" cy="33849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smtClean="0"/>
                <a:t>REST endpoint</a:t>
              </a:r>
              <a:endParaRPr lang="en-US" b="1" kern="1200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391" y="2638601"/>
              <a:ext cx="619353" cy="696245"/>
            </a:xfrm>
            <a:prstGeom prst="rect">
              <a:avLst/>
            </a:prstGeom>
          </p:spPr>
        </p:pic>
      </p:grpSp>
      <p:pic>
        <p:nvPicPr>
          <p:cNvPr id="28" name="Picture 27" descr="Us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69" y="2414045"/>
            <a:ext cx="731520" cy="54864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745641" y="2552020"/>
            <a:ext cx="951250" cy="2941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0" tIns="0" rIns="0" bIns="0" rtlCol="0" anchor="t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b="1" kern="1200" dirty="0" smtClean="0"/>
              <a:t>JavaScript App</a:t>
            </a:r>
            <a:endParaRPr lang="en-US" b="1" kern="12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2775703" y="2665168"/>
            <a:ext cx="729276" cy="0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1094389" y="2687370"/>
            <a:ext cx="640080" cy="0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31336" y="1639895"/>
            <a:ext cx="1944286" cy="24111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0" tIns="0" rIns="0" bIns="0" rtlCol="0" anchor="t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b="1" kern="1200" dirty="0" smtClean="0"/>
              <a:t>Lambda</a:t>
            </a:r>
            <a:endParaRPr lang="en-US" b="1" kern="1200" dirty="0"/>
          </a:p>
        </p:txBody>
      </p:sp>
      <p:sp>
        <p:nvSpPr>
          <p:cNvPr id="65" name="Rounded Rectangle 64"/>
          <p:cNvSpPr/>
          <p:nvPr/>
        </p:nvSpPr>
        <p:spPr>
          <a:xfrm>
            <a:off x="3592959" y="2015264"/>
            <a:ext cx="5182741" cy="1628775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6278046" y="2346609"/>
            <a:ext cx="932688" cy="922732"/>
            <a:chOff x="4816407" y="2901247"/>
            <a:chExt cx="990599" cy="938728"/>
          </a:xfrm>
        </p:grpSpPr>
        <p:sp>
          <p:nvSpPr>
            <p:cNvPr id="93" name="Rectangle 92"/>
            <p:cNvSpPr/>
            <p:nvPr/>
          </p:nvSpPr>
          <p:spPr>
            <a:xfrm>
              <a:off x="4856413" y="2901247"/>
              <a:ext cx="887518" cy="93872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816407" y="3049945"/>
              <a:ext cx="990599" cy="41194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err="1" smtClean="0"/>
                <a:t>Jython</a:t>
              </a:r>
              <a:endParaRPr lang="en-US" b="1" kern="1200" dirty="0" smtClean="0"/>
            </a:p>
            <a:p>
              <a:pPr algn="ctr"/>
              <a:r>
                <a:rPr lang="en-US" b="1" kern="1200" dirty="0" smtClean="0"/>
                <a:t>Feature </a:t>
              </a:r>
              <a:r>
                <a:rPr lang="en-US" b="1" kern="1200" dirty="0" err="1" smtClean="0"/>
                <a:t>Munging</a:t>
              </a:r>
              <a:endParaRPr lang="en-US" b="1" kern="1200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983180" y="2346609"/>
            <a:ext cx="914400" cy="922732"/>
            <a:chOff x="4479533" y="2785119"/>
            <a:chExt cx="990599" cy="938728"/>
          </a:xfrm>
        </p:grpSpPr>
        <p:sp>
          <p:nvSpPr>
            <p:cNvPr id="96" name="Rectangle 95"/>
            <p:cNvSpPr/>
            <p:nvPr/>
          </p:nvSpPr>
          <p:spPr>
            <a:xfrm>
              <a:off x="4556384" y="2785119"/>
              <a:ext cx="887518" cy="93872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479533" y="2933414"/>
              <a:ext cx="990599" cy="30605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smtClean="0"/>
                <a:t>Lambda</a:t>
              </a:r>
            </a:p>
            <a:p>
              <a:pPr algn="ctr"/>
              <a:r>
                <a:rPr lang="en-US" b="1" kern="1200" dirty="0" smtClean="0"/>
                <a:t>Function</a:t>
              </a:r>
            </a:p>
            <a:p>
              <a:pPr algn="ctr"/>
              <a:r>
                <a:rPr lang="en-US" b="1" kern="1200" dirty="0" smtClean="0"/>
                <a:t>Handler</a:t>
              </a:r>
              <a:endParaRPr lang="en-US" b="1" kern="1200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556740" y="2346609"/>
            <a:ext cx="931670" cy="922732"/>
            <a:chOff x="6027023" y="3743671"/>
            <a:chExt cx="1006563" cy="938728"/>
          </a:xfrm>
        </p:grpSpPr>
        <p:sp>
          <p:nvSpPr>
            <p:cNvPr id="99" name="Rectangle 98"/>
            <p:cNvSpPr/>
            <p:nvPr/>
          </p:nvSpPr>
          <p:spPr>
            <a:xfrm>
              <a:off x="6042987" y="3743671"/>
              <a:ext cx="990599" cy="93872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027023" y="3862363"/>
              <a:ext cx="990599" cy="30605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smtClean="0"/>
                <a:t>H2O Model POJO Prediction</a:t>
              </a:r>
              <a:endParaRPr lang="en-US" b="1" kern="1200" dirty="0"/>
            </a:p>
          </p:txBody>
        </p:sp>
      </p:grpSp>
      <p:cxnSp>
        <p:nvCxnSpPr>
          <p:cNvPr id="124" name="Straight Arrow Connector 123"/>
          <p:cNvCxnSpPr/>
          <p:nvPr/>
        </p:nvCxnSpPr>
        <p:spPr>
          <a:xfrm>
            <a:off x="5939222" y="2648145"/>
            <a:ext cx="294834" cy="191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441155" y="2130300"/>
            <a:ext cx="1277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HTTPS POST 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852936" y="2135160"/>
            <a:ext cx="968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omain name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2561621" y="2953301"/>
            <a:ext cx="10068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JSON</a:t>
            </a:r>
          </a:p>
          <a:p>
            <a:pPr algn="ctr"/>
            <a:r>
              <a:rPr lang="en-US" dirty="0"/>
              <a:t>w</a:t>
            </a:r>
            <a:r>
              <a:rPr lang="en-US" dirty="0" smtClean="0"/>
              <a:t>ith prediction</a:t>
            </a:r>
            <a:endParaRPr lang="en-US" dirty="0"/>
          </a:p>
        </p:txBody>
      </p:sp>
      <p:cxnSp>
        <p:nvCxnSpPr>
          <p:cNvPr id="153" name="Straight Arrow Connector 152"/>
          <p:cNvCxnSpPr/>
          <p:nvPr/>
        </p:nvCxnSpPr>
        <p:spPr>
          <a:xfrm flipH="1">
            <a:off x="2772665" y="2825385"/>
            <a:ext cx="663927" cy="5647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232" y="1093981"/>
            <a:ext cx="544781" cy="490304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>
            <a:off x="7191844" y="2652554"/>
            <a:ext cx="294834" cy="191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591878" y="2648340"/>
            <a:ext cx="294834" cy="191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063431" y="745645"/>
            <a:ext cx="3029078" cy="738664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{</a:t>
            </a:r>
          </a:p>
          <a:p>
            <a:r>
              <a:rPr lang="en-US" dirty="0">
                <a:latin typeface="+mn-lt"/>
              </a:rPr>
              <a:t>  "domain”: "</a:t>
            </a:r>
            <a:r>
              <a:rPr lang="en-US" dirty="0" err="1">
                <a:latin typeface="+mn-lt"/>
              </a:rPr>
              <a:t>plzdonthackmekthxbye</a:t>
            </a:r>
            <a:r>
              <a:rPr lang="en-US" dirty="0">
                <a:latin typeface="+mn-lt"/>
              </a:rPr>
              <a:t>”</a:t>
            </a:r>
          </a:p>
          <a:p>
            <a:r>
              <a:rPr lang="en-US" dirty="0">
                <a:latin typeface="+mn-lt"/>
              </a:rPr>
              <a:t>}</a:t>
            </a:r>
          </a:p>
        </p:txBody>
      </p:sp>
      <p:cxnSp>
        <p:nvCxnSpPr>
          <p:cNvPr id="6" name="Straight Connector 5"/>
          <p:cNvCxnSpPr>
            <a:stCxn id="3" idx="2"/>
            <a:endCxn id="128" idx="0"/>
          </p:cNvCxnSpPr>
          <p:nvPr/>
        </p:nvCxnSpPr>
        <p:spPr>
          <a:xfrm>
            <a:off x="2577970" y="1484309"/>
            <a:ext cx="501726" cy="645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0"/>
          </p:cNvCxnSpPr>
          <p:nvPr/>
        </p:nvCxnSpPr>
        <p:spPr>
          <a:xfrm flipV="1">
            <a:off x="1753346" y="3499312"/>
            <a:ext cx="824624" cy="2381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673356" y="4087627"/>
            <a:ext cx="2013444" cy="954107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String length</a:t>
            </a:r>
          </a:p>
          <a:p>
            <a:r>
              <a:rPr lang="en-US" dirty="0">
                <a:latin typeface="+mn-lt"/>
              </a:rPr>
              <a:t>Shannon Entropy</a:t>
            </a:r>
          </a:p>
          <a:p>
            <a:r>
              <a:rPr lang="en-US" dirty="0" smtClean="0">
                <a:latin typeface="+mn-lt"/>
              </a:rPr>
              <a:t>Number of English </a:t>
            </a:r>
            <a:r>
              <a:rPr lang="en-US" dirty="0">
                <a:latin typeface="+mn-lt"/>
              </a:rPr>
              <a:t>words</a:t>
            </a:r>
          </a:p>
          <a:p>
            <a:r>
              <a:rPr lang="en-US" dirty="0">
                <a:latin typeface="+mn-lt"/>
              </a:rPr>
              <a:t>Proportion of vowels</a:t>
            </a:r>
          </a:p>
        </p:txBody>
      </p:sp>
      <p:cxnSp>
        <p:nvCxnSpPr>
          <p:cNvPr id="19" name="Straight Connector 18"/>
          <p:cNvCxnSpPr>
            <a:stCxn id="41" idx="0"/>
          </p:cNvCxnSpPr>
          <p:nvPr/>
        </p:nvCxnSpPr>
        <p:spPr>
          <a:xfrm flipH="1" flipV="1">
            <a:off x="7312634" y="2846208"/>
            <a:ext cx="367444" cy="12414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283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095501"/>
            <a:ext cx="7772400" cy="1021556"/>
          </a:xfrm>
        </p:spPr>
        <p:txBody>
          <a:bodyPr/>
          <a:lstStyle/>
          <a:p>
            <a:pPr algn="ctr"/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740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ounded Rectangle 144"/>
          <p:cNvSpPr/>
          <p:nvPr/>
        </p:nvSpPr>
        <p:spPr>
          <a:xfrm>
            <a:off x="3324612" y="3714750"/>
            <a:ext cx="1182338" cy="1300483"/>
          </a:xfrm>
          <a:prstGeom prst="roundRect">
            <a:avLst/>
          </a:prstGeom>
          <a:solidFill>
            <a:srgbClr val="FF0000">
              <a:alpha val="1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7726"/>
            <a:ext cx="8229600" cy="267652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[JAVA]</a:t>
            </a:r>
          </a:p>
          <a:p>
            <a:pPr marL="0" indent="0">
              <a:buNone/>
            </a:pPr>
            <a:r>
              <a:rPr lang="en-US" b="1" dirty="0" smtClean="0"/>
              <a:t>public </a:t>
            </a:r>
            <a:r>
              <a:rPr lang="en-US" b="1" dirty="0"/>
              <a:t>static </a:t>
            </a:r>
            <a:r>
              <a:rPr lang="en-US" dirty="0" err="1"/>
              <a:t>ResponseClass</a:t>
            </a:r>
            <a:r>
              <a:rPr lang="en-US" dirty="0"/>
              <a:t> </a:t>
            </a:r>
            <a:r>
              <a:rPr lang="en-US" dirty="0" err="1"/>
              <a:t>myHandler</a:t>
            </a:r>
            <a:r>
              <a:rPr lang="en-US" dirty="0"/>
              <a:t>(</a:t>
            </a:r>
            <a:r>
              <a:rPr lang="en-US" dirty="0" err="1"/>
              <a:t>RequestClass</a:t>
            </a:r>
            <a:r>
              <a:rPr lang="en-US" dirty="0"/>
              <a:t> request, </a:t>
            </a:r>
            <a:r>
              <a:rPr lang="en-US" dirty="0" smtClean="0"/>
              <a:t>						</a:t>
            </a:r>
            <a:r>
              <a:rPr lang="en-US" smtClean="0"/>
              <a:t>	</a:t>
            </a:r>
            <a:r>
              <a:rPr lang="en-US"/>
              <a:t>	</a:t>
            </a:r>
            <a:r>
              <a:rPr lang="en-US" smtClean="0"/>
              <a:t>	</a:t>
            </a:r>
            <a:r>
              <a:rPr lang="en-US" smtClean="0"/>
              <a:t>Context </a:t>
            </a:r>
            <a:r>
              <a:rPr lang="en-US" dirty="0"/>
              <a:t>context)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throws </a:t>
            </a:r>
            <a:r>
              <a:rPr lang="en-US" dirty="0" err="1" smtClean="0"/>
              <a:t>PyException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{   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PyModule</a:t>
            </a:r>
            <a:r>
              <a:rPr lang="en-US" dirty="0"/>
              <a:t> module = </a:t>
            </a:r>
            <a:r>
              <a:rPr lang="en-US" b="1" dirty="0"/>
              <a:t>new </a:t>
            </a:r>
            <a:r>
              <a:rPr lang="en-US" dirty="0" err="1"/>
              <a:t>PyModule</a:t>
            </a:r>
            <a:r>
              <a:rPr lang="en-US" dirty="0"/>
              <a:t>()</a:t>
            </a:r>
            <a:r>
              <a:rPr lang="en-US" dirty="0" smtClean="0"/>
              <a:t>;  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 smtClean="0"/>
              <a:t>  </a:t>
            </a:r>
            <a:r>
              <a:rPr lang="en-US" b="1" dirty="0" smtClean="0"/>
              <a:t>double</a:t>
            </a:r>
            <a:r>
              <a:rPr lang="en-US" dirty="0" smtClean="0"/>
              <a:t>[] predictions = </a:t>
            </a:r>
            <a:r>
              <a:rPr lang="en-US" dirty="0" err="1" smtClean="0"/>
              <a:t>module.predict</a:t>
            </a:r>
            <a:r>
              <a:rPr lang="en-US" dirty="0" smtClean="0"/>
              <a:t>(</a:t>
            </a:r>
            <a:r>
              <a:rPr lang="en-US" dirty="0" err="1" smtClean="0"/>
              <a:t>request.domain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/>
              <a:t>return new </a:t>
            </a:r>
            <a:r>
              <a:rPr lang="en-US" dirty="0" err="1"/>
              <a:t>ResponseClass</a:t>
            </a:r>
            <a:r>
              <a:rPr lang="en-US" dirty="0"/>
              <a:t>(predictions);</a:t>
            </a:r>
            <a:br>
              <a:rPr lang="en-US" dirty="0"/>
            </a:br>
            <a:r>
              <a:rPr lang="en-US" dirty="0" smtClean="0"/>
              <a:t>}</a:t>
            </a:r>
            <a:endParaRPr lang="en-US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2316058" y="3913125"/>
            <a:ext cx="684840" cy="895350"/>
            <a:chOff x="3751726" y="2638601"/>
            <a:chExt cx="736601" cy="1193800"/>
          </a:xfrm>
        </p:grpSpPr>
        <p:sp>
          <p:nvSpPr>
            <p:cNvPr id="130" name="TextBox 129"/>
            <p:cNvSpPr txBox="1"/>
            <p:nvPr/>
          </p:nvSpPr>
          <p:spPr>
            <a:xfrm>
              <a:off x="3751726" y="3493902"/>
              <a:ext cx="736601" cy="33849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smtClean="0"/>
                <a:t>REST endpoint</a:t>
              </a:r>
              <a:endParaRPr lang="en-US" b="1" kern="1200" dirty="0"/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391" y="2638601"/>
              <a:ext cx="619353" cy="696245"/>
            </a:xfrm>
            <a:prstGeom prst="rect">
              <a:avLst/>
            </a:prstGeom>
          </p:spPr>
        </p:pic>
      </p:grpSp>
      <p:grpSp>
        <p:nvGrpSpPr>
          <p:cNvPr id="132" name="Group 131"/>
          <p:cNvGrpSpPr/>
          <p:nvPr/>
        </p:nvGrpSpPr>
        <p:grpSpPr>
          <a:xfrm>
            <a:off x="4715946" y="3903219"/>
            <a:ext cx="932688" cy="905255"/>
            <a:chOff x="4816407" y="2901247"/>
            <a:chExt cx="990599" cy="938728"/>
          </a:xfrm>
        </p:grpSpPr>
        <p:sp>
          <p:nvSpPr>
            <p:cNvPr id="133" name="Rectangle 132"/>
            <p:cNvSpPr/>
            <p:nvPr/>
          </p:nvSpPr>
          <p:spPr>
            <a:xfrm>
              <a:off x="4856413" y="2901247"/>
              <a:ext cx="887518" cy="93872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816407" y="3049945"/>
              <a:ext cx="990599" cy="41194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err="1" smtClean="0"/>
                <a:t>Jython</a:t>
              </a:r>
              <a:endParaRPr lang="en-US" b="1" kern="1200" dirty="0" smtClean="0"/>
            </a:p>
            <a:p>
              <a:pPr algn="ctr"/>
              <a:r>
                <a:rPr lang="en-US" b="1" kern="1200" dirty="0" smtClean="0"/>
                <a:t>Feature </a:t>
              </a:r>
              <a:r>
                <a:rPr lang="en-US" b="1" kern="1200" dirty="0" err="1" smtClean="0"/>
                <a:t>Munging</a:t>
              </a:r>
              <a:endParaRPr lang="en-US" b="1" kern="1200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3421080" y="3903219"/>
            <a:ext cx="914400" cy="905255"/>
            <a:chOff x="4479533" y="2785119"/>
            <a:chExt cx="990599" cy="938728"/>
          </a:xfrm>
        </p:grpSpPr>
        <p:sp>
          <p:nvSpPr>
            <p:cNvPr id="136" name="Rectangle 135"/>
            <p:cNvSpPr/>
            <p:nvPr/>
          </p:nvSpPr>
          <p:spPr>
            <a:xfrm>
              <a:off x="4556384" y="2785119"/>
              <a:ext cx="887518" cy="93872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479533" y="2933414"/>
              <a:ext cx="990599" cy="30605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smtClean="0"/>
                <a:t>Lambda</a:t>
              </a:r>
            </a:p>
            <a:p>
              <a:pPr algn="ctr"/>
              <a:r>
                <a:rPr lang="en-US" b="1" kern="1200" dirty="0" smtClean="0"/>
                <a:t>Function</a:t>
              </a:r>
            </a:p>
            <a:p>
              <a:pPr algn="ctr"/>
              <a:r>
                <a:rPr lang="en-US" b="1" kern="1200" dirty="0" smtClean="0"/>
                <a:t>Handler</a:t>
              </a:r>
              <a:endParaRPr lang="en-US" b="1" kern="1200" dirty="0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5994640" y="3903219"/>
            <a:ext cx="931670" cy="905255"/>
            <a:chOff x="6027023" y="3743671"/>
            <a:chExt cx="1006563" cy="938728"/>
          </a:xfrm>
        </p:grpSpPr>
        <p:sp>
          <p:nvSpPr>
            <p:cNvPr id="139" name="Rectangle 138"/>
            <p:cNvSpPr/>
            <p:nvPr/>
          </p:nvSpPr>
          <p:spPr>
            <a:xfrm>
              <a:off x="6042987" y="3743671"/>
              <a:ext cx="990599" cy="93872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027023" y="3862363"/>
              <a:ext cx="990599" cy="30605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smtClean="0"/>
                <a:t>H2O Model POJO Prediction</a:t>
              </a:r>
              <a:endParaRPr lang="en-US" b="1" kern="1200" dirty="0"/>
            </a:p>
          </p:txBody>
        </p:sp>
      </p:grpSp>
      <p:cxnSp>
        <p:nvCxnSpPr>
          <p:cNvPr id="141" name="Straight Arrow Connector 140"/>
          <p:cNvCxnSpPr/>
          <p:nvPr/>
        </p:nvCxnSpPr>
        <p:spPr>
          <a:xfrm>
            <a:off x="4377122" y="4204756"/>
            <a:ext cx="294834" cy="191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629744" y="4209165"/>
            <a:ext cx="294834" cy="191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3029778" y="4204951"/>
            <a:ext cx="294834" cy="191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52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4589117" y="3714750"/>
            <a:ext cx="1182338" cy="1300483"/>
          </a:xfrm>
          <a:prstGeom prst="roundRect">
            <a:avLst/>
          </a:prstGeom>
          <a:solidFill>
            <a:srgbClr val="FF0000">
              <a:alpha val="1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JYTHON FEATURE MUNGING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1526"/>
            <a:ext cx="8229600" cy="29432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/>
              <a:t>[PYTHON]</a:t>
            </a:r>
          </a:p>
          <a:p>
            <a:pPr marL="0" indent="0">
              <a:buNone/>
            </a:pPr>
            <a:r>
              <a:rPr lang="en-US" sz="1400" b="1" dirty="0" err="1" smtClean="0"/>
              <a:t>def</a:t>
            </a:r>
            <a:r>
              <a:rPr lang="en-US" sz="1400" b="1" dirty="0" smtClean="0"/>
              <a:t> </a:t>
            </a:r>
            <a:r>
              <a:rPr lang="en-US" sz="1400" dirty="0"/>
              <a:t>predict(domain):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smtClean="0"/>
              <a:t>domain </a:t>
            </a:r>
            <a:r>
              <a:rPr lang="en-US" sz="1400" dirty="0"/>
              <a:t>= </a:t>
            </a:r>
            <a:r>
              <a:rPr lang="en-US" sz="1400" dirty="0" err="1"/>
              <a:t>domain.split</a:t>
            </a:r>
            <a:r>
              <a:rPr lang="en-US" sz="1400" dirty="0"/>
              <a:t>(</a:t>
            </a:r>
            <a:r>
              <a:rPr lang="en-US" sz="1400" b="1" dirty="0"/>
              <a:t>'.'</a:t>
            </a:r>
            <a:r>
              <a:rPr lang="en-US" sz="1400" dirty="0"/>
              <a:t>)[0]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smtClean="0"/>
              <a:t>row </a:t>
            </a:r>
            <a:r>
              <a:rPr lang="en-US" sz="1400" dirty="0"/>
              <a:t>= </a:t>
            </a:r>
            <a:r>
              <a:rPr lang="en-US" sz="1400" dirty="0" err="1"/>
              <a:t>RowData</a:t>
            </a:r>
            <a:r>
              <a:rPr lang="en-US" sz="1400" dirty="0"/>
              <a:t>()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smtClean="0"/>
              <a:t>functions </a:t>
            </a:r>
            <a:r>
              <a:rPr lang="en-US" sz="1400" dirty="0"/>
              <a:t>= [</a:t>
            </a:r>
            <a:r>
              <a:rPr lang="en-US" sz="1400" dirty="0" err="1"/>
              <a:t>len</a:t>
            </a:r>
            <a:r>
              <a:rPr lang="en-US" sz="1400" dirty="0"/>
              <a:t>, entropy, </a:t>
            </a:r>
            <a:r>
              <a:rPr lang="en-US" sz="1400" dirty="0" err="1"/>
              <a:t>p_vowels</a:t>
            </a:r>
            <a:r>
              <a:rPr lang="en-US" sz="1400" dirty="0"/>
              <a:t>, </a:t>
            </a:r>
            <a:r>
              <a:rPr lang="en-US" sz="1400" dirty="0" err="1"/>
              <a:t>num_valid_substrings</a:t>
            </a:r>
            <a:r>
              <a:rPr lang="en-US" sz="1400" dirty="0"/>
              <a:t>]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 smtClean="0"/>
              <a:t>eval_features</a:t>
            </a:r>
            <a:r>
              <a:rPr lang="en-US" sz="1400" dirty="0" smtClean="0"/>
              <a:t> </a:t>
            </a:r>
            <a:r>
              <a:rPr lang="en-US" sz="1400" dirty="0"/>
              <a:t>= [f(domain) </a:t>
            </a:r>
            <a:r>
              <a:rPr lang="en-US" sz="1400" b="1" dirty="0"/>
              <a:t>for </a:t>
            </a:r>
            <a:r>
              <a:rPr lang="en-US" sz="1400" dirty="0"/>
              <a:t>f </a:t>
            </a:r>
            <a:r>
              <a:rPr lang="en-US" sz="1400" b="1" dirty="0"/>
              <a:t>in </a:t>
            </a:r>
            <a:r>
              <a:rPr lang="en-US" sz="1400" dirty="0"/>
              <a:t>functions]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smtClean="0"/>
              <a:t>names </a:t>
            </a:r>
            <a:r>
              <a:rPr lang="en-US" sz="1400" dirty="0"/>
              <a:t>= </a:t>
            </a:r>
            <a:r>
              <a:rPr lang="en-US" sz="1400" dirty="0" err="1"/>
              <a:t>NamesHolder_MaliciousDomainModel</a:t>
            </a:r>
            <a:r>
              <a:rPr lang="en-US" sz="1400" dirty="0"/>
              <a:t>().VALUES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smtClean="0"/>
              <a:t>beta </a:t>
            </a:r>
            <a:r>
              <a:rPr lang="en-US" sz="1400" dirty="0"/>
              <a:t>= </a:t>
            </a:r>
            <a:r>
              <a:rPr lang="en-US" sz="1400" dirty="0" err="1"/>
              <a:t>MaliciousDomainModel</a:t>
            </a:r>
            <a:r>
              <a:rPr lang="en-US" sz="1400" dirty="0"/>
              <a:t>().BETA().VALUES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 smtClean="0"/>
              <a:t>feature_coef_product</a:t>
            </a:r>
            <a:r>
              <a:rPr lang="en-US" sz="1400" dirty="0" smtClean="0"/>
              <a:t> </a:t>
            </a:r>
            <a:r>
              <a:rPr lang="en-US" sz="1400" dirty="0"/>
              <a:t>= [beta[</a:t>
            </a:r>
            <a:r>
              <a:rPr lang="en-US" sz="1400" dirty="0" err="1"/>
              <a:t>len</a:t>
            </a:r>
            <a:r>
              <a:rPr lang="en-US" sz="1400" dirty="0"/>
              <a:t>(beta) - 1]]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b="1" dirty="0" smtClean="0"/>
              <a:t>for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b="1" dirty="0"/>
              <a:t>in </a:t>
            </a:r>
            <a:r>
              <a:rPr lang="en-US" sz="1400" dirty="0"/>
              <a:t>range(</a:t>
            </a:r>
            <a:r>
              <a:rPr lang="en-US" sz="1400" dirty="0" err="1"/>
              <a:t>len</a:t>
            </a:r>
            <a:r>
              <a:rPr lang="en-US" sz="1400" dirty="0"/>
              <a:t>(names)):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smtClean="0"/>
              <a:t>		</a:t>
            </a:r>
            <a:r>
              <a:rPr lang="en-US" sz="1400" dirty="0" err="1" smtClean="0"/>
              <a:t>row.put</a:t>
            </a:r>
            <a:r>
              <a:rPr lang="en-US" sz="1400" dirty="0"/>
              <a:t>(names[</a:t>
            </a:r>
            <a:r>
              <a:rPr lang="en-US" sz="1400" dirty="0" err="1"/>
              <a:t>i</a:t>
            </a:r>
            <a:r>
              <a:rPr lang="en-US" sz="1400" dirty="0"/>
              <a:t>], float(</a:t>
            </a:r>
            <a:r>
              <a:rPr lang="en-US" sz="1400" dirty="0" err="1"/>
              <a:t>eval_features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]))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smtClean="0"/>
              <a:t>		</a:t>
            </a:r>
            <a:r>
              <a:rPr lang="en-US" sz="1400" dirty="0" err="1" smtClean="0"/>
              <a:t>feature_coef_product.append</a:t>
            </a:r>
            <a:r>
              <a:rPr lang="en-US" sz="1400" dirty="0"/>
              <a:t>(</a:t>
            </a:r>
            <a:r>
              <a:rPr lang="en-US" sz="1400" dirty="0" err="1"/>
              <a:t>eval_features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 * beta[</a:t>
            </a:r>
            <a:r>
              <a:rPr lang="en-US" sz="1400" dirty="0" err="1"/>
              <a:t>i</a:t>
            </a:r>
            <a:r>
              <a:rPr lang="en-US" sz="1400" dirty="0"/>
              <a:t>]</a:t>
            </a:r>
            <a:r>
              <a:rPr lang="en-US" sz="1400" dirty="0" smtClean="0"/>
              <a:t>)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…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2316058" y="3913125"/>
            <a:ext cx="684840" cy="895350"/>
            <a:chOff x="3751726" y="2638601"/>
            <a:chExt cx="736601" cy="1193800"/>
          </a:xfrm>
        </p:grpSpPr>
        <p:sp>
          <p:nvSpPr>
            <p:cNvPr id="5" name="TextBox 4"/>
            <p:cNvSpPr txBox="1"/>
            <p:nvPr/>
          </p:nvSpPr>
          <p:spPr>
            <a:xfrm>
              <a:off x="3751726" y="3493902"/>
              <a:ext cx="736601" cy="33849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smtClean="0"/>
                <a:t>REST endpoint</a:t>
              </a:r>
              <a:endParaRPr lang="en-US" b="1" kern="1200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391" y="2638601"/>
              <a:ext cx="619353" cy="696245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4715946" y="3903220"/>
            <a:ext cx="932688" cy="905254"/>
            <a:chOff x="4816407" y="2901247"/>
            <a:chExt cx="990599" cy="938728"/>
          </a:xfrm>
        </p:grpSpPr>
        <p:sp>
          <p:nvSpPr>
            <p:cNvPr id="8" name="Rectangle 7"/>
            <p:cNvSpPr/>
            <p:nvPr/>
          </p:nvSpPr>
          <p:spPr>
            <a:xfrm>
              <a:off x="4856413" y="2901247"/>
              <a:ext cx="887518" cy="93872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16407" y="3049945"/>
              <a:ext cx="990599" cy="41194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err="1" smtClean="0"/>
                <a:t>Jython</a:t>
              </a:r>
              <a:endParaRPr lang="en-US" b="1" kern="1200" dirty="0" smtClean="0"/>
            </a:p>
            <a:p>
              <a:pPr algn="ctr"/>
              <a:r>
                <a:rPr lang="en-US" b="1" kern="1200" dirty="0" smtClean="0"/>
                <a:t>Feature </a:t>
              </a:r>
              <a:r>
                <a:rPr lang="en-US" b="1" kern="1200" dirty="0" err="1" smtClean="0"/>
                <a:t>Munging</a:t>
              </a:r>
              <a:endParaRPr lang="en-US" b="1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421080" y="3903219"/>
            <a:ext cx="914400" cy="905255"/>
            <a:chOff x="4479533" y="2785119"/>
            <a:chExt cx="990599" cy="938728"/>
          </a:xfrm>
        </p:grpSpPr>
        <p:sp>
          <p:nvSpPr>
            <p:cNvPr id="11" name="Rectangle 10"/>
            <p:cNvSpPr/>
            <p:nvPr/>
          </p:nvSpPr>
          <p:spPr>
            <a:xfrm>
              <a:off x="4556384" y="2785119"/>
              <a:ext cx="887518" cy="93872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79533" y="2933414"/>
              <a:ext cx="990599" cy="30605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smtClean="0"/>
                <a:t>Lambda</a:t>
              </a:r>
            </a:p>
            <a:p>
              <a:pPr algn="ctr"/>
              <a:r>
                <a:rPr lang="en-US" b="1" kern="1200" dirty="0" smtClean="0"/>
                <a:t>Function</a:t>
              </a:r>
            </a:p>
            <a:p>
              <a:pPr algn="ctr"/>
              <a:r>
                <a:rPr lang="en-US" b="1" kern="1200" dirty="0" smtClean="0"/>
                <a:t>Handler</a:t>
              </a:r>
              <a:endParaRPr lang="en-US" b="1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94640" y="3903219"/>
            <a:ext cx="931670" cy="905255"/>
            <a:chOff x="6027023" y="3743671"/>
            <a:chExt cx="1006563" cy="938728"/>
          </a:xfrm>
        </p:grpSpPr>
        <p:sp>
          <p:nvSpPr>
            <p:cNvPr id="14" name="Rectangle 13"/>
            <p:cNvSpPr/>
            <p:nvPr/>
          </p:nvSpPr>
          <p:spPr>
            <a:xfrm>
              <a:off x="6042987" y="3743671"/>
              <a:ext cx="990599" cy="93872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27023" y="3862363"/>
              <a:ext cx="990599" cy="30605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smtClean="0"/>
                <a:t>H2O Model POJO Prediction</a:t>
              </a:r>
              <a:endParaRPr lang="en-US" b="1" kern="1200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4377122" y="4204756"/>
            <a:ext cx="294834" cy="191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29744" y="4209165"/>
            <a:ext cx="294834" cy="191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029778" y="4204951"/>
            <a:ext cx="294834" cy="191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003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5876939" y="3737912"/>
            <a:ext cx="1182338" cy="1264494"/>
          </a:xfrm>
          <a:prstGeom prst="roundRect">
            <a:avLst/>
          </a:prstGeom>
          <a:solidFill>
            <a:srgbClr val="FF0000">
              <a:alpha val="1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H2O MODEL POJO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9625"/>
            <a:ext cx="6919580" cy="31221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b="1" dirty="0" smtClean="0"/>
              <a:t>[PYTHON]</a:t>
            </a:r>
          </a:p>
          <a:p>
            <a:pPr marL="0" indent="0">
              <a:buNone/>
            </a:pPr>
            <a:r>
              <a:rPr lang="en-US" sz="900" b="1" dirty="0" err="1" smtClean="0"/>
              <a:t>def</a:t>
            </a:r>
            <a:r>
              <a:rPr lang="en-US" sz="900" b="1" dirty="0" smtClean="0"/>
              <a:t> </a:t>
            </a:r>
            <a:r>
              <a:rPr lang="en-US" sz="900" dirty="0"/>
              <a:t>predict(domain)</a:t>
            </a:r>
            <a:r>
              <a:rPr lang="en-US" sz="900" dirty="0" smtClean="0"/>
              <a:t>:</a:t>
            </a:r>
          </a:p>
          <a:p>
            <a:pPr marL="0" indent="0">
              <a:buNone/>
            </a:pPr>
            <a:r>
              <a:rPr lang="en-US" sz="900" dirty="0"/>
              <a:t>	</a:t>
            </a:r>
            <a:r>
              <a:rPr lang="en-US" sz="900" dirty="0" smtClean="0"/>
              <a:t>…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i="1" dirty="0" smtClean="0"/>
              <a:t> 	</a:t>
            </a:r>
            <a:r>
              <a:rPr lang="en-US" sz="900" dirty="0" smtClean="0"/>
              <a:t>model </a:t>
            </a:r>
            <a:r>
              <a:rPr lang="en-US" sz="900" dirty="0"/>
              <a:t>= </a:t>
            </a:r>
            <a:r>
              <a:rPr lang="en-US" sz="900" dirty="0" err="1"/>
              <a:t>EasyPredictModelWrapper</a:t>
            </a:r>
            <a:r>
              <a:rPr lang="en-US" sz="900" dirty="0"/>
              <a:t>(</a:t>
            </a:r>
            <a:r>
              <a:rPr lang="en-US" sz="900" dirty="0" err="1"/>
              <a:t>MaliciousDomainModel</a:t>
            </a:r>
            <a:r>
              <a:rPr lang="en-US" sz="900" dirty="0"/>
              <a:t>())</a:t>
            </a:r>
            <a:br>
              <a:rPr lang="en-US" sz="900" dirty="0"/>
            </a:br>
            <a:r>
              <a:rPr lang="en-US" sz="900" dirty="0"/>
              <a:t>  </a:t>
            </a:r>
            <a:r>
              <a:rPr lang="en-US" sz="900" dirty="0" smtClean="0"/>
              <a:t>	p </a:t>
            </a:r>
            <a:r>
              <a:rPr lang="en-US" sz="900" dirty="0"/>
              <a:t>= </a:t>
            </a:r>
            <a:r>
              <a:rPr lang="en-US" sz="900" dirty="0" err="1"/>
              <a:t>model.predictBinomial</a:t>
            </a:r>
            <a:r>
              <a:rPr lang="en-US" sz="900" dirty="0"/>
              <a:t>(row</a:t>
            </a:r>
            <a:r>
              <a:rPr lang="en-US" sz="900" dirty="0" smtClean="0"/>
              <a:t>)</a:t>
            </a:r>
          </a:p>
          <a:p>
            <a:pPr marL="0" indent="0">
              <a:buNone/>
            </a:pPr>
            <a:r>
              <a:rPr lang="en-US" sz="900" dirty="0" smtClean="0"/>
              <a:t>	return </a:t>
            </a:r>
            <a:r>
              <a:rPr lang="en-US" sz="900" dirty="0"/>
              <a:t>[float(</a:t>
            </a:r>
            <a:r>
              <a:rPr lang="en-US" sz="900" dirty="0" err="1"/>
              <a:t>p.label</a:t>
            </a:r>
            <a:r>
              <a:rPr lang="en-US" sz="900" dirty="0"/>
              <a:t>), </a:t>
            </a:r>
            <a:r>
              <a:rPr lang="en-US" sz="900" dirty="0" err="1"/>
              <a:t>p.classProbabilities</a:t>
            </a:r>
            <a:r>
              <a:rPr lang="en-US" sz="900" dirty="0"/>
              <a:t>[0], </a:t>
            </a:r>
            <a:r>
              <a:rPr lang="en-US" sz="900" dirty="0" err="1"/>
              <a:t>p.classProbabilities</a:t>
            </a:r>
            <a:r>
              <a:rPr lang="en-US" sz="900" dirty="0"/>
              <a:t>[1]] + </a:t>
            </a:r>
            <a:r>
              <a:rPr lang="en-US" sz="900" dirty="0" err="1"/>
              <a:t>feature_coef_product</a:t>
            </a:r>
            <a:r>
              <a:rPr lang="en-US" sz="900" dirty="0"/>
              <a:t> </a:t>
            </a:r>
            <a:br>
              <a:rPr lang="en-US" sz="900" dirty="0"/>
            </a:br>
            <a:endParaRPr lang="en-US" sz="900" dirty="0" smtClean="0"/>
          </a:p>
          <a:p>
            <a:pPr marL="0" indent="0">
              <a:buNone/>
            </a:pPr>
            <a:endParaRPr lang="en-US" sz="900" b="1" dirty="0"/>
          </a:p>
          <a:p>
            <a:pPr marL="0" indent="0">
              <a:buNone/>
            </a:pPr>
            <a:r>
              <a:rPr lang="en-US" sz="900" b="1" dirty="0" smtClean="0"/>
              <a:t>[JAVA]</a:t>
            </a:r>
          </a:p>
          <a:p>
            <a:pPr marL="0" indent="0">
              <a:buNone/>
            </a:pPr>
            <a:r>
              <a:rPr lang="en-US" sz="900" dirty="0" smtClean="0"/>
              <a:t>public </a:t>
            </a:r>
            <a:r>
              <a:rPr lang="en-US" sz="900" dirty="0"/>
              <a:t>final double[] score0( double[] data, double[] </a:t>
            </a:r>
            <a:r>
              <a:rPr lang="en-US" sz="900" dirty="0" err="1"/>
              <a:t>preds</a:t>
            </a:r>
            <a:r>
              <a:rPr lang="en-US" sz="900" dirty="0"/>
              <a:t> </a:t>
            </a:r>
            <a:r>
              <a:rPr lang="en-US" sz="900" dirty="0" smtClean="0"/>
              <a:t>)</a:t>
            </a:r>
          </a:p>
          <a:p>
            <a:pPr marL="0" indent="0">
              <a:buNone/>
            </a:pPr>
            <a:r>
              <a:rPr lang="en-US" sz="900" dirty="0" smtClean="0"/>
              <a:t>{</a:t>
            </a:r>
            <a:endParaRPr lang="en-US" sz="900" dirty="0"/>
          </a:p>
          <a:p>
            <a:pPr marL="0" indent="0">
              <a:buNone/>
            </a:pPr>
            <a:r>
              <a:rPr lang="en-US" sz="900" dirty="0" smtClean="0"/>
              <a:t>    	final </a:t>
            </a:r>
            <a:r>
              <a:rPr lang="en-US" sz="900" dirty="0"/>
              <a:t>double [] b = BETA.VALUES;</a:t>
            </a:r>
          </a:p>
          <a:p>
            <a:pPr marL="0" indent="0">
              <a:buNone/>
            </a:pPr>
            <a:r>
              <a:rPr lang="fr-FR" sz="900" dirty="0" smtClean="0"/>
              <a:t>   	double </a:t>
            </a:r>
            <a:r>
              <a:rPr lang="fr-FR" sz="900" dirty="0" err="1" smtClean="0"/>
              <a:t>eta</a:t>
            </a:r>
            <a:r>
              <a:rPr lang="fr-FR" sz="900" dirty="0" smtClean="0"/>
              <a:t> = 0.0;</a:t>
            </a:r>
          </a:p>
          <a:p>
            <a:pPr marL="0" indent="0">
              <a:buNone/>
            </a:pPr>
            <a:r>
              <a:rPr lang="da-DK" sz="900" dirty="0" smtClean="0"/>
              <a:t>    	for (</a:t>
            </a:r>
            <a:r>
              <a:rPr lang="da-DK" sz="900" dirty="0" err="1"/>
              <a:t>int</a:t>
            </a:r>
            <a:r>
              <a:rPr lang="da-DK" sz="900" dirty="0"/>
              <a:t> i = 0; i &lt; CATOFFS.length-1; ++i) {</a:t>
            </a:r>
          </a:p>
          <a:p>
            <a:pPr marL="0" indent="0">
              <a:buNone/>
            </a:pPr>
            <a:r>
              <a:rPr lang="fr-FR" sz="900" dirty="0"/>
              <a:t>    </a:t>
            </a:r>
            <a:r>
              <a:rPr lang="fr-FR" sz="900" dirty="0" smtClean="0"/>
              <a:t>    		</a:t>
            </a:r>
            <a:r>
              <a:rPr lang="fr-FR" sz="900" dirty="0" err="1" smtClean="0"/>
              <a:t>int</a:t>
            </a:r>
            <a:r>
              <a:rPr lang="fr-FR" sz="900" dirty="0" smtClean="0"/>
              <a:t> </a:t>
            </a:r>
            <a:r>
              <a:rPr lang="fr-FR" sz="900" dirty="0" err="1"/>
              <a:t>ival</a:t>
            </a:r>
            <a:r>
              <a:rPr lang="fr-FR" sz="900" dirty="0"/>
              <a:t> = (</a:t>
            </a:r>
            <a:r>
              <a:rPr lang="fr-FR" sz="900" dirty="0" err="1"/>
              <a:t>int</a:t>
            </a:r>
            <a:r>
              <a:rPr lang="fr-FR" sz="900" dirty="0" smtClean="0"/>
              <a:t>) data</a:t>
            </a:r>
            <a:r>
              <a:rPr lang="fr-FR" sz="900" dirty="0"/>
              <a:t>[i];</a:t>
            </a:r>
          </a:p>
          <a:p>
            <a:pPr marL="0" indent="0">
              <a:buNone/>
            </a:pPr>
            <a:r>
              <a:rPr lang="fr-FR" sz="900" dirty="0"/>
              <a:t> </a:t>
            </a:r>
            <a:r>
              <a:rPr lang="fr-FR" sz="900" dirty="0" smtClean="0"/>
              <a:t>       		</a:t>
            </a:r>
            <a:r>
              <a:rPr lang="fr-FR" sz="900" dirty="0" err="1" smtClean="0"/>
              <a:t>ival</a:t>
            </a:r>
            <a:r>
              <a:rPr lang="fr-FR" sz="900" dirty="0" smtClean="0"/>
              <a:t> </a:t>
            </a:r>
            <a:r>
              <a:rPr lang="fr-FR" sz="900" dirty="0"/>
              <a:t>+= CATOFFS[i];</a:t>
            </a:r>
          </a:p>
          <a:p>
            <a:pPr marL="0" indent="0">
              <a:buNone/>
            </a:pPr>
            <a:r>
              <a:rPr lang="en-US" sz="900" dirty="0"/>
              <a:t>    </a:t>
            </a:r>
            <a:r>
              <a:rPr lang="en-US" sz="900" dirty="0" smtClean="0"/>
              <a:t>    		if (</a:t>
            </a:r>
            <a:r>
              <a:rPr lang="en-US" sz="900" dirty="0" err="1"/>
              <a:t>ival</a:t>
            </a:r>
            <a:r>
              <a:rPr lang="en-US" sz="900" dirty="0"/>
              <a:t> &lt; CATOFFS[</a:t>
            </a:r>
            <a:r>
              <a:rPr lang="en-US" sz="900" dirty="0" err="1"/>
              <a:t>i</a:t>
            </a:r>
            <a:r>
              <a:rPr lang="en-US" sz="900" dirty="0"/>
              <a:t> + 1]</a:t>
            </a:r>
            <a:r>
              <a:rPr lang="en-US" sz="900" dirty="0" smtClean="0"/>
              <a:t>) eta </a:t>
            </a:r>
            <a:r>
              <a:rPr lang="en-US" sz="900" dirty="0"/>
              <a:t>+= b[</a:t>
            </a:r>
            <a:r>
              <a:rPr lang="en-US" sz="900" dirty="0" err="1"/>
              <a:t>ival</a:t>
            </a:r>
            <a:r>
              <a:rPr lang="en-US" sz="900" dirty="0"/>
              <a:t>];</a:t>
            </a:r>
          </a:p>
          <a:p>
            <a:pPr marL="0" indent="0">
              <a:buNone/>
            </a:pPr>
            <a:r>
              <a:rPr lang="en-US" sz="900" dirty="0"/>
              <a:t>   </a:t>
            </a:r>
            <a:r>
              <a:rPr lang="en-US" sz="900" dirty="0" smtClean="0"/>
              <a:t> 	}</a:t>
            </a:r>
            <a:endParaRPr lang="en-US" sz="900" dirty="0"/>
          </a:p>
          <a:p>
            <a:pPr marL="0" indent="0">
              <a:buNone/>
            </a:pPr>
            <a:r>
              <a:rPr lang="da-DK" sz="1000" dirty="0"/>
              <a:t>    </a:t>
            </a:r>
            <a:r>
              <a:rPr lang="da-DK" sz="1000" dirty="0" smtClean="0"/>
              <a:t>	</a:t>
            </a:r>
            <a:endParaRPr lang="da-DK" sz="1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2316058" y="3913125"/>
            <a:ext cx="684840" cy="895350"/>
            <a:chOff x="3751726" y="2638601"/>
            <a:chExt cx="736601" cy="1193800"/>
          </a:xfrm>
        </p:grpSpPr>
        <p:sp>
          <p:nvSpPr>
            <p:cNvPr id="23" name="TextBox 22"/>
            <p:cNvSpPr txBox="1"/>
            <p:nvPr/>
          </p:nvSpPr>
          <p:spPr>
            <a:xfrm>
              <a:off x="3751726" y="3493902"/>
              <a:ext cx="736601" cy="33849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smtClean="0"/>
                <a:t>REST endpoint</a:t>
              </a:r>
              <a:endParaRPr lang="en-US" b="1" kern="1200" dirty="0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391" y="2638601"/>
              <a:ext cx="619353" cy="696245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4715946" y="3903220"/>
            <a:ext cx="932688" cy="905256"/>
            <a:chOff x="4816407" y="2901247"/>
            <a:chExt cx="990599" cy="938728"/>
          </a:xfrm>
        </p:grpSpPr>
        <p:sp>
          <p:nvSpPr>
            <p:cNvPr id="26" name="Rectangle 25"/>
            <p:cNvSpPr/>
            <p:nvPr/>
          </p:nvSpPr>
          <p:spPr>
            <a:xfrm>
              <a:off x="4856413" y="2901247"/>
              <a:ext cx="887518" cy="93872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16407" y="3049945"/>
              <a:ext cx="990599" cy="41194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err="1" smtClean="0"/>
                <a:t>Jython</a:t>
              </a:r>
              <a:endParaRPr lang="en-US" b="1" kern="1200" dirty="0" smtClean="0"/>
            </a:p>
            <a:p>
              <a:pPr algn="ctr"/>
              <a:r>
                <a:rPr lang="en-US" b="1" kern="1200" dirty="0" smtClean="0"/>
                <a:t>Feature </a:t>
              </a:r>
              <a:r>
                <a:rPr lang="en-US" b="1" kern="1200" dirty="0" err="1" smtClean="0"/>
                <a:t>Munging</a:t>
              </a:r>
              <a:endParaRPr lang="en-US" b="1" kern="12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421080" y="3903219"/>
            <a:ext cx="914400" cy="905255"/>
            <a:chOff x="4479533" y="2785119"/>
            <a:chExt cx="990599" cy="938728"/>
          </a:xfrm>
        </p:grpSpPr>
        <p:sp>
          <p:nvSpPr>
            <p:cNvPr id="29" name="Rectangle 28"/>
            <p:cNvSpPr/>
            <p:nvPr/>
          </p:nvSpPr>
          <p:spPr>
            <a:xfrm>
              <a:off x="4556384" y="2785119"/>
              <a:ext cx="887518" cy="93872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79533" y="2933414"/>
              <a:ext cx="990599" cy="30605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smtClean="0"/>
                <a:t>Lambda</a:t>
              </a:r>
            </a:p>
            <a:p>
              <a:pPr algn="ctr"/>
              <a:r>
                <a:rPr lang="en-US" b="1" kern="1200" dirty="0" smtClean="0"/>
                <a:t>Function</a:t>
              </a:r>
            </a:p>
            <a:p>
              <a:pPr algn="ctr"/>
              <a:r>
                <a:rPr lang="en-US" b="1" kern="1200" dirty="0" smtClean="0"/>
                <a:t>Handler</a:t>
              </a:r>
              <a:endParaRPr lang="en-US" b="1" kern="12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994640" y="3903220"/>
            <a:ext cx="931670" cy="905256"/>
            <a:chOff x="6027023" y="3743671"/>
            <a:chExt cx="1006563" cy="938728"/>
          </a:xfrm>
        </p:grpSpPr>
        <p:sp>
          <p:nvSpPr>
            <p:cNvPr id="32" name="Rectangle 31"/>
            <p:cNvSpPr/>
            <p:nvPr/>
          </p:nvSpPr>
          <p:spPr>
            <a:xfrm>
              <a:off x="6042987" y="3743671"/>
              <a:ext cx="990599" cy="93872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27023" y="3862363"/>
              <a:ext cx="990599" cy="30605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smtClean="0"/>
                <a:t>H2O Model POJO Prediction</a:t>
              </a:r>
              <a:endParaRPr lang="en-US" b="1" kern="1200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>
            <a:off x="4377122" y="4204756"/>
            <a:ext cx="294834" cy="191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629744" y="4209165"/>
            <a:ext cx="294834" cy="191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029778" y="4204951"/>
            <a:ext cx="294834" cy="191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4782099" y="2212791"/>
            <a:ext cx="4246461" cy="16808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Courier New"/>
              <a:buChar char="o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900" dirty="0" smtClean="0"/>
              <a:t>	</a:t>
            </a:r>
            <a:r>
              <a:rPr lang="da-DK" sz="900" dirty="0"/>
              <a:t>for (</a:t>
            </a:r>
            <a:r>
              <a:rPr lang="da-DK" sz="900" dirty="0" err="1"/>
              <a:t>int</a:t>
            </a:r>
            <a:r>
              <a:rPr lang="da-DK" sz="900" dirty="0"/>
              <a:t> i = 0; i &lt; b.length-1-0; ++i)</a:t>
            </a:r>
          </a:p>
          <a:p>
            <a:pPr marL="0" indent="0">
              <a:buNone/>
            </a:pPr>
            <a:r>
              <a:rPr lang="da-DK" sz="900" dirty="0"/>
              <a:t>        		eta += b[0+i]*data[i]</a:t>
            </a:r>
            <a:r>
              <a:rPr lang="da-DK" sz="900" dirty="0" smtClean="0"/>
              <a:t>;</a:t>
            </a:r>
          </a:p>
          <a:p>
            <a:pPr marL="0" indent="0">
              <a:buNone/>
            </a:pPr>
            <a:r>
              <a:rPr lang="da-DK" sz="900" dirty="0"/>
              <a:t>	</a:t>
            </a:r>
            <a:r>
              <a:rPr lang="da-DK" sz="900" dirty="0" smtClean="0"/>
              <a:t>eta += b[b.length-1]; // </a:t>
            </a:r>
            <a:r>
              <a:rPr lang="da-DK" sz="900" dirty="0" err="1" smtClean="0"/>
              <a:t>reduce</a:t>
            </a:r>
            <a:r>
              <a:rPr lang="da-DK" sz="900" dirty="0" smtClean="0"/>
              <a:t> </a:t>
            </a:r>
            <a:r>
              <a:rPr lang="da-DK" sz="900" dirty="0" err="1" smtClean="0"/>
              <a:t>intercept</a:t>
            </a:r>
            <a:endParaRPr lang="da-DK" sz="900" dirty="0" smtClean="0"/>
          </a:p>
          <a:p>
            <a:pPr marL="0" indent="0">
              <a:buFont typeface="Arial"/>
              <a:buNone/>
            </a:pPr>
            <a:r>
              <a:rPr lang="da-DK" sz="900" dirty="0" smtClean="0"/>
              <a:t>    	double </a:t>
            </a:r>
            <a:r>
              <a:rPr lang="da-DK" sz="900" dirty="0" err="1" smtClean="0"/>
              <a:t>mu</a:t>
            </a:r>
            <a:r>
              <a:rPr lang="da-DK" sz="900" dirty="0" smtClean="0"/>
              <a:t> = </a:t>
            </a:r>
            <a:r>
              <a:rPr lang="da-DK" sz="900" dirty="0" err="1" smtClean="0"/>
              <a:t>hex.genmodel.GenModel.GLM_logitInv</a:t>
            </a:r>
            <a:r>
              <a:rPr lang="da-DK" sz="900" dirty="0" smtClean="0"/>
              <a:t>(eta);</a:t>
            </a:r>
          </a:p>
          <a:p>
            <a:pPr marL="0" indent="0">
              <a:buFont typeface="Arial"/>
              <a:buNone/>
            </a:pPr>
            <a:r>
              <a:rPr lang="en-US" sz="900" dirty="0" smtClean="0"/>
              <a:t>    	</a:t>
            </a:r>
            <a:r>
              <a:rPr lang="en-US" sz="900" dirty="0" err="1" smtClean="0"/>
              <a:t>preds</a:t>
            </a:r>
            <a:r>
              <a:rPr lang="en-US" sz="900" dirty="0" smtClean="0"/>
              <a:t>[0] = (mu &gt; 0.4980552588286546) ? 1 : 0;</a:t>
            </a:r>
          </a:p>
          <a:p>
            <a:pPr marL="0" indent="0">
              <a:buFont typeface="Arial"/>
              <a:buNone/>
            </a:pPr>
            <a:r>
              <a:rPr lang="sv-SE" sz="900" dirty="0" smtClean="0"/>
              <a:t>	</a:t>
            </a:r>
            <a:r>
              <a:rPr lang="sv-SE" sz="900" dirty="0" err="1" smtClean="0"/>
              <a:t>preds</a:t>
            </a:r>
            <a:r>
              <a:rPr lang="sv-SE" sz="900" dirty="0" smtClean="0"/>
              <a:t>[1] = 1.0 - mu; // </a:t>
            </a:r>
            <a:r>
              <a:rPr lang="sv-SE" sz="900" dirty="0" err="1" smtClean="0"/>
              <a:t>class</a:t>
            </a:r>
            <a:r>
              <a:rPr lang="sv-SE" sz="900" dirty="0" smtClean="0"/>
              <a:t> 0</a:t>
            </a:r>
          </a:p>
          <a:p>
            <a:pPr marL="0" indent="0">
              <a:buFont typeface="Arial"/>
              <a:buNone/>
            </a:pPr>
            <a:r>
              <a:rPr lang="sv-SE" sz="900" dirty="0" smtClean="0"/>
              <a:t>    	</a:t>
            </a:r>
            <a:r>
              <a:rPr lang="sv-SE" sz="900" dirty="0" err="1" smtClean="0"/>
              <a:t>preds</a:t>
            </a:r>
            <a:r>
              <a:rPr lang="sv-SE" sz="900" dirty="0" smtClean="0"/>
              <a:t>[2] = mu; // </a:t>
            </a:r>
            <a:r>
              <a:rPr lang="sv-SE" sz="900" dirty="0" err="1" smtClean="0"/>
              <a:t>class</a:t>
            </a:r>
            <a:r>
              <a:rPr lang="sv-SE" sz="900" dirty="0" smtClean="0"/>
              <a:t> 1</a:t>
            </a:r>
          </a:p>
          <a:p>
            <a:pPr marL="0" indent="0">
              <a:buFont typeface="Arial"/>
              <a:buNone/>
            </a:pPr>
            <a:r>
              <a:rPr lang="sv-SE" sz="900" dirty="0" smtClean="0"/>
              <a:t>    	</a:t>
            </a:r>
            <a:r>
              <a:rPr lang="sv-SE" sz="900" dirty="0" err="1" smtClean="0"/>
              <a:t>return</a:t>
            </a:r>
            <a:r>
              <a:rPr lang="sv-SE" sz="900" dirty="0" smtClean="0"/>
              <a:t> </a:t>
            </a:r>
            <a:r>
              <a:rPr lang="sv-SE" sz="900" dirty="0" err="1" smtClean="0"/>
              <a:t>preds</a:t>
            </a:r>
            <a:r>
              <a:rPr lang="sv-SE" sz="900" dirty="0" smtClean="0"/>
              <a:t>;</a:t>
            </a:r>
          </a:p>
          <a:p>
            <a:pPr marL="0" indent="0">
              <a:buFont typeface="Arial"/>
              <a:buNone/>
            </a:pPr>
            <a:r>
              <a:rPr lang="sv-SE" sz="900" dirty="0"/>
              <a:t>}</a:t>
            </a:r>
            <a:endParaRPr lang="sv-SE" sz="900" dirty="0" smtClean="0"/>
          </a:p>
          <a:p>
            <a:pPr marL="0" indent="0">
              <a:buFont typeface="Arial"/>
              <a:buNone/>
            </a:pP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358973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Memory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llocates </a:t>
            </a:r>
            <a:r>
              <a:rPr lang="en-US" dirty="0"/>
              <a:t>proportional </a:t>
            </a:r>
            <a:r>
              <a:rPr lang="en-US" dirty="0" smtClean="0"/>
              <a:t>CPU </a:t>
            </a:r>
            <a:r>
              <a:rPr lang="en-US" dirty="0"/>
              <a:t>power, network bandwidth, and disk </a:t>
            </a:r>
            <a:r>
              <a:rPr lang="en-US" dirty="0" smtClean="0"/>
              <a:t>I/O</a:t>
            </a:r>
            <a:endParaRPr lang="en-US" dirty="0"/>
          </a:p>
          <a:p>
            <a:pPr lvl="1"/>
            <a:r>
              <a:rPr lang="en-US" dirty="0" smtClean="0"/>
              <a:t>Easy single-dial solution </a:t>
            </a:r>
          </a:p>
          <a:p>
            <a:pPr lvl="1"/>
            <a:r>
              <a:rPr lang="en-US" dirty="0" smtClean="0"/>
              <a:t>Log shows how much memory was used for tuning and cost savings</a:t>
            </a:r>
          </a:p>
          <a:p>
            <a:r>
              <a:rPr lang="en-US" dirty="0"/>
              <a:t>T</a:t>
            </a:r>
            <a:r>
              <a:rPr lang="en-US" dirty="0" smtClean="0"/>
              <a:t>imeout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046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PRICING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8150"/>
            <a:ext cx="8229600" cy="410325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Lambda</a:t>
            </a:r>
          </a:p>
          <a:p>
            <a:pPr lvl="1"/>
            <a:r>
              <a:rPr lang="en-US" dirty="0" smtClean="0"/>
              <a:t>Requests</a:t>
            </a:r>
          </a:p>
          <a:p>
            <a:pPr lvl="2"/>
            <a:r>
              <a:rPr lang="en-US" dirty="0" smtClean="0"/>
              <a:t>First 1 million per month are free</a:t>
            </a:r>
          </a:p>
          <a:p>
            <a:pPr lvl="2"/>
            <a:r>
              <a:rPr lang="en-US" dirty="0"/>
              <a:t>$0.20 per 1 million requests </a:t>
            </a:r>
            <a:r>
              <a:rPr lang="en-US" dirty="0" smtClean="0"/>
              <a:t>thereafter</a:t>
            </a:r>
          </a:p>
          <a:p>
            <a:pPr lvl="1"/>
            <a:r>
              <a:rPr lang="en-US" dirty="0" smtClean="0"/>
              <a:t>Duration</a:t>
            </a:r>
          </a:p>
          <a:p>
            <a:pPr lvl="2"/>
            <a:r>
              <a:rPr lang="en-US" dirty="0" smtClean="0"/>
              <a:t>First </a:t>
            </a:r>
            <a:r>
              <a:rPr lang="en-US" dirty="0"/>
              <a:t>400,000 GB-seconds of compute time per </a:t>
            </a:r>
            <a:r>
              <a:rPr lang="en-US" dirty="0" smtClean="0"/>
              <a:t>month are free</a:t>
            </a:r>
          </a:p>
          <a:p>
            <a:pPr lvl="2"/>
            <a:r>
              <a:rPr lang="en-US" dirty="0"/>
              <a:t>$0.00001667 for every GB-second </a:t>
            </a:r>
            <a:r>
              <a:rPr lang="en-US" dirty="0" smtClean="0"/>
              <a:t>thereafter</a:t>
            </a:r>
          </a:p>
          <a:p>
            <a:pPr lvl="2"/>
            <a:endParaRPr lang="en-US" dirty="0"/>
          </a:p>
          <a:p>
            <a:r>
              <a:rPr lang="en-US" dirty="0" smtClean="0"/>
              <a:t>API Gateway</a:t>
            </a:r>
          </a:p>
          <a:p>
            <a:pPr lvl="1"/>
            <a:r>
              <a:rPr lang="en-US" dirty="0" smtClean="0"/>
              <a:t>$3.50 per million API calls received plus data transfer </a:t>
            </a:r>
            <a:r>
              <a:rPr lang="en-US" dirty="0" smtClean="0"/>
              <a:t>costs</a:t>
            </a:r>
          </a:p>
          <a:p>
            <a:pPr lvl="1"/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Estimate for Malicious Domain Application: </a:t>
            </a:r>
          </a:p>
          <a:p>
            <a:pPr marL="742950" lvl="2" indent="-342900"/>
            <a:r>
              <a:rPr lang="en-US" dirty="0" smtClean="0"/>
              <a:t>Lambda: $0.37/hour </a:t>
            </a:r>
            <a:r>
              <a:rPr lang="en-US" dirty="0"/>
              <a:t>with 10 threads after </a:t>
            </a:r>
            <a:r>
              <a:rPr lang="en-US" dirty="0" smtClean="0"/>
              <a:t>free-tier</a:t>
            </a:r>
          </a:p>
          <a:p>
            <a:pPr marL="742950" lvl="2" indent="-342900"/>
            <a:r>
              <a:rPr lang="en-US" dirty="0" smtClean="0"/>
              <a:t>API Gateway: $0.71/hour</a:t>
            </a:r>
          </a:p>
          <a:p>
            <a:pPr marL="742950" lvl="2" indent="-342900"/>
            <a:r>
              <a:rPr lang="en-US" dirty="0" smtClean="0"/>
              <a:t>Total: ~$1/</a:t>
            </a:r>
            <a:r>
              <a:rPr lang="en-US" dirty="0" err="1" smtClean="0"/>
              <a:t>hr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982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PERFORMANCE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0050895"/>
              </p:ext>
            </p:extLst>
          </p:nvPr>
        </p:nvGraphicFramePr>
        <p:xfrm>
          <a:off x="457199" y="1525786"/>
          <a:ext cx="8423775" cy="1188720"/>
        </p:xfrm>
        <a:graphic>
          <a:graphicData uri="http://schemas.openxmlformats.org/drawingml/2006/table">
            <a:tbl>
              <a:tblPr/>
              <a:tblGrid>
                <a:gridCol w="900045"/>
                <a:gridCol w="886651"/>
                <a:gridCol w="744855"/>
                <a:gridCol w="914718"/>
                <a:gridCol w="859155"/>
                <a:gridCol w="731430"/>
                <a:gridCol w="731430"/>
                <a:gridCol w="755983"/>
                <a:gridCol w="1899508"/>
              </a:tblGrid>
              <a:tr h="43434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Memory </a:t>
                      </a:r>
                      <a:endParaRPr lang="en-US" sz="1200" dirty="0" smtClean="0">
                        <a:effectLst/>
                      </a:endParaRPr>
                    </a:p>
                    <a:p>
                      <a:r>
                        <a:rPr lang="en-US" sz="1200" dirty="0" smtClean="0">
                          <a:effectLst/>
                        </a:rPr>
                        <a:t>(</a:t>
                      </a:r>
                      <a:r>
                        <a:rPr lang="en-US" sz="1200" dirty="0">
                          <a:effectLst/>
                        </a:rPr>
                        <a:t>MB)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Threads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Loops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Samples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</a:rPr>
                        <a:t>Median</a:t>
                      </a:r>
                    </a:p>
                    <a:p>
                      <a:r>
                        <a:rPr lang="en-US" sz="1200" dirty="0" smtClean="0">
                          <a:effectLst/>
                        </a:rPr>
                        <a:t>(</a:t>
                      </a:r>
                      <a:r>
                        <a:rPr lang="en-US" sz="1200" dirty="0" err="1" smtClean="0">
                          <a:effectLst/>
                        </a:rPr>
                        <a:t>ms</a:t>
                      </a:r>
                      <a:r>
                        <a:rPr lang="en-US" sz="1200" dirty="0" smtClean="0">
                          <a:effectLst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</a:rPr>
                        <a:t>Min</a:t>
                      </a:r>
                    </a:p>
                    <a:p>
                      <a:r>
                        <a:rPr lang="en-US" sz="1200" dirty="0" smtClean="0">
                          <a:effectLst/>
                        </a:rPr>
                        <a:t>(</a:t>
                      </a:r>
                      <a:r>
                        <a:rPr lang="en-US" sz="1200" dirty="0" err="1" smtClean="0">
                          <a:effectLst/>
                        </a:rPr>
                        <a:t>ms</a:t>
                      </a:r>
                      <a:r>
                        <a:rPr lang="en-US" sz="1200" dirty="0" smtClean="0">
                          <a:effectLst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</a:rPr>
                        <a:t>Max</a:t>
                      </a:r>
                    </a:p>
                    <a:p>
                      <a:r>
                        <a:rPr lang="en-US" sz="1200" dirty="0" smtClean="0">
                          <a:effectLst/>
                        </a:rPr>
                        <a:t>(</a:t>
                      </a:r>
                      <a:r>
                        <a:rPr lang="en-US" sz="1200" dirty="0" err="1" smtClean="0">
                          <a:effectLst/>
                        </a:rPr>
                        <a:t>ms</a:t>
                      </a:r>
                      <a:r>
                        <a:rPr lang="en-US" sz="1200" dirty="0" smtClean="0">
                          <a:effectLst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</a:rPr>
                        <a:t>% Error </a:t>
                      </a:r>
                      <a:endParaRPr lang="en-US" sz="1200" dirty="0">
                        <a:effectLst/>
                      </a:endParaRP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Throughput </a:t>
                      </a:r>
                      <a:endParaRPr lang="en-US" sz="1200" dirty="0" smtClean="0">
                        <a:effectLst/>
                      </a:endParaRPr>
                    </a:p>
                    <a:p>
                      <a:r>
                        <a:rPr lang="en-US" sz="1200" dirty="0" smtClean="0">
                          <a:effectLst/>
                        </a:rPr>
                        <a:t>(</a:t>
                      </a:r>
                      <a:r>
                        <a:rPr lang="en-US" sz="1200" dirty="0">
                          <a:effectLst/>
                        </a:rPr>
                        <a:t>calls/sec)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is-IS" sz="1200">
                          <a:effectLst/>
                        </a:rPr>
                        <a:t>512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200">
                          <a:effectLst/>
                        </a:rPr>
                        <a:t>10000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200">
                          <a:effectLst/>
                        </a:rPr>
                        <a:t>10000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i-FI" sz="1200">
                          <a:effectLst/>
                        </a:rPr>
                        <a:t>102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85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200">
                          <a:effectLst/>
                        </a:rPr>
                        <a:t>2137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sz="1200" dirty="0">
                          <a:effectLst/>
                        </a:rPr>
                        <a:t>8.4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is-IS" sz="1200">
                          <a:effectLst/>
                        </a:rPr>
                        <a:t>512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200">
                          <a:effectLst/>
                        </a:rPr>
                        <a:t>1000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200">
                          <a:effectLst/>
                        </a:rPr>
                        <a:t>10000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i-FI" sz="1200">
                          <a:effectLst/>
                        </a:rPr>
                        <a:t>102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85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30330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b-NO" sz="1200">
                          <a:effectLst/>
                        </a:rPr>
                        <a:t>0.18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44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is-IS" sz="1200">
                          <a:effectLst/>
                        </a:rPr>
                        <a:t>512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200">
                          <a:effectLst/>
                        </a:rPr>
                        <a:t>100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200">
                          <a:effectLst/>
                        </a:rPr>
                        <a:t>100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200">
                          <a:effectLst/>
                        </a:rPr>
                        <a:t>10000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 sz="1200">
                          <a:effectLst/>
                        </a:rPr>
                        <a:t>149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85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200" dirty="0">
                          <a:effectLst/>
                        </a:rPr>
                        <a:t>30307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b-NO" sz="1200">
                          <a:effectLst/>
                        </a:rPr>
                        <a:t>0.43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200" dirty="0">
                          <a:effectLst/>
                        </a:rPr>
                        <a:t>168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706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dirty="0"/>
              <a:t>utomatically scales to support the rate of incoming </a:t>
            </a:r>
            <a:r>
              <a:rPr lang="en-US" dirty="0" smtClean="0"/>
              <a:t>requests</a:t>
            </a:r>
          </a:p>
          <a:p>
            <a:r>
              <a:rPr lang="en-US" dirty="0" smtClean="0"/>
              <a:t>“No </a:t>
            </a:r>
            <a:r>
              <a:rPr lang="en-US" dirty="0"/>
              <a:t>limit to the number of requests your code can </a:t>
            </a:r>
            <a:r>
              <a:rPr lang="en-US" dirty="0" smtClean="0"/>
              <a:t>handle”</a:t>
            </a:r>
          </a:p>
          <a:p>
            <a:r>
              <a:rPr lang="en-US" dirty="0" smtClean="0"/>
              <a:t>Starts </a:t>
            </a:r>
            <a:r>
              <a:rPr lang="en-US" dirty="0"/>
              <a:t>as many instances of </a:t>
            </a:r>
            <a:r>
              <a:rPr lang="en-US" dirty="0" smtClean="0"/>
              <a:t>Lambda function as </a:t>
            </a:r>
            <a:r>
              <a:rPr lang="en-US" dirty="0"/>
              <a:t>needed </a:t>
            </a:r>
          </a:p>
        </p:txBody>
      </p:sp>
    </p:spTree>
    <p:extLst>
      <p:ext uri="{BB962C8B-B14F-4D97-AF65-F5344CB8AC3E}">
        <p14:creationId xmlns:p14="http://schemas.microsoft.com/office/powerpoint/2010/main" val="140570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FIND THE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 smtClean="0"/>
              <a:t>They’re in </a:t>
            </a:r>
            <a:r>
              <a:rPr lang="en-US" sz="2000" dirty="0" err="1" smtClean="0"/>
              <a:t>GitHub</a:t>
            </a:r>
            <a:r>
              <a:rPr lang="en-US" sz="2000" dirty="0" smtClean="0"/>
              <a:t>…</a:t>
            </a: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h2oai/h2o</a:t>
            </a:r>
            <a:r>
              <a:rPr lang="en-US" sz="2000" dirty="0"/>
              <a:t>-meetups</a:t>
            </a:r>
            <a:r>
              <a:rPr lang="en-US" sz="2000" dirty="0" smtClean="0"/>
              <a:t>/tree/master/2016_05_03_H2O_Open_Tour_Chicago_Application</a:t>
            </a:r>
            <a:endParaRPr lang="en-US" sz="2300" dirty="0" smtClean="0"/>
          </a:p>
        </p:txBody>
      </p:sp>
    </p:spTree>
    <p:extLst>
      <p:ext uri="{BB962C8B-B14F-4D97-AF65-F5344CB8AC3E}">
        <p14:creationId xmlns:p14="http://schemas.microsoft.com/office/powerpoint/2010/main" val="4105091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H2O Generated Model POJO in a Java Servlet container</a:t>
            </a:r>
          </a:p>
          <a:p>
            <a:pPr lvl="1"/>
            <a:r>
              <a:rPr lang="en-US" dirty="0" smtClean="0"/>
              <a:t>Github</a:t>
            </a:r>
            <a:r>
              <a:rPr lang="en-US" dirty="0"/>
              <a:t>: h2oai/app-consumer-loan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H2O Generated Model POJO in a Storm bolt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:  h2oai/</a:t>
            </a:r>
            <a:r>
              <a:rPr lang="en-US" dirty="0"/>
              <a:t>h2o</a:t>
            </a:r>
            <a:r>
              <a:rPr lang="en-US" dirty="0" smtClean="0"/>
              <a:t>-tutorials</a:t>
            </a:r>
            <a:endParaRPr lang="en-US" dirty="0"/>
          </a:p>
          <a:p>
            <a:pPr lvl="1"/>
            <a:r>
              <a:rPr lang="en-US" dirty="0" smtClean="0"/>
              <a:t>tutorials</a:t>
            </a:r>
            <a:r>
              <a:rPr lang="en-US" dirty="0"/>
              <a:t>/streaming/storm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H2O Generated Model POJO in Spark Streaming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: h2oai</a:t>
            </a:r>
            <a:r>
              <a:rPr lang="en-US" dirty="0"/>
              <a:t>/sparkling-</a:t>
            </a:r>
            <a:r>
              <a:rPr lang="en-US" dirty="0" smtClean="0"/>
              <a:t>water</a:t>
            </a:r>
          </a:p>
          <a:p>
            <a:pPr lvl="1"/>
            <a:r>
              <a:rPr lang="en-US" dirty="0"/>
              <a:t>examples/</a:t>
            </a:r>
            <a:r>
              <a:rPr lang="en-US" dirty="0" err="1"/>
              <a:t>src</a:t>
            </a:r>
            <a:r>
              <a:rPr lang="en-US" dirty="0"/>
              <a:t>/main/</a:t>
            </a:r>
            <a:r>
              <a:rPr lang="en-US" dirty="0" err="1"/>
              <a:t>scala</a:t>
            </a:r>
            <a:r>
              <a:rPr lang="en-US" dirty="0"/>
              <a:t>/org/apache/spark/examples/h2o/</a:t>
            </a:r>
            <a:r>
              <a:rPr lang="en-US" dirty="0" err="1"/>
              <a:t>CraigslistJobTitlesStreamingApp.scala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8036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ON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Slides</a:t>
            </a:r>
          </a:p>
          <a:p>
            <a:pPr lvl="1"/>
            <a:r>
              <a:rPr lang="en-US" sz="2000" dirty="0" err="1" smtClean="0"/>
              <a:t>GitHub</a:t>
            </a:r>
            <a:r>
              <a:rPr lang="en-US" sz="2000" dirty="0" smtClean="0"/>
              <a:t> h2oai/h2o</a:t>
            </a:r>
            <a:r>
              <a:rPr lang="en-US" sz="2000" dirty="0"/>
              <a:t>-meetups</a:t>
            </a:r>
            <a:r>
              <a:rPr lang="en-US" sz="2000" dirty="0" smtClean="0"/>
              <a:t>/tree/master/2016_05_03_H2O_Open_Tour_Chicago_Application</a:t>
            </a:r>
            <a:endParaRPr lang="en-US" sz="2300" dirty="0" smtClean="0"/>
          </a:p>
          <a:p>
            <a:r>
              <a:rPr lang="en-US" dirty="0" smtClean="0"/>
              <a:t>Source code</a:t>
            </a:r>
          </a:p>
          <a:p>
            <a:pPr lvl="1"/>
            <a:r>
              <a:rPr lang="en-US" sz="2300" dirty="0" err="1" smtClean="0"/>
              <a:t>GitHub</a:t>
            </a:r>
            <a:r>
              <a:rPr lang="en-US" sz="2300" dirty="0"/>
              <a:t> h2oai/app-malicious-domains</a:t>
            </a:r>
            <a:r>
              <a:rPr lang="en-US" dirty="0" smtClean="0"/>
              <a:t>	</a:t>
            </a:r>
          </a:p>
          <a:p>
            <a:r>
              <a:rPr lang="en-US" dirty="0" smtClean="0"/>
              <a:t>Latest stable H2O for Python release</a:t>
            </a:r>
          </a:p>
          <a:p>
            <a:pPr lvl="1"/>
            <a:r>
              <a:rPr lang="en-US" sz="2300" dirty="0"/>
              <a:t>http://h2o.ai/download/h2o/python</a:t>
            </a:r>
            <a:endParaRPr lang="en-US" sz="2300" dirty="0" smtClean="0"/>
          </a:p>
          <a:p>
            <a:r>
              <a:rPr lang="en-US" dirty="0" smtClean="0"/>
              <a:t>Generated POJO model </a:t>
            </a:r>
            <a:r>
              <a:rPr lang="en-US" dirty="0" err="1" smtClean="0"/>
              <a:t>Javadoc</a:t>
            </a:r>
            <a:endParaRPr lang="en-US" dirty="0" smtClean="0"/>
          </a:p>
          <a:p>
            <a:pPr lvl="1"/>
            <a:r>
              <a:rPr lang="en-US" sz="2300" dirty="0"/>
              <a:t>http://h2o-release.s3.amazonaws.com/h2o/rel-turchin/3/docs-website/h2o-genmodel/javadoc/</a:t>
            </a:r>
            <a:r>
              <a:rPr lang="en-US" sz="2300" dirty="0" smtClean="0"/>
              <a:t>index.html</a:t>
            </a:r>
          </a:p>
          <a:p>
            <a:r>
              <a:rPr lang="en-US" dirty="0" smtClean="0"/>
              <a:t>AWS Lambda </a:t>
            </a:r>
          </a:p>
          <a:p>
            <a:pPr lvl="1"/>
            <a:r>
              <a:rPr lang="en-US" sz="2300" dirty="0"/>
              <a:t>http://</a:t>
            </a:r>
            <a:r>
              <a:rPr lang="en-US" sz="2300" dirty="0" err="1"/>
              <a:t>docs.aws.amazon.com</a:t>
            </a:r>
            <a:r>
              <a:rPr lang="en-US" sz="2300" dirty="0"/>
              <a:t>/lambda/latest/dg/</a:t>
            </a:r>
            <a:r>
              <a:rPr lang="en-US" sz="2300" dirty="0" err="1"/>
              <a:t>welcome.html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69080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for attending!</a:t>
            </a:r>
          </a:p>
          <a:p>
            <a:endParaRPr lang="en-US" dirty="0" smtClean="0"/>
          </a:p>
          <a:p>
            <a:r>
              <a:rPr lang="en-US" dirty="0" smtClean="0"/>
              <a:t>Send follow up questions to:</a:t>
            </a:r>
          </a:p>
          <a:p>
            <a:endParaRPr lang="en-US" sz="800" dirty="0" smtClean="0"/>
          </a:p>
          <a:p>
            <a:pPr marL="0" indent="0" algn="ctr">
              <a:buNone/>
            </a:pPr>
            <a:r>
              <a:rPr lang="en-US" dirty="0" smtClean="0"/>
              <a:t>Tom Kraljevic</a:t>
            </a:r>
          </a:p>
          <a:p>
            <a:pPr marL="0" indent="0" algn="ctr">
              <a:buNone/>
            </a:pPr>
            <a:r>
              <a:rPr lang="en-US" dirty="0" smtClean="0"/>
              <a:t>tomk@h2o.ai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25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586918"/>
              </p:ext>
            </p:extLst>
          </p:nvPr>
        </p:nvGraphicFramePr>
        <p:xfrm>
          <a:off x="177802" y="1047751"/>
          <a:ext cx="8813799" cy="3848099"/>
        </p:xfrm>
        <a:graphic>
          <a:graphicData uri="http://schemas.openxmlformats.org/drawingml/2006/table">
            <a:tbl>
              <a:tblPr firstRow="1" bandRow="1"/>
              <a:tblGrid>
                <a:gridCol w="2937933"/>
                <a:gridCol w="2937933"/>
                <a:gridCol w="2937933"/>
              </a:tblGrid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USE CASE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marT="34290" marB="3429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REQUIREMENTS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TECHNOLOGY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97280"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Feature engineering</a:t>
                      </a:r>
                      <a:endParaRPr lang="en-US" sz="1400" dirty="0"/>
                    </a:p>
                  </a:txBody>
                  <a:tcPr marT="34290" marB="3429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en-US" sz="14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Use</a:t>
                      </a:r>
                      <a:r>
                        <a:rPr lang="en-US" sz="1400" baseline="0" dirty="0" smtClean="0"/>
                        <a:t> of Python for </a:t>
                      </a:r>
                      <a:r>
                        <a:rPr lang="en-US" sz="1400" baseline="0" dirty="0" err="1" smtClean="0"/>
                        <a:t>DataSci</a:t>
                      </a:r>
                      <a:endParaRPr lang="en-US" sz="1400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Code re-use for training and production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Speed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400" dirty="0" err="1" smtClean="0"/>
                        <a:t>Jython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Machine Learning Prediction</a:t>
                      </a:r>
                    </a:p>
                  </a:txBody>
                  <a:tcPr marT="34290" marB="3429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en-US" sz="1400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High model accuracy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Real-time environment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H2O Generated POJO Model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087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Deployment to Production</a:t>
                      </a:r>
                    </a:p>
                  </a:txBody>
                  <a:tcPr marT="34290" marB="3429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1400" baseline="0" dirty="0" smtClean="0"/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aseline="0" dirty="0" smtClean="0"/>
                        <a:t>Easy handoff to Ops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aseline="0" dirty="0" smtClean="0"/>
                        <a:t>Speed to deployment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Built-in scalability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aseline="0" dirty="0" smtClean="0"/>
                        <a:t>No infrastructure management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400" baseline="0" dirty="0" smtClean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AWS Lambda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956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525"/>
            <a:ext cx="9093200" cy="6611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BUILDING A MACHINE LEARNING APPLICATION WITH AWS LAMBDA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004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Q:		What is AWS Lambda?</a:t>
            </a:r>
          </a:p>
          <a:p>
            <a:pPr marL="0" indent="0">
              <a:buNone/>
            </a:pPr>
            <a:r>
              <a:rPr lang="en-US" dirty="0" smtClean="0"/>
              <a:t>A:		AWS Lambda</a:t>
            </a:r>
            <a:r>
              <a:rPr lang="en-US" dirty="0"/>
              <a:t> </a:t>
            </a:r>
            <a:r>
              <a:rPr lang="en-US" dirty="0" smtClean="0"/>
              <a:t>is a compute service that runs code –a </a:t>
            </a:r>
            <a:r>
              <a:rPr lang="en-US" b="1" i="1" dirty="0" smtClean="0"/>
              <a:t>Lambda function </a:t>
            </a:r>
            <a:r>
              <a:rPr lang="en-US" dirty="0" smtClean="0"/>
              <a:t>- on-demand. It simplifies the process of running code in the cloud by managing compute resources automatically.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Offloads </a:t>
            </a:r>
            <a:r>
              <a:rPr lang="en-US" dirty="0" err="1" smtClean="0"/>
              <a:t>DevOps</a:t>
            </a:r>
            <a:r>
              <a:rPr lang="en-US" dirty="0" smtClean="0"/>
              <a:t> tasks related to VMs:</a:t>
            </a:r>
          </a:p>
          <a:p>
            <a:r>
              <a:rPr lang="en-US" dirty="0" smtClean="0"/>
              <a:t>Server and operating system maintenance</a:t>
            </a:r>
          </a:p>
          <a:p>
            <a:r>
              <a:rPr lang="en-US" dirty="0" smtClean="0"/>
              <a:t>Capacity provisioning</a:t>
            </a:r>
          </a:p>
          <a:p>
            <a:r>
              <a:rPr lang="en-US" dirty="0" smtClean="0"/>
              <a:t>Scaling</a:t>
            </a:r>
          </a:p>
          <a:p>
            <a:r>
              <a:rPr lang="en-US" dirty="0" smtClean="0"/>
              <a:t>Code monitoring and logging</a:t>
            </a:r>
          </a:p>
          <a:p>
            <a:r>
              <a:rPr lang="en-US" dirty="0" smtClean="0"/>
              <a:t>Security patches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0668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200151"/>
            <a:ext cx="8686800" cy="33944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Step 1</a:t>
            </a:r>
            <a:r>
              <a:rPr lang="en-US" dirty="0" smtClean="0"/>
              <a:t>:  Identify problem to solve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Step 2:  </a:t>
            </a:r>
            <a:r>
              <a:rPr lang="en-US" dirty="0" smtClean="0"/>
              <a:t>Train model on data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Step 3:  </a:t>
            </a:r>
            <a:r>
              <a:rPr lang="en-US" dirty="0" smtClean="0"/>
              <a:t>Export </a:t>
            </a:r>
            <a:r>
              <a:rPr lang="en-US" dirty="0"/>
              <a:t>the </a:t>
            </a:r>
            <a:r>
              <a:rPr lang="en-US" dirty="0" smtClean="0"/>
              <a:t>model </a:t>
            </a:r>
            <a:r>
              <a:rPr lang="en-US" dirty="0"/>
              <a:t>as a </a:t>
            </a:r>
            <a:r>
              <a:rPr lang="en-US" dirty="0" smtClean="0"/>
              <a:t>POJO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Step 4:  Write code for Lambda handler</a:t>
            </a:r>
          </a:p>
          <a:p>
            <a:pPr marL="0" indent="0">
              <a:buNone/>
            </a:pPr>
            <a:r>
              <a:rPr lang="en-US" dirty="0" smtClean="0"/>
              <a:t>Step </a:t>
            </a:r>
            <a:r>
              <a:rPr lang="en-US" dirty="0"/>
              <a:t>5</a:t>
            </a:r>
            <a:r>
              <a:rPr lang="en-US" dirty="0" smtClean="0"/>
              <a:t>: </a:t>
            </a:r>
            <a:r>
              <a:rPr lang="en-US" dirty="0"/>
              <a:t> </a:t>
            </a:r>
            <a:r>
              <a:rPr lang="en-US" dirty="0" smtClean="0"/>
              <a:t>Build deployment package (.zip file) and 				upload to Lambda</a:t>
            </a:r>
          </a:p>
          <a:p>
            <a:pPr marL="0" indent="0">
              <a:buNone/>
            </a:pPr>
            <a:r>
              <a:rPr lang="en-US" dirty="0" smtClean="0"/>
              <a:t>Step </a:t>
            </a:r>
            <a:r>
              <a:rPr lang="en-US" dirty="0"/>
              <a:t>6</a:t>
            </a:r>
            <a:r>
              <a:rPr lang="en-US" dirty="0" smtClean="0"/>
              <a:t>: </a:t>
            </a:r>
            <a:r>
              <a:rPr lang="en-US" dirty="0"/>
              <a:t> </a:t>
            </a:r>
            <a:r>
              <a:rPr lang="en-US" dirty="0" smtClean="0"/>
              <a:t>Map API endpoint to Lambda function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Step </a:t>
            </a:r>
            <a:r>
              <a:rPr lang="en-US" dirty="0" smtClean="0"/>
              <a:t>7:  Embed endpoint in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339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Domains and whether they are malicious</a:t>
            </a:r>
          </a:p>
          <a:p>
            <a:pPr lvl="1"/>
            <a:r>
              <a:rPr lang="en-US" sz="1800" dirty="0" smtClean="0"/>
              <a:t>http</a:t>
            </a:r>
            <a:r>
              <a:rPr lang="en-US" sz="1800" dirty="0"/>
              <a:t>://</a:t>
            </a:r>
            <a:r>
              <a:rPr lang="en-US" sz="1800" dirty="0" err="1" smtClean="0"/>
              <a:t>datadrivensecurity.info</a:t>
            </a:r>
            <a:r>
              <a:rPr lang="en-US" sz="1800" dirty="0" smtClean="0"/>
              <a:t>/blog/data/2014/10/legit-</a:t>
            </a:r>
            <a:r>
              <a:rPr lang="en-US" sz="1800" dirty="0" err="1" smtClean="0"/>
              <a:t>dga_domains.csv.zip</a:t>
            </a:r>
            <a:endParaRPr lang="en-US" sz="1800" dirty="0" smtClean="0"/>
          </a:p>
          <a:p>
            <a:pPr lvl="1"/>
            <a:r>
              <a:rPr lang="is-IS" dirty="0"/>
              <a:t>133,927</a:t>
            </a:r>
            <a:r>
              <a:rPr lang="en-US" dirty="0"/>
              <a:t> </a:t>
            </a:r>
            <a:r>
              <a:rPr lang="en-US" dirty="0" smtClean="0"/>
              <a:t>rows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English words</a:t>
            </a:r>
          </a:p>
          <a:p>
            <a:pPr lvl="1"/>
            <a:r>
              <a:rPr lang="en-US" sz="1800" dirty="0" smtClean="0"/>
              <a:t>https</a:t>
            </a:r>
            <a:r>
              <a:rPr lang="en-US" sz="1800" dirty="0"/>
              <a:t>://</a:t>
            </a:r>
            <a:r>
              <a:rPr lang="en-US" sz="1800" dirty="0" err="1" smtClean="0"/>
              <a:t>raw.githubusercontent.com</a:t>
            </a:r>
            <a:r>
              <a:rPr lang="en-US" sz="1800" dirty="0" smtClean="0"/>
              <a:t>/</a:t>
            </a:r>
            <a:r>
              <a:rPr lang="en-US" sz="1800" dirty="0" err="1" smtClean="0"/>
              <a:t>dwyl</a:t>
            </a:r>
            <a:r>
              <a:rPr lang="en-US" sz="1800" dirty="0" smtClean="0"/>
              <a:t>/</a:t>
            </a:r>
            <a:r>
              <a:rPr lang="en-US" sz="1800" dirty="0" err="1" smtClean="0"/>
              <a:t>english</a:t>
            </a:r>
            <a:r>
              <a:rPr lang="en-US" sz="1800" dirty="0" smtClean="0"/>
              <a:t>-words/master/</a:t>
            </a:r>
            <a:r>
              <a:rPr lang="en-US" sz="1800" dirty="0" err="1" smtClean="0"/>
              <a:t>words.txt</a:t>
            </a:r>
            <a:endParaRPr lang="en-US" sz="1800" dirty="0" smtClean="0"/>
          </a:p>
          <a:p>
            <a:pPr lvl="1"/>
            <a:r>
              <a:rPr lang="cs-CZ" dirty="0" smtClean="0"/>
              <a:t>354,985 </a:t>
            </a:r>
            <a:r>
              <a:rPr lang="en-US" dirty="0" smtClean="0"/>
              <a:t>rows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7992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PERSPECTIVE WORKFLOW</a:t>
            </a:r>
            <a:endParaRPr lang="en-US" dirty="0"/>
          </a:p>
        </p:txBody>
      </p:sp>
      <p:sp>
        <p:nvSpPr>
          <p:cNvPr id="3" name="Process 2"/>
          <p:cNvSpPr/>
          <p:nvPr/>
        </p:nvSpPr>
        <p:spPr>
          <a:xfrm>
            <a:off x="3551764" y="1747515"/>
            <a:ext cx="2057400" cy="61595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Input domain name</a:t>
            </a:r>
          </a:p>
        </p:txBody>
      </p:sp>
      <p:sp>
        <p:nvSpPr>
          <p:cNvPr id="6" name="Process 5"/>
          <p:cNvSpPr/>
          <p:nvPr/>
        </p:nvSpPr>
        <p:spPr>
          <a:xfrm>
            <a:off x="3551765" y="2562546"/>
            <a:ext cx="2057399" cy="641351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Get Predictions</a:t>
            </a:r>
            <a:endParaRPr lang="en-US" sz="2000" dirty="0"/>
          </a:p>
        </p:txBody>
      </p:sp>
      <p:sp>
        <p:nvSpPr>
          <p:cNvPr id="7" name="Decision 6"/>
          <p:cNvSpPr/>
          <p:nvPr/>
        </p:nvSpPr>
        <p:spPr>
          <a:xfrm>
            <a:off x="3385640" y="3402978"/>
            <a:ext cx="2389647" cy="964234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Malicious Domain?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3759201" y="833438"/>
            <a:ext cx="1642532" cy="7143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Visit web page</a:t>
            </a:r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1917700" y="4176712"/>
            <a:ext cx="1727200" cy="558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Malicious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5499531" y="4176712"/>
            <a:ext cx="1870114" cy="558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Legitimate</a:t>
            </a:r>
            <a:endParaRPr lang="en-US" sz="2000" dirty="0"/>
          </a:p>
        </p:txBody>
      </p:sp>
      <p:cxnSp>
        <p:nvCxnSpPr>
          <p:cNvPr id="13" name="Straight Arrow Connector 12"/>
          <p:cNvCxnSpPr>
            <a:stCxn id="8" idx="4"/>
            <a:endCxn id="3" idx="0"/>
          </p:cNvCxnSpPr>
          <p:nvPr/>
        </p:nvCxnSpPr>
        <p:spPr>
          <a:xfrm flipH="1">
            <a:off x="4580465" y="1547813"/>
            <a:ext cx="3" cy="1997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2"/>
            <a:endCxn id="6" idx="0"/>
          </p:cNvCxnSpPr>
          <p:nvPr/>
        </p:nvCxnSpPr>
        <p:spPr>
          <a:xfrm>
            <a:off x="4580464" y="2363464"/>
            <a:ext cx="0" cy="1990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 flipH="1">
            <a:off x="4580464" y="3203896"/>
            <a:ext cx="1" cy="1990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1"/>
            <a:endCxn id="9" idx="0"/>
          </p:cNvCxnSpPr>
          <p:nvPr/>
        </p:nvCxnSpPr>
        <p:spPr>
          <a:xfrm rot="10800000" flipV="1">
            <a:off x="2781302" y="3885095"/>
            <a:ext cx="604339" cy="29161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7" idx="3"/>
            <a:endCxn id="10" idx="0"/>
          </p:cNvCxnSpPr>
          <p:nvPr/>
        </p:nvCxnSpPr>
        <p:spPr>
          <a:xfrm>
            <a:off x="5775286" y="3885095"/>
            <a:ext cx="659302" cy="29161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59020" y="3589246"/>
            <a:ext cx="626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Yes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5922058" y="3616118"/>
            <a:ext cx="512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0952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4875"/>
            <a:ext cx="8229600" cy="374332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STEP 1: Build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https://</a:t>
            </a:r>
            <a:r>
              <a:rPr lang="en-US" dirty="0" err="1"/>
              <a:t>github.com</a:t>
            </a:r>
            <a:r>
              <a:rPr lang="en-US" dirty="0"/>
              <a:t>/h2oai/app-malicious-domains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cd app-consumer-loan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gradle</a:t>
            </a:r>
            <a:r>
              <a:rPr lang="en-US" dirty="0"/>
              <a:t> </a:t>
            </a:r>
            <a:r>
              <a:rPr lang="en-US" dirty="0" smtClean="0"/>
              <a:t>wrapper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/>
              <a:t>./</a:t>
            </a:r>
            <a:r>
              <a:rPr lang="en-US" dirty="0" err="1"/>
              <a:t>gradlew</a:t>
            </a:r>
            <a:r>
              <a:rPr lang="en-US" dirty="0"/>
              <a:t> </a:t>
            </a:r>
            <a:r>
              <a:rPr lang="en-US" dirty="0" smtClean="0"/>
              <a:t>build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2: Create Lambda function and set API endpoint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See instructions and screenshots in </a:t>
            </a:r>
            <a:r>
              <a:rPr lang="en-US" dirty="0" err="1" smtClean="0"/>
              <a:t>README.md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3:  Use the app </a:t>
            </a:r>
            <a:r>
              <a:rPr lang="en-US" dirty="0"/>
              <a:t>i</a:t>
            </a:r>
            <a:r>
              <a:rPr lang="en-US" dirty="0" smtClean="0"/>
              <a:t>n a web browser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$ ./</a:t>
            </a:r>
            <a:r>
              <a:rPr lang="en-US" dirty="0" err="1" smtClean="0"/>
              <a:t>gradlew</a:t>
            </a:r>
            <a:r>
              <a:rPr lang="en-US" dirty="0" smtClean="0"/>
              <a:t> </a:t>
            </a:r>
            <a:r>
              <a:rPr lang="en-US" dirty="0" err="1" smtClean="0"/>
              <a:t>jettyRunWar</a:t>
            </a:r>
            <a:r>
              <a:rPr lang="en-US" dirty="0" smtClean="0"/>
              <a:t> –x </a:t>
            </a:r>
            <a:r>
              <a:rPr lang="en-US" dirty="0" err="1" smtClean="0"/>
              <a:t>generateModel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http://localhost:8080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92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TROUBLESHOOTING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29025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Common </a:t>
            </a:r>
            <a:r>
              <a:rPr lang="en-US" dirty="0" err="1" smtClean="0"/>
              <a:t>Py</a:t>
            </a:r>
            <a:r>
              <a:rPr lang="en-US" dirty="0" smtClean="0"/>
              <a:t> errors</a:t>
            </a:r>
          </a:p>
          <a:p>
            <a:pPr lvl="1"/>
            <a:r>
              <a:rPr lang="en-US" dirty="0" smtClean="0"/>
              <a:t>Another H2O is already running</a:t>
            </a:r>
          </a:p>
          <a:p>
            <a:pPr lvl="2"/>
            <a:r>
              <a:rPr lang="en-US" dirty="0" err="1" smtClean="0"/>
              <a:t>Py</a:t>
            </a:r>
            <a:r>
              <a:rPr lang="en-US" dirty="0" smtClean="0"/>
              <a:t> script can’t find the data in h2o.import_file()</a:t>
            </a:r>
          </a:p>
          <a:p>
            <a:r>
              <a:rPr lang="en-US" dirty="0" smtClean="0"/>
              <a:t>Common Java errors</a:t>
            </a:r>
          </a:p>
          <a:p>
            <a:pPr lvl="1"/>
            <a:r>
              <a:rPr lang="en-US" dirty="0" smtClean="0"/>
              <a:t>Java not installed at all</a:t>
            </a:r>
          </a:p>
          <a:p>
            <a:pPr lvl="2"/>
            <a:r>
              <a:rPr lang="en-US" dirty="0" smtClean="0"/>
              <a:t>Also, must install a JDK (Java Development Kit) so that the Java compiler is available (JRE is not sufficient)</a:t>
            </a:r>
          </a:p>
          <a:p>
            <a:pPr lvl="1"/>
            <a:r>
              <a:rPr lang="en-US" dirty="0" smtClean="0"/>
              <a:t>Not connected to the internet</a:t>
            </a:r>
          </a:p>
          <a:p>
            <a:pPr lvl="2"/>
            <a:r>
              <a:rPr lang="en-US" dirty="0" err="1" smtClean="0"/>
              <a:t>Gradle</a:t>
            </a:r>
            <a:r>
              <a:rPr lang="en-US" dirty="0" smtClean="0"/>
              <a:t> needs to fetch some dependencies from the internet</a:t>
            </a:r>
          </a:p>
          <a:p>
            <a:r>
              <a:rPr lang="en-US" dirty="0" smtClean="0"/>
              <a:t>Common Lambda errors</a:t>
            </a:r>
          </a:p>
          <a:p>
            <a:pPr lvl="1"/>
            <a:r>
              <a:rPr lang="en-US" dirty="0" smtClean="0"/>
              <a:t>Error in uploading .zip file</a:t>
            </a:r>
          </a:p>
          <a:p>
            <a:pPr lvl="2"/>
            <a:r>
              <a:rPr lang="en-US" dirty="0" smtClean="0"/>
              <a:t>Check if the function already exists and, if not, try again. For slower internet connections, try uploading .zip file with S3 link.</a:t>
            </a:r>
          </a:p>
          <a:p>
            <a:pPr lvl="1"/>
            <a:r>
              <a:rPr lang="en-US" dirty="0" smtClean="0"/>
              <a:t>Timeout error when testing Lambda function</a:t>
            </a:r>
          </a:p>
          <a:p>
            <a:pPr lvl="2"/>
            <a:r>
              <a:rPr lang="en-US" dirty="0" smtClean="0"/>
              <a:t>Go to advanced settings and increase Timeout value</a:t>
            </a:r>
          </a:p>
          <a:p>
            <a:pPr lvl="1"/>
            <a:r>
              <a:rPr lang="en-US" dirty="0" smtClean="0"/>
              <a:t>Gateway Timeout (504 error)</a:t>
            </a:r>
          </a:p>
          <a:p>
            <a:pPr lvl="2"/>
            <a:r>
              <a:rPr lang="en-US" dirty="0" smtClean="0"/>
              <a:t>This is Lambda’s cold start behavior. Keep trying, eventually Lambda kicks in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8309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1652"/>
              </p:ext>
            </p:extLst>
          </p:nvPr>
        </p:nvGraphicFramePr>
        <p:xfrm>
          <a:off x="177802" y="1047751"/>
          <a:ext cx="8813799" cy="3886199"/>
        </p:xfrm>
        <a:graphic>
          <a:graphicData uri="http://schemas.openxmlformats.org/drawingml/2006/table">
            <a:tbl>
              <a:tblPr firstRow="1" bandRow="1"/>
              <a:tblGrid>
                <a:gridCol w="2937933"/>
                <a:gridCol w="2937933"/>
                <a:gridCol w="2937933"/>
              </a:tblGrid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NEEDS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 marT="34290" marB="3429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REQUIREMENTS</a:t>
                      </a:r>
                      <a:endParaRPr lang="en-US" sz="20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TECHNOLOGIES</a:t>
                      </a:r>
                      <a:endParaRPr lang="en-US" sz="20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97280"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Feature Engineering</a:t>
                      </a:r>
                      <a:endParaRPr lang="en-US" sz="1400" dirty="0"/>
                    </a:p>
                  </a:txBody>
                  <a:tcPr marT="34290" marB="3429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en-US" sz="14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Use</a:t>
                      </a:r>
                      <a:r>
                        <a:rPr lang="en-US" sz="1400" baseline="0" dirty="0" smtClean="0"/>
                        <a:t> of Python for </a:t>
                      </a:r>
                      <a:r>
                        <a:rPr lang="en-US" sz="1400" baseline="0" dirty="0" err="1" smtClean="0"/>
                        <a:t>DataSci</a:t>
                      </a:r>
                      <a:endParaRPr lang="en-US" sz="1400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Code re-use for training and production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Speed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400" dirty="0" err="1" smtClean="0"/>
                        <a:t>Jython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915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Machine Learning Prediction</a:t>
                      </a:r>
                    </a:p>
                  </a:txBody>
                  <a:tcPr marT="34290" marB="3429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en-US" sz="1400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High model accuracy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Real-time environment (low latency)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H2O Generated POJO Model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030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Deployment to Production</a:t>
                      </a:r>
                    </a:p>
                  </a:txBody>
                  <a:tcPr marT="34290" marB="3429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1400" baseline="0" dirty="0" smtClean="0"/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aseline="0" dirty="0" smtClean="0"/>
                        <a:t>Easy handoff to Ops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aseline="0" dirty="0" smtClean="0"/>
                        <a:t>Speed to deployment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Built-in scalability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aseline="0" dirty="0" smtClean="0"/>
                        <a:t>No infrastructure management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AWS Lambda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551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528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Stateless</a:t>
            </a:r>
          </a:p>
          <a:p>
            <a:pPr lvl="1"/>
            <a:r>
              <a:rPr lang="en-US" dirty="0" smtClean="0"/>
              <a:t>Can access </a:t>
            </a:r>
            <a:r>
              <a:rPr lang="en-US" dirty="0" err="1" smtClean="0"/>
              <a:t>stateful</a:t>
            </a:r>
            <a:r>
              <a:rPr lang="en-US" dirty="0" smtClean="0"/>
              <a:t> data by </a:t>
            </a:r>
            <a:r>
              <a:rPr lang="en-US" dirty="0"/>
              <a:t>calling other web services, such as Amazon S3 or Amazon </a:t>
            </a:r>
            <a:r>
              <a:rPr lang="en-US" dirty="0" err="1"/>
              <a:t>DynamoDB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Cold start behavior</a:t>
            </a:r>
          </a:p>
          <a:p>
            <a:pPr lvl="1"/>
            <a:r>
              <a:rPr lang="en-US" dirty="0"/>
              <a:t>containers are </a:t>
            </a:r>
            <a:r>
              <a:rPr lang="en-US" dirty="0" smtClean="0"/>
              <a:t>instantiated and reused </a:t>
            </a:r>
            <a:r>
              <a:rPr lang="en-US" dirty="0"/>
              <a:t>after the first request and stay active for </a:t>
            </a:r>
            <a:r>
              <a:rPr lang="en-US" dirty="0" smtClean="0"/>
              <a:t>a window of time (10-20 </a:t>
            </a:r>
            <a:r>
              <a:rPr lang="en-US" dirty="0"/>
              <a:t>minutes)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/>
              <a:t>the longer I leave it between invocations, the longer the function takes to warm </a:t>
            </a:r>
            <a:r>
              <a:rPr lang="en-US" dirty="0" smtClean="0"/>
              <a:t>up”</a:t>
            </a:r>
          </a:p>
          <a:p>
            <a:r>
              <a:rPr lang="en-US" dirty="0" smtClean="0"/>
              <a:t>API Gateway timeout of 10 </a:t>
            </a:r>
            <a:r>
              <a:rPr lang="en-US" dirty="0" err="1" smtClean="0"/>
              <a:t>secs</a:t>
            </a:r>
            <a:endParaRPr lang="en-US" dirty="0" smtClean="0"/>
          </a:p>
          <a:p>
            <a:pPr lvl="1"/>
            <a:r>
              <a:rPr lang="en-US" dirty="0" smtClean="0"/>
              <a:t>Can request longer timeout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15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RESOURCE LIMITS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531877"/>
              </p:ext>
            </p:extLst>
          </p:nvPr>
        </p:nvGraphicFramePr>
        <p:xfrm>
          <a:off x="457200" y="780931"/>
          <a:ext cx="8229600" cy="2666999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0099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rgbClr val="333333"/>
                          </a:solidFill>
                          <a:effectLst/>
                        </a:rPr>
                        <a:t>Resource</a:t>
                      </a:r>
                    </a:p>
                  </a:txBody>
                  <a:tcPr marL="63500" marR="63500" marT="47625" marB="4762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rgbClr val="333333"/>
                          </a:solidFill>
                          <a:effectLst/>
                        </a:rPr>
                        <a:t>Default Limit</a:t>
                      </a:r>
                    </a:p>
                  </a:txBody>
                  <a:tcPr marL="63500" marR="63500" marT="47625" marB="4762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smtClean="0">
                          <a:effectLst/>
                        </a:rPr>
                        <a:t>Memory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47625" marB="4762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 dirty="0">
                          <a:effectLst/>
                        </a:rPr>
                        <a:t>512 MB</a:t>
                      </a:r>
                    </a:p>
                  </a:txBody>
                  <a:tcPr marL="63500" marR="63500" marT="47625" marB="4762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Number of file descriptors</a:t>
                      </a:r>
                    </a:p>
                  </a:txBody>
                  <a:tcPr marL="63500" marR="63500" marT="47625" marB="4762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1,024</a:t>
                      </a:r>
                    </a:p>
                  </a:txBody>
                  <a:tcPr marL="63500" marR="63500" marT="47625" marB="4762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73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Number of processes and threads (combined total)</a:t>
                      </a:r>
                    </a:p>
                  </a:txBody>
                  <a:tcPr marL="63500" marR="63500" marT="47625" marB="4762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1,024</a:t>
                      </a:r>
                    </a:p>
                  </a:txBody>
                  <a:tcPr marL="63500" marR="63500" marT="47625" marB="4762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Maximum execution duration per request</a:t>
                      </a:r>
                    </a:p>
                  </a:txBody>
                  <a:tcPr marL="63500" marR="63500" marT="47625" marB="4762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300 seconds</a:t>
                      </a:r>
                    </a:p>
                  </a:txBody>
                  <a:tcPr marL="63500" marR="63500" marT="47625" marB="4762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Invoke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request </a:t>
                      </a:r>
                      <a:r>
                        <a:rPr lang="en-US" sz="1400" dirty="0">
                          <a:effectLst/>
                        </a:rPr>
                        <a:t>body payload size</a:t>
                      </a:r>
                    </a:p>
                  </a:txBody>
                  <a:tcPr marL="63500" marR="63500" marT="47625" marB="4762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6 MB</a:t>
                      </a:r>
                    </a:p>
                  </a:txBody>
                  <a:tcPr marL="63500" marR="63500" marT="47625" marB="4762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Invoke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response </a:t>
                      </a:r>
                      <a:r>
                        <a:rPr lang="en-US" sz="1400" dirty="0">
                          <a:effectLst/>
                        </a:rPr>
                        <a:t>body payload size</a:t>
                      </a:r>
                    </a:p>
                  </a:txBody>
                  <a:tcPr marL="63500" marR="63500" marT="47625" marB="4762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6 MB</a:t>
                      </a:r>
                    </a:p>
                  </a:txBody>
                  <a:tcPr marL="63500" marR="63500" marT="47625" marB="4762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smtClean="0">
                          <a:effectLst/>
                        </a:rPr>
                        <a:t>Concurrent executions per region</a:t>
                      </a:r>
                    </a:p>
                  </a:txBody>
                  <a:tcPr marL="63500" marR="63500" marT="47625" marB="4762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smtClean="0">
                          <a:effectLst/>
                        </a:rPr>
                        <a:t>100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47625" marB="4762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711410"/>
              </p:ext>
            </p:extLst>
          </p:nvPr>
        </p:nvGraphicFramePr>
        <p:xfrm>
          <a:off x="457200" y="3521473"/>
          <a:ext cx="8229600" cy="1543049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0099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333333"/>
                          </a:solidFill>
                          <a:effectLst/>
                        </a:rPr>
                        <a:t>Item</a:t>
                      </a:r>
                    </a:p>
                  </a:txBody>
                  <a:tcPr marL="63500" marR="63500" marT="47625" marB="4762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rgbClr val="333333"/>
                          </a:solidFill>
                          <a:effectLst/>
                        </a:rPr>
                        <a:t>Default Limit</a:t>
                      </a:r>
                    </a:p>
                  </a:txBody>
                  <a:tcPr marL="63500" marR="63500" marT="47625" marB="4762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0673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Lambda function deployment package size (.zip/.jar file)</a:t>
                      </a:r>
                    </a:p>
                  </a:txBody>
                  <a:tcPr marL="63500" marR="63500" marT="47625" marB="4762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400">
                          <a:effectLst/>
                        </a:rPr>
                        <a:t>50 MB</a:t>
                      </a:r>
                    </a:p>
                  </a:txBody>
                  <a:tcPr marL="63500" marR="63500" marT="47625" marB="4762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12470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Size of code/dependencies that you can zip into a deployment package (uncompressed zip/jar size)</a:t>
                      </a:r>
                    </a:p>
                  </a:txBody>
                  <a:tcPr marL="63500" marR="63500" marT="47625" marB="4762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400" dirty="0">
                          <a:effectLst/>
                        </a:rPr>
                        <a:t>250 MB</a:t>
                      </a:r>
                    </a:p>
                  </a:txBody>
                  <a:tcPr marL="63500" marR="63500" marT="47625" marB="4762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801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Jython</a:t>
            </a:r>
            <a:endParaRPr lang="en-US" dirty="0" smtClean="0"/>
          </a:p>
          <a:p>
            <a:pPr lvl="1"/>
            <a:r>
              <a:rPr lang="en-US" dirty="0" smtClean="0"/>
              <a:t>Run (a limited subset of) Python code as native Java</a:t>
            </a:r>
          </a:p>
          <a:p>
            <a:pPr lvl="1"/>
            <a:r>
              <a:rPr lang="en-US" dirty="0" smtClean="0"/>
              <a:t>(Pro) Executes fast</a:t>
            </a:r>
          </a:p>
          <a:p>
            <a:pPr lvl="1"/>
            <a:r>
              <a:rPr lang="en-US" dirty="0" smtClean="0"/>
              <a:t>(Con) Most Python packages won’t work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H2O Generated POJO model</a:t>
            </a:r>
          </a:p>
          <a:p>
            <a:pPr lvl="1"/>
            <a:r>
              <a:rPr lang="en-US" dirty="0" smtClean="0"/>
              <a:t>Snapshot a trained model as a Plain Old Java Object (POJO) for easy deployment in real-time environments</a:t>
            </a:r>
          </a:p>
          <a:p>
            <a:pPr lvl="1"/>
            <a:r>
              <a:rPr lang="en-US" dirty="0" smtClean="0"/>
              <a:t>It’s just math:  does not depend on full H2O for production use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Amazon Web Services (AWS) Lambda</a:t>
            </a:r>
          </a:p>
          <a:p>
            <a:pPr lvl="1"/>
            <a:r>
              <a:rPr lang="en-US" dirty="0" smtClean="0"/>
              <a:t>Host arbitrary function code in the AWS cloud</a:t>
            </a:r>
          </a:p>
          <a:p>
            <a:pPr lvl="1"/>
            <a:r>
              <a:rPr lang="en-US" dirty="0" smtClean="0"/>
              <a:t>Convenient and scalable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24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(ABSTRACT) DEPLOYMENT DIAGRAM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2254" y="635174"/>
            <a:ext cx="15369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n-lt"/>
              </a:rPr>
              <a:t>Training</a:t>
            </a:r>
            <a:endParaRPr lang="en-US" sz="32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64454" y="2313257"/>
            <a:ext cx="1872797" cy="69473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Feature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Engineering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Document 11"/>
          <p:cNvSpPr/>
          <p:nvPr/>
        </p:nvSpPr>
        <p:spPr>
          <a:xfrm>
            <a:off x="1743650" y="1304925"/>
            <a:ext cx="901700" cy="733410"/>
          </a:xfrm>
          <a:prstGeom prst="flowChartDocumen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effectLst/>
              </a:rPr>
              <a:t>Data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61241" y="635174"/>
            <a:ext cx="20215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n-lt"/>
              </a:rPr>
              <a:t>Production</a:t>
            </a:r>
            <a:endParaRPr lang="en-US" sz="3200" dirty="0">
              <a:latin typeface="+mn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64454" y="3343387"/>
            <a:ext cx="1872797" cy="73774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Build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Model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Document 24"/>
          <p:cNvSpPr/>
          <p:nvPr/>
        </p:nvSpPr>
        <p:spPr>
          <a:xfrm>
            <a:off x="6446789" y="1693254"/>
            <a:ext cx="901700" cy="318005"/>
          </a:xfrm>
          <a:prstGeom prst="flowChartDocumen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effectLst/>
              </a:rPr>
              <a:t>Data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241" y="2313258"/>
            <a:ext cx="1872797" cy="69473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Feature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Engineering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8" name="12-Point Star 27"/>
          <p:cNvSpPr/>
          <p:nvPr/>
        </p:nvSpPr>
        <p:spPr>
          <a:xfrm>
            <a:off x="5963308" y="3320440"/>
            <a:ext cx="1872797" cy="980444"/>
          </a:xfrm>
          <a:prstGeom prst="star12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Use Model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4553176" y="808146"/>
            <a:ext cx="0" cy="2472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2"/>
            <a:endCxn id="24" idx="0"/>
          </p:cNvCxnSpPr>
          <p:nvPr/>
        </p:nvCxnSpPr>
        <p:spPr>
          <a:xfrm>
            <a:off x="2200852" y="3007994"/>
            <a:ext cx="0" cy="33539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2"/>
            <a:endCxn id="10" idx="0"/>
          </p:cNvCxnSpPr>
          <p:nvPr/>
        </p:nvCxnSpPr>
        <p:spPr>
          <a:xfrm>
            <a:off x="2194500" y="1989849"/>
            <a:ext cx="6352" cy="32340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5" idx="2"/>
            <a:endCxn id="26" idx="0"/>
          </p:cNvCxnSpPr>
          <p:nvPr/>
        </p:nvCxnSpPr>
        <p:spPr>
          <a:xfrm>
            <a:off x="6897639" y="1990235"/>
            <a:ext cx="0" cy="32302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6" idx="2"/>
            <a:endCxn id="28" idx="10"/>
          </p:cNvCxnSpPr>
          <p:nvPr/>
        </p:nvCxnSpPr>
        <p:spPr>
          <a:xfrm>
            <a:off x="6897640" y="3007996"/>
            <a:ext cx="2067" cy="31244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5963308" y="4571393"/>
            <a:ext cx="1872797" cy="388223"/>
          </a:xfrm>
          <a:prstGeom prst="round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Prediction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3" name="Right Arrow 72"/>
          <p:cNvSpPr/>
          <p:nvPr/>
        </p:nvSpPr>
        <p:spPr>
          <a:xfrm>
            <a:off x="3476710" y="3761712"/>
            <a:ext cx="2219448" cy="2039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547182" y="3444265"/>
            <a:ext cx="2009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Export POJO Model</a:t>
            </a:r>
            <a:endParaRPr lang="en-US" sz="1800" dirty="0">
              <a:latin typeface="+mn-lt"/>
            </a:endParaRPr>
          </a:p>
        </p:txBody>
      </p:sp>
      <p:cxnSp>
        <p:nvCxnSpPr>
          <p:cNvPr id="22" name="Straight Arrow Connector 21"/>
          <p:cNvCxnSpPr>
            <a:endCxn id="65" idx="0"/>
          </p:cNvCxnSpPr>
          <p:nvPr/>
        </p:nvCxnSpPr>
        <p:spPr>
          <a:xfrm flipH="1">
            <a:off x="6899707" y="4309766"/>
            <a:ext cx="670" cy="26162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528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CASE: DOMAIN NAME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26"/>
            <a:ext cx="8229600" cy="222884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Malicious domains</a:t>
            </a:r>
          </a:p>
          <a:p>
            <a:r>
              <a:rPr lang="en-US" dirty="0" smtClean="0"/>
              <a:t>Carry out malicious </a:t>
            </a:r>
            <a:r>
              <a:rPr lang="en-US" dirty="0" smtClean="0"/>
              <a:t>activity: </a:t>
            </a:r>
            <a:r>
              <a:rPr lang="en-US" dirty="0" smtClean="0"/>
              <a:t>botnets, phishing, malware hosting,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Names are generated by algorithms to defeat security systems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Goal</a:t>
            </a:r>
            <a:r>
              <a:rPr lang="en-US" dirty="0" smtClean="0"/>
              <a:t>: Classify domains as legitimate vs. malicious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120691"/>
              </p:ext>
            </p:extLst>
          </p:nvPr>
        </p:nvGraphicFramePr>
        <p:xfrm>
          <a:off x="762000" y="3543301"/>
          <a:ext cx="7442200" cy="1127759"/>
        </p:xfrm>
        <a:graphic>
          <a:graphicData uri="http://schemas.openxmlformats.org/drawingml/2006/table">
            <a:tbl>
              <a:tblPr firstRow="1" bandRow="1"/>
              <a:tblGrid>
                <a:gridCol w="3721100"/>
                <a:gridCol w="372110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92D050"/>
                          </a:solidFill>
                        </a:rPr>
                        <a:t>Legitimate</a:t>
                      </a:r>
                      <a:endParaRPr 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Malicious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34290" marB="34290"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h2o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zyxgifnjobqhzptuodmzov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zen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-cart</a:t>
                      </a:r>
                      <a:endParaRPr lang="en-US" sz="1400" dirty="0"/>
                    </a:p>
                  </a:txBody>
                  <a:tcPr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c3p4j7zdxexg1f2tuzk117wyzn</a:t>
                      </a:r>
                      <a:endParaRPr lang="en-US" sz="1400" dirty="0"/>
                    </a:p>
                  </a:txBody>
                  <a:tcPr marT="34290" marB="34290"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fedoraforum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batdtrbtrikw</a:t>
                      </a:r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078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33944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String length</a:t>
            </a:r>
          </a:p>
          <a:p>
            <a:r>
              <a:rPr lang="en-US" dirty="0" smtClean="0"/>
              <a:t>Shannon Entropy</a:t>
            </a:r>
          </a:p>
          <a:p>
            <a:pPr lvl="1"/>
            <a:r>
              <a:rPr lang="en-US" dirty="0" smtClean="0"/>
              <a:t>Measure of uncertainty in a random variable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Number </a:t>
            </a:r>
            <a:r>
              <a:rPr lang="en-US" dirty="0" smtClean="0"/>
              <a:t>of substrings that are English words</a:t>
            </a:r>
          </a:p>
          <a:p>
            <a:r>
              <a:rPr lang="en-US" dirty="0" smtClean="0"/>
              <a:t>Proportion of vowels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92" y="2584518"/>
            <a:ext cx="3737609" cy="89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52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54200" y="1259680"/>
            <a:ext cx="5435600" cy="35909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INFORMATION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8900" y="1151335"/>
            <a:ext cx="4040188" cy="479822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Malicious Domain 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7950" y="1631157"/>
            <a:ext cx="4146550" cy="142398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Algorithm: 			</a:t>
            </a:r>
            <a:r>
              <a:rPr lang="en-US" sz="2000" dirty="0" smtClean="0">
                <a:solidFill>
                  <a:srgbClr val="000000"/>
                </a:solidFill>
              </a:rPr>
              <a:t>GLM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Model family:			Binomial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Regularization:			Ridge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Threshold (max F1):	</a:t>
            </a: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nb-NO" sz="2000" dirty="0">
                <a:solidFill>
                  <a:schemeClr val="tx1"/>
                </a:solidFill>
              </a:rPr>
              <a:t>0.4935</a:t>
            </a:r>
            <a:endParaRPr lang="nb-NO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b-NO" sz="2000" dirty="0" smtClean="0"/>
              <a:t> </a:t>
            </a:r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87768"/>
              </p:ext>
            </p:extLst>
          </p:nvPr>
        </p:nvGraphicFramePr>
        <p:xfrm>
          <a:off x="2324894" y="3467101"/>
          <a:ext cx="4685504" cy="1278016"/>
        </p:xfrm>
        <a:graphic>
          <a:graphicData uri="http://schemas.openxmlformats.org/drawingml/2006/table">
            <a:tbl>
              <a:tblPr firstRow="1" bandRow="1"/>
              <a:tblGrid>
                <a:gridCol w="1171376"/>
                <a:gridCol w="1171376"/>
                <a:gridCol w="1171376"/>
                <a:gridCol w="1171376"/>
              </a:tblGrid>
              <a:tr h="28741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Class</a:t>
                      </a:r>
                      <a:endParaRPr lang="en-US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Error</a:t>
                      </a:r>
                      <a:endParaRPr lang="en-US" sz="1400" b="1" dirty="0"/>
                    </a:p>
                  </a:txBody>
                  <a:tcPr marT="34290" marB="34290"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/>
                        <a:t>15889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315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 smtClean="0"/>
                        <a:t>FPR </a:t>
                      </a:r>
                    </a:p>
                    <a:p>
                      <a:pPr algn="ctr"/>
                      <a:r>
                        <a:rPr lang="nb-NO" sz="1400" dirty="0" smtClean="0"/>
                        <a:t>0.</a:t>
                      </a:r>
                      <a:r>
                        <a:rPr lang="pt-BR" sz="1400" dirty="0" smtClean="0"/>
                        <a:t>0194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346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 dirty="0" smtClean="0"/>
                        <a:t>10043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400" dirty="0" smtClean="0"/>
                        <a:t>FNR</a:t>
                      </a:r>
                    </a:p>
                    <a:p>
                      <a:pPr algn="ctr"/>
                      <a:r>
                        <a:rPr lang="nb-NO" sz="1400" dirty="0" smtClean="0"/>
                        <a:t>0.0333</a:t>
                      </a:r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68298" y="2899811"/>
            <a:ext cx="4152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(Confusion matrix on validation data)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1598179" y="3787265"/>
            <a:ext cx="105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Actual</a:t>
            </a:r>
            <a:endParaRPr lang="en-US" sz="1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039910" y="3124923"/>
            <a:ext cx="221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Predicted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559046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/>
          <p:cNvSpPr/>
          <p:nvPr/>
        </p:nvSpPr>
        <p:spPr>
          <a:xfrm>
            <a:off x="1821415" y="2417721"/>
            <a:ext cx="779575" cy="70856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DEPLOYMENT ARCHITECTURE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3878158" y="2356514"/>
            <a:ext cx="684840" cy="895350"/>
            <a:chOff x="3751726" y="2638601"/>
            <a:chExt cx="736601" cy="1193800"/>
          </a:xfrm>
        </p:grpSpPr>
        <p:sp>
          <p:nvSpPr>
            <p:cNvPr id="12" name="TextBox 11"/>
            <p:cNvSpPr txBox="1"/>
            <p:nvPr/>
          </p:nvSpPr>
          <p:spPr>
            <a:xfrm>
              <a:off x="3751726" y="3493902"/>
              <a:ext cx="736601" cy="33849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smtClean="0"/>
                <a:t>REST endpoint</a:t>
              </a:r>
              <a:endParaRPr lang="en-US" b="1" kern="1200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391" y="2638601"/>
              <a:ext cx="619353" cy="696245"/>
            </a:xfrm>
            <a:prstGeom prst="rect">
              <a:avLst/>
            </a:prstGeom>
          </p:spPr>
        </p:pic>
      </p:grpSp>
      <p:pic>
        <p:nvPicPr>
          <p:cNvPr id="28" name="Picture 27" descr="Us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69" y="2414045"/>
            <a:ext cx="731520" cy="54864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745641" y="2552020"/>
            <a:ext cx="951250" cy="2941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0" tIns="0" rIns="0" bIns="0" rtlCol="0" anchor="t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b="1" kern="1200" dirty="0" smtClean="0"/>
              <a:t>JavaScript App</a:t>
            </a:r>
            <a:endParaRPr lang="en-US" b="1" kern="12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2775703" y="2665168"/>
            <a:ext cx="729276" cy="0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1094389" y="2687370"/>
            <a:ext cx="640080" cy="0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31336" y="1639895"/>
            <a:ext cx="1944286" cy="24111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0" tIns="0" rIns="0" bIns="0" rtlCol="0" anchor="t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b="1" kern="1200" dirty="0" smtClean="0"/>
              <a:t>Lambda</a:t>
            </a:r>
            <a:endParaRPr lang="en-US" b="1" kern="1200" dirty="0"/>
          </a:p>
        </p:txBody>
      </p:sp>
      <p:sp>
        <p:nvSpPr>
          <p:cNvPr id="65" name="Rounded Rectangle 64"/>
          <p:cNvSpPr/>
          <p:nvPr/>
        </p:nvSpPr>
        <p:spPr>
          <a:xfrm>
            <a:off x="3592959" y="2015264"/>
            <a:ext cx="5182741" cy="1628775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6278046" y="2346608"/>
            <a:ext cx="932688" cy="905255"/>
            <a:chOff x="4816407" y="2901247"/>
            <a:chExt cx="990599" cy="938728"/>
          </a:xfrm>
        </p:grpSpPr>
        <p:sp>
          <p:nvSpPr>
            <p:cNvPr id="93" name="Rectangle 92"/>
            <p:cNvSpPr/>
            <p:nvPr/>
          </p:nvSpPr>
          <p:spPr>
            <a:xfrm>
              <a:off x="4856413" y="2901247"/>
              <a:ext cx="887518" cy="93872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816407" y="3049945"/>
              <a:ext cx="990599" cy="41194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err="1" smtClean="0"/>
                <a:t>Jython</a:t>
              </a:r>
              <a:endParaRPr lang="en-US" b="1" kern="1200" dirty="0" smtClean="0"/>
            </a:p>
            <a:p>
              <a:pPr algn="ctr"/>
              <a:r>
                <a:rPr lang="en-US" b="1" kern="1200" dirty="0" smtClean="0"/>
                <a:t>Feature </a:t>
              </a:r>
              <a:r>
                <a:rPr lang="en-US" b="1" kern="1200" dirty="0" err="1" smtClean="0"/>
                <a:t>Munging</a:t>
              </a:r>
              <a:endParaRPr lang="en-US" b="1" kern="1200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983180" y="2346608"/>
            <a:ext cx="914400" cy="905255"/>
            <a:chOff x="4479533" y="2785119"/>
            <a:chExt cx="990599" cy="938728"/>
          </a:xfrm>
        </p:grpSpPr>
        <p:sp>
          <p:nvSpPr>
            <p:cNvPr id="96" name="Rectangle 95"/>
            <p:cNvSpPr/>
            <p:nvPr/>
          </p:nvSpPr>
          <p:spPr>
            <a:xfrm>
              <a:off x="4556384" y="2785119"/>
              <a:ext cx="887518" cy="93872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479533" y="2933414"/>
              <a:ext cx="990599" cy="30605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smtClean="0"/>
                <a:t>Lambda</a:t>
              </a:r>
            </a:p>
            <a:p>
              <a:pPr algn="ctr"/>
              <a:r>
                <a:rPr lang="en-US" b="1" kern="1200" dirty="0" smtClean="0"/>
                <a:t>Function</a:t>
              </a:r>
            </a:p>
            <a:p>
              <a:pPr algn="ctr"/>
              <a:r>
                <a:rPr lang="en-US" b="1" kern="1200" dirty="0" smtClean="0"/>
                <a:t>Handler</a:t>
              </a:r>
              <a:endParaRPr lang="en-US" b="1" kern="1200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556740" y="2346609"/>
            <a:ext cx="931670" cy="905254"/>
            <a:chOff x="6027023" y="3743671"/>
            <a:chExt cx="1006563" cy="938728"/>
          </a:xfrm>
        </p:grpSpPr>
        <p:sp>
          <p:nvSpPr>
            <p:cNvPr id="99" name="Rectangle 98"/>
            <p:cNvSpPr/>
            <p:nvPr/>
          </p:nvSpPr>
          <p:spPr>
            <a:xfrm>
              <a:off x="6042987" y="3743671"/>
              <a:ext cx="990599" cy="93872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027023" y="3862363"/>
              <a:ext cx="990599" cy="30605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smtClean="0"/>
                <a:t>H2O Model POJO Prediction</a:t>
              </a:r>
              <a:endParaRPr lang="en-US" b="1" kern="1200" dirty="0"/>
            </a:p>
          </p:txBody>
        </p:sp>
      </p:grpSp>
      <p:cxnSp>
        <p:nvCxnSpPr>
          <p:cNvPr id="124" name="Straight Arrow Connector 123"/>
          <p:cNvCxnSpPr/>
          <p:nvPr/>
        </p:nvCxnSpPr>
        <p:spPr>
          <a:xfrm>
            <a:off x="5939222" y="2648145"/>
            <a:ext cx="294834" cy="191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441155" y="2130300"/>
            <a:ext cx="1277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HTTPS POST 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852936" y="2126278"/>
            <a:ext cx="968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omain name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2561621" y="2962183"/>
            <a:ext cx="10068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JSON</a:t>
            </a:r>
          </a:p>
          <a:p>
            <a:pPr algn="ctr"/>
            <a:r>
              <a:rPr lang="en-US" dirty="0"/>
              <a:t>w</a:t>
            </a:r>
            <a:r>
              <a:rPr lang="en-US" dirty="0" smtClean="0"/>
              <a:t>ith prediction</a:t>
            </a:r>
            <a:endParaRPr lang="en-US" dirty="0"/>
          </a:p>
        </p:txBody>
      </p:sp>
      <p:cxnSp>
        <p:nvCxnSpPr>
          <p:cNvPr id="153" name="Straight Arrow Connector 152"/>
          <p:cNvCxnSpPr/>
          <p:nvPr/>
        </p:nvCxnSpPr>
        <p:spPr>
          <a:xfrm flipH="1">
            <a:off x="2772665" y="2834267"/>
            <a:ext cx="663927" cy="5647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232" y="1093981"/>
            <a:ext cx="544781" cy="490304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>
            <a:off x="7191844" y="2652554"/>
            <a:ext cx="294834" cy="191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591878" y="2648340"/>
            <a:ext cx="294834" cy="191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131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1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BE91F"/>
      </a:accent3>
      <a:accent4>
        <a:srgbClr val="EB6615"/>
      </a:accent4>
      <a:accent5>
        <a:srgbClr val="C76402"/>
      </a:accent5>
      <a:accent6>
        <a:srgbClr val="B523B4"/>
      </a:accent6>
      <a:hlink>
        <a:srgbClr val="FF6B26"/>
      </a:hlink>
      <a:folHlink>
        <a:srgbClr val="DE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12376</TotalTime>
  <Words>1395</Words>
  <Application>Microsoft Macintosh PowerPoint</Application>
  <PresentationFormat>On-screen Show (16:9)</PresentationFormat>
  <Paragraphs>463</Paragraphs>
  <Slides>31</Slides>
  <Notes>0</Notes>
  <HiddenSlides>8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Custom Design</vt:lpstr>
      <vt:lpstr>BUILDING A MACHINE LEARNING APPLICATION WITH AWS LAMBDA</vt:lpstr>
      <vt:lpstr>WHERE TO FIND THE SLIDES</vt:lpstr>
      <vt:lpstr>MOTIVATION</vt:lpstr>
      <vt:lpstr>TECHNOLOGIES</vt:lpstr>
      <vt:lpstr>(ABSTRACT) DEPLOYMENT DIAGRAM</vt:lpstr>
      <vt:lpstr>USE CASE: DOMAIN NAME CLASSIFICATION</vt:lpstr>
      <vt:lpstr>FEATURES</vt:lpstr>
      <vt:lpstr>MODEL INFORMATION</vt:lpstr>
      <vt:lpstr>DEPLOYMENT ARCHITECTURE</vt:lpstr>
      <vt:lpstr>EXAMPLE MESSAGES</vt:lpstr>
      <vt:lpstr>DEPLOYMENT ARCHITECTURE</vt:lpstr>
      <vt:lpstr>DEMONSTRATION</vt:lpstr>
      <vt:lpstr>LAMBDA FUNCTION HANDLER</vt:lpstr>
      <vt:lpstr>JYTHON FEATURE MUNGING</vt:lpstr>
      <vt:lpstr>H2O MODEL POJO</vt:lpstr>
      <vt:lpstr>CONFIGURING LAMBDA FUNCTIONS</vt:lpstr>
      <vt:lpstr>LAMBDA PRICING</vt:lpstr>
      <vt:lpstr>LAMBDA PERFORMANCE</vt:lpstr>
      <vt:lpstr>LAMBDA SCALING</vt:lpstr>
      <vt:lpstr>RELATED EXAMPLES</vt:lpstr>
      <vt:lpstr>RESOURCES ON THE WEB</vt:lpstr>
      <vt:lpstr>Q &amp; A</vt:lpstr>
      <vt:lpstr>MOTIVATION</vt:lpstr>
      <vt:lpstr>BUILDING A MACHINE LEARNING APPLICATION WITH AWS LAMBDA</vt:lpstr>
      <vt:lpstr>MAJOR STEPS</vt:lpstr>
      <vt:lpstr>DATA</vt:lpstr>
      <vt:lpstr>USER PERSPECTIVE WORKFLOW</vt:lpstr>
      <vt:lpstr>HANDS-ON DEMONSTRATION</vt:lpstr>
      <vt:lpstr>TROUBLESHOOTING</vt:lpstr>
      <vt:lpstr>CAVEATS</vt:lpstr>
      <vt:lpstr>LAMBDA RESOURCE LIMITS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Tom Kraljevic</cp:lastModifiedBy>
  <cp:revision>535</cp:revision>
  <cp:lastPrinted>2015-11-06T17:28:13Z</cp:lastPrinted>
  <dcterms:created xsi:type="dcterms:W3CDTF">2015-09-15T15:26:47Z</dcterms:created>
  <dcterms:modified xsi:type="dcterms:W3CDTF">2016-05-03T17:13:32Z</dcterms:modified>
</cp:coreProperties>
</file>