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316" r:id="rId3"/>
    <p:sldId id="313" r:id="rId4"/>
    <p:sldId id="317" r:id="rId5"/>
    <p:sldId id="318" r:id="rId6"/>
    <p:sldId id="306" r:id="rId7"/>
    <p:sldId id="307" r:id="rId8"/>
    <p:sldId id="319" r:id="rId9"/>
    <p:sldId id="320" r:id="rId10"/>
    <p:sldId id="321" r:id="rId11"/>
    <p:sldId id="322" r:id="rId12"/>
    <p:sldId id="323" r:id="rId13"/>
    <p:sldId id="308" r:id="rId14"/>
    <p:sldId id="309" r:id="rId15"/>
    <p:sldId id="310" r:id="rId16"/>
    <p:sldId id="311" r:id="rId17"/>
    <p:sldId id="312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294" r:id="rId2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77148"/>
  </p:normalViewPr>
  <p:slideViewPr>
    <p:cSldViewPr snapToGrid="0" snapToObjects="1" showGuides="1">
      <p:cViewPr>
        <p:scale>
          <a:sx n="100" d="100"/>
          <a:sy n="100" d="100"/>
        </p:scale>
        <p:origin x="928" y="17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6E5A41-5713-46FE-BFD3-152D6FB3B4D9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E6FFF7-A68B-47CD-8079-B266700E5F7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Math Platform</a:t>
          </a:r>
          <a:endParaRPr lang="en-US" dirty="0"/>
        </a:p>
      </dgm:t>
    </dgm:pt>
    <dgm:pt modelId="{D2A4EE84-079E-4D4E-B59F-6E430C8D2710}" type="parTrans" cxnId="{3B345434-4CC4-4BA8-8C09-1A02F05EAB20}">
      <dgm:prSet/>
      <dgm:spPr/>
      <dgm:t>
        <a:bodyPr/>
        <a:lstStyle/>
        <a:p>
          <a:endParaRPr lang="en-US"/>
        </a:p>
      </dgm:t>
    </dgm:pt>
    <dgm:pt modelId="{A7341368-94BF-41C4-ABC5-7FB56B6CA7C5}" type="sibTrans" cxnId="{3B345434-4CC4-4BA8-8C09-1A02F05EAB20}">
      <dgm:prSet/>
      <dgm:spPr/>
      <dgm:t>
        <a:bodyPr/>
        <a:lstStyle/>
        <a:p>
          <a:endParaRPr lang="en-US"/>
        </a:p>
      </dgm:t>
    </dgm:pt>
    <dgm:pt modelId="{96F52B8C-ACCB-4454-9DDA-2EDC2FF0F796}">
      <dgm:prSet phldrT="[Text]"/>
      <dgm:spPr/>
      <dgm:t>
        <a:bodyPr/>
        <a:lstStyle/>
        <a:p>
          <a:r>
            <a:rPr lang="en-US" dirty="0" smtClean="0"/>
            <a:t>  Open source in-memory prediction engine</a:t>
          </a:r>
          <a:endParaRPr lang="en-US" dirty="0"/>
        </a:p>
      </dgm:t>
    </dgm:pt>
    <dgm:pt modelId="{D0942B25-7E9D-4362-9835-AB2AFF09654E}" type="parTrans" cxnId="{5A006C3A-43F9-484D-BD1A-4D8608EDFF69}">
      <dgm:prSet/>
      <dgm:spPr/>
      <dgm:t>
        <a:bodyPr/>
        <a:lstStyle/>
        <a:p>
          <a:endParaRPr lang="en-US"/>
        </a:p>
      </dgm:t>
    </dgm:pt>
    <dgm:pt modelId="{D437040E-30F4-4019-84EA-6CDAA4101142}" type="sibTrans" cxnId="{5A006C3A-43F9-484D-BD1A-4D8608EDFF69}">
      <dgm:prSet/>
      <dgm:spPr/>
      <dgm:t>
        <a:bodyPr/>
        <a:lstStyle/>
        <a:p>
          <a:endParaRPr lang="en-US"/>
        </a:p>
      </dgm:t>
    </dgm:pt>
    <dgm:pt modelId="{B46A4622-E843-4ACC-8275-0343E24ABAD8}">
      <dgm:prSet phldrT="[Text]"/>
      <dgm:spPr/>
      <dgm:t>
        <a:bodyPr/>
        <a:lstStyle/>
        <a:p>
          <a:r>
            <a:rPr lang="en-US" dirty="0" smtClean="0"/>
            <a:t>Parallelized and distributed algorithms making the most use out of multithreaded systems</a:t>
          </a:r>
          <a:endParaRPr lang="en-US" dirty="0"/>
        </a:p>
      </dgm:t>
    </dgm:pt>
    <dgm:pt modelId="{AD925D15-AF39-43A6-B337-734ECEC0FABA}" type="parTrans" cxnId="{D95D1EA9-4C57-4B22-A878-D8ECF5316023}">
      <dgm:prSet/>
      <dgm:spPr/>
      <dgm:t>
        <a:bodyPr/>
        <a:lstStyle/>
        <a:p>
          <a:endParaRPr lang="en-US"/>
        </a:p>
      </dgm:t>
    </dgm:pt>
    <dgm:pt modelId="{4069E8F6-0E01-4BED-BEAC-CEA311B1ABD5}" type="sibTrans" cxnId="{D95D1EA9-4C57-4B22-A878-D8ECF5316023}">
      <dgm:prSet/>
      <dgm:spPr/>
      <dgm:t>
        <a:bodyPr/>
        <a:lstStyle/>
        <a:p>
          <a:endParaRPr lang="en-US"/>
        </a:p>
      </dgm:t>
    </dgm:pt>
    <dgm:pt modelId="{F0D91530-F555-4795-A6C4-0B6EDBB60238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API</a:t>
          </a:r>
          <a:endParaRPr lang="en-US" dirty="0"/>
        </a:p>
      </dgm:t>
    </dgm:pt>
    <dgm:pt modelId="{AD487F32-AE32-463C-A296-1D63557171BA}" type="parTrans" cxnId="{6E7DDA69-A80E-4C9B-B634-6899FB1FF71D}">
      <dgm:prSet/>
      <dgm:spPr/>
      <dgm:t>
        <a:bodyPr/>
        <a:lstStyle/>
        <a:p>
          <a:endParaRPr lang="en-US"/>
        </a:p>
      </dgm:t>
    </dgm:pt>
    <dgm:pt modelId="{D608F351-761F-425F-94E5-522CB2777AA0}" type="sibTrans" cxnId="{6E7DDA69-A80E-4C9B-B634-6899FB1FF71D}">
      <dgm:prSet/>
      <dgm:spPr/>
      <dgm:t>
        <a:bodyPr/>
        <a:lstStyle/>
        <a:p>
          <a:endParaRPr lang="en-US"/>
        </a:p>
      </dgm:t>
    </dgm:pt>
    <dgm:pt modelId="{BB019371-5854-4752-9FF4-410EEE3F034D}">
      <dgm:prSet phldrT="[Text]"/>
      <dgm:spPr/>
      <dgm:t>
        <a:bodyPr/>
        <a:lstStyle/>
        <a:p>
          <a:r>
            <a:rPr lang="en-US" dirty="0" smtClean="0"/>
            <a:t>  Easy to use and adopt</a:t>
          </a:r>
          <a:endParaRPr lang="en-US" dirty="0"/>
        </a:p>
      </dgm:t>
    </dgm:pt>
    <dgm:pt modelId="{CC1B7FFA-D85C-46B0-9EA2-213AE57D5F1B}" type="parTrans" cxnId="{9A147E3D-1C09-4E09-91AD-C584994B72A3}">
      <dgm:prSet/>
      <dgm:spPr/>
      <dgm:t>
        <a:bodyPr/>
        <a:lstStyle/>
        <a:p>
          <a:endParaRPr lang="en-US"/>
        </a:p>
      </dgm:t>
    </dgm:pt>
    <dgm:pt modelId="{C678944C-39F8-46F1-8F15-BA9B7CAC0630}" type="sibTrans" cxnId="{9A147E3D-1C09-4E09-91AD-C584994B72A3}">
      <dgm:prSet/>
      <dgm:spPr/>
      <dgm:t>
        <a:bodyPr/>
        <a:lstStyle/>
        <a:p>
          <a:endParaRPr lang="en-US"/>
        </a:p>
      </dgm:t>
    </dgm:pt>
    <dgm:pt modelId="{7831F63C-F3A8-4CD2-B3AE-5EC0624787A2}">
      <dgm:prSet phldrT="[Text]"/>
      <dgm:spPr/>
      <dgm:t>
        <a:bodyPr/>
        <a:lstStyle/>
        <a:p>
          <a:r>
            <a:rPr lang="en-US" dirty="0" smtClean="0"/>
            <a:t>Written in Java – perfect for Java Programmers</a:t>
          </a:r>
          <a:endParaRPr lang="en-US" dirty="0"/>
        </a:p>
      </dgm:t>
    </dgm:pt>
    <dgm:pt modelId="{C187DE51-B22C-438D-BAB7-B1BE2FF8D622}" type="parTrans" cxnId="{4D7F4B3B-3C81-4756-B024-8C350CD3A79D}">
      <dgm:prSet/>
      <dgm:spPr/>
      <dgm:t>
        <a:bodyPr/>
        <a:lstStyle/>
        <a:p>
          <a:endParaRPr lang="en-US"/>
        </a:p>
      </dgm:t>
    </dgm:pt>
    <dgm:pt modelId="{96D79BC6-6F89-4D2C-A6CF-384152D52644}" type="sibTrans" cxnId="{4D7F4B3B-3C81-4756-B024-8C350CD3A79D}">
      <dgm:prSet/>
      <dgm:spPr/>
      <dgm:t>
        <a:bodyPr/>
        <a:lstStyle/>
        <a:p>
          <a:endParaRPr lang="en-US"/>
        </a:p>
      </dgm:t>
    </dgm:pt>
    <dgm:pt modelId="{CB8D0FA3-3EF1-411B-BCFA-1E8A06795119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Big Data</a:t>
          </a:r>
          <a:endParaRPr lang="en-US" dirty="0"/>
        </a:p>
      </dgm:t>
    </dgm:pt>
    <dgm:pt modelId="{13723E3C-EA79-4D61-A61A-F79695E75153}" type="parTrans" cxnId="{14572C90-80B8-41CA-9B37-0F4555D7139F}">
      <dgm:prSet/>
      <dgm:spPr/>
      <dgm:t>
        <a:bodyPr/>
        <a:lstStyle/>
        <a:p>
          <a:endParaRPr lang="en-US"/>
        </a:p>
      </dgm:t>
    </dgm:pt>
    <dgm:pt modelId="{21529008-3308-49E3-AA8A-B9496BE9B23D}" type="sibTrans" cxnId="{14572C90-80B8-41CA-9B37-0F4555D7139F}">
      <dgm:prSet/>
      <dgm:spPr/>
      <dgm:t>
        <a:bodyPr/>
        <a:lstStyle/>
        <a:p>
          <a:endParaRPr lang="en-US"/>
        </a:p>
      </dgm:t>
    </dgm:pt>
    <dgm:pt modelId="{36D56CC8-7EC2-4BC5-B880-AD3FC929B225}">
      <dgm:prSet phldrT="[Text]"/>
      <dgm:spPr/>
      <dgm:t>
        <a:bodyPr/>
        <a:lstStyle/>
        <a:p>
          <a:r>
            <a:rPr lang="en-US" dirty="0" smtClean="0"/>
            <a:t>  More data? Or better models? BOTH</a:t>
          </a:r>
          <a:endParaRPr lang="en-US" dirty="0"/>
        </a:p>
      </dgm:t>
    </dgm:pt>
    <dgm:pt modelId="{D6F90F4C-A2CE-4E43-B751-45736F605A59}" type="parTrans" cxnId="{9B2586ED-B6B6-4B91-A753-989B6B176614}">
      <dgm:prSet/>
      <dgm:spPr/>
      <dgm:t>
        <a:bodyPr/>
        <a:lstStyle/>
        <a:p>
          <a:endParaRPr lang="en-US"/>
        </a:p>
      </dgm:t>
    </dgm:pt>
    <dgm:pt modelId="{43DF7308-7157-4917-9570-3A2FAA9CD184}" type="sibTrans" cxnId="{9B2586ED-B6B6-4B91-A753-989B6B176614}">
      <dgm:prSet/>
      <dgm:spPr/>
      <dgm:t>
        <a:bodyPr/>
        <a:lstStyle/>
        <a:p>
          <a:endParaRPr lang="en-US"/>
        </a:p>
      </dgm:t>
    </dgm:pt>
    <dgm:pt modelId="{8AA2BC25-C9D7-48C5-938A-5FC2DF1DFE8A}">
      <dgm:prSet phldrT="[Text]"/>
      <dgm:spPr/>
      <dgm:t>
        <a:bodyPr/>
        <a:lstStyle/>
        <a:p>
          <a:r>
            <a:rPr lang="en-US" dirty="0" smtClean="0"/>
            <a:t>Use all of your data – model without down sampling</a:t>
          </a:r>
          <a:endParaRPr lang="en-US" dirty="0"/>
        </a:p>
      </dgm:t>
    </dgm:pt>
    <dgm:pt modelId="{E8064519-DA67-4F1E-8BAD-1BBE8574AC90}" type="parTrans" cxnId="{AA69D004-24F9-42F4-A01A-0EDB954C6647}">
      <dgm:prSet/>
      <dgm:spPr/>
      <dgm:t>
        <a:bodyPr/>
        <a:lstStyle/>
        <a:p>
          <a:endParaRPr lang="en-US"/>
        </a:p>
      </dgm:t>
    </dgm:pt>
    <dgm:pt modelId="{0E17471C-583D-4B34-B716-411237B6DB56}" type="sibTrans" cxnId="{AA69D004-24F9-42F4-A01A-0EDB954C6647}">
      <dgm:prSet/>
      <dgm:spPr/>
      <dgm:t>
        <a:bodyPr/>
        <a:lstStyle/>
        <a:p>
          <a:endParaRPr lang="en-US"/>
        </a:p>
      </dgm:t>
    </dgm:pt>
    <dgm:pt modelId="{762BF676-CEDC-4A89-A882-034B82F73CAC}">
      <dgm:prSet phldrT="[Text]"/>
      <dgm:spPr/>
      <dgm:t>
        <a:bodyPr/>
        <a:lstStyle/>
        <a:p>
          <a:r>
            <a:rPr lang="en-US" dirty="0" smtClean="0"/>
            <a:t>GLM, Random Forest, GBM, Deep Learning, etc.</a:t>
          </a:r>
          <a:endParaRPr lang="en-US" dirty="0"/>
        </a:p>
      </dgm:t>
    </dgm:pt>
    <dgm:pt modelId="{44CD15E5-C0EE-40C4-B14D-806956689E35}" type="parTrans" cxnId="{15D4198B-5BA0-4C30-AA58-8914333E1784}">
      <dgm:prSet/>
      <dgm:spPr/>
      <dgm:t>
        <a:bodyPr/>
        <a:lstStyle/>
        <a:p>
          <a:endParaRPr lang="en-US"/>
        </a:p>
      </dgm:t>
    </dgm:pt>
    <dgm:pt modelId="{A63C476E-5D2C-4D85-863C-628E790B7E78}" type="sibTrans" cxnId="{15D4198B-5BA0-4C30-AA58-8914333E1784}">
      <dgm:prSet/>
      <dgm:spPr/>
      <dgm:t>
        <a:bodyPr/>
        <a:lstStyle/>
        <a:p>
          <a:endParaRPr lang="en-US"/>
        </a:p>
      </dgm:t>
    </dgm:pt>
    <dgm:pt modelId="{E11F9693-067F-4B35-BFF2-212E55D1B4D2}">
      <dgm:prSet phldrT="[Text]"/>
      <dgm:spPr/>
      <dgm:t>
        <a:bodyPr/>
        <a:lstStyle/>
        <a:p>
          <a:r>
            <a:rPr lang="en-US" dirty="0" smtClean="0"/>
            <a:t>REST API (JSON) – drives H2O from </a:t>
          </a:r>
          <a:r>
            <a:rPr lang="en-US" dirty="0" smtClean="0"/>
            <a:t>Browser</a:t>
          </a:r>
          <a:r>
            <a:rPr lang="en-US" baseline="0" dirty="0" smtClean="0"/>
            <a:t> UI</a:t>
          </a:r>
          <a:r>
            <a:rPr lang="en-US" dirty="0" smtClean="0"/>
            <a:t>, R</a:t>
          </a:r>
          <a:r>
            <a:rPr lang="en-US" dirty="0" smtClean="0"/>
            <a:t>, Python, </a:t>
          </a:r>
          <a:r>
            <a:rPr lang="en-US" dirty="0" smtClean="0"/>
            <a:t>Tableau</a:t>
          </a:r>
          <a:endParaRPr lang="en-US" dirty="0"/>
        </a:p>
      </dgm:t>
    </dgm:pt>
    <dgm:pt modelId="{A4240962-4B12-4386-8595-EF48FF4A8ABD}" type="parTrans" cxnId="{E0E408E0-FDDE-4A84-9074-14B269452BCC}">
      <dgm:prSet/>
      <dgm:spPr/>
      <dgm:t>
        <a:bodyPr/>
        <a:lstStyle/>
        <a:p>
          <a:endParaRPr lang="en-US"/>
        </a:p>
      </dgm:t>
    </dgm:pt>
    <dgm:pt modelId="{099A418F-D30F-4DC4-9286-79C930004FB6}" type="sibTrans" cxnId="{E0E408E0-FDDE-4A84-9074-14B269452BCC}">
      <dgm:prSet/>
      <dgm:spPr/>
      <dgm:t>
        <a:bodyPr/>
        <a:lstStyle/>
        <a:p>
          <a:endParaRPr lang="en-US"/>
        </a:p>
      </dgm:t>
    </dgm:pt>
    <dgm:pt modelId="{0BC38257-8F8D-4893-ABE2-8CAA80311462}">
      <dgm:prSet phldrT="[Text]"/>
      <dgm:spPr/>
      <dgm:t>
        <a:bodyPr/>
        <a:lstStyle/>
        <a:p>
          <a:r>
            <a:rPr lang="en-US" dirty="0" smtClean="0"/>
            <a:t>Run a simple GLM or a more complex GBM to find the best fit for the data</a:t>
          </a:r>
          <a:endParaRPr lang="en-US" dirty="0"/>
        </a:p>
      </dgm:t>
    </dgm:pt>
    <dgm:pt modelId="{39DF2DE5-0EFC-4D20-9DDF-511E541E0355}" type="sibTrans" cxnId="{E5B32055-5772-4B4A-97BB-2EDC6792D253}">
      <dgm:prSet/>
      <dgm:spPr/>
      <dgm:t>
        <a:bodyPr/>
        <a:lstStyle/>
        <a:p>
          <a:endParaRPr lang="en-US"/>
        </a:p>
      </dgm:t>
    </dgm:pt>
    <dgm:pt modelId="{2BD81936-B5CA-4826-9B69-40AA4AB56296}" type="parTrans" cxnId="{E5B32055-5772-4B4A-97BB-2EDC6792D253}">
      <dgm:prSet/>
      <dgm:spPr/>
      <dgm:t>
        <a:bodyPr/>
        <a:lstStyle/>
        <a:p>
          <a:endParaRPr lang="en-US"/>
        </a:p>
      </dgm:t>
    </dgm:pt>
    <dgm:pt modelId="{9E9A320D-0B71-4458-A607-88C3B5A61889}">
      <dgm:prSet phldrT="[Text]"/>
      <dgm:spPr/>
      <dgm:t>
        <a:bodyPr/>
        <a:lstStyle/>
        <a:p>
          <a:r>
            <a:rPr lang="en-US" dirty="0" smtClean="0"/>
            <a:t>More Data + Better Models = Better Predictions</a:t>
          </a:r>
          <a:endParaRPr lang="en-US" dirty="0"/>
        </a:p>
      </dgm:t>
    </dgm:pt>
    <dgm:pt modelId="{DA60E0BD-2BBE-476E-B899-0F468F84778A}" type="parTrans" cxnId="{EDC5BE26-63D6-432A-86A7-0BEEB956E0A1}">
      <dgm:prSet/>
      <dgm:spPr/>
      <dgm:t>
        <a:bodyPr/>
        <a:lstStyle/>
        <a:p>
          <a:endParaRPr lang="en-US"/>
        </a:p>
      </dgm:t>
    </dgm:pt>
    <dgm:pt modelId="{7DECA2F0-83E0-4EDE-A72C-4AB3B5D6567A}" type="sibTrans" cxnId="{EDC5BE26-63D6-432A-86A7-0BEEB956E0A1}">
      <dgm:prSet/>
      <dgm:spPr/>
      <dgm:t>
        <a:bodyPr/>
        <a:lstStyle/>
        <a:p>
          <a:endParaRPr lang="en-US"/>
        </a:p>
      </dgm:t>
    </dgm:pt>
    <dgm:pt modelId="{B309F0C2-5789-49DE-BCA3-0965E0CE11C3}" type="pres">
      <dgm:prSet presAssocID="{3B6E5A41-5713-46FE-BFD3-152D6FB3B4D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8726A-E5BA-4AE9-9947-AB18E40CC3D7}" type="pres">
      <dgm:prSet presAssocID="{ADE6FFF7-A68B-47CD-8079-B266700E5F75}" presName="composite" presStyleCnt="0"/>
      <dgm:spPr/>
    </dgm:pt>
    <dgm:pt modelId="{A87713A2-F5BA-4568-8C93-63135357F79B}" type="pres">
      <dgm:prSet presAssocID="{ADE6FFF7-A68B-47CD-8079-B266700E5F75}" presName="FirstChild" presStyleLbl="revTx" presStyleIdx="0" presStyleCnt="6" custLinFactNeighborY="-1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626A70-C8D1-4BCD-BDF6-D37AF1F39F1E}" type="pres">
      <dgm:prSet presAssocID="{ADE6FFF7-A68B-47CD-8079-B266700E5F75}" presName="Parent" presStyleLbl="alignNode1" presStyleIdx="0" presStyleCnt="3" custLinFactNeighborY="-1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8138A7-6EB8-4D52-A599-FA1662B83D8D}" type="pres">
      <dgm:prSet presAssocID="{ADE6FFF7-A68B-47CD-8079-B266700E5F75}" presName="Accent" presStyleLbl="parChTrans1D1" presStyleIdx="0" presStyleCnt="3"/>
      <dgm:spPr/>
    </dgm:pt>
    <dgm:pt modelId="{547A28D2-EADD-4A9A-AC57-AFC75E1E54B9}" type="pres">
      <dgm:prSet presAssocID="{ADE6FFF7-A68B-47CD-8079-B266700E5F75}" presName="Child" presStyleLbl="revTx" presStyleIdx="1" presStyleCnt="6" custLinFactNeighborY="-22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223C7-30CC-4370-8622-ACB5B0795053}" type="pres">
      <dgm:prSet presAssocID="{A7341368-94BF-41C4-ABC5-7FB56B6CA7C5}" presName="sibTrans" presStyleCnt="0"/>
      <dgm:spPr/>
    </dgm:pt>
    <dgm:pt modelId="{3E18879D-7212-4AA4-BCC9-0FD82E1D9D3B}" type="pres">
      <dgm:prSet presAssocID="{F0D91530-F555-4795-A6C4-0B6EDBB60238}" presName="composite" presStyleCnt="0"/>
      <dgm:spPr/>
    </dgm:pt>
    <dgm:pt modelId="{827E6DA0-27C8-4800-8585-856959A86C74}" type="pres">
      <dgm:prSet presAssocID="{F0D91530-F555-4795-A6C4-0B6EDBB60238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954CB-4907-4BA1-986B-13294EA85E36}" type="pres">
      <dgm:prSet presAssocID="{F0D91530-F555-4795-A6C4-0B6EDBB60238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1C2216-9B87-4DF2-9447-512445199F8F}" type="pres">
      <dgm:prSet presAssocID="{F0D91530-F555-4795-A6C4-0B6EDBB60238}" presName="Accent" presStyleLbl="parChTrans1D1" presStyleIdx="1" presStyleCnt="3"/>
      <dgm:spPr/>
    </dgm:pt>
    <dgm:pt modelId="{A0ED122A-073B-4997-B66C-AA197F3E68A2}" type="pres">
      <dgm:prSet presAssocID="{F0D91530-F555-4795-A6C4-0B6EDBB60238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B8F00-009F-431F-9E6E-D14DF749B4DD}" type="pres">
      <dgm:prSet presAssocID="{D608F351-761F-425F-94E5-522CB2777AA0}" presName="sibTrans" presStyleCnt="0"/>
      <dgm:spPr/>
    </dgm:pt>
    <dgm:pt modelId="{2755C4E9-67D0-4B21-B2C5-72DD32D5D127}" type="pres">
      <dgm:prSet presAssocID="{CB8D0FA3-3EF1-411B-BCFA-1E8A06795119}" presName="composite" presStyleCnt="0"/>
      <dgm:spPr/>
    </dgm:pt>
    <dgm:pt modelId="{27C6A219-1048-4051-B60F-F1ADEF976CA4}" type="pres">
      <dgm:prSet presAssocID="{CB8D0FA3-3EF1-411B-BCFA-1E8A06795119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B481A-A437-4C3A-9F2A-CEAE7608FE8C}" type="pres">
      <dgm:prSet presAssocID="{CB8D0FA3-3EF1-411B-BCFA-1E8A06795119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1F08C-C8EA-43C6-ACCD-6F6EC2185518}" type="pres">
      <dgm:prSet presAssocID="{CB8D0FA3-3EF1-411B-BCFA-1E8A06795119}" presName="Accent" presStyleLbl="parChTrans1D1" presStyleIdx="2" presStyleCnt="3"/>
      <dgm:spPr/>
    </dgm:pt>
    <dgm:pt modelId="{2BAB27A8-6666-4876-93C1-75D861948F82}" type="pres">
      <dgm:prSet presAssocID="{CB8D0FA3-3EF1-411B-BCFA-1E8A06795119}" presName="Child" presStyleLbl="revTx" presStyleIdx="5" presStyleCnt="6" custLinFactNeighborX="-4257" custLinFactNeighborY="333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345434-4CC4-4BA8-8C09-1A02F05EAB20}" srcId="{3B6E5A41-5713-46FE-BFD3-152D6FB3B4D9}" destId="{ADE6FFF7-A68B-47CD-8079-B266700E5F75}" srcOrd="0" destOrd="0" parTransId="{D2A4EE84-079E-4D4E-B59F-6E430C8D2710}" sibTransId="{A7341368-94BF-41C4-ABC5-7FB56B6CA7C5}"/>
    <dgm:cxn modelId="{91E49B08-F551-AC40-A120-BEBAD95500CC}" type="presOf" srcId="{96F52B8C-ACCB-4454-9DDA-2EDC2FF0F796}" destId="{A87713A2-F5BA-4568-8C93-63135357F79B}" srcOrd="0" destOrd="0" presId="urn:microsoft.com/office/officeart/2011/layout/TabList"/>
    <dgm:cxn modelId="{E5B32055-5772-4B4A-97BB-2EDC6792D253}" srcId="{CB8D0FA3-3EF1-411B-BCFA-1E8A06795119}" destId="{0BC38257-8F8D-4893-ABE2-8CAA80311462}" srcOrd="2" destOrd="0" parTransId="{2BD81936-B5CA-4826-9B69-40AA4AB56296}" sibTransId="{39DF2DE5-0EFC-4D20-9DDF-511E541E0355}"/>
    <dgm:cxn modelId="{15D4198B-5BA0-4C30-AA58-8914333E1784}" srcId="{ADE6FFF7-A68B-47CD-8079-B266700E5F75}" destId="{762BF676-CEDC-4A89-A882-034B82F73CAC}" srcOrd="2" destOrd="0" parTransId="{44CD15E5-C0EE-40C4-B14D-806956689E35}" sibTransId="{A63C476E-5D2C-4D85-863C-628E790B7E78}"/>
    <dgm:cxn modelId="{9CDA3B3E-BFB9-2140-8216-7624F828F79B}" type="presOf" srcId="{F0D91530-F555-4795-A6C4-0B6EDBB60238}" destId="{72F954CB-4907-4BA1-986B-13294EA85E36}" srcOrd="0" destOrd="0" presId="urn:microsoft.com/office/officeart/2011/layout/TabList"/>
    <dgm:cxn modelId="{D8269D97-86A2-AF40-8FDB-59E3BD5CE99A}" type="presOf" srcId="{762BF676-CEDC-4A89-A882-034B82F73CAC}" destId="{547A28D2-EADD-4A9A-AC57-AFC75E1E54B9}" srcOrd="0" destOrd="1" presId="urn:microsoft.com/office/officeart/2011/layout/TabList"/>
    <dgm:cxn modelId="{AA69D004-24F9-42F4-A01A-0EDB954C6647}" srcId="{CB8D0FA3-3EF1-411B-BCFA-1E8A06795119}" destId="{8AA2BC25-C9D7-48C5-938A-5FC2DF1DFE8A}" srcOrd="1" destOrd="0" parTransId="{E8064519-DA67-4F1E-8BAD-1BBE8574AC90}" sibTransId="{0E17471C-583D-4B34-B716-411237B6DB56}"/>
    <dgm:cxn modelId="{83D4DF17-972E-854E-AF43-850E2ED5BE0F}" type="presOf" srcId="{E11F9693-067F-4B35-BFF2-212E55D1B4D2}" destId="{A0ED122A-073B-4997-B66C-AA197F3E68A2}" srcOrd="0" destOrd="1" presId="urn:microsoft.com/office/officeart/2011/layout/TabList"/>
    <dgm:cxn modelId="{16D8CEB3-0FFF-084B-8849-4B44FF5D47CD}" type="presOf" srcId="{B46A4622-E843-4ACC-8275-0343E24ABAD8}" destId="{547A28D2-EADD-4A9A-AC57-AFC75E1E54B9}" srcOrd="0" destOrd="0" presId="urn:microsoft.com/office/officeart/2011/layout/TabList"/>
    <dgm:cxn modelId="{43F24413-7E9F-6B44-B58C-4638FEE53DC6}" type="presOf" srcId="{3B6E5A41-5713-46FE-BFD3-152D6FB3B4D9}" destId="{B309F0C2-5789-49DE-BCA3-0965E0CE11C3}" srcOrd="0" destOrd="0" presId="urn:microsoft.com/office/officeart/2011/layout/TabList"/>
    <dgm:cxn modelId="{725B5927-AD39-6E42-826D-BB56720C12AC}" type="presOf" srcId="{ADE6FFF7-A68B-47CD-8079-B266700E5F75}" destId="{92626A70-C8D1-4BCD-BDF6-D37AF1F39F1E}" srcOrd="0" destOrd="0" presId="urn:microsoft.com/office/officeart/2011/layout/TabList"/>
    <dgm:cxn modelId="{088A4635-EFAD-6C47-936C-0C74760DFA36}" type="presOf" srcId="{0BC38257-8F8D-4893-ABE2-8CAA80311462}" destId="{2BAB27A8-6666-4876-93C1-75D861948F82}" srcOrd="0" destOrd="1" presId="urn:microsoft.com/office/officeart/2011/layout/TabList"/>
    <dgm:cxn modelId="{4D7F4B3B-3C81-4756-B024-8C350CD3A79D}" srcId="{F0D91530-F555-4795-A6C4-0B6EDBB60238}" destId="{7831F63C-F3A8-4CD2-B3AE-5EC0624787A2}" srcOrd="1" destOrd="0" parTransId="{C187DE51-B22C-438D-BAB7-B1BE2FF8D622}" sibTransId="{96D79BC6-6F89-4D2C-A6CF-384152D52644}"/>
    <dgm:cxn modelId="{7BEC9F7E-F59B-064C-9A35-1A7AE756A7A0}" type="presOf" srcId="{36D56CC8-7EC2-4BC5-B880-AD3FC929B225}" destId="{27C6A219-1048-4051-B60F-F1ADEF976CA4}" srcOrd="0" destOrd="0" presId="urn:microsoft.com/office/officeart/2011/layout/TabList"/>
    <dgm:cxn modelId="{EDC5BE26-63D6-432A-86A7-0BEEB956E0A1}" srcId="{CB8D0FA3-3EF1-411B-BCFA-1E8A06795119}" destId="{9E9A320D-0B71-4458-A607-88C3B5A61889}" srcOrd="3" destOrd="0" parTransId="{DA60E0BD-2BBE-476E-B899-0F468F84778A}" sibTransId="{7DECA2F0-83E0-4EDE-A72C-4AB3B5D6567A}"/>
    <dgm:cxn modelId="{73083C44-FF10-7347-852D-7C9825F60635}" type="presOf" srcId="{8AA2BC25-C9D7-48C5-938A-5FC2DF1DFE8A}" destId="{2BAB27A8-6666-4876-93C1-75D861948F82}" srcOrd="0" destOrd="0" presId="urn:microsoft.com/office/officeart/2011/layout/TabList"/>
    <dgm:cxn modelId="{A143E7A7-3423-154B-9784-2E3E61F43AB0}" type="presOf" srcId="{7831F63C-F3A8-4CD2-B3AE-5EC0624787A2}" destId="{A0ED122A-073B-4997-B66C-AA197F3E68A2}" srcOrd="0" destOrd="0" presId="urn:microsoft.com/office/officeart/2011/layout/TabList"/>
    <dgm:cxn modelId="{E0E408E0-FDDE-4A84-9074-14B269452BCC}" srcId="{F0D91530-F555-4795-A6C4-0B6EDBB60238}" destId="{E11F9693-067F-4B35-BFF2-212E55D1B4D2}" srcOrd="2" destOrd="0" parTransId="{A4240962-4B12-4386-8595-EF48FF4A8ABD}" sibTransId="{099A418F-D30F-4DC4-9286-79C930004FB6}"/>
    <dgm:cxn modelId="{6E7DDA69-A80E-4C9B-B634-6899FB1FF71D}" srcId="{3B6E5A41-5713-46FE-BFD3-152D6FB3B4D9}" destId="{F0D91530-F555-4795-A6C4-0B6EDBB60238}" srcOrd="1" destOrd="0" parTransId="{AD487F32-AE32-463C-A296-1D63557171BA}" sibTransId="{D608F351-761F-425F-94E5-522CB2777AA0}"/>
    <dgm:cxn modelId="{9B2586ED-B6B6-4B91-A753-989B6B176614}" srcId="{CB8D0FA3-3EF1-411B-BCFA-1E8A06795119}" destId="{36D56CC8-7EC2-4BC5-B880-AD3FC929B225}" srcOrd="0" destOrd="0" parTransId="{D6F90F4C-A2CE-4E43-B751-45736F605A59}" sibTransId="{43DF7308-7157-4917-9570-3A2FAA9CD184}"/>
    <dgm:cxn modelId="{14572C90-80B8-41CA-9B37-0F4555D7139F}" srcId="{3B6E5A41-5713-46FE-BFD3-152D6FB3B4D9}" destId="{CB8D0FA3-3EF1-411B-BCFA-1E8A06795119}" srcOrd="2" destOrd="0" parTransId="{13723E3C-EA79-4D61-A61A-F79695E75153}" sibTransId="{21529008-3308-49E3-AA8A-B9496BE9B23D}"/>
    <dgm:cxn modelId="{8CF06CC5-2B03-2943-80FD-6BF2B82BB560}" type="presOf" srcId="{BB019371-5854-4752-9FF4-410EEE3F034D}" destId="{827E6DA0-27C8-4800-8585-856959A86C74}" srcOrd="0" destOrd="0" presId="urn:microsoft.com/office/officeart/2011/layout/TabList"/>
    <dgm:cxn modelId="{D95D1EA9-4C57-4B22-A878-D8ECF5316023}" srcId="{ADE6FFF7-A68B-47CD-8079-B266700E5F75}" destId="{B46A4622-E843-4ACC-8275-0343E24ABAD8}" srcOrd="1" destOrd="0" parTransId="{AD925D15-AF39-43A6-B337-734ECEC0FABA}" sibTransId="{4069E8F6-0E01-4BED-BEAC-CEA311B1ABD5}"/>
    <dgm:cxn modelId="{5A006C3A-43F9-484D-BD1A-4D8608EDFF69}" srcId="{ADE6FFF7-A68B-47CD-8079-B266700E5F75}" destId="{96F52B8C-ACCB-4454-9DDA-2EDC2FF0F796}" srcOrd="0" destOrd="0" parTransId="{D0942B25-7E9D-4362-9835-AB2AFF09654E}" sibTransId="{D437040E-30F4-4019-84EA-6CDAA4101142}"/>
    <dgm:cxn modelId="{9A147E3D-1C09-4E09-91AD-C584994B72A3}" srcId="{F0D91530-F555-4795-A6C4-0B6EDBB60238}" destId="{BB019371-5854-4752-9FF4-410EEE3F034D}" srcOrd="0" destOrd="0" parTransId="{CC1B7FFA-D85C-46B0-9EA2-213AE57D5F1B}" sibTransId="{C678944C-39F8-46F1-8F15-BA9B7CAC0630}"/>
    <dgm:cxn modelId="{35FA0D53-6C46-E545-97CB-7D46930E7D40}" type="presOf" srcId="{CB8D0FA3-3EF1-411B-BCFA-1E8A06795119}" destId="{8F5B481A-A437-4C3A-9F2A-CEAE7608FE8C}" srcOrd="0" destOrd="0" presId="urn:microsoft.com/office/officeart/2011/layout/TabList"/>
    <dgm:cxn modelId="{21DC0268-B7F3-7840-9B60-A70CD7AC4043}" type="presOf" srcId="{9E9A320D-0B71-4458-A607-88C3B5A61889}" destId="{2BAB27A8-6666-4876-93C1-75D861948F82}" srcOrd="0" destOrd="2" presId="urn:microsoft.com/office/officeart/2011/layout/TabList"/>
    <dgm:cxn modelId="{53928347-2FAC-A24C-B54E-360E1DF6F699}" type="presParOf" srcId="{B309F0C2-5789-49DE-BCA3-0965E0CE11C3}" destId="{8388726A-E5BA-4AE9-9947-AB18E40CC3D7}" srcOrd="0" destOrd="0" presId="urn:microsoft.com/office/officeart/2011/layout/TabList"/>
    <dgm:cxn modelId="{2BC998CF-26D4-E840-9705-3674378FFBAC}" type="presParOf" srcId="{8388726A-E5BA-4AE9-9947-AB18E40CC3D7}" destId="{A87713A2-F5BA-4568-8C93-63135357F79B}" srcOrd="0" destOrd="0" presId="urn:microsoft.com/office/officeart/2011/layout/TabList"/>
    <dgm:cxn modelId="{1C731AF1-308B-964D-8DE2-9A407E2236FE}" type="presParOf" srcId="{8388726A-E5BA-4AE9-9947-AB18E40CC3D7}" destId="{92626A70-C8D1-4BCD-BDF6-D37AF1F39F1E}" srcOrd="1" destOrd="0" presId="urn:microsoft.com/office/officeart/2011/layout/TabList"/>
    <dgm:cxn modelId="{B38EF9E8-1205-424D-AFF5-EECD9642DC57}" type="presParOf" srcId="{8388726A-E5BA-4AE9-9947-AB18E40CC3D7}" destId="{8A8138A7-6EB8-4D52-A599-FA1662B83D8D}" srcOrd="2" destOrd="0" presId="urn:microsoft.com/office/officeart/2011/layout/TabList"/>
    <dgm:cxn modelId="{E96848C7-7BCA-E946-B497-945A35CF2D88}" type="presParOf" srcId="{B309F0C2-5789-49DE-BCA3-0965E0CE11C3}" destId="{547A28D2-EADD-4A9A-AC57-AFC75E1E54B9}" srcOrd="1" destOrd="0" presId="urn:microsoft.com/office/officeart/2011/layout/TabList"/>
    <dgm:cxn modelId="{DCF51B69-F4B3-BD43-9926-668C9D5C4F23}" type="presParOf" srcId="{B309F0C2-5789-49DE-BCA3-0965E0CE11C3}" destId="{055223C7-30CC-4370-8622-ACB5B0795053}" srcOrd="2" destOrd="0" presId="urn:microsoft.com/office/officeart/2011/layout/TabList"/>
    <dgm:cxn modelId="{80D4C60D-D8D6-934C-B386-6E792777C718}" type="presParOf" srcId="{B309F0C2-5789-49DE-BCA3-0965E0CE11C3}" destId="{3E18879D-7212-4AA4-BCC9-0FD82E1D9D3B}" srcOrd="3" destOrd="0" presId="urn:microsoft.com/office/officeart/2011/layout/TabList"/>
    <dgm:cxn modelId="{0FC3D504-62FF-B64C-B06B-79C14E9BB854}" type="presParOf" srcId="{3E18879D-7212-4AA4-BCC9-0FD82E1D9D3B}" destId="{827E6DA0-27C8-4800-8585-856959A86C74}" srcOrd="0" destOrd="0" presId="urn:microsoft.com/office/officeart/2011/layout/TabList"/>
    <dgm:cxn modelId="{25BED42A-EBCA-014D-865C-11F739FCADE7}" type="presParOf" srcId="{3E18879D-7212-4AA4-BCC9-0FD82E1D9D3B}" destId="{72F954CB-4907-4BA1-986B-13294EA85E36}" srcOrd="1" destOrd="0" presId="urn:microsoft.com/office/officeart/2011/layout/TabList"/>
    <dgm:cxn modelId="{96911BEB-C0A3-154F-877A-6EEED06AE8EC}" type="presParOf" srcId="{3E18879D-7212-4AA4-BCC9-0FD82E1D9D3B}" destId="{601C2216-9B87-4DF2-9447-512445199F8F}" srcOrd="2" destOrd="0" presId="urn:microsoft.com/office/officeart/2011/layout/TabList"/>
    <dgm:cxn modelId="{48CEF85E-D352-7344-833D-0805AAD1C5AB}" type="presParOf" srcId="{B309F0C2-5789-49DE-BCA3-0965E0CE11C3}" destId="{A0ED122A-073B-4997-B66C-AA197F3E68A2}" srcOrd="4" destOrd="0" presId="urn:microsoft.com/office/officeart/2011/layout/TabList"/>
    <dgm:cxn modelId="{6732235C-80F6-EF46-9FC9-5F63568DDEA5}" type="presParOf" srcId="{B309F0C2-5789-49DE-BCA3-0965E0CE11C3}" destId="{D41B8F00-009F-431F-9E6E-D14DF749B4DD}" srcOrd="5" destOrd="0" presId="urn:microsoft.com/office/officeart/2011/layout/TabList"/>
    <dgm:cxn modelId="{DBE732AE-CF07-4B41-8D80-899B9FEF3274}" type="presParOf" srcId="{B309F0C2-5789-49DE-BCA3-0965E0CE11C3}" destId="{2755C4E9-67D0-4B21-B2C5-72DD32D5D127}" srcOrd="6" destOrd="0" presId="urn:microsoft.com/office/officeart/2011/layout/TabList"/>
    <dgm:cxn modelId="{9356380C-AC24-6E4C-8325-57001CD95E8C}" type="presParOf" srcId="{2755C4E9-67D0-4B21-B2C5-72DD32D5D127}" destId="{27C6A219-1048-4051-B60F-F1ADEF976CA4}" srcOrd="0" destOrd="0" presId="urn:microsoft.com/office/officeart/2011/layout/TabList"/>
    <dgm:cxn modelId="{18A9CDFD-6902-384C-99A6-ABB64ED03FA7}" type="presParOf" srcId="{2755C4E9-67D0-4B21-B2C5-72DD32D5D127}" destId="{8F5B481A-A437-4C3A-9F2A-CEAE7608FE8C}" srcOrd="1" destOrd="0" presId="urn:microsoft.com/office/officeart/2011/layout/TabList"/>
    <dgm:cxn modelId="{2493D78E-EB28-2E40-923E-EC4FDC172881}" type="presParOf" srcId="{2755C4E9-67D0-4B21-B2C5-72DD32D5D127}" destId="{F3A1F08C-C8EA-43C6-ACCD-6F6EC2185518}" srcOrd="2" destOrd="0" presId="urn:microsoft.com/office/officeart/2011/layout/TabList"/>
    <dgm:cxn modelId="{43E45F23-2149-894A-ABE6-5AD2BB10AA14}" type="presParOf" srcId="{B309F0C2-5789-49DE-BCA3-0965E0CE11C3}" destId="{2BAB27A8-6666-4876-93C1-75D861948F82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1F08C-C8EA-43C6-ACCD-6F6EC2185518}">
      <dsp:nvSpPr>
        <dsp:cNvPr id="0" name=""/>
        <dsp:cNvSpPr/>
      </dsp:nvSpPr>
      <dsp:spPr>
        <a:xfrm>
          <a:off x="0" y="2895886"/>
          <a:ext cx="85979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C2216-9B87-4DF2-9447-512445199F8F}">
      <dsp:nvSpPr>
        <dsp:cNvPr id="0" name=""/>
        <dsp:cNvSpPr/>
      </dsp:nvSpPr>
      <dsp:spPr>
        <a:xfrm>
          <a:off x="0" y="1652057"/>
          <a:ext cx="85979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138A7-6EB8-4D52-A599-FA1662B83D8D}">
      <dsp:nvSpPr>
        <dsp:cNvPr id="0" name=""/>
        <dsp:cNvSpPr/>
      </dsp:nvSpPr>
      <dsp:spPr>
        <a:xfrm>
          <a:off x="0" y="408227"/>
          <a:ext cx="85979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713A2-F5BA-4568-8C93-63135357F79B}">
      <dsp:nvSpPr>
        <dsp:cNvPr id="0" name=""/>
        <dsp:cNvSpPr/>
      </dsp:nvSpPr>
      <dsp:spPr>
        <a:xfrm>
          <a:off x="2235453" y="0"/>
          <a:ext cx="6362446" cy="407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 Open source in-memory prediction engine</a:t>
          </a:r>
          <a:endParaRPr lang="en-US" sz="2100" kern="1200" dirty="0"/>
        </a:p>
      </dsp:txBody>
      <dsp:txXfrm>
        <a:off x="2235453" y="0"/>
        <a:ext cx="6362446" cy="407772"/>
      </dsp:txXfrm>
    </dsp:sp>
    <dsp:sp modelId="{92626A70-C8D1-4BCD-BDF6-D37AF1F39F1E}">
      <dsp:nvSpPr>
        <dsp:cNvPr id="0" name=""/>
        <dsp:cNvSpPr/>
      </dsp:nvSpPr>
      <dsp:spPr>
        <a:xfrm>
          <a:off x="0" y="0"/>
          <a:ext cx="2235454" cy="407772"/>
        </a:xfrm>
        <a:prstGeom prst="round2SameRect">
          <a:avLst>
            <a:gd name="adj1" fmla="val 16670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Math Platform</a:t>
          </a:r>
          <a:endParaRPr lang="en-US" sz="2100" kern="1200" dirty="0"/>
        </a:p>
      </dsp:txBody>
      <dsp:txXfrm>
        <a:off x="19909" y="19909"/>
        <a:ext cx="2195636" cy="387863"/>
      </dsp:txXfrm>
    </dsp:sp>
    <dsp:sp modelId="{547A28D2-EADD-4A9A-AC57-AFC75E1E54B9}">
      <dsp:nvSpPr>
        <dsp:cNvPr id="0" name=""/>
        <dsp:cNvSpPr/>
      </dsp:nvSpPr>
      <dsp:spPr>
        <a:xfrm>
          <a:off x="0" y="407773"/>
          <a:ext cx="8597900" cy="815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Parallelized and distributed algorithms making the most use out of multithreaded systems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GLM, Random Forest, GBM, Deep Learning, etc.</a:t>
          </a:r>
          <a:endParaRPr lang="en-US" sz="1500" kern="1200" dirty="0"/>
        </a:p>
      </dsp:txBody>
      <dsp:txXfrm>
        <a:off x="0" y="407773"/>
        <a:ext cx="8597900" cy="815667"/>
      </dsp:txXfrm>
    </dsp:sp>
    <dsp:sp modelId="{827E6DA0-27C8-4800-8585-856959A86C74}">
      <dsp:nvSpPr>
        <dsp:cNvPr id="0" name=""/>
        <dsp:cNvSpPr/>
      </dsp:nvSpPr>
      <dsp:spPr>
        <a:xfrm>
          <a:off x="2235453" y="1244284"/>
          <a:ext cx="6362446" cy="407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 Easy to use and adopt</a:t>
          </a:r>
          <a:endParaRPr lang="en-US" sz="2100" kern="1200" dirty="0"/>
        </a:p>
      </dsp:txBody>
      <dsp:txXfrm>
        <a:off x="2235453" y="1244284"/>
        <a:ext cx="6362446" cy="407772"/>
      </dsp:txXfrm>
    </dsp:sp>
    <dsp:sp modelId="{72F954CB-4907-4BA1-986B-13294EA85E36}">
      <dsp:nvSpPr>
        <dsp:cNvPr id="0" name=""/>
        <dsp:cNvSpPr/>
      </dsp:nvSpPr>
      <dsp:spPr>
        <a:xfrm>
          <a:off x="0" y="1244284"/>
          <a:ext cx="2235454" cy="407772"/>
        </a:xfrm>
        <a:prstGeom prst="round2SameRect">
          <a:avLst>
            <a:gd name="adj1" fmla="val 16670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API</a:t>
          </a:r>
          <a:endParaRPr lang="en-US" sz="2100" kern="1200" dirty="0"/>
        </a:p>
      </dsp:txBody>
      <dsp:txXfrm>
        <a:off x="19909" y="1264193"/>
        <a:ext cx="2195636" cy="387863"/>
      </dsp:txXfrm>
    </dsp:sp>
    <dsp:sp modelId="{A0ED122A-073B-4997-B66C-AA197F3E68A2}">
      <dsp:nvSpPr>
        <dsp:cNvPr id="0" name=""/>
        <dsp:cNvSpPr/>
      </dsp:nvSpPr>
      <dsp:spPr>
        <a:xfrm>
          <a:off x="0" y="1652057"/>
          <a:ext cx="8597900" cy="815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Written in Java – perfect for Java Programmers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REST API (JSON) – drives H2O from </a:t>
          </a:r>
          <a:r>
            <a:rPr lang="en-US" sz="1500" kern="1200" dirty="0" smtClean="0"/>
            <a:t>Browser</a:t>
          </a:r>
          <a:r>
            <a:rPr lang="en-US" sz="1500" kern="1200" baseline="0" dirty="0" smtClean="0"/>
            <a:t> UI</a:t>
          </a:r>
          <a:r>
            <a:rPr lang="en-US" sz="1500" kern="1200" dirty="0" smtClean="0"/>
            <a:t>, R</a:t>
          </a:r>
          <a:r>
            <a:rPr lang="en-US" sz="1500" kern="1200" dirty="0" smtClean="0"/>
            <a:t>, Python, </a:t>
          </a:r>
          <a:r>
            <a:rPr lang="en-US" sz="1500" kern="1200" dirty="0" smtClean="0"/>
            <a:t>Tableau</a:t>
          </a:r>
          <a:endParaRPr lang="en-US" sz="1500" kern="1200" dirty="0"/>
        </a:p>
      </dsp:txBody>
      <dsp:txXfrm>
        <a:off x="0" y="1652057"/>
        <a:ext cx="8597900" cy="815667"/>
      </dsp:txXfrm>
    </dsp:sp>
    <dsp:sp modelId="{27C6A219-1048-4051-B60F-F1ADEF976CA4}">
      <dsp:nvSpPr>
        <dsp:cNvPr id="0" name=""/>
        <dsp:cNvSpPr/>
      </dsp:nvSpPr>
      <dsp:spPr>
        <a:xfrm>
          <a:off x="2235453" y="2488114"/>
          <a:ext cx="6362446" cy="407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 More data? Or better models? BOTH</a:t>
          </a:r>
          <a:endParaRPr lang="en-US" sz="2100" kern="1200" dirty="0"/>
        </a:p>
      </dsp:txBody>
      <dsp:txXfrm>
        <a:off x="2235453" y="2488114"/>
        <a:ext cx="6362446" cy="407772"/>
      </dsp:txXfrm>
    </dsp:sp>
    <dsp:sp modelId="{8F5B481A-A437-4C3A-9F2A-CEAE7608FE8C}">
      <dsp:nvSpPr>
        <dsp:cNvPr id="0" name=""/>
        <dsp:cNvSpPr/>
      </dsp:nvSpPr>
      <dsp:spPr>
        <a:xfrm>
          <a:off x="0" y="2488114"/>
          <a:ext cx="2235454" cy="407772"/>
        </a:xfrm>
        <a:prstGeom prst="round2SameRect">
          <a:avLst>
            <a:gd name="adj1" fmla="val 16670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Big Data</a:t>
          </a:r>
          <a:endParaRPr lang="en-US" sz="2100" kern="1200" dirty="0"/>
        </a:p>
      </dsp:txBody>
      <dsp:txXfrm>
        <a:off x="19909" y="2508023"/>
        <a:ext cx="2195636" cy="387863"/>
      </dsp:txXfrm>
    </dsp:sp>
    <dsp:sp modelId="{2BAB27A8-6666-4876-93C1-75D861948F82}">
      <dsp:nvSpPr>
        <dsp:cNvPr id="0" name=""/>
        <dsp:cNvSpPr/>
      </dsp:nvSpPr>
      <dsp:spPr>
        <a:xfrm>
          <a:off x="0" y="2896342"/>
          <a:ext cx="8597900" cy="815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Use all of your data – model without down sampling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Run a simple GLM or a more complex GBM to find the best fit for the data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More Data + Better Models = Better Predictions</a:t>
          </a:r>
          <a:endParaRPr lang="en-US" sz="1500" kern="1200" dirty="0"/>
        </a:p>
      </dsp:txBody>
      <dsp:txXfrm>
        <a:off x="0" y="2896342"/>
        <a:ext cx="8597900" cy="815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66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2843A-AAF4-674E-BA5C-4A7FDDCCF89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494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DE2BE-8DF7-344B-B8A6-6428549880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18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DE2BE-8DF7-344B-B8A6-6428549880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DE2BE-8DF7-344B-B8A6-6428549880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85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H2O </a:t>
            </a:r>
            <a:r>
              <a:rPr lang="en-US" dirty="0" err="1" smtClean="0"/>
              <a:t>MapReduce</a:t>
            </a:r>
            <a:r>
              <a:rPr lang="en-US" baseline="0" dirty="0" smtClean="0"/>
              <a:t> is not Hadoop </a:t>
            </a:r>
            <a:r>
              <a:rPr lang="en-US" baseline="0" dirty="0" err="1" smtClean="0"/>
              <a:t>MapReduce</a:t>
            </a:r>
            <a:endParaRPr lang="en-US" baseline="0" dirty="0" smtClean="0"/>
          </a:p>
          <a:p>
            <a:endParaRPr lang="en-US" dirty="0"/>
          </a:p>
          <a:p>
            <a:r>
              <a:rPr lang="en-US" dirty="0" smtClean="0"/>
              <a:t>For</a:t>
            </a:r>
            <a:r>
              <a:rPr lang="en-US" baseline="0" dirty="0" smtClean="0"/>
              <a:t> more details, go visit cliff in his Hacker corner.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DE2BE-8DF7-344B-B8A6-6428549880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18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never goes into or through Python</a:t>
            </a:r>
          </a:p>
          <a:p>
            <a:r>
              <a:rPr lang="en-US" dirty="0" smtClean="0"/>
              <a:t>Python tells H2O what to do</a:t>
            </a:r>
          </a:p>
          <a:p>
            <a:r>
              <a:rPr lang="en-US" dirty="0" smtClean="0"/>
              <a:t>Python has a pointer to the big data that lives in H2O</a:t>
            </a:r>
          </a:p>
          <a:p>
            <a:r>
              <a:rPr lang="en-US" dirty="0" smtClean="0"/>
              <a:t>Operations on the Python object are intercepted using operator </a:t>
            </a:r>
            <a:r>
              <a:rPr lang="en-US" dirty="0" err="1" smtClean="0"/>
              <a:t>overleading</a:t>
            </a:r>
            <a:r>
              <a:rPr lang="en-US" dirty="0" smtClean="0"/>
              <a:t> and forwarded to H2O via the REST API</a:t>
            </a:r>
          </a:p>
          <a:p>
            <a:r>
              <a:rPr lang="en-US" dirty="0" smtClean="0"/>
              <a:t>H2OFrame object in Python is a proxy for the big data in H2O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Python: </a:t>
            </a:r>
            <a:r>
              <a:rPr lang="en-US" dirty="0" err="1" smtClean="0"/>
              <a:t>df</a:t>
            </a:r>
            <a:r>
              <a:rPr lang="en-US" dirty="0" smtClean="0"/>
              <a:t>= h2o.import_file(“</a:t>
            </a:r>
            <a:r>
              <a:rPr lang="en-US" dirty="0" err="1" smtClean="0"/>
              <a:t>hdfs</a:t>
            </a:r>
            <a:r>
              <a:rPr lang="en-US" dirty="0" smtClean="0"/>
              <a:t>://path/to/</a:t>
            </a:r>
            <a:r>
              <a:rPr lang="en-US" dirty="0" err="1" smtClean="0"/>
              <a:t>data.csv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h2o_df is an H2OFrame object in 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2843A-AAF4-674E-BA5C-4A7FDDCCF8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92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2843A-AAF4-674E-BA5C-4A7FDDCCF8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22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Striking similarity</a:t>
            </a:r>
            <a:r>
              <a:rPr lang="en-US" sz="1200" baseline="0" dirty="0" smtClean="0"/>
              <a:t> to </a:t>
            </a:r>
            <a:r>
              <a:rPr lang="en-US" sz="1200" baseline="0" dirty="0" err="1" smtClean="0"/>
              <a:t>hadoop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(1)  User submits App to Spark cluster Master node</a:t>
            </a:r>
          </a:p>
          <a:p>
            <a:r>
              <a:rPr lang="en-US" sz="1200" dirty="0" smtClean="0"/>
              <a:t>(2)  App distributed to Spark cluster Worker nodes</a:t>
            </a:r>
          </a:p>
          <a:p>
            <a:r>
              <a:rPr lang="en-US" sz="1200" dirty="0" smtClean="0"/>
              <a:t>(3)  Spark Executor JVMs start for App</a:t>
            </a:r>
          </a:p>
          <a:p>
            <a:r>
              <a:rPr lang="en-US" sz="1200" dirty="0" smtClean="0"/>
              <a:t>(4)  H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O instance starts within each Executor JVM</a:t>
            </a:r>
          </a:p>
          <a:p>
            <a:r>
              <a:rPr lang="en-US" sz="1200" dirty="0" smtClean="0"/>
              <a:t>(5)  App’s </a:t>
            </a:r>
            <a:r>
              <a:rPr lang="en-US" sz="1200" dirty="0" smtClean="0"/>
              <a:t>Scala/Python </a:t>
            </a:r>
            <a:r>
              <a:rPr lang="en-US" sz="1200" dirty="0" smtClean="0"/>
              <a:t>main program runs</a:t>
            </a:r>
          </a:p>
          <a:p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 err="1" smtClean="0"/>
              <a:t>scala</a:t>
            </a:r>
            <a:r>
              <a:rPr lang="en-US" dirty="0" smtClean="0"/>
              <a:t> program drives both</a:t>
            </a:r>
            <a:r>
              <a:rPr lang="en-US" baseline="0" dirty="0" smtClean="0"/>
              <a:t> your H2O and Spark workloads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DE2BE-8DF7-344B-B8A6-6428549880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62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sz="1200" dirty="0" smtClean="0"/>
              <a:t>Use Spark SQL to read data into a Spark RDD</a:t>
            </a:r>
          </a:p>
          <a:p>
            <a:pPr marL="228600" indent="-228600">
              <a:buAutoNum type="arabicParenBoth"/>
            </a:pPr>
            <a:r>
              <a:rPr lang="en-US" sz="1200" dirty="0" smtClean="0"/>
              <a:t>Convert Spark RDD to H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O RDD;  H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O RDD is column-based and highly compressed</a:t>
            </a:r>
          </a:p>
          <a:p>
            <a:r>
              <a:rPr lang="en-US" sz="1200" dirty="0" smtClean="0"/>
              <a:t>(Not shown)  Run modeling and prediction workflows with H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O</a:t>
            </a:r>
          </a:p>
          <a:p>
            <a:r>
              <a:rPr lang="en-US" sz="1200" dirty="0" smtClean="0"/>
              <a:t>(3) Convert H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O RDD (e.g. predictions) back to Spark RDD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DE2BE-8DF7-344B-B8A6-6428549880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4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913"/>
            <a:ext cx="7772400" cy="53039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3252" y="2146429"/>
            <a:ext cx="4066505" cy="927806"/>
          </a:xfrm>
        </p:spPr>
        <p:txBody>
          <a:bodyPr>
            <a:normAutofit/>
          </a:bodyPr>
          <a:lstStyle>
            <a:lvl1pPr marL="0" indent="0" algn="ctr">
              <a:buNone/>
              <a:defRPr sz="2800" i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824414">
            <a:off x="-1894247" y="3883786"/>
            <a:ext cx="9144000" cy="298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4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0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78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568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2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marL="0" marR="0" lvl="0" indent="0" rtl="0">
              <a:lnSpc>
                <a:spcPct val="207142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cap="none" spc="300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lang="en-US" sz="2800" b="1" i="0" u="none" strike="noStrike" cap="none" spc="300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659164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925" y="935584"/>
            <a:ext cx="4946875" cy="123380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40149" y="2346171"/>
            <a:ext cx="4946650" cy="11636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740150" y="3738563"/>
            <a:ext cx="4946650" cy="1028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009" y="935584"/>
            <a:ext cx="0" cy="3831679"/>
          </a:xfrm>
          <a:prstGeom prst="line">
            <a:avLst/>
          </a:prstGeom>
          <a:ln w="57150" cmpd="sng">
            <a:solidFill>
              <a:srgbClr val="FBE9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3740150" y="2253605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740150" y="3628358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211138" y="935831"/>
            <a:ext cx="2913062" cy="1233488"/>
          </a:xfrm>
        </p:spPr>
        <p:txBody>
          <a:bodyPr>
            <a:normAutofit/>
          </a:bodyPr>
          <a:lstStyle>
            <a:lvl1pPr marL="0" indent="0" algn="ctr">
              <a:buNone/>
              <a:defRPr sz="4000" b="0" i="0"/>
            </a:lvl1pPr>
            <a:lvl2pPr marL="457200" indent="0" algn="ctr">
              <a:buNone/>
              <a:defRPr baseline="0"/>
            </a:lvl2pPr>
          </a:lstStyle>
          <a:p>
            <a:pPr lvl="0"/>
            <a:r>
              <a:rPr lang="en-US" dirty="0" smtClean="0"/>
              <a:t>Topic 1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211138" y="2346723"/>
            <a:ext cx="2913062" cy="116324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2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 hasCustomPrompt="1"/>
          </p:nvPr>
        </p:nvSpPr>
        <p:spPr>
          <a:xfrm>
            <a:off x="211138" y="3738563"/>
            <a:ext cx="2913062" cy="102870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6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7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8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3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3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85000"/>
                <a:alpha val="4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7100"/>
            <a:ext cx="8229600" cy="66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0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4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3200" b="1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Courier New"/>
        <a:buChar char="o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h2o.ai/" TargetMode="External"/><Relationship Id="rId4" Type="http://schemas.openxmlformats.org/officeDocument/2006/relationships/hyperlink" Target="http://www.h2o.ai/resources/" TargetMode="External"/><Relationship Id="rId5" Type="http://schemas.openxmlformats.org/officeDocument/2006/relationships/hyperlink" Target="http://github.com/h2oai/" TargetMode="External"/><Relationship Id="rId6" Type="http://schemas.openxmlformats.org/officeDocument/2006/relationships/hyperlink" Target="http://learn.h2o.ai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2o.ai/download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h2oai" TargetMode="External"/><Relationship Id="rId3" Type="http://schemas.openxmlformats.org/officeDocument/2006/relationships/hyperlink" Target="mailto:careers@h2o.ai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nkedin.com/in/hankroar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microsoft.com/office/2007/relationships/hdphoto" Target="../media/hdphoto1.wdp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682"/>
            <a:ext cx="7772400" cy="1292317"/>
          </a:xfrm>
        </p:spPr>
        <p:txBody>
          <a:bodyPr>
            <a:normAutofit/>
          </a:bodyPr>
          <a:lstStyle/>
          <a:p>
            <a:r>
              <a:rPr lang="en-US" b="0" dirty="0"/>
              <a:t>Force multiplier for data science: Introduction to H2O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7706" y="2037290"/>
            <a:ext cx="4240494" cy="115041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Hank Roark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hankroark</a:t>
            </a:r>
            <a:endParaRPr lang="en-US" dirty="0" smtClean="0"/>
          </a:p>
          <a:p>
            <a:r>
              <a:rPr lang="en-US" dirty="0" smtClean="0"/>
              <a:t>hank@h2o.ai</a:t>
            </a:r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1034949" y="1811810"/>
            <a:ext cx="1828800" cy="1828800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57150" cmpd="thinThick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Now You Have an H2O Cluster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73843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TextBox 3"/>
          <p:cNvSpPr txBox="1"/>
          <p:nvPr/>
        </p:nvSpPr>
        <p:spPr>
          <a:xfrm>
            <a:off x="6074738" y="936329"/>
            <a:ext cx="15104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Hadoop Gateway Node</a:t>
            </a:r>
            <a:endParaRPr lang="en-US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1259636" y="1373760"/>
            <a:ext cx="6615820" cy="36676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Rounded Rectangle 20"/>
          <p:cNvSpPr/>
          <p:nvPr/>
        </p:nvSpPr>
        <p:spPr>
          <a:xfrm>
            <a:off x="5078570" y="1178500"/>
            <a:ext cx="2099438" cy="354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h</a:t>
            </a:r>
            <a:r>
              <a:rPr lang="en-US" sz="1050" dirty="0" err="1">
                <a:solidFill>
                  <a:schemeClr val="tx1"/>
                </a:solidFill>
              </a:rPr>
              <a:t>adoop</a:t>
            </a:r>
            <a:r>
              <a:rPr lang="en-US" sz="1050" dirty="0">
                <a:solidFill>
                  <a:schemeClr val="tx1"/>
                </a:solidFill>
              </a:rPr>
              <a:t> jar h2odriver.jar </a:t>
            </a:r>
            <a:r>
              <a:rPr lang="en-US" sz="1050" dirty="0">
                <a:solidFill>
                  <a:srgbClr val="000000"/>
                </a:solidFill>
              </a:rPr>
              <a:t>…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49053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6" name="Rounded Rectangle 25"/>
          <p:cNvSpPr/>
          <p:nvPr/>
        </p:nvSpPr>
        <p:spPr>
          <a:xfrm>
            <a:off x="5417695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Rounded Rectangle 26"/>
          <p:cNvSpPr/>
          <p:nvPr/>
        </p:nvSpPr>
        <p:spPr>
          <a:xfrm>
            <a:off x="4694435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8" name="Rounded Rectangle 27"/>
          <p:cNvSpPr/>
          <p:nvPr/>
        </p:nvSpPr>
        <p:spPr>
          <a:xfrm>
            <a:off x="3972094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9" name="Rounded Rectangle 28"/>
          <p:cNvSpPr/>
          <p:nvPr/>
        </p:nvSpPr>
        <p:spPr>
          <a:xfrm>
            <a:off x="3247304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" name="Cloud 23"/>
          <p:cNvSpPr/>
          <p:nvPr/>
        </p:nvSpPr>
        <p:spPr>
          <a:xfrm>
            <a:off x="3458210" y="4359716"/>
            <a:ext cx="3733180" cy="357168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HDFS</a:t>
            </a:r>
            <a:endParaRPr 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1723444" y="4348376"/>
            <a:ext cx="8980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HDFS</a:t>
            </a:r>
          </a:p>
          <a:p>
            <a:pPr algn="ctr"/>
            <a:r>
              <a:rPr lang="en-US" sz="1050" dirty="0"/>
              <a:t>Data Nodes</a:t>
            </a:r>
            <a:endParaRPr 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1649332" y="1096761"/>
            <a:ext cx="11240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Hadoop Cluster</a:t>
            </a:r>
            <a:endParaRPr lang="en-US" sz="1050" dirty="0"/>
          </a:p>
        </p:txBody>
      </p:sp>
      <p:sp>
        <p:nvSpPr>
          <p:cNvPr id="33" name="Rounded Rectangle 32"/>
          <p:cNvSpPr/>
          <p:nvPr/>
        </p:nvSpPr>
        <p:spPr>
          <a:xfrm>
            <a:off x="3972094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5" name="Rounded Rectangle 34"/>
          <p:cNvSpPr/>
          <p:nvPr/>
        </p:nvSpPr>
        <p:spPr>
          <a:xfrm>
            <a:off x="5417695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6" name="Rounded Rectangle 35"/>
          <p:cNvSpPr/>
          <p:nvPr/>
        </p:nvSpPr>
        <p:spPr>
          <a:xfrm>
            <a:off x="6149053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Oval 14"/>
          <p:cNvSpPr/>
          <p:nvPr/>
        </p:nvSpPr>
        <p:spPr>
          <a:xfrm>
            <a:off x="4019551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92647" y="3264023"/>
            <a:ext cx="13404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H2O Mappers</a:t>
            </a:r>
          </a:p>
          <a:p>
            <a:pPr algn="ctr"/>
            <a:r>
              <a:rPr lang="en-US" sz="1050" dirty="0"/>
              <a:t>(YARN Containers)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6600584" y="1860602"/>
            <a:ext cx="11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YARN Worker Nodes</a:t>
            </a:r>
            <a:endParaRPr lang="en-US" sz="900" dirty="0"/>
          </a:p>
        </p:txBody>
      </p:sp>
      <p:sp>
        <p:nvSpPr>
          <p:cNvPr id="43" name="Oval 42"/>
          <p:cNvSpPr/>
          <p:nvPr/>
        </p:nvSpPr>
        <p:spPr>
          <a:xfrm>
            <a:off x="4019551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5" name="Oval 44"/>
          <p:cNvSpPr/>
          <p:nvPr/>
        </p:nvSpPr>
        <p:spPr>
          <a:xfrm>
            <a:off x="5464176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6" name="Oval 45"/>
          <p:cNvSpPr/>
          <p:nvPr/>
        </p:nvSpPr>
        <p:spPr>
          <a:xfrm>
            <a:off x="6194426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90887" y="2368506"/>
            <a:ext cx="1122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YARN Node</a:t>
            </a:r>
          </a:p>
          <a:p>
            <a:pPr algn="ctr"/>
            <a:r>
              <a:rPr lang="en-US" sz="1050" dirty="0"/>
              <a:t>Managers (NM)</a:t>
            </a:r>
            <a:endParaRPr lang="en-US" sz="105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284160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468723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sp>
        <p:nvSpPr>
          <p:cNvPr id="71" name="Oval 70"/>
          <p:cNvSpPr/>
          <p:nvPr/>
        </p:nvSpPr>
        <p:spPr>
          <a:xfrm>
            <a:off x="6194426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5736468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453909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75712" y="2958978"/>
            <a:ext cx="3035517" cy="977092"/>
          </a:xfrm>
          <a:custGeom>
            <a:avLst/>
            <a:gdLst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073582 w 4182066"/>
              <a:gd name="connsiteY25" fmla="*/ 493370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340323 w 4182066"/>
              <a:gd name="connsiteY33" fmla="*/ 1143454 h 1317393"/>
              <a:gd name="connsiteX34" fmla="*/ 635138 w 4182066"/>
              <a:gd name="connsiteY34" fmla="*/ 1302195 h 1317393"/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073582 w 4182066"/>
              <a:gd name="connsiteY25" fmla="*/ 493370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294967 w 4182066"/>
              <a:gd name="connsiteY33" fmla="*/ 1226604 h 1317393"/>
              <a:gd name="connsiteX34" fmla="*/ 635138 w 4182066"/>
              <a:gd name="connsiteY34" fmla="*/ 1302195 h 1317393"/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118938 w 4182066"/>
              <a:gd name="connsiteY25" fmla="*/ 448015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294967 w 4182066"/>
              <a:gd name="connsiteY33" fmla="*/ 1226604 h 1317393"/>
              <a:gd name="connsiteX34" fmla="*/ 635138 w 4182066"/>
              <a:gd name="connsiteY34" fmla="*/ 1302195 h 1317393"/>
              <a:gd name="connsiteX0" fmla="*/ 585497 w 4132425"/>
              <a:gd name="connsiteY0" fmla="*/ 1302195 h 1317393"/>
              <a:gd name="connsiteX1" fmla="*/ 986144 w 4132425"/>
              <a:gd name="connsiteY1" fmla="*/ 1203926 h 1317393"/>
              <a:gd name="connsiteX2" fmla="*/ 1212925 w 4132425"/>
              <a:gd name="connsiteY2" fmla="*/ 931799 h 1317393"/>
              <a:gd name="connsiteX3" fmla="*/ 1288518 w 4132425"/>
              <a:gd name="connsiteY3" fmla="*/ 780616 h 1317393"/>
              <a:gd name="connsiteX4" fmla="*/ 1568215 w 4132425"/>
              <a:gd name="connsiteY4" fmla="*/ 652112 h 1317393"/>
              <a:gd name="connsiteX5" fmla="*/ 1802555 w 4132425"/>
              <a:gd name="connsiteY5" fmla="*/ 659671 h 1317393"/>
              <a:gd name="connsiteX6" fmla="*/ 2006658 w 4132425"/>
              <a:gd name="connsiteY6" fmla="*/ 788176 h 1317393"/>
              <a:gd name="connsiteX7" fmla="*/ 2157846 w 4132425"/>
              <a:gd name="connsiteY7" fmla="*/ 1067862 h 1317393"/>
              <a:gd name="connsiteX8" fmla="*/ 2316592 w 4132425"/>
              <a:gd name="connsiteY8" fmla="*/ 1256840 h 1317393"/>
              <a:gd name="connsiteX9" fmla="*/ 2581170 w 4132425"/>
              <a:gd name="connsiteY9" fmla="*/ 1294636 h 1317393"/>
              <a:gd name="connsiteX10" fmla="*/ 2898664 w 4132425"/>
              <a:gd name="connsiteY10" fmla="*/ 1317313 h 1317393"/>
              <a:gd name="connsiteX11" fmla="*/ 3352226 w 4132425"/>
              <a:gd name="connsiteY11" fmla="*/ 1287077 h 1317393"/>
              <a:gd name="connsiteX12" fmla="*/ 3858703 w 4132425"/>
              <a:gd name="connsiteY12" fmla="*/ 1219045 h 1317393"/>
              <a:gd name="connsiteX13" fmla="*/ 4123281 w 4132425"/>
              <a:gd name="connsiteY13" fmla="*/ 848648 h 1317393"/>
              <a:gd name="connsiteX14" fmla="*/ 4040128 w 4132425"/>
              <a:gd name="connsiteY14" fmla="*/ 266597 h 1317393"/>
              <a:gd name="connsiteX15" fmla="*/ 3737753 w 4132425"/>
              <a:gd name="connsiteY15" fmla="*/ 115415 h 1317393"/>
              <a:gd name="connsiteX16" fmla="*/ 3442938 w 4132425"/>
              <a:gd name="connsiteY16" fmla="*/ 62501 h 1317393"/>
              <a:gd name="connsiteX17" fmla="*/ 2989376 w 4132425"/>
              <a:gd name="connsiteY17" fmla="*/ 32265 h 1317393"/>
              <a:gd name="connsiteX18" fmla="*/ 2407305 w 4132425"/>
              <a:gd name="connsiteY18" fmla="*/ 2028 h 1317393"/>
              <a:gd name="connsiteX19" fmla="*/ 2135168 w 4132425"/>
              <a:gd name="connsiteY19" fmla="*/ 92738 h 1317393"/>
              <a:gd name="connsiteX20" fmla="*/ 2029336 w 4132425"/>
              <a:gd name="connsiteY20" fmla="*/ 228802 h 1317393"/>
              <a:gd name="connsiteX21" fmla="*/ 1915946 w 4132425"/>
              <a:gd name="connsiteY21" fmla="*/ 440457 h 1317393"/>
              <a:gd name="connsiteX22" fmla="*/ 1666487 w 4132425"/>
              <a:gd name="connsiteY22" fmla="*/ 485811 h 1317393"/>
              <a:gd name="connsiteX23" fmla="*/ 1417028 w 4132425"/>
              <a:gd name="connsiteY23" fmla="*/ 523607 h 1317393"/>
              <a:gd name="connsiteX24" fmla="*/ 1190247 w 4132425"/>
              <a:gd name="connsiteY24" fmla="*/ 538725 h 1317393"/>
              <a:gd name="connsiteX25" fmla="*/ 1069297 w 4132425"/>
              <a:gd name="connsiteY25" fmla="*/ 448015 h 1317393"/>
              <a:gd name="connsiteX26" fmla="*/ 933228 w 4132425"/>
              <a:gd name="connsiteY26" fmla="*/ 281715 h 1317393"/>
              <a:gd name="connsiteX27" fmla="*/ 819838 w 4132425"/>
              <a:gd name="connsiteY27" fmla="*/ 183447 h 1317393"/>
              <a:gd name="connsiteX28" fmla="*/ 502344 w 4132425"/>
              <a:gd name="connsiteY28" fmla="*/ 153211 h 1317393"/>
              <a:gd name="connsiteX29" fmla="*/ 199969 w 4132425"/>
              <a:gd name="connsiteY29" fmla="*/ 191006 h 1317393"/>
              <a:gd name="connsiteX30" fmla="*/ 48782 w 4132425"/>
              <a:gd name="connsiteY30" fmla="*/ 327070 h 1317393"/>
              <a:gd name="connsiteX31" fmla="*/ 10985 w 4132425"/>
              <a:gd name="connsiteY31" fmla="*/ 674789 h 1317393"/>
              <a:gd name="connsiteX32" fmla="*/ 33663 w 4132425"/>
              <a:gd name="connsiteY32" fmla="*/ 992271 h 1317393"/>
              <a:gd name="connsiteX33" fmla="*/ 245326 w 4132425"/>
              <a:gd name="connsiteY33" fmla="*/ 1226604 h 1317393"/>
              <a:gd name="connsiteX34" fmla="*/ 585497 w 4132425"/>
              <a:gd name="connsiteY34" fmla="*/ 1302195 h 1317393"/>
              <a:gd name="connsiteX0" fmla="*/ 574918 w 4121846"/>
              <a:gd name="connsiteY0" fmla="*/ 1302195 h 1317393"/>
              <a:gd name="connsiteX1" fmla="*/ 975565 w 4121846"/>
              <a:gd name="connsiteY1" fmla="*/ 1203926 h 1317393"/>
              <a:gd name="connsiteX2" fmla="*/ 1202346 w 4121846"/>
              <a:gd name="connsiteY2" fmla="*/ 931799 h 1317393"/>
              <a:gd name="connsiteX3" fmla="*/ 1277939 w 4121846"/>
              <a:gd name="connsiteY3" fmla="*/ 780616 h 1317393"/>
              <a:gd name="connsiteX4" fmla="*/ 1557636 w 4121846"/>
              <a:gd name="connsiteY4" fmla="*/ 652112 h 1317393"/>
              <a:gd name="connsiteX5" fmla="*/ 1791976 w 4121846"/>
              <a:gd name="connsiteY5" fmla="*/ 659671 h 1317393"/>
              <a:gd name="connsiteX6" fmla="*/ 1996079 w 4121846"/>
              <a:gd name="connsiteY6" fmla="*/ 788176 h 1317393"/>
              <a:gd name="connsiteX7" fmla="*/ 2147267 w 4121846"/>
              <a:gd name="connsiteY7" fmla="*/ 1067862 h 1317393"/>
              <a:gd name="connsiteX8" fmla="*/ 2306013 w 4121846"/>
              <a:gd name="connsiteY8" fmla="*/ 1256840 h 1317393"/>
              <a:gd name="connsiteX9" fmla="*/ 2570591 w 4121846"/>
              <a:gd name="connsiteY9" fmla="*/ 1294636 h 1317393"/>
              <a:gd name="connsiteX10" fmla="*/ 2888085 w 4121846"/>
              <a:gd name="connsiteY10" fmla="*/ 1317313 h 1317393"/>
              <a:gd name="connsiteX11" fmla="*/ 3341647 w 4121846"/>
              <a:gd name="connsiteY11" fmla="*/ 1287077 h 1317393"/>
              <a:gd name="connsiteX12" fmla="*/ 3848124 w 4121846"/>
              <a:gd name="connsiteY12" fmla="*/ 1219045 h 1317393"/>
              <a:gd name="connsiteX13" fmla="*/ 4112702 w 4121846"/>
              <a:gd name="connsiteY13" fmla="*/ 848648 h 1317393"/>
              <a:gd name="connsiteX14" fmla="*/ 4029549 w 4121846"/>
              <a:gd name="connsiteY14" fmla="*/ 266597 h 1317393"/>
              <a:gd name="connsiteX15" fmla="*/ 3727174 w 4121846"/>
              <a:gd name="connsiteY15" fmla="*/ 115415 h 1317393"/>
              <a:gd name="connsiteX16" fmla="*/ 3432359 w 4121846"/>
              <a:gd name="connsiteY16" fmla="*/ 62501 h 1317393"/>
              <a:gd name="connsiteX17" fmla="*/ 2978797 w 4121846"/>
              <a:gd name="connsiteY17" fmla="*/ 32265 h 1317393"/>
              <a:gd name="connsiteX18" fmla="*/ 2396726 w 4121846"/>
              <a:gd name="connsiteY18" fmla="*/ 2028 h 1317393"/>
              <a:gd name="connsiteX19" fmla="*/ 2124589 w 4121846"/>
              <a:gd name="connsiteY19" fmla="*/ 92738 h 1317393"/>
              <a:gd name="connsiteX20" fmla="*/ 2018757 w 4121846"/>
              <a:gd name="connsiteY20" fmla="*/ 228802 h 1317393"/>
              <a:gd name="connsiteX21" fmla="*/ 1905367 w 4121846"/>
              <a:gd name="connsiteY21" fmla="*/ 440457 h 1317393"/>
              <a:gd name="connsiteX22" fmla="*/ 1655908 w 4121846"/>
              <a:gd name="connsiteY22" fmla="*/ 485811 h 1317393"/>
              <a:gd name="connsiteX23" fmla="*/ 1406449 w 4121846"/>
              <a:gd name="connsiteY23" fmla="*/ 523607 h 1317393"/>
              <a:gd name="connsiteX24" fmla="*/ 1179668 w 4121846"/>
              <a:gd name="connsiteY24" fmla="*/ 538725 h 1317393"/>
              <a:gd name="connsiteX25" fmla="*/ 1058718 w 4121846"/>
              <a:gd name="connsiteY25" fmla="*/ 448015 h 1317393"/>
              <a:gd name="connsiteX26" fmla="*/ 922649 w 4121846"/>
              <a:gd name="connsiteY26" fmla="*/ 281715 h 1317393"/>
              <a:gd name="connsiteX27" fmla="*/ 809259 w 4121846"/>
              <a:gd name="connsiteY27" fmla="*/ 183447 h 1317393"/>
              <a:gd name="connsiteX28" fmla="*/ 491765 w 4121846"/>
              <a:gd name="connsiteY28" fmla="*/ 153211 h 1317393"/>
              <a:gd name="connsiteX29" fmla="*/ 189390 w 4121846"/>
              <a:gd name="connsiteY29" fmla="*/ 191006 h 1317393"/>
              <a:gd name="connsiteX30" fmla="*/ 38203 w 4121846"/>
              <a:gd name="connsiteY30" fmla="*/ 327070 h 1317393"/>
              <a:gd name="connsiteX31" fmla="*/ 406 w 4121846"/>
              <a:gd name="connsiteY31" fmla="*/ 674789 h 1317393"/>
              <a:gd name="connsiteX32" fmla="*/ 53322 w 4121846"/>
              <a:gd name="connsiteY32" fmla="*/ 977153 h 1317393"/>
              <a:gd name="connsiteX33" fmla="*/ 234747 w 4121846"/>
              <a:gd name="connsiteY33" fmla="*/ 1226604 h 1317393"/>
              <a:gd name="connsiteX34" fmla="*/ 574918 w 4121846"/>
              <a:gd name="connsiteY34" fmla="*/ 1302195 h 1317393"/>
              <a:gd name="connsiteX0" fmla="*/ 597858 w 4144786"/>
              <a:gd name="connsiteY0" fmla="*/ 1302195 h 1317393"/>
              <a:gd name="connsiteX1" fmla="*/ 998505 w 4144786"/>
              <a:gd name="connsiteY1" fmla="*/ 1203926 h 1317393"/>
              <a:gd name="connsiteX2" fmla="*/ 1225286 w 4144786"/>
              <a:gd name="connsiteY2" fmla="*/ 931799 h 1317393"/>
              <a:gd name="connsiteX3" fmla="*/ 1300879 w 4144786"/>
              <a:gd name="connsiteY3" fmla="*/ 780616 h 1317393"/>
              <a:gd name="connsiteX4" fmla="*/ 1580576 w 4144786"/>
              <a:gd name="connsiteY4" fmla="*/ 652112 h 1317393"/>
              <a:gd name="connsiteX5" fmla="*/ 1814916 w 4144786"/>
              <a:gd name="connsiteY5" fmla="*/ 659671 h 1317393"/>
              <a:gd name="connsiteX6" fmla="*/ 2019019 w 4144786"/>
              <a:gd name="connsiteY6" fmla="*/ 788176 h 1317393"/>
              <a:gd name="connsiteX7" fmla="*/ 2170207 w 4144786"/>
              <a:gd name="connsiteY7" fmla="*/ 1067862 h 1317393"/>
              <a:gd name="connsiteX8" fmla="*/ 2328953 w 4144786"/>
              <a:gd name="connsiteY8" fmla="*/ 1256840 h 1317393"/>
              <a:gd name="connsiteX9" fmla="*/ 2593531 w 4144786"/>
              <a:gd name="connsiteY9" fmla="*/ 1294636 h 1317393"/>
              <a:gd name="connsiteX10" fmla="*/ 2911025 w 4144786"/>
              <a:gd name="connsiteY10" fmla="*/ 1317313 h 1317393"/>
              <a:gd name="connsiteX11" fmla="*/ 3364587 w 4144786"/>
              <a:gd name="connsiteY11" fmla="*/ 1287077 h 1317393"/>
              <a:gd name="connsiteX12" fmla="*/ 3871064 w 4144786"/>
              <a:gd name="connsiteY12" fmla="*/ 1219045 h 1317393"/>
              <a:gd name="connsiteX13" fmla="*/ 4135642 w 4144786"/>
              <a:gd name="connsiteY13" fmla="*/ 848648 h 1317393"/>
              <a:gd name="connsiteX14" fmla="*/ 4052489 w 4144786"/>
              <a:gd name="connsiteY14" fmla="*/ 266597 h 1317393"/>
              <a:gd name="connsiteX15" fmla="*/ 3750114 w 4144786"/>
              <a:gd name="connsiteY15" fmla="*/ 115415 h 1317393"/>
              <a:gd name="connsiteX16" fmla="*/ 3455299 w 4144786"/>
              <a:gd name="connsiteY16" fmla="*/ 62501 h 1317393"/>
              <a:gd name="connsiteX17" fmla="*/ 3001737 w 4144786"/>
              <a:gd name="connsiteY17" fmla="*/ 32265 h 1317393"/>
              <a:gd name="connsiteX18" fmla="*/ 2419666 w 4144786"/>
              <a:gd name="connsiteY18" fmla="*/ 2028 h 1317393"/>
              <a:gd name="connsiteX19" fmla="*/ 2147529 w 4144786"/>
              <a:gd name="connsiteY19" fmla="*/ 92738 h 1317393"/>
              <a:gd name="connsiteX20" fmla="*/ 2041697 w 4144786"/>
              <a:gd name="connsiteY20" fmla="*/ 228802 h 1317393"/>
              <a:gd name="connsiteX21" fmla="*/ 1928307 w 4144786"/>
              <a:gd name="connsiteY21" fmla="*/ 440457 h 1317393"/>
              <a:gd name="connsiteX22" fmla="*/ 1678848 w 4144786"/>
              <a:gd name="connsiteY22" fmla="*/ 485811 h 1317393"/>
              <a:gd name="connsiteX23" fmla="*/ 1429389 w 4144786"/>
              <a:gd name="connsiteY23" fmla="*/ 523607 h 1317393"/>
              <a:gd name="connsiteX24" fmla="*/ 1202608 w 4144786"/>
              <a:gd name="connsiteY24" fmla="*/ 538725 h 1317393"/>
              <a:gd name="connsiteX25" fmla="*/ 1081658 w 4144786"/>
              <a:gd name="connsiteY25" fmla="*/ 448015 h 1317393"/>
              <a:gd name="connsiteX26" fmla="*/ 945589 w 4144786"/>
              <a:gd name="connsiteY26" fmla="*/ 281715 h 1317393"/>
              <a:gd name="connsiteX27" fmla="*/ 832199 w 4144786"/>
              <a:gd name="connsiteY27" fmla="*/ 183447 h 1317393"/>
              <a:gd name="connsiteX28" fmla="*/ 514705 w 4144786"/>
              <a:gd name="connsiteY28" fmla="*/ 153211 h 1317393"/>
              <a:gd name="connsiteX29" fmla="*/ 212330 w 4144786"/>
              <a:gd name="connsiteY29" fmla="*/ 191006 h 1317393"/>
              <a:gd name="connsiteX30" fmla="*/ 61143 w 4144786"/>
              <a:gd name="connsiteY30" fmla="*/ 327070 h 1317393"/>
              <a:gd name="connsiteX31" fmla="*/ 23346 w 4144786"/>
              <a:gd name="connsiteY31" fmla="*/ 674789 h 1317393"/>
              <a:gd name="connsiteX32" fmla="*/ 2178 w 4144786"/>
              <a:gd name="connsiteY32" fmla="*/ 667230 h 1317393"/>
              <a:gd name="connsiteX33" fmla="*/ 76262 w 4144786"/>
              <a:gd name="connsiteY33" fmla="*/ 977153 h 1317393"/>
              <a:gd name="connsiteX34" fmla="*/ 257687 w 4144786"/>
              <a:gd name="connsiteY34" fmla="*/ 1226604 h 1317393"/>
              <a:gd name="connsiteX35" fmla="*/ 597858 w 4144786"/>
              <a:gd name="connsiteY35" fmla="*/ 1302195 h 1317393"/>
              <a:gd name="connsiteX0" fmla="*/ 597858 w 4144786"/>
              <a:gd name="connsiteY0" fmla="*/ 1302195 h 1317393"/>
              <a:gd name="connsiteX1" fmla="*/ 998505 w 4144786"/>
              <a:gd name="connsiteY1" fmla="*/ 1203926 h 1317393"/>
              <a:gd name="connsiteX2" fmla="*/ 1225286 w 4144786"/>
              <a:gd name="connsiteY2" fmla="*/ 931799 h 1317393"/>
              <a:gd name="connsiteX3" fmla="*/ 1300879 w 4144786"/>
              <a:gd name="connsiteY3" fmla="*/ 780616 h 1317393"/>
              <a:gd name="connsiteX4" fmla="*/ 1580576 w 4144786"/>
              <a:gd name="connsiteY4" fmla="*/ 652112 h 1317393"/>
              <a:gd name="connsiteX5" fmla="*/ 1814916 w 4144786"/>
              <a:gd name="connsiteY5" fmla="*/ 659671 h 1317393"/>
              <a:gd name="connsiteX6" fmla="*/ 2019019 w 4144786"/>
              <a:gd name="connsiteY6" fmla="*/ 788176 h 1317393"/>
              <a:gd name="connsiteX7" fmla="*/ 2170207 w 4144786"/>
              <a:gd name="connsiteY7" fmla="*/ 1067862 h 1317393"/>
              <a:gd name="connsiteX8" fmla="*/ 2328953 w 4144786"/>
              <a:gd name="connsiteY8" fmla="*/ 1256840 h 1317393"/>
              <a:gd name="connsiteX9" fmla="*/ 2593531 w 4144786"/>
              <a:gd name="connsiteY9" fmla="*/ 1294636 h 1317393"/>
              <a:gd name="connsiteX10" fmla="*/ 2911025 w 4144786"/>
              <a:gd name="connsiteY10" fmla="*/ 1317313 h 1317393"/>
              <a:gd name="connsiteX11" fmla="*/ 3364587 w 4144786"/>
              <a:gd name="connsiteY11" fmla="*/ 1287077 h 1317393"/>
              <a:gd name="connsiteX12" fmla="*/ 3871064 w 4144786"/>
              <a:gd name="connsiteY12" fmla="*/ 1219045 h 1317393"/>
              <a:gd name="connsiteX13" fmla="*/ 4135642 w 4144786"/>
              <a:gd name="connsiteY13" fmla="*/ 848648 h 1317393"/>
              <a:gd name="connsiteX14" fmla="*/ 4052489 w 4144786"/>
              <a:gd name="connsiteY14" fmla="*/ 266597 h 1317393"/>
              <a:gd name="connsiteX15" fmla="*/ 3750114 w 4144786"/>
              <a:gd name="connsiteY15" fmla="*/ 115415 h 1317393"/>
              <a:gd name="connsiteX16" fmla="*/ 3455299 w 4144786"/>
              <a:gd name="connsiteY16" fmla="*/ 62501 h 1317393"/>
              <a:gd name="connsiteX17" fmla="*/ 3001737 w 4144786"/>
              <a:gd name="connsiteY17" fmla="*/ 32265 h 1317393"/>
              <a:gd name="connsiteX18" fmla="*/ 2419666 w 4144786"/>
              <a:gd name="connsiteY18" fmla="*/ 2028 h 1317393"/>
              <a:gd name="connsiteX19" fmla="*/ 2147529 w 4144786"/>
              <a:gd name="connsiteY19" fmla="*/ 92738 h 1317393"/>
              <a:gd name="connsiteX20" fmla="*/ 2041697 w 4144786"/>
              <a:gd name="connsiteY20" fmla="*/ 228802 h 1317393"/>
              <a:gd name="connsiteX21" fmla="*/ 1928307 w 4144786"/>
              <a:gd name="connsiteY21" fmla="*/ 440457 h 1317393"/>
              <a:gd name="connsiteX22" fmla="*/ 1678848 w 4144786"/>
              <a:gd name="connsiteY22" fmla="*/ 485811 h 1317393"/>
              <a:gd name="connsiteX23" fmla="*/ 1429389 w 4144786"/>
              <a:gd name="connsiteY23" fmla="*/ 523607 h 1317393"/>
              <a:gd name="connsiteX24" fmla="*/ 1202608 w 4144786"/>
              <a:gd name="connsiteY24" fmla="*/ 538725 h 1317393"/>
              <a:gd name="connsiteX25" fmla="*/ 1081658 w 4144786"/>
              <a:gd name="connsiteY25" fmla="*/ 448015 h 1317393"/>
              <a:gd name="connsiteX26" fmla="*/ 945589 w 4144786"/>
              <a:gd name="connsiteY26" fmla="*/ 281715 h 1317393"/>
              <a:gd name="connsiteX27" fmla="*/ 832199 w 4144786"/>
              <a:gd name="connsiteY27" fmla="*/ 183447 h 1317393"/>
              <a:gd name="connsiteX28" fmla="*/ 514705 w 4144786"/>
              <a:gd name="connsiteY28" fmla="*/ 153211 h 1317393"/>
              <a:gd name="connsiteX29" fmla="*/ 272805 w 4144786"/>
              <a:gd name="connsiteY29" fmla="*/ 160770 h 1317393"/>
              <a:gd name="connsiteX30" fmla="*/ 61143 w 4144786"/>
              <a:gd name="connsiteY30" fmla="*/ 327070 h 1317393"/>
              <a:gd name="connsiteX31" fmla="*/ 23346 w 4144786"/>
              <a:gd name="connsiteY31" fmla="*/ 674789 h 1317393"/>
              <a:gd name="connsiteX32" fmla="*/ 2178 w 4144786"/>
              <a:gd name="connsiteY32" fmla="*/ 667230 h 1317393"/>
              <a:gd name="connsiteX33" fmla="*/ 76262 w 4144786"/>
              <a:gd name="connsiteY33" fmla="*/ 977153 h 1317393"/>
              <a:gd name="connsiteX34" fmla="*/ 257687 w 4144786"/>
              <a:gd name="connsiteY34" fmla="*/ 1226604 h 1317393"/>
              <a:gd name="connsiteX35" fmla="*/ 597858 w 4144786"/>
              <a:gd name="connsiteY35" fmla="*/ 1302195 h 1317393"/>
              <a:gd name="connsiteX0" fmla="*/ 598892 w 4145820"/>
              <a:gd name="connsiteY0" fmla="*/ 1302195 h 1317393"/>
              <a:gd name="connsiteX1" fmla="*/ 999539 w 4145820"/>
              <a:gd name="connsiteY1" fmla="*/ 1203926 h 1317393"/>
              <a:gd name="connsiteX2" fmla="*/ 1226320 w 4145820"/>
              <a:gd name="connsiteY2" fmla="*/ 931799 h 1317393"/>
              <a:gd name="connsiteX3" fmla="*/ 1301913 w 4145820"/>
              <a:gd name="connsiteY3" fmla="*/ 780616 h 1317393"/>
              <a:gd name="connsiteX4" fmla="*/ 1581610 w 4145820"/>
              <a:gd name="connsiteY4" fmla="*/ 652112 h 1317393"/>
              <a:gd name="connsiteX5" fmla="*/ 1815950 w 4145820"/>
              <a:gd name="connsiteY5" fmla="*/ 659671 h 1317393"/>
              <a:gd name="connsiteX6" fmla="*/ 2020053 w 4145820"/>
              <a:gd name="connsiteY6" fmla="*/ 788176 h 1317393"/>
              <a:gd name="connsiteX7" fmla="*/ 2171241 w 4145820"/>
              <a:gd name="connsiteY7" fmla="*/ 1067862 h 1317393"/>
              <a:gd name="connsiteX8" fmla="*/ 2329987 w 4145820"/>
              <a:gd name="connsiteY8" fmla="*/ 1256840 h 1317393"/>
              <a:gd name="connsiteX9" fmla="*/ 2594565 w 4145820"/>
              <a:gd name="connsiteY9" fmla="*/ 1294636 h 1317393"/>
              <a:gd name="connsiteX10" fmla="*/ 2912059 w 4145820"/>
              <a:gd name="connsiteY10" fmla="*/ 1317313 h 1317393"/>
              <a:gd name="connsiteX11" fmla="*/ 3365621 w 4145820"/>
              <a:gd name="connsiteY11" fmla="*/ 1287077 h 1317393"/>
              <a:gd name="connsiteX12" fmla="*/ 3872098 w 4145820"/>
              <a:gd name="connsiteY12" fmla="*/ 1219045 h 1317393"/>
              <a:gd name="connsiteX13" fmla="*/ 4136676 w 4145820"/>
              <a:gd name="connsiteY13" fmla="*/ 848648 h 1317393"/>
              <a:gd name="connsiteX14" fmla="*/ 4053523 w 4145820"/>
              <a:gd name="connsiteY14" fmla="*/ 266597 h 1317393"/>
              <a:gd name="connsiteX15" fmla="*/ 3751148 w 4145820"/>
              <a:gd name="connsiteY15" fmla="*/ 115415 h 1317393"/>
              <a:gd name="connsiteX16" fmla="*/ 3456333 w 4145820"/>
              <a:gd name="connsiteY16" fmla="*/ 62501 h 1317393"/>
              <a:gd name="connsiteX17" fmla="*/ 3002771 w 4145820"/>
              <a:gd name="connsiteY17" fmla="*/ 32265 h 1317393"/>
              <a:gd name="connsiteX18" fmla="*/ 2420700 w 4145820"/>
              <a:gd name="connsiteY18" fmla="*/ 2028 h 1317393"/>
              <a:gd name="connsiteX19" fmla="*/ 2148563 w 4145820"/>
              <a:gd name="connsiteY19" fmla="*/ 92738 h 1317393"/>
              <a:gd name="connsiteX20" fmla="*/ 2042731 w 4145820"/>
              <a:gd name="connsiteY20" fmla="*/ 228802 h 1317393"/>
              <a:gd name="connsiteX21" fmla="*/ 1929341 w 4145820"/>
              <a:gd name="connsiteY21" fmla="*/ 440457 h 1317393"/>
              <a:gd name="connsiteX22" fmla="*/ 1679882 w 4145820"/>
              <a:gd name="connsiteY22" fmla="*/ 485811 h 1317393"/>
              <a:gd name="connsiteX23" fmla="*/ 1430423 w 4145820"/>
              <a:gd name="connsiteY23" fmla="*/ 523607 h 1317393"/>
              <a:gd name="connsiteX24" fmla="*/ 1203642 w 4145820"/>
              <a:gd name="connsiteY24" fmla="*/ 538725 h 1317393"/>
              <a:gd name="connsiteX25" fmla="*/ 1082692 w 4145820"/>
              <a:gd name="connsiteY25" fmla="*/ 448015 h 1317393"/>
              <a:gd name="connsiteX26" fmla="*/ 946623 w 4145820"/>
              <a:gd name="connsiteY26" fmla="*/ 281715 h 1317393"/>
              <a:gd name="connsiteX27" fmla="*/ 833233 w 4145820"/>
              <a:gd name="connsiteY27" fmla="*/ 183447 h 1317393"/>
              <a:gd name="connsiteX28" fmla="*/ 515739 w 4145820"/>
              <a:gd name="connsiteY28" fmla="*/ 153211 h 1317393"/>
              <a:gd name="connsiteX29" fmla="*/ 273839 w 4145820"/>
              <a:gd name="connsiteY29" fmla="*/ 160770 h 1317393"/>
              <a:gd name="connsiteX30" fmla="*/ 122652 w 4145820"/>
              <a:gd name="connsiteY30" fmla="*/ 357307 h 1317393"/>
              <a:gd name="connsiteX31" fmla="*/ 24380 w 4145820"/>
              <a:gd name="connsiteY31" fmla="*/ 674789 h 1317393"/>
              <a:gd name="connsiteX32" fmla="*/ 3212 w 4145820"/>
              <a:gd name="connsiteY32" fmla="*/ 667230 h 1317393"/>
              <a:gd name="connsiteX33" fmla="*/ 77296 w 4145820"/>
              <a:gd name="connsiteY33" fmla="*/ 977153 h 1317393"/>
              <a:gd name="connsiteX34" fmla="*/ 258721 w 4145820"/>
              <a:gd name="connsiteY34" fmla="*/ 1226604 h 1317393"/>
              <a:gd name="connsiteX35" fmla="*/ 598892 w 4145820"/>
              <a:gd name="connsiteY35" fmla="*/ 1302195 h 1317393"/>
              <a:gd name="connsiteX0" fmla="*/ 597156 w 4144084"/>
              <a:gd name="connsiteY0" fmla="*/ 1302195 h 1317393"/>
              <a:gd name="connsiteX1" fmla="*/ 997803 w 4144084"/>
              <a:gd name="connsiteY1" fmla="*/ 1203926 h 1317393"/>
              <a:gd name="connsiteX2" fmla="*/ 1224584 w 4144084"/>
              <a:gd name="connsiteY2" fmla="*/ 931799 h 1317393"/>
              <a:gd name="connsiteX3" fmla="*/ 1300177 w 4144084"/>
              <a:gd name="connsiteY3" fmla="*/ 780616 h 1317393"/>
              <a:gd name="connsiteX4" fmla="*/ 1579874 w 4144084"/>
              <a:gd name="connsiteY4" fmla="*/ 652112 h 1317393"/>
              <a:gd name="connsiteX5" fmla="*/ 1814214 w 4144084"/>
              <a:gd name="connsiteY5" fmla="*/ 659671 h 1317393"/>
              <a:gd name="connsiteX6" fmla="*/ 2018317 w 4144084"/>
              <a:gd name="connsiteY6" fmla="*/ 788176 h 1317393"/>
              <a:gd name="connsiteX7" fmla="*/ 2169505 w 4144084"/>
              <a:gd name="connsiteY7" fmla="*/ 1067862 h 1317393"/>
              <a:gd name="connsiteX8" fmla="*/ 2328251 w 4144084"/>
              <a:gd name="connsiteY8" fmla="*/ 1256840 h 1317393"/>
              <a:gd name="connsiteX9" fmla="*/ 2592829 w 4144084"/>
              <a:gd name="connsiteY9" fmla="*/ 1294636 h 1317393"/>
              <a:gd name="connsiteX10" fmla="*/ 2910323 w 4144084"/>
              <a:gd name="connsiteY10" fmla="*/ 1317313 h 1317393"/>
              <a:gd name="connsiteX11" fmla="*/ 3363885 w 4144084"/>
              <a:gd name="connsiteY11" fmla="*/ 1287077 h 1317393"/>
              <a:gd name="connsiteX12" fmla="*/ 3870362 w 4144084"/>
              <a:gd name="connsiteY12" fmla="*/ 1219045 h 1317393"/>
              <a:gd name="connsiteX13" fmla="*/ 4134940 w 4144084"/>
              <a:gd name="connsiteY13" fmla="*/ 848648 h 1317393"/>
              <a:gd name="connsiteX14" fmla="*/ 4051787 w 4144084"/>
              <a:gd name="connsiteY14" fmla="*/ 266597 h 1317393"/>
              <a:gd name="connsiteX15" fmla="*/ 3749412 w 4144084"/>
              <a:gd name="connsiteY15" fmla="*/ 115415 h 1317393"/>
              <a:gd name="connsiteX16" fmla="*/ 3454597 w 4144084"/>
              <a:gd name="connsiteY16" fmla="*/ 62501 h 1317393"/>
              <a:gd name="connsiteX17" fmla="*/ 3001035 w 4144084"/>
              <a:gd name="connsiteY17" fmla="*/ 32265 h 1317393"/>
              <a:gd name="connsiteX18" fmla="*/ 2418964 w 4144084"/>
              <a:gd name="connsiteY18" fmla="*/ 2028 h 1317393"/>
              <a:gd name="connsiteX19" fmla="*/ 2146827 w 4144084"/>
              <a:gd name="connsiteY19" fmla="*/ 92738 h 1317393"/>
              <a:gd name="connsiteX20" fmla="*/ 2040995 w 4144084"/>
              <a:gd name="connsiteY20" fmla="*/ 228802 h 1317393"/>
              <a:gd name="connsiteX21" fmla="*/ 1927605 w 4144084"/>
              <a:gd name="connsiteY21" fmla="*/ 440457 h 1317393"/>
              <a:gd name="connsiteX22" fmla="*/ 1678146 w 4144084"/>
              <a:gd name="connsiteY22" fmla="*/ 485811 h 1317393"/>
              <a:gd name="connsiteX23" fmla="*/ 1428687 w 4144084"/>
              <a:gd name="connsiteY23" fmla="*/ 523607 h 1317393"/>
              <a:gd name="connsiteX24" fmla="*/ 1201906 w 4144084"/>
              <a:gd name="connsiteY24" fmla="*/ 538725 h 1317393"/>
              <a:gd name="connsiteX25" fmla="*/ 1080956 w 4144084"/>
              <a:gd name="connsiteY25" fmla="*/ 448015 h 1317393"/>
              <a:gd name="connsiteX26" fmla="*/ 944887 w 4144084"/>
              <a:gd name="connsiteY26" fmla="*/ 281715 h 1317393"/>
              <a:gd name="connsiteX27" fmla="*/ 831497 w 4144084"/>
              <a:gd name="connsiteY27" fmla="*/ 183447 h 1317393"/>
              <a:gd name="connsiteX28" fmla="*/ 514003 w 4144084"/>
              <a:gd name="connsiteY28" fmla="*/ 153211 h 1317393"/>
              <a:gd name="connsiteX29" fmla="*/ 272103 w 4144084"/>
              <a:gd name="connsiteY29" fmla="*/ 160770 h 1317393"/>
              <a:gd name="connsiteX30" fmla="*/ 120916 w 4144084"/>
              <a:gd name="connsiteY30" fmla="*/ 357307 h 1317393"/>
              <a:gd name="connsiteX31" fmla="*/ 45322 w 4144084"/>
              <a:gd name="connsiteY31" fmla="*/ 667229 h 1317393"/>
              <a:gd name="connsiteX32" fmla="*/ 1476 w 4144084"/>
              <a:gd name="connsiteY32" fmla="*/ 667230 h 1317393"/>
              <a:gd name="connsiteX33" fmla="*/ 75560 w 4144084"/>
              <a:gd name="connsiteY33" fmla="*/ 977153 h 1317393"/>
              <a:gd name="connsiteX34" fmla="*/ 256985 w 4144084"/>
              <a:gd name="connsiteY34" fmla="*/ 1226604 h 1317393"/>
              <a:gd name="connsiteX35" fmla="*/ 597156 w 4144084"/>
              <a:gd name="connsiteY35" fmla="*/ 1302195 h 1317393"/>
              <a:gd name="connsiteX0" fmla="*/ 595680 w 4142608"/>
              <a:gd name="connsiteY0" fmla="*/ 1302195 h 1317393"/>
              <a:gd name="connsiteX1" fmla="*/ 996327 w 4142608"/>
              <a:gd name="connsiteY1" fmla="*/ 1203926 h 1317393"/>
              <a:gd name="connsiteX2" fmla="*/ 1223108 w 4142608"/>
              <a:gd name="connsiteY2" fmla="*/ 931799 h 1317393"/>
              <a:gd name="connsiteX3" fmla="*/ 1298701 w 4142608"/>
              <a:gd name="connsiteY3" fmla="*/ 780616 h 1317393"/>
              <a:gd name="connsiteX4" fmla="*/ 1578398 w 4142608"/>
              <a:gd name="connsiteY4" fmla="*/ 652112 h 1317393"/>
              <a:gd name="connsiteX5" fmla="*/ 1812738 w 4142608"/>
              <a:gd name="connsiteY5" fmla="*/ 659671 h 1317393"/>
              <a:gd name="connsiteX6" fmla="*/ 2016841 w 4142608"/>
              <a:gd name="connsiteY6" fmla="*/ 788176 h 1317393"/>
              <a:gd name="connsiteX7" fmla="*/ 2168029 w 4142608"/>
              <a:gd name="connsiteY7" fmla="*/ 1067862 h 1317393"/>
              <a:gd name="connsiteX8" fmla="*/ 2326775 w 4142608"/>
              <a:gd name="connsiteY8" fmla="*/ 1256840 h 1317393"/>
              <a:gd name="connsiteX9" fmla="*/ 2591353 w 4142608"/>
              <a:gd name="connsiteY9" fmla="*/ 1294636 h 1317393"/>
              <a:gd name="connsiteX10" fmla="*/ 2908847 w 4142608"/>
              <a:gd name="connsiteY10" fmla="*/ 1317313 h 1317393"/>
              <a:gd name="connsiteX11" fmla="*/ 3362409 w 4142608"/>
              <a:gd name="connsiteY11" fmla="*/ 1287077 h 1317393"/>
              <a:gd name="connsiteX12" fmla="*/ 3868886 w 4142608"/>
              <a:gd name="connsiteY12" fmla="*/ 1219045 h 1317393"/>
              <a:gd name="connsiteX13" fmla="*/ 4133464 w 4142608"/>
              <a:gd name="connsiteY13" fmla="*/ 848648 h 1317393"/>
              <a:gd name="connsiteX14" fmla="*/ 4050311 w 4142608"/>
              <a:gd name="connsiteY14" fmla="*/ 266597 h 1317393"/>
              <a:gd name="connsiteX15" fmla="*/ 3747936 w 4142608"/>
              <a:gd name="connsiteY15" fmla="*/ 115415 h 1317393"/>
              <a:gd name="connsiteX16" fmla="*/ 3453121 w 4142608"/>
              <a:gd name="connsiteY16" fmla="*/ 62501 h 1317393"/>
              <a:gd name="connsiteX17" fmla="*/ 2999559 w 4142608"/>
              <a:gd name="connsiteY17" fmla="*/ 32265 h 1317393"/>
              <a:gd name="connsiteX18" fmla="*/ 2417488 w 4142608"/>
              <a:gd name="connsiteY18" fmla="*/ 2028 h 1317393"/>
              <a:gd name="connsiteX19" fmla="*/ 2145351 w 4142608"/>
              <a:gd name="connsiteY19" fmla="*/ 92738 h 1317393"/>
              <a:gd name="connsiteX20" fmla="*/ 2039519 w 4142608"/>
              <a:gd name="connsiteY20" fmla="*/ 228802 h 1317393"/>
              <a:gd name="connsiteX21" fmla="*/ 1926129 w 4142608"/>
              <a:gd name="connsiteY21" fmla="*/ 440457 h 1317393"/>
              <a:gd name="connsiteX22" fmla="*/ 1676670 w 4142608"/>
              <a:gd name="connsiteY22" fmla="*/ 485811 h 1317393"/>
              <a:gd name="connsiteX23" fmla="*/ 1427211 w 4142608"/>
              <a:gd name="connsiteY23" fmla="*/ 523607 h 1317393"/>
              <a:gd name="connsiteX24" fmla="*/ 1200430 w 4142608"/>
              <a:gd name="connsiteY24" fmla="*/ 538725 h 1317393"/>
              <a:gd name="connsiteX25" fmla="*/ 1079480 w 4142608"/>
              <a:gd name="connsiteY25" fmla="*/ 448015 h 1317393"/>
              <a:gd name="connsiteX26" fmla="*/ 943411 w 4142608"/>
              <a:gd name="connsiteY26" fmla="*/ 281715 h 1317393"/>
              <a:gd name="connsiteX27" fmla="*/ 830021 w 4142608"/>
              <a:gd name="connsiteY27" fmla="*/ 183447 h 1317393"/>
              <a:gd name="connsiteX28" fmla="*/ 512527 w 4142608"/>
              <a:gd name="connsiteY28" fmla="*/ 153211 h 1317393"/>
              <a:gd name="connsiteX29" fmla="*/ 270627 w 4142608"/>
              <a:gd name="connsiteY29" fmla="*/ 160770 h 1317393"/>
              <a:gd name="connsiteX30" fmla="*/ 119440 w 4142608"/>
              <a:gd name="connsiteY30" fmla="*/ 357307 h 1317393"/>
              <a:gd name="connsiteX31" fmla="*/ 0 w 4142608"/>
              <a:gd name="connsiteY31" fmla="*/ 667230 h 1317393"/>
              <a:gd name="connsiteX32" fmla="*/ 74084 w 4142608"/>
              <a:gd name="connsiteY32" fmla="*/ 977153 h 1317393"/>
              <a:gd name="connsiteX33" fmla="*/ 255509 w 4142608"/>
              <a:gd name="connsiteY33" fmla="*/ 1226604 h 1317393"/>
              <a:gd name="connsiteX34" fmla="*/ 595680 w 4142608"/>
              <a:gd name="connsiteY34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60770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550324 w 4097252"/>
              <a:gd name="connsiteY34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60770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272137 w 4097252"/>
              <a:gd name="connsiteY34" fmla="*/ 1181250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272137 w 4097252"/>
              <a:gd name="connsiteY34" fmla="*/ 1181250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309934 w 4097252"/>
              <a:gd name="connsiteY34" fmla="*/ 1234164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50324 w 4097252"/>
              <a:gd name="connsiteY35" fmla="*/ 1302195 h 1317393"/>
              <a:gd name="connsiteX0" fmla="*/ 565443 w 4097252"/>
              <a:gd name="connsiteY0" fmla="*/ 1279517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35853 w 4097252"/>
              <a:gd name="connsiteY1" fmla="*/ 1143454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35853 w 4097252"/>
              <a:gd name="connsiteY1" fmla="*/ 1143454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26993 w 4097252"/>
              <a:gd name="connsiteY23" fmla="*/ 523608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84230 w 4097252"/>
              <a:gd name="connsiteY22" fmla="*/ 516047 h 1317393"/>
              <a:gd name="connsiteX23" fmla="*/ 1526993 w 4097252"/>
              <a:gd name="connsiteY23" fmla="*/ 523608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099995 w 4097252"/>
              <a:gd name="connsiteY19" fmla="*/ 60937 h 1285592"/>
              <a:gd name="connsiteX20" fmla="*/ 1994163 w 4097252"/>
              <a:gd name="connsiteY20" fmla="*/ 197001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1994163 w 4097252"/>
              <a:gd name="connsiteY20" fmla="*/ 197001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099995 w 4097252"/>
              <a:gd name="connsiteY7" fmla="*/ 1066298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1965436 w 4097252"/>
              <a:gd name="connsiteY7" fmla="*/ 809288 h 1285592"/>
              <a:gd name="connsiteX8" fmla="*/ 2099995 w 4097252"/>
              <a:gd name="connsiteY8" fmla="*/ 1066298 h 1285592"/>
              <a:gd name="connsiteX9" fmla="*/ 2281419 w 4097252"/>
              <a:gd name="connsiteY9" fmla="*/ 1225039 h 1285592"/>
              <a:gd name="connsiteX10" fmla="*/ 2545997 w 4097252"/>
              <a:gd name="connsiteY10" fmla="*/ 1262835 h 1285592"/>
              <a:gd name="connsiteX11" fmla="*/ 2863491 w 4097252"/>
              <a:gd name="connsiteY11" fmla="*/ 1285512 h 1285592"/>
              <a:gd name="connsiteX12" fmla="*/ 3317053 w 4097252"/>
              <a:gd name="connsiteY12" fmla="*/ 1255276 h 1285592"/>
              <a:gd name="connsiteX13" fmla="*/ 3823530 w 4097252"/>
              <a:gd name="connsiteY13" fmla="*/ 1187244 h 1285592"/>
              <a:gd name="connsiteX14" fmla="*/ 4088108 w 4097252"/>
              <a:gd name="connsiteY14" fmla="*/ 816847 h 1285592"/>
              <a:gd name="connsiteX15" fmla="*/ 4004955 w 4097252"/>
              <a:gd name="connsiteY15" fmla="*/ 234796 h 1285592"/>
              <a:gd name="connsiteX16" fmla="*/ 3702580 w 4097252"/>
              <a:gd name="connsiteY16" fmla="*/ 83614 h 1285592"/>
              <a:gd name="connsiteX17" fmla="*/ 3407765 w 4097252"/>
              <a:gd name="connsiteY17" fmla="*/ 30700 h 1285592"/>
              <a:gd name="connsiteX18" fmla="*/ 2954203 w 4097252"/>
              <a:gd name="connsiteY18" fmla="*/ 464 h 1285592"/>
              <a:gd name="connsiteX19" fmla="*/ 2402370 w 4097252"/>
              <a:gd name="connsiteY19" fmla="*/ 53377 h 1285592"/>
              <a:gd name="connsiteX20" fmla="*/ 2168029 w 4097252"/>
              <a:gd name="connsiteY20" fmla="*/ 121410 h 1285592"/>
              <a:gd name="connsiteX21" fmla="*/ 2084876 w 4097252"/>
              <a:gd name="connsiteY21" fmla="*/ 219678 h 1285592"/>
              <a:gd name="connsiteX22" fmla="*/ 1880773 w 4097252"/>
              <a:gd name="connsiteY22" fmla="*/ 408656 h 1285592"/>
              <a:gd name="connsiteX23" fmla="*/ 1684230 w 4097252"/>
              <a:gd name="connsiteY23" fmla="*/ 484246 h 1285592"/>
              <a:gd name="connsiteX24" fmla="*/ 1526993 w 4097252"/>
              <a:gd name="connsiteY24" fmla="*/ 491807 h 1285592"/>
              <a:gd name="connsiteX25" fmla="*/ 1381855 w 4097252"/>
              <a:gd name="connsiteY25" fmla="*/ 491806 h 1285592"/>
              <a:gd name="connsiteX26" fmla="*/ 1155074 w 4097252"/>
              <a:gd name="connsiteY26" fmla="*/ 506924 h 1285592"/>
              <a:gd name="connsiteX27" fmla="*/ 1034124 w 4097252"/>
              <a:gd name="connsiteY27" fmla="*/ 416214 h 1285592"/>
              <a:gd name="connsiteX28" fmla="*/ 898055 w 4097252"/>
              <a:gd name="connsiteY28" fmla="*/ 249914 h 1285592"/>
              <a:gd name="connsiteX29" fmla="*/ 784665 w 4097252"/>
              <a:gd name="connsiteY29" fmla="*/ 151646 h 1285592"/>
              <a:gd name="connsiteX30" fmla="*/ 467171 w 4097252"/>
              <a:gd name="connsiteY30" fmla="*/ 121410 h 1285592"/>
              <a:gd name="connsiteX31" fmla="*/ 225271 w 4097252"/>
              <a:gd name="connsiteY31" fmla="*/ 159205 h 1285592"/>
              <a:gd name="connsiteX32" fmla="*/ 74084 w 4097252"/>
              <a:gd name="connsiteY32" fmla="*/ 325506 h 1285592"/>
              <a:gd name="connsiteX33" fmla="*/ 0 w 4097252"/>
              <a:gd name="connsiteY33" fmla="*/ 635429 h 1285592"/>
              <a:gd name="connsiteX34" fmla="*/ 28728 w 4097252"/>
              <a:gd name="connsiteY34" fmla="*/ 945352 h 1285592"/>
              <a:gd name="connsiteX35" fmla="*/ 202594 w 4097252"/>
              <a:gd name="connsiteY35" fmla="*/ 1141889 h 1285592"/>
              <a:gd name="connsiteX36" fmla="*/ 309934 w 4097252"/>
              <a:gd name="connsiteY36" fmla="*/ 1202363 h 1285592"/>
              <a:gd name="connsiteX37" fmla="*/ 565443 w 4097252"/>
              <a:gd name="connsiteY37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65436 w 4097252"/>
              <a:gd name="connsiteY6" fmla="*/ 809288 h 1285592"/>
              <a:gd name="connsiteX7" fmla="*/ 2099995 w 4097252"/>
              <a:gd name="connsiteY7" fmla="*/ 1066298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64118"/>
              <a:gd name="connsiteX1" fmla="*/ 928294 w 4097252"/>
              <a:gd name="connsiteY1" fmla="*/ 1081417 h 1264118"/>
              <a:gd name="connsiteX2" fmla="*/ 1064361 w 4097252"/>
              <a:gd name="connsiteY2" fmla="*/ 854643 h 1264118"/>
              <a:gd name="connsiteX3" fmla="*/ 1253345 w 4097252"/>
              <a:gd name="connsiteY3" fmla="*/ 748815 h 1264118"/>
              <a:gd name="connsiteX4" fmla="*/ 1563280 w 4097252"/>
              <a:gd name="connsiteY4" fmla="*/ 718579 h 1264118"/>
              <a:gd name="connsiteX5" fmla="*/ 1759823 w 4097252"/>
              <a:gd name="connsiteY5" fmla="*/ 711020 h 1264118"/>
              <a:gd name="connsiteX6" fmla="*/ 1965436 w 4097252"/>
              <a:gd name="connsiteY6" fmla="*/ 809288 h 1264118"/>
              <a:gd name="connsiteX7" fmla="*/ 2099995 w 4097252"/>
              <a:gd name="connsiteY7" fmla="*/ 1066298 h 1264118"/>
              <a:gd name="connsiteX8" fmla="*/ 2281419 w 4097252"/>
              <a:gd name="connsiteY8" fmla="*/ 1225039 h 1264118"/>
              <a:gd name="connsiteX9" fmla="*/ 2545997 w 4097252"/>
              <a:gd name="connsiteY9" fmla="*/ 1262835 h 1264118"/>
              <a:gd name="connsiteX10" fmla="*/ 2871050 w 4097252"/>
              <a:gd name="connsiteY10" fmla="*/ 1255276 h 1264118"/>
              <a:gd name="connsiteX11" fmla="*/ 3317053 w 4097252"/>
              <a:gd name="connsiteY11" fmla="*/ 1255276 h 1264118"/>
              <a:gd name="connsiteX12" fmla="*/ 3823530 w 4097252"/>
              <a:gd name="connsiteY12" fmla="*/ 1187244 h 1264118"/>
              <a:gd name="connsiteX13" fmla="*/ 4088108 w 4097252"/>
              <a:gd name="connsiteY13" fmla="*/ 816847 h 1264118"/>
              <a:gd name="connsiteX14" fmla="*/ 4004955 w 4097252"/>
              <a:gd name="connsiteY14" fmla="*/ 234796 h 1264118"/>
              <a:gd name="connsiteX15" fmla="*/ 3702580 w 4097252"/>
              <a:gd name="connsiteY15" fmla="*/ 83614 h 1264118"/>
              <a:gd name="connsiteX16" fmla="*/ 3407765 w 4097252"/>
              <a:gd name="connsiteY16" fmla="*/ 30700 h 1264118"/>
              <a:gd name="connsiteX17" fmla="*/ 2954203 w 4097252"/>
              <a:gd name="connsiteY17" fmla="*/ 464 h 1264118"/>
              <a:gd name="connsiteX18" fmla="*/ 2402370 w 4097252"/>
              <a:gd name="connsiteY18" fmla="*/ 53377 h 1264118"/>
              <a:gd name="connsiteX19" fmla="*/ 2168029 w 4097252"/>
              <a:gd name="connsiteY19" fmla="*/ 121410 h 1264118"/>
              <a:gd name="connsiteX20" fmla="*/ 2084876 w 4097252"/>
              <a:gd name="connsiteY20" fmla="*/ 219678 h 1264118"/>
              <a:gd name="connsiteX21" fmla="*/ 1880773 w 4097252"/>
              <a:gd name="connsiteY21" fmla="*/ 408656 h 1264118"/>
              <a:gd name="connsiteX22" fmla="*/ 1684230 w 4097252"/>
              <a:gd name="connsiteY22" fmla="*/ 484246 h 1264118"/>
              <a:gd name="connsiteX23" fmla="*/ 1526993 w 4097252"/>
              <a:gd name="connsiteY23" fmla="*/ 491807 h 1264118"/>
              <a:gd name="connsiteX24" fmla="*/ 1381855 w 4097252"/>
              <a:gd name="connsiteY24" fmla="*/ 491806 h 1264118"/>
              <a:gd name="connsiteX25" fmla="*/ 1155074 w 4097252"/>
              <a:gd name="connsiteY25" fmla="*/ 506924 h 1264118"/>
              <a:gd name="connsiteX26" fmla="*/ 1034124 w 4097252"/>
              <a:gd name="connsiteY26" fmla="*/ 416214 h 1264118"/>
              <a:gd name="connsiteX27" fmla="*/ 898055 w 4097252"/>
              <a:gd name="connsiteY27" fmla="*/ 249914 h 1264118"/>
              <a:gd name="connsiteX28" fmla="*/ 784665 w 4097252"/>
              <a:gd name="connsiteY28" fmla="*/ 151646 h 1264118"/>
              <a:gd name="connsiteX29" fmla="*/ 467171 w 4097252"/>
              <a:gd name="connsiteY29" fmla="*/ 121410 h 1264118"/>
              <a:gd name="connsiteX30" fmla="*/ 225271 w 4097252"/>
              <a:gd name="connsiteY30" fmla="*/ 159205 h 1264118"/>
              <a:gd name="connsiteX31" fmla="*/ 74084 w 4097252"/>
              <a:gd name="connsiteY31" fmla="*/ 325506 h 1264118"/>
              <a:gd name="connsiteX32" fmla="*/ 0 w 4097252"/>
              <a:gd name="connsiteY32" fmla="*/ 635429 h 1264118"/>
              <a:gd name="connsiteX33" fmla="*/ 28728 w 4097252"/>
              <a:gd name="connsiteY33" fmla="*/ 945352 h 1264118"/>
              <a:gd name="connsiteX34" fmla="*/ 202594 w 4097252"/>
              <a:gd name="connsiteY34" fmla="*/ 1141889 h 1264118"/>
              <a:gd name="connsiteX35" fmla="*/ 309934 w 4097252"/>
              <a:gd name="connsiteY35" fmla="*/ 1202363 h 1264118"/>
              <a:gd name="connsiteX36" fmla="*/ 565443 w 4097252"/>
              <a:gd name="connsiteY36" fmla="*/ 1247716 h 1264118"/>
              <a:gd name="connsiteX0" fmla="*/ 565443 w 4097252"/>
              <a:gd name="connsiteY0" fmla="*/ 1247716 h 1260923"/>
              <a:gd name="connsiteX1" fmla="*/ 928294 w 4097252"/>
              <a:gd name="connsiteY1" fmla="*/ 1081417 h 1260923"/>
              <a:gd name="connsiteX2" fmla="*/ 1064361 w 4097252"/>
              <a:gd name="connsiteY2" fmla="*/ 854643 h 1260923"/>
              <a:gd name="connsiteX3" fmla="*/ 1253345 w 4097252"/>
              <a:gd name="connsiteY3" fmla="*/ 748815 h 1260923"/>
              <a:gd name="connsiteX4" fmla="*/ 1563280 w 4097252"/>
              <a:gd name="connsiteY4" fmla="*/ 718579 h 1260923"/>
              <a:gd name="connsiteX5" fmla="*/ 1759823 w 4097252"/>
              <a:gd name="connsiteY5" fmla="*/ 711020 h 1260923"/>
              <a:gd name="connsiteX6" fmla="*/ 1965436 w 4097252"/>
              <a:gd name="connsiteY6" fmla="*/ 809288 h 1260923"/>
              <a:gd name="connsiteX7" fmla="*/ 2099995 w 4097252"/>
              <a:gd name="connsiteY7" fmla="*/ 1066298 h 1260923"/>
              <a:gd name="connsiteX8" fmla="*/ 2281419 w 4097252"/>
              <a:gd name="connsiteY8" fmla="*/ 1225039 h 1260923"/>
              <a:gd name="connsiteX9" fmla="*/ 2568675 w 4097252"/>
              <a:gd name="connsiteY9" fmla="*/ 1240157 h 1260923"/>
              <a:gd name="connsiteX10" fmla="*/ 2871050 w 4097252"/>
              <a:gd name="connsiteY10" fmla="*/ 1255276 h 1260923"/>
              <a:gd name="connsiteX11" fmla="*/ 3317053 w 4097252"/>
              <a:gd name="connsiteY11" fmla="*/ 1255276 h 1260923"/>
              <a:gd name="connsiteX12" fmla="*/ 3823530 w 4097252"/>
              <a:gd name="connsiteY12" fmla="*/ 1187244 h 1260923"/>
              <a:gd name="connsiteX13" fmla="*/ 4088108 w 4097252"/>
              <a:gd name="connsiteY13" fmla="*/ 816847 h 1260923"/>
              <a:gd name="connsiteX14" fmla="*/ 4004955 w 4097252"/>
              <a:gd name="connsiteY14" fmla="*/ 234796 h 1260923"/>
              <a:gd name="connsiteX15" fmla="*/ 3702580 w 4097252"/>
              <a:gd name="connsiteY15" fmla="*/ 83614 h 1260923"/>
              <a:gd name="connsiteX16" fmla="*/ 3407765 w 4097252"/>
              <a:gd name="connsiteY16" fmla="*/ 30700 h 1260923"/>
              <a:gd name="connsiteX17" fmla="*/ 2954203 w 4097252"/>
              <a:gd name="connsiteY17" fmla="*/ 464 h 1260923"/>
              <a:gd name="connsiteX18" fmla="*/ 2402370 w 4097252"/>
              <a:gd name="connsiteY18" fmla="*/ 53377 h 1260923"/>
              <a:gd name="connsiteX19" fmla="*/ 2168029 w 4097252"/>
              <a:gd name="connsiteY19" fmla="*/ 121410 h 1260923"/>
              <a:gd name="connsiteX20" fmla="*/ 2084876 w 4097252"/>
              <a:gd name="connsiteY20" fmla="*/ 219678 h 1260923"/>
              <a:gd name="connsiteX21" fmla="*/ 1880773 w 4097252"/>
              <a:gd name="connsiteY21" fmla="*/ 408656 h 1260923"/>
              <a:gd name="connsiteX22" fmla="*/ 1684230 w 4097252"/>
              <a:gd name="connsiteY22" fmla="*/ 484246 h 1260923"/>
              <a:gd name="connsiteX23" fmla="*/ 1526993 w 4097252"/>
              <a:gd name="connsiteY23" fmla="*/ 491807 h 1260923"/>
              <a:gd name="connsiteX24" fmla="*/ 1381855 w 4097252"/>
              <a:gd name="connsiteY24" fmla="*/ 491806 h 1260923"/>
              <a:gd name="connsiteX25" fmla="*/ 1155074 w 4097252"/>
              <a:gd name="connsiteY25" fmla="*/ 506924 h 1260923"/>
              <a:gd name="connsiteX26" fmla="*/ 1034124 w 4097252"/>
              <a:gd name="connsiteY26" fmla="*/ 416214 h 1260923"/>
              <a:gd name="connsiteX27" fmla="*/ 898055 w 4097252"/>
              <a:gd name="connsiteY27" fmla="*/ 249914 h 1260923"/>
              <a:gd name="connsiteX28" fmla="*/ 784665 w 4097252"/>
              <a:gd name="connsiteY28" fmla="*/ 151646 h 1260923"/>
              <a:gd name="connsiteX29" fmla="*/ 467171 w 4097252"/>
              <a:gd name="connsiteY29" fmla="*/ 121410 h 1260923"/>
              <a:gd name="connsiteX30" fmla="*/ 225271 w 4097252"/>
              <a:gd name="connsiteY30" fmla="*/ 159205 h 1260923"/>
              <a:gd name="connsiteX31" fmla="*/ 74084 w 4097252"/>
              <a:gd name="connsiteY31" fmla="*/ 325506 h 1260923"/>
              <a:gd name="connsiteX32" fmla="*/ 0 w 4097252"/>
              <a:gd name="connsiteY32" fmla="*/ 635429 h 1260923"/>
              <a:gd name="connsiteX33" fmla="*/ 28728 w 4097252"/>
              <a:gd name="connsiteY33" fmla="*/ 945352 h 1260923"/>
              <a:gd name="connsiteX34" fmla="*/ 202594 w 4097252"/>
              <a:gd name="connsiteY34" fmla="*/ 1141889 h 1260923"/>
              <a:gd name="connsiteX35" fmla="*/ 309934 w 4097252"/>
              <a:gd name="connsiteY35" fmla="*/ 1202363 h 1260923"/>
              <a:gd name="connsiteX36" fmla="*/ 565443 w 4097252"/>
              <a:gd name="connsiteY36" fmla="*/ 1247716 h 1260923"/>
              <a:gd name="connsiteX0" fmla="*/ 565443 w 4097252"/>
              <a:gd name="connsiteY0" fmla="*/ 1247716 h 1264117"/>
              <a:gd name="connsiteX1" fmla="*/ 928294 w 4097252"/>
              <a:gd name="connsiteY1" fmla="*/ 1081417 h 1264117"/>
              <a:gd name="connsiteX2" fmla="*/ 1064361 w 4097252"/>
              <a:gd name="connsiteY2" fmla="*/ 854643 h 1264117"/>
              <a:gd name="connsiteX3" fmla="*/ 1253345 w 4097252"/>
              <a:gd name="connsiteY3" fmla="*/ 748815 h 1264117"/>
              <a:gd name="connsiteX4" fmla="*/ 1563280 w 4097252"/>
              <a:gd name="connsiteY4" fmla="*/ 718579 h 1264117"/>
              <a:gd name="connsiteX5" fmla="*/ 1759823 w 4097252"/>
              <a:gd name="connsiteY5" fmla="*/ 711020 h 1264117"/>
              <a:gd name="connsiteX6" fmla="*/ 1965436 w 4097252"/>
              <a:gd name="connsiteY6" fmla="*/ 809288 h 1264117"/>
              <a:gd name="connsiteX7" fmla="*/ 2099995 w 4097252"/>
              <a:gd name="connsiteY7" fmla="*/ 1066298 h 1264117"/>
              <a:gd name="connsiteX8" fmla="*/ 2281419 w 4097252"/>
              <a:gd name="connsiteY8" fmla="*/ 1225039 h 1264117"/>
              <a:gd name="connsiteX9" fmla="*/ 2538437 w 4097252"/>
              <a:gd name="connsiteY9" fmla="*/ 1262834 h 1264117"/>
              <a:gd name="connsiteX10" fmla="*/ 2871050 w 4097252"/>
              <a:gd name="connsiteY10" fmla="*/ 1255276 h 1264117"/>
              <a:gd name="connsiteX11" fmla="*/ 3317053 w 4097252"/>
              <a:gd name="connsiteY11" fmla="*/ 1255276 h 1264117"/>
              <a:gd name="connsiteX12" fmla="*/ 3823530 w 4097252"/>
              <a:gd name="connsiteY12" fmla="*/ 1187244 h 1264117"/>
              <a:gd name="connsiteX13" fmla="*/ 4088108 w 4097252"/>
              <a:gd name="connsiteY13" fmla="*/ 816847 h 1264117"/>
              <a:gd name="connsiteX14" fmla="*/ 4004955 w 4097252"/>
              <a:gd name="connsiteY14" fmla="*/ 234796 h 1264117"/>
              <a:gd name="connsiteX15" fmla="*/ 3702580 w 4097252"/>
              <a:gd name="connsiteY15" fmla="*/ 83614 h 1264117"/>
              <a:gd name="connsiteX16" fmla="*/ 3407765 w 4097252"/>
              <a:gd name="connsiteY16" fmla="*/ 30700 h 1264117"/>
              <a:gd name="connsiteX17" fmla="*/ 2954203 w 4097252"/>
              <a:gd name="connsiteY17" fmla="*/ 464 h 1264117"/>
              <a:gd name="connsiteX18" fmla="*/ 2402370 w 4097252"/>
              <a:gd name="connsiteY18" fmla="*/ 53377 h 1264117"/>
              <a:gd name="connsiteX19" fmla="*/ 2168029 w 4097252"/>
              <a:gd name="connsiteY19" fmla="*/ 121410 h 1264117"/>
              <a:gd name="connsiteX20" fmla="*/ 2084876 w 4097252"/>
              <a:gd name="connsiteY20" fmla="*/ 219678 h 1264117"/>
              <a:gd name="connsiteX21" fmla="*/ 1880773 w 4097252"/>
              <a:gd name="connsiteY21" fmla="*/ 408656 h 1264117"/>
              <a:gd name="connsiteX22" fmla="*/ 1684230 w 4097252"/>
              <a:gd name="connsiteY22" fmla="*/ 484246 h 1264117"/>
              <a:gd name="connsiteX23" fmla="*/ 1526993 w 4097252"/>
              <a:gd name="connsiteY23" fmla="*/ 491807 h 1264117"/>
              <a:gd name="connsiteX24" fmla="*/ 1381855 w 4097252"/>
              <a:gd name="connsiteY24" fmla="*/ 491806 h 1264117"/>
              <a:gd name="connsiteX25" fmla="*/ 1155074 w 4097252"/>
              <a:gd name="connsiteY25" fmla="*/ 506924 h 1264117"/>
              <a:gd name="connsiteX26" fmla="*/ 1034124 w 4097252"/>
              <a:gd name="connsiteY26" fmla="*/ 416214 h 1264117"/>
              <a:gd name="connsiteX27" fmla="*/ 898055 w 4097252"/>
              <a:gd name="connsiteY27" fmla="*/ 249914 h 1264117"/>
              <a:gd name="connsiteX28" fmla="*/ 784665 w 4097252"/>
              <a:gd name="connsiteY28" fmla="*/ 151646 h 1264117"/>
              <a:gd name="connsiteX29" fmla="*/ 467171 w 4097252"/>
              <a:gd name="connsiteY29" fmla="*/ 121410 h 1264117"/>
              <a:gd name="connsiteX30" fmla="*/ 225271 w 4097252"/>
              <a:gd name="connsiteY30" fmla="*/ 159205 h 1264117"/>
              <a:gd name="connsiteX31" fmla="*/ 74084 w 4097252"/>
              <a:gd name="connsiteY31" fmla="*/ 325506 h 1264117"/>
              <a:gd name="connsiteX32" fmla="*/ 0 w 4097252"/>
              <a:gd name="connsiteY32" fmla="*/ 635429 h 1264117"/>
              <a:gd name="connsiteX33" fmla="*/ 28728 w 4097252"/>
              <a:gd name="connsiteY33" fmla="*/ 945352 h 1264117"/>
              <a:gd name="connsiteX34" fmla="*/ 202594 w 4097252"/>
              <a:gd name="connsiteY34" fmla="*/ 1141889 h 1264117"/>
              <a:gd name="connsiteX35" fmla="*/ 309934 w 4097252"/>
              <a:gd name="connsiteY35" fmla="*/ 1202363 h 1264117"/>
              <a:gd name="connsiteX36" fmla="*/ 565443 w 4097252"/>
              <a:gd name="connsiteY36" fmla="*/ 1247716 h 1264117"/>
              <a:gd name="connsiteX0" fmla="*/ 565443 w 4090333"/>
              <a:gd name="connsiteY0" fmla="*/ 1247716 h 1264117"/>
              <a:gd name="connsiteX1" fmla="*/ 928294 w 4090333"/>
              <a:gd name="connsiteY1" fmla="*/ 1081417 h 1264117"/>
              <a:gd name="connsiteX2" fmla="*/ 1064361 w 4090333"/>
              <a:gd name="connsiteY2" fmla="*/ 854643 h 1264117"/>
              <a:gd name="connsiteX3" fmla="*/ 1253345 w 4090333"/>
              <a:gd name="connsiteY3" fmla="*/ 748815 h 1264117"/>
              <a:gd name="connsiteX4" fmla="*/ 1563280 w 4090333"/>
              <a:gd name="connsiteY4" fmla="*/ 718579 h 1264117"/>
              <a:gd name="connsiteX5" fmla="*/ 1759823 w 4090333"/>
              <a:gd name="connsiteY5" fmla="*/ 711020 h 1264117"/>
              <a:gd name="connsiteX6" fmla="*/ 1965436 w 4090333"/>
              <a:gd name="connsiteY6" fmla="*/ 809288 h 1264117"/>
              <a:gd name="connsiteX7" fmla="*/ 2099995 w 4090333"/>
              <a:gd name="connsiteY7" fmla="*/ 1066298 h 1264117"/>
              <a:gd name="connsiteX8" fmla="*/ 2281419 w 4090333"/>
              <a:gd name="connsiteY8" fmla="*/ 1225039 h 1264117"/>
              <a:gd name="connsiteX9" fmla="*/ 2538437 w 4090333"/>
              <a:gd name="connsiteY9" fmla="*/ 1262834 h 1264117"/>
              <a:gd name="connsiteX10" fmla="*/ 2871050 w 4090333"/>
              <a:gd name="connsiteY10" fmla="*/ 1255276 h 1264117"/>
              <a:gd name="connsiteX11" fmla="*/ 3317053 w 4090333"/>
              <a:gd name="connsiteY11" fmla="*/ 1255276 h 1264117"/>
              <a:gd name="connsiteX12" fmla="*/ 3823530 w 4090333"/>
              <a:gd name="connsiteY12" fmla="*/ 1187244 h 1264117"/>
              <a:gd name="connsiteX13" fmla="*/ 4088108 w 4090333"/>
              <a:gd name="connsiteY13" fmla="*/ 816847 h 1264117"/>
              <a:gd name="connsiteX14" fmla="*/ 3936921 w 4090333"/>
              <a:gd name="connsiteY14" fmla="*/ 295269 h 1264117"/>
              <a:gd name="connsiteX15" fmla="*/ 3702580 w 4090333"/>
              <a:gd name="connsiteY15" fmla="*/ 83614 h 1264117"/>
              <a:gd name="connsiteX16" fmla="*/ 3407765 w 4090333"/>
              <a:gd name="connsiteY16" fmla="*/ 30700 h 1264117"/>
              <a:gd name="connsiteX17" fmla="*/ 2954203 w 4090333"/>
              <a:gd name="connsiteY17" fmla="*/ 464 h 1264117"/>
              <a:gd name="connsiteX18" fmla="*/ 2402370 w 4090333"/>
              <a:gd name="connsiteY18" fmla="*/ 53377 h 1264117"/>
              <a:gd name="connsiteX19" fmla="*/ 2168029 w 4090333"/>
              <a:gd name="connsiteY19" fmla="*/ 121410 h 1264117"/>
              <a:gd name="connsiteX20" fmla="*/ 2084876 w 4090333"/>
              <a:gd name="connsiteY20" fmla="*/ 219678 h 1264117"/>
              <a:gd name="connsiteX21" fmla="*/ 1880773 w 4090333"/>
              <a:gd name="connsiteY21" fmla="*/ 408656 h 1264117"/>
              <a:gd name="connsiteX22" fmla="*/ 1684230 w 4090333"/>
              <a:gd name="connsiteY22" fmla="*/ 484246 h 1264117"/>
              <a:gd name="connsiteX23" fmla="*/ 1526993 w 4090333"/>
              <a:gd name="connsiteY23" fmla="*/ 491807 h 1264117"/>
              <a:gd name="connsiteX24" fmla="*/ 1381855 w 4090333"/>
              <a:gd name="connsiteY24" fmla="*/ 491806 h 1264117"/>
              <a:gd name="connsiteX25" fmla="*/ 1155074 w 4090333"/>
              <a:gd name="connsiteY25" fmla="*/ 506924 h 1264117"/>
              <a:gd name="connsiteX26" fmla="*/ 1034124 w 4090333"/>
              <a:gd name="connsiteY26" fmla="*/ 416214 h 1264117"/>
              <a:gd name="connsiteX27" fmla="*/ 898055 w 4090333"/>
              <a:gd name="connsiteY27" fmla="*/ 249914 h 1264117"/>
              <a:gd name="connsiteX28" fmla="*/ 784665 w 4090333"/>
              <a:gd name="connsiteY28" fmla="*/ 151646 h 1264117"/>
              <a:gd name="connsiteX29" fmla="*/ 467171 w 4090333"/>
              <a:gd name="connsiteY29" fmla="*/ 121410 h 1264117"/>
              <a:gd name="connsiteX30" fmla="*/ 225271 w 4090333"/>
              <a:gd name="connsiteY30" fmla="*/ 159205 h 1264117"/>
              <a:gd name="connsiteX31" fmla="*/ 74084 w 4090333"/>
              <a:gd name="connsiteY31" fmla="*/ 325506 h 1264117"/>
              <a:gd name="connsiteX32" fmla="*/ 0 w 4090333"/>
              <a:gd name="connsiteY32" fmla="*/ 635429 h 1264117"/>
              <a:gd name="connsiteX33" fmla="*/ 28728 w 4090333"/>
              <a:gd name="connsiteY33" fmla="*/ 945352 h 1264117"/>
              <a:gd name="connsiteX34" fmla="*/ 202594 w 4090333"/>
              <a:gd name="connsiteY34" fmla="*/ 1141889 h 1264117"/>
              <a:gd name="connsiteX35" fmla="*/ 309934 w 4090333"/>
              <a:gd name="connsiteY35" fmla="*/ 1202363 h 1264117"/>
              <a:gd name="connsiteX36" fmla="*/ 565443 w 4090333"/>
              <a:gd name="connsiteY36" fmla="*/ 1247716 h 1264117"/>
              <a:gd name="connsiteX0" fmla="*/ 565443 w 4045972"/>
              <a:gd name="connsiteY0" fmla="*/ 1247716 h 1264117"/>
              <a:gd name="connsiteX1" fmla="*/ 928294 w 4045972"/>
              <a:gd name="connsiteY1" fmla="*/ 1081417 h 1264117"/>
              <a:gd name="connsiteX2" fmla="*/ 1064361 w 4045972"/>
              <a:gd name="connsiteY2" fmla="*/ 854643 h 1264117"/>
              <a:gd name="connsiteX3" fmla="*/ 1253345 w 4045972"/>
              <a:gd name="connsiteY3" fmla="*/ 748815 h 1264117"/>
              <a:gd name="connsiteX4" fmla="*/ 1563280 w 4045972"/>
              <a:gd name="connsiteY4" fmla="*/ 718579 h 1264117"/>
              <a:gd name="connsiteX5" fmla="*/ 1759823 w 4045972"/>
              <a:gd name="connsiteY5" fmla="*/ 711020 h 1264117"/>
              <a:gd name="connsiteX6" fmla="*/ 1965436 w 4045972"/>
              <a:gd name="connsiteY6" fmla="*/ 809288 h 1264117"/>
              <a:gd name="connsiteX7" fmla="*/ 2099995 w 4045972"/>
              <a:gd name="connsiteY7" fmla="*/ 1066298 h 1264117"/>
              <a:gd name="connsiteX8" fmla="*/ 2281419 w 4045972"/>
              <a:gd name="connsiteY8" fmla="*/ 1225039 h 1264117"/>
              <a:gd name="connsiteX9" fmla="*/ 2538437 w 4045972"/>
              <a:gd name="connsiteY9" fmla="*/ 1262834 h 1264117"/>
              <a:gd name="connsiteX10" fmla="*/ 2871050 w 4045972"/>
              <a:gd name="connsiteY10" fmla="*/ 1255276 h 1264117"/>
              <a:gd name="connsiteX11" fmla="*/ 3317053 w 4045972"/>
              <a:gd name="connsiteY11" fmla="*/ 1255276 h 1264117"/>
              <a:gd name="connsiteX12" fmla="*/ 3823530 w 4045972"/>
              <a:gd name="connsiteY12" fmla="*/ 1187244 h 1264117"/>
              <a:gd name="connsiteX13" fmla="*/ 4042752 w 4045972"/>
              <a:gd name="connsiteY13" fmla="*/ 816847 h 1264117"/>
              <a:gd name="connsiteX14" fmla="*/ 3936921 w 4045972"/>
              <a:gd name="connsiteY14" fmla="*/ 295269 h 1264117"/>
              <a:gd name="connsiteX15" fmla="*/ 3702580 w 4045972"/>
              <a:gd name="connsiteY15" fmla="*/ 83614 h 1264117"/>
              <a:gd name="connsiteX16" fmla="*/ 3407765 w 4045972"/>
              <a:gd name="connsiteY16" fmla="*/ 30700 h 1264117"/>
              <a:gd name="connsiteX17" fmla="*/ 2954203 w 4045972"/>
              <a:gd name="connsiteY17" fmla="*/ 464 h 1264117"/>
              <a:gd name="connsiteX18" fmla="*/ 2402370 w 4045972"/>
              <a:gd name="connsiteY18" fmla="*/ 53377 h 1264117"/>
              <a:gd name="connsiteX19" fmla="*/ 2168029 w 4045972"/>
              <a:gd name="connsiteY19" fmla="*/ 121410 h 1264117"/>
              <a:gd name="connsiteX20" fmla="*/ 2084876 w 4045972"/>
              <a:gd name="connsiteY20" fmla="*/ 219678 h 1264117"/>
              <a:gd name="connsiteX21" fmla="*/ 1880773 w 4045972"/>
              <a:gd name="connsiteY21" fmla="*/ 408656 h 1264117"/>
              <a:gd name="connsiteX22" fmla="*/ 1684230 w 4045972"/>
              <a:gd name="connsiteY22" fmla="*/ 484246 h 1264117"/>
              <a:gd name="connsiteX23" fmla="*/ 1526993 w 4045972"/>
              <a:gd name="connsiteY23" fmla="*/ 491807 h 1264117"/>
              <a:gd name="connsiteX24" fmla="*/ 1381855 w 4045972"/>
              <a:gd name="connsiteY24" fmla="*/ 491806 h 1264117"/>
              <a:gd name="connsiteX25" fmla="*/ 1155074 w 4045972"/>
              <a:gd name="connsiteY25" fmla="*/ 506924 h 1264117"/>
              <a:gd name="connsiteX26" fmla="*/ 1034124 w 4045972"/>
              <a:gd name="connsiteY26" fmla="*/ 416214 h 1264117"/>
              <a:gd name="connsiteX27" fmla="*/ 898055 w 4045972"/>
              <a:gd name="connsiteY27" fmla="*/ 249914 h 1264117"/>
              <a:gd name="connsiteX28" fmla="*/ 784665 w 4045972"/>
              <a:gd name="connsiteY28" fmla="*/ 151646 h 1264117"/>
              <a:gd name="connsiteX29" fmla="*/ 467171 w 4045972"/>
              <a:gd name="connsiteY29" fmla="*/ 121410 h 1264117"/>
              <a:gd name="connsiteX30" fmla="*/ 225271 w 4045972"/>
              <a:gd name="connsiteY30" fmla="*/ 159205 h 1264117"/>
              <a:gd name="connsiteX31" fmla="*/ 74084 w 4045972"/>
              <a:gd name="connsiteY31" fmla="*/ 325506 h 1264117"/>
              <a:gd name="connsiteX32" fmla="*/ 0 w 4045972"/>
              <a:gd name="connsiteY32" fmla="*/ 635429 h 1264117"/>
              <a:gd name="connsiteX33" fmla="*/ 28728 w 4045972"/>
              <a:gd name="connsiteY33" fmla="*/ 945352 h 1264117"/>
              <a:gd name="connsiteX34" fmla="*/ 202594 w 4045972"/>
              <a:gd name="connsiteY34" fmla="*/ 1141889 h 1264117"/>
              <a:gd name="connsiteX35" fmla="*/ 309934 w 4045972"/>
              <a:gd name="connsiteY35" fmla="*/ 1202363 h 1264117"/>
              <a:gd name="connsiteX36" fmla="*/ 565443 w 4045972"/>
              <a:gd name="connsiteY36" fmla="*/ 1247716 h 1264117"/>
              <a:gd name="connsiteX0" fmla="*/ 565443 w 4045308"/>
              <a:gd name="connsiteY0" fmla="*/ 1247716 h 1264117"/>
              <a:gd name="connsiteX1" fmla="*/ 928294 w 4045308"/>
              <a:gd name="connsiteY1" fmla="*/ 1081417 h 1264117"/>
              <a:gd name="connsiteX2" fmla="*/ 1064361 w 4045308"/>
              <a:gd name="connsiteY2" fmla="*/ 854643 h 1264117"/>
              <a:gd name="connsiteX3" fmla="*/ 1253345 w 4045308"/>
              <a:gd name="connsiteY3" fmla="*/ 748815 h 1264117"/>
              <a:gd name="connsiteX4" fmla="*/ 1563280 w 4045308"/>
              <a:gd name="connsiteY4" fmla="*/ 718579 h 1264117"/>
              <a:gd name="connsiteX5" fmla="*/ 1759823 w 4045308"/>
              <a:gd name="connsiteY5" fmla="*/ 711020 h 1264117"/>
              <a:gd name="connsiteX6" fmla="*/ 1965436 w 4045308"/>
              <a:gd name="connsiteY6" fmla="*/ 809288 h 1264117"/>
              <a:gd name="connsiteX7" fmla="*/ 2099995 w 4045308"/>
              <a:gd name="connsiteY7" fmla="*/ 1066298 h 1264117"/>
              <a:gd name="connsiteX8" fmla="*/ 2281419 w 4045308"/>
              <a:gd name="connsiteY8" fmla="*/ 1225039 h 1264117"/>
              <a:gd name="connsiteX9" fmla="*/ 2538437 w 4045308"/>
              <a:gd name="connsiteY9" fmla="*/ 1262834 h 1264117"/>
              <a:gd name="connsiteX10" fmla="*/ 2871050 w 4045308"/>
              <a:gd name="connsiteY10" fmla="*/ 1255276 h 1264117"/>
              <a:gd name="connsiteX11" fmla="*/ 3317053 w 4045308"/>
              <a:gd name="connsiteY11" fmla="*/ 1255276 h 1264117"/>
              <a:gd name="connsiteX12" fmla="*/ 3838649 w 4045308"/>
              <a:gd name="connsiteY12" fmla="*/ 1179685 h 1264117"/>
              <a:gd name="connsiteX13" fmla="*/ 4042752 w 4045308"/>
              <a:gd name="connsiteY13" fmla="*/ 816847 h 1264117"/>
              <a:gd name="connsiteX14" fmla="*/ 3936921 w 4045308"/>
              <a:gd name="connsiteY14" fmla="*/ 295269 h 1264117"/>
              <a:gd name="connsiteX15" fmla="*/ 3702580 w 4045308"/>
              <a:gd name="connsiteY15" fmla="*/ 83614 h 1264117"/>
              <a:gd name="connsiteX16" fmla="*/ 3407765 w 4045308"/>
              <a:gd name="connsiteY16" fmla="*/ 30700 h 1264117"/>
              <a:gd name="connsiteX17" fmla="*/ 2954203 w 4045308"/>
              <a:gd name="connsiteY17" fmla="*/ 464 h 1264117"/>
              <a:gd name="connsiteX18" fmla="*/ 2402370 w 4045308"/>
              <a:gd name="connsiteY18" fmla="*/ 53377 h 1264117"/>
              <a:gd name="connsiteX19" fmla="*/ 2168029 w 4045308"/>
              <a:gd name="connsiteY19" fmla="*/ 121410 h 1264117"/>
              <a:gd name="connsiteX20" fmla="*/ 2084876 w 4045308"/>
              <a:gd name="connsiteY20" fmla="*/ 219678 h 1264117"/>
              <a:gd name="connsiteX21" fmla="*/ 1880773 w 4045308"/>
              <a:gd name="connsiteY21" fmla="*/ 408656 h 1264117"/>
              <a:gd name="connsiteX22" fmla="*/ 1684230 w 4045308"/>
              <a:gd name="connsiteY22" fmla="*/ 484246 h 1264117"/>
              <a:gd name="connsiteX23" fmla="*/ 1526993 w 4045308"/>
              <a:gd name="connsiteY23" fmla="*/ 491807 h 1264117"/>
              <a:gd name="connsiteX24" fmla="*/ 1381855 w 4045308"/>
              <a:gd name="connsiteY24" fmla="*/ 491806 h 1264117"/>
              <a:gd name="connsiteX25" fmla="*/ 1155074 w 4045308"/>
              <a:gd name="connsiteY25" fmla="*/ 506924 h 1264117"/>
              <a:gd name="connsiteX26" fmla="*/ 1034124 w 4045308"/>
              <a:gd name="connsiteY26" fmla="*/ 416214 h 1264117"/>
              <a:gd name="connsiteX27" fmla="*/ 898055 w 4045308"/>
              <a:gd name="connsiteY27" fmla="*/ 249914 h 1264117"/>
              <a:gd name="connsiteX28" fmla="*/ 784665 w 4045308"/>
              <a:gd name="connsiteY28" fmla="*/ 151646 h 1264117"/>
              <a:gd name="connsiteX29" fmla="*/ 467171 w 4045308"/>
              <a:gd name="connsiteY29" fmla="*/ 121410 h 1264117"/>
              <a:gd name="connsiteX30" fmla="*/ 225271 w 4045308"/>
              <a:gd name="connsiteY30" fmla="*/ 159205 h 1264117"/>
              <a:gd name="connsiteX31" fmla="*/ 74084 w 4045308"/>
              <a:gd name="connsiteY31" fmla="*/ 325506 h 1264117"/>
              <a:gd name="connsiteX32" fmla="*/ 0 w 4045308"/>
              <a:gd name="connsiteY32" fmla="*/ 635429 h 1264117"/>
              <a:gd name="connsiteX33" fmla="*/ 28728 w 4045308"/>
              <a:gd name="connsiteY33" fmla="*/ 945352 h 1264117"/>
              <a:gd name="connsiteX34" fmla="*/ 202594 w 4045308"/>
              <a:gd name="connsiteY34" fmla="*/ 1141889 h 1264117"/>
              <a:gd name="connsiteX35" fmla="*/ 309934 w 4045308"/>
              <a:gd name="connsiteY35" fmla="*/ 1202363 h 1264117"/>
              <a:gd name="connsiteX36" fmla="*/ 565443 w 4045308"/>
              <a:gd name="connsiteY36" fmla="*/ 1247716 h 1264117"/>
              <a:gd name="connsiteX0" fmla="*/ 565443 w 4045308"/>
              <a:gd name="connsiteY0" fmla="*/ 1247716 h 1293127"/>
              <a:gd name="connsiteX1" fmla="*/ 928294 w 4045308"/>
              <a:gd name="connsiteY1" fmla="*/ 1081417 h 1293127"/>
              <a:gd name="connsiteX2" fmla="*/ 1064361 w 4045308"/>
              <a:gd name="connsiteY2" fmla="*/ 854643 h 1293127"/>
              <a:gd name="connsiteX3" fmla="*/ 1253345 w 4045308"/>
              <a:gd name="connsiteY3" fmla="*/ 748815 h 1293127"/>
              <a:gd name="connsiteX4" fmla="*/ 1563280 w 4045308"/>
              <a:gd name="connsiteY4" fmla="*/ 718579 h 1293127"/>
              <a:gd name="connsiteX5" fmla="*/ 1759823 w 4045308"/>
              <a:gd name="connsiteY5" fmla="*/ 711020 h 1293127"/>
              <a:gd name="connsiteX6" fmla="*/ 1965436 w 4045308"/>
              <a:gd name="connsiteY6" fmla="*/ 809288 h 1293127"/>
              <a:gd name="connsiteX7" fmla="*/ 2099995 w 4045308"/>
              <a:gd name="connsiteY7" fmla="*/ 1066298 h 1293127"/>
              <a:gd name="connsiteX8" fmla="*/ 2281419 w 4045308"/>
              <a:gd name="connsiteY8" fmla="*/ 1225039 h 1293127"/>
              <a:gd name="connsiteX9" fmla="*/ 2538437 w 4045308"/>
              <a:gd name="connsiteY9" fmla="*/ 1262834 h 1293127"/>
              <a:gd name="connsiteX10" fmla="*/ 2961762 w 4045308"/>
              <a:gd name="connsiteY10" fmla="*/ 1293071 h 1293127"/>
              <a:gd name="connsiteX11" fmla="*/ 3317053 w 4045308"/>
              <a:gd name="connsiteY11" fmla="*/ 1255276 h 1293127"/>
              <a:gd name="connsiteX12" fmla="*/ 3838649 w 4045308"/>
              <a:gd name="connsiteY12" fmla="*/ 1179685 h 1293127"/>
              <a:gd name="connsiteX13" fmla="*/ 4042752 w 4045308"/>
              <a:gd name="connsiteY13" fmla="*/ 816847 h 1293127"/>
              <a:gd name="connsiteX14" fmla="*/ 3936921 w 4045308"/>
              <a:gd name="connsiteY14" fmla="*/ 295269 h 1293127"/>
              <a:gd name="connsiteX15" fmla="*/ 3702580 w 4045308"/>
              <a:gd name="connsiteY15" fmla="*/ 83614 h 1293127"/>
              <a:gd name="connsiteX16" fmla="*/ 3407765 w 4045308"/>
              <a:gd name="connsiteY16" fmla="*/ 30700 h 1293127"/>
              <a:gd name="connsiteX17" fmla="*/ 2954203 w 4045308"/>
              <a:gd name="connsiteY17" fmla="*/ 464 h 1293127"/>
              <a:gd name="connsiteX18" fmla="*/ 2402370 w 4045308"/>
              <a:gd name="connsiteY18" fmla="*/ 53377 h 1293127"/>
              <a:gd name="connsiteX19" fmla="*/ 2168029 w 4045308"/>
              <a:gd name="connsiteY19" fmla="*/ 121410 h 1293127"/>
              <a:gd name="connsiteX20" fmla="*/ 2084876 w 4045308"/>
              <a:gd name="connsiteY20" fmla="*/ 219678 h 1293127"/>
              <a:gd name="connsiteX21" fmla="*/ 1880773 w 4045308"/>
              <a:gd name="connsiteY21" fmla="*/ 408656 h 1293127"/>
              <a:gd name="connsiteX22" fmla="*/ 1684230 w 4045308"/>
              <a:gd name="connsiteY22" fmla="*/ 484246 h 1293127"/>
              <a:gd name="connsiteX23" fmla="*/ 1526993 w 4045308"/>
              <a:gd name="connsiteY23" fmla="*/ 491807 h 1293127"/>
              <a:gd name="connsiteX24" fmla="*/ 1381855 w 4045308"/>
              <a:gd name="connsiteY24" fmla="*/ 491806 h 1293127"/>
              <a:gd name="connsiteX25" fmla="*/ 1155074 w 4045308"/>
              <a:gd name="connsiteY25" fmla="*/ 506924 h 1293127"/>
              <a:gd name="connsiteX26" fmla="*/ 1034124 w 4045308"/>
              <a:gd name="connsiteY26" fmla="*/ 416214 h 1293127"/>
              <a:gd name="connsiteX27" fmla="*/ 898055 w 4045308"/>
              <a:gd name="connsiteY27" fmla="*/ 249914 h 1293127"/>
              <a:gd name="connsiteX28" fmla="*/ 784665 w 4045308"/>
              <a:gd name="connsiteY28" fmla="*/ 151646 h 1293127"/>
              <a:gd name="connsiteX29" fmla="*/ 467171 w 4045308"/>
              <a:gd name="connsiteY29" fmla="*/ 121410 h 1293127"/>
              <a:gd name="connsiteX30" fmla="*/ 225271 w 4045308"/>
              <a:gd name="connsiteY30" fmla="*/ 159205 h 1293127"/>
              <a:gd name="connsiteX31" fmla="*/ 74084 w 4045308"/>
              <a:gd name="connsiteY31" fmla="*/ 325506 h 1293127"/>
              <a:gd name="connsiteX32" fmla="*/ 0 w 4045308"/>
              <a:gd name="connsiteY32" fmla="*/ 635429 h 1293127"/>
              <a:gd name="connsiteX33" fmla="*/ 28728 w 4045308"/>
              <a:gd name="connsiteY33" fmla="*/ 945352 h 1293127"/>
              <a:gd name="connsiteX34" fmla="*/ 202594 w 4045308"/>
              <a:gd name="connsiteY34" fmla="*/ 1141889 h 1293127"/>
              <a:gd name="connsiteX35" fmla="*/ 309934 w 4045308"/>
              <a:gd name="connsiteY35" fmla="*/ 1202363 h 1293127"/>
              <a:gd name="connsiteX36" fmla="*/ 565443 w 4045308"/>
              <a:gd name="connsiteY36" fmla="*/ 1247716 h 1293127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26993 w 4045308"/>
              <a:gd name="connsiteY23" fmla="*/ 491807 h 1293071"/>
              <a:gd name="connsiteX24" fmla="*/ 1381855 w 4045308"/>
              <a:gd name="connsiteY24" fmla="*/ 491806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26993 w 4045308"/>
              <a:gd name="connsiteY23" fmla="*/ 491807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90060 w 4045308"/>
              <a:gd name="connsiteY5" fmla="*/ 741257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90060 w 4045308"/>
              <a:gd name="connsiteY5" fmla="*/ 741257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228504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270"/>
              <a:gd name="connsiteY0" fmla="*/ 1247800 h 1293155"/>
              <a:gd name="connsiteX1" fmla="*/ 928294 w 4045270"/>
              <a:gd name="connsiteY1" fmla="*/ 1081501 h 1293155"/>
              <a:gd name="connsiteX2" fmla="*/ 1064361 w 4045270"/>
              <a:gd name="connsiteY2" fmla="*/ 854727 h 1293155"/>
              <a:gd name="connsiteX3" fmla="*/ 1253345 w 4045270"/>
              <a:gd name="connsiteY3" fmla="*/ 748899 h 1293155"/>
              <a:gd name="connsiteX4" fmla="*/ 1563280 w 4045270"/>
              <a:gd name="connsiteY4" fmla="*/ 718663 h 1293155"/>
              <a:gd name="connsiteX5" fmla="*/ 1790060 w 4045270"/>
              <a:gd name="connsiteY5" fmla="*/ 741341 h 1293155"/>
              <a:gd name="connsiteX6" fmla="*/ 1965436 w 4045270"/>
              <a:gd name="connsiteY6" fmla="*/ 809372 h 1293155"/>
              <a:gd name="connsiteX7" fmla="*/ 2099995 w 4045270"/>
              <a:gd name="connsiteY7" fmla="*/ 1066382 h 1293155"/>
              <a:gd name="connsiteX8" fmla="*/ 2281419 w 4045270"/>
              <a:gd name="connsiteY8" fmla="*/ 1225123 h 1293155"/>
              <a:gd name="connsiteX9" fmla="*/ 2538437 w 4045270"/>
              <a:gd name="connsiteY9" fmla="*/ 1262918 h 1293155"/>
              <a:gd name="connsiteX10" fmla="*/ 2961762 w 4045270"/>
              <a:gd name="connsiteY10" fmla="*/ 1293155 h 1293155"/>
              <a:gd name="connsiteX11" fmla="*/ 3415325 w 4045270"/>
              <a:gd name="connsiteY11" fmla="*/ 1262919 h 1293155"/>
              <a:gd name="connsiteX12" fmla="*/ 3838649 w 4045270"/>
              <a:gd name="connsiteY12" fmla="*/ 1179769 h 1293155"/>
              <a:gd name="connsiteX13" fmla="*/ 4042752 w 4045270"/>
              <a:gd name="connsiteY13" fmla="*/ 816931 h 1293155"/>
              <a:gd name="connsiteX14" fmla="*/ 3936921 w 4045270"/>
              <a:gd name="connsiteY14" fmla="*/ 295353 h 1293155"/>
              <a:gd name="connsiteX15" fmla="*/ 3710140 w 4045270"/>
              <a:gd name="connsiteY15" fmla="*/ 106376 h 1293155"/>
              <a:gd name="connsiteX16" fmla="*/ 3407765 w 4045270"/>
              <a:gd name="connsiteY16" fmla="*/ 30784 h 1293155"/>
              <a:gd name="connsiteX17" fmla="*/ 2954203 w 4045270"/>
              <a:gd name="connsiteY17" fmla="*/ 548 h 1293155"/>
              <a:gd name="connsiteX18" fmla="*/ 2402370 w 4045270"/>
              <a:gd name="connsiteY18" fmla="*/ 53461 h 1293155"/>
              <a:gd name="connsiteX19" fmla="*/ 2228504 w 4045270"/>
              <a:gd name="connsiteY19" fmla="*/ 121494 h 1293155"/>
              <a:gd name="connsiteX20" fmla="*/ 2084876 w 4045270"/>
              <a:gd name="connsiteY20" fmla="*/ 219762 h 1293155"/>
              <a:gd name="connsiteX21" fmla="*/ 1880773 w 4045270"/>
              <a:gd name="connsiteY21" fmla="*/ 408740 h 1293155"/>
              <a:gd name="connsiteX22" fmla="*/ 1729586 w 4045270"/>
              <a:gd name="connsiteY22" fmla="*/ 491889 h 1293155"/>
              <a:gd name="connsiteX23" fmla="*/ 1549671 w 4045270"/>
              <a:gd name="connsiteY23" fmla="*/ 514569 h 1293155"/>
              <a:gd name="connsiteX24" fmla="*/ 1381855 w 4045270"/>
              <a:gd name="connsiteY24" fmla="*/ 514568 h 1293155"/>
              <a:gd name="connsiteX25" fmla="*/ 1155074 w 4045270"/>
              <a:gd name="connsiteY25" fmla="*/ 507008 h 1293155"/>
              <a:gd name="connsiteX26" fmla="*/ 1034124 w 4045270"/>
              <a:gd name="connsiteY26" fmla="*/ 416298 h 1293155"/>
              <a:gd name="connsiteX27" fmla="*/ 898055 w 4045270"/>
              <a:gd name="connsiteY27" fmla="*/ 249998 h 1293155"/>
              <a:gd name="connsiteX28" fmla="*/ 784665 w 4045270"/>
              <a:gd name="connsiteY28" fmla="*/ 151730 h 1293155"/>
              <a:gd name="connsiteX29" fmla="*/ 467171 w 4045270"/>
              <a:gd name="connsiteY29" fmla="*/ 121494 h 1293155"/>
              <a:gd name="connsiteX30" fmla="*/ 225271 w 4045270"/>
              <a:gd name="connsiteY30" fmla="*/ 159289 h 1293155"/>
              <a:gd name="connsiteX31" fmla="*/ 74084 w 4045270"/>
              <a:gd name="connsiteY31" fmla="*/ 325590 h 1293155"/>
              <a:gd name="connsiteX32" fmla="*/ 0 w 4045270"/>
              <a:gd name="connsiteY32" fmla="*/ 635513 h 1293155"/>
              <a:gd name="connsiteX33" fmla="*/ 28728 w 4045270"/>
              <a:gd name="connsiteY33" fmla="*/ 945436 h 1293155"/>
              <a:gd name="connsiteX34" fmla="*/ 202594 w 4045270"/>
              <a:gd name="connsiteY34" fmla="*/ 1141973 h 1293155"/>
              <a:gd name="connsiteX35" fmla="*/ 309934 w 4045270"/>
              <a:gd name="connsiteY35" fmla="*/ 1202447 h 1293155"/>
              <a:gd name="connsiteX36" fmla="*/ 565443 w 4045270"/>
              <a:gd name="connsiteY36" fmla="*/ 1247800 h 1293155"/>
              <a:gd name="connsiteX0" fmla="*/ 565443 w 4002000"/>
              <a:gd name="connsiteY0" fmla="*/ 1247800 h 1293155"/>
              <a:gd name="connsiteX1" fmla="*/ 928294 w 4002000"/>
              <a:gd name="connsiteY1" fmla="*/ 1081501 h 1293155"/>
              <a:gd name="connsiteX2" fmla="*/ 1064361 w 4002000"/>
              <a:gd name="connsiteY2" fmla="*/ 854727 h 1293155"/>
              <a:gd name="connsiteX3" fmla="*/ 1253345 w 4002000"/>
              <a:gd name="connsiteY3" fmla="*/ 748899 h 1293155"/>
              <a:gd name="connsiteX4" fmla="*/ 1563280 w 4002000"/>
              <a:gd name="connsiteY4" fmla="*/ 718663 h 1293155"/>
              <a:gd name="connsiteX5" fmla="*/ 1790060 w 4002000"/>
              <a:gd name="connsiteY5" fmla="*/ 741341 h 1293155"/>
              <a:gd name="connsiteX6" fmla="*/ 1965436 w 4002000"/>
              <a:gd name="connsiteY6" fmla="*/ 809372 h 1293155"/>
              <a:gd name="connsiteX7" fmla="*/ 2099995 w 4002000"/>
              <a:gd name="connsiteY7" fmla="*/ 1066382 h 1293155"/>
              <a:gd name="connsiteX8" fmla="*/ 2281419 w 4002000"/>
              <a:gd name="connsiteY8" fmla="*/ 1225123 h 1293155"/>
              <a:gd name="connsiteX9" fmla="*/ 2538437 w 4002000"/>
              <a:gd name="connsiteY9" fmla="*/ 1262918 h 1293155"/>
              <a:gd name="connsiteX10" fmla="*/ 2961762 w 4002000"/>
              <a:gd name="connsiteY10" fmla="*/ 1293155 h 1293155"/>
              <a:gd name="connsiteX11" fmla="*/ 3415325 w 4002000"/>
              <a:gd name="connsiteY11" fmla="*/ 1262919 h 1293155"/>
              <a:gd name="connsiteX12" fmla="*/ 3838649 w 4002000"/>
              <a:gd name="connsiteY12" fmla="*/ 1179769 h 1293155"/>
              <a:gd name="connsiteX13" fmla="*/ 3997395 w 4002000"/>
              <a:gd name="connsiteY13" fmla="*/ 801812 h 1293155"/>
              <a:gd name="connsiteX14" fmla="*/ 3936921 w 4002000"/>
              <a:gd name="connsiteY14" fmla="*/ 295353 h 1293155"/>
              <a:gd name="connsiteX15" fmla="*/ 3710140 w 4002000"/>
              <a:gd name="connsiteY15" fmla="*/ 106376 h 1293155"/>
              <a:gd name="connsiteX16" fmla="*/ 3407765 w 4002000"/>
              <a:gd name="connsiteY16" fmla="*/ 30784 h 1293155"/>
              <a:gd name="connsiteX17" fmla="*/ 2954203 w 4002000"/>
              <a:gd name="connsiteY17" fmla="*/ 548 h 1293155"/>
              <a:gd name="connsiteX18" fmla="*/ 2402370 w 4002000"/>
              <a:gd name="connsiteY18" fmla="*/ 53461 h 1293155"/>
              <a:gd name="connsiteX19" fmla="*/ 2228504 w 4002000"/>
              <a:gd name="connsiteY19" fmla="*/ 121494 h 1293155"/>
              <a:gd name="connsiteX20" fmla="*/ 2084876 w 4002000"/>
              <a:gd name="connsiteY20" fmla="*/ 219762 h 1293155"/>
              <a:gd name="connsiteX21" fmla="*/ 1880773 w 4002000"/>
              <a:gd name="connsiteY21" fmla="*/ 408740 h 1293155"/>
              <a:gd name="connsiteX22" fmla="*/ 1729586 w 4002000"/>
              <a:gd name="connsiteY22" fmla="*/ 491889 h 1293155"/>
              <a:gd name="connsiteX23" fmla="*/ 1549671 w 4002000"/>
              <a:gd name="connsiteY23" fmla="*/ 514569 h 1293155"/>
              <a:gd name="connsiteX24" fmla="*/ 1381855 w 4002000"/>
              <a:gd name="connsiteY24" fmla="*/ 514568 h 1293155"/>
              <a:gd name="connsiteX25" fmla="*/ 1155074 w 4002000"/>
              <a:gd name="connsiteY25" fmla="*/ 507008 h 1293155"/>
              <a:gd name="connsiteX26" fmla="*/ 1034124 w 4002000"/>
              <a:gd name="connsiteY26" fmla="*/ 416298 h 1293155"/>
              <a:gd name="connsiteX27" fmla="*/ 898055 w 4002000"/>
              <a:gd name="connsiteY27" fmla="*/ 249998 h 1293155"/>
              <a:gd name="connsiteX28" fmla="*/ 784665 w 4002000"/>
              <a:gd name="connsiteY28" fmla="*/ 151730 h 1293155"/>
              <a:gd name="connsiteX29" fmla="*/ 467171 w 4002000"/>
              <a:gd name="connsiteY29" fmla="*/ 121494 h 1293155"/>
              <a:gd name="connsiteX30" fmla="*/ 225271 w 4002000"/>
              <a:gd name="connsiteY30" fmla="*/ 159289 h 1293155"/>
              <a:gd name="connsiteX31" fmla="*/ 74084 w 4002000"/>
              <a:gd name="connsiteY31" fmla="*/ 325590 h 1293155"/>
              <a:gd name="connsiteX32" fmla="*/ 0 w 4002000"/>
              <a:gd name="connsiteY32" fmla="*/ 635513 h 1293155"/>
              <a:gd name="connsiteX33" fmla="*/ 28728 w 4002000"/>
              <a:gd name="connsiteY33" fmla="*/ 945436 h 1293155"/>
              <a:gd name="connsiteX34" fmla="*/ 202594 w 4002000"/>
              <a:gd name="connsiteY34" fmla="*/ 1141973 h 1293155"/>
              <a:gd name="connsiteX35" fmla="*/ 309934 w 4002000"/>
              <a:gd name="connsiteY35" fmla="*/ 1202447 h 1293155"/>
              <a:gd name="connsiteX36" fmla="*/ 565443 w 4002000"/>
              <a:gd name="connsiteY36" fmla="*/ 1247800 h 1293155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565443 w 4002000"/>
              <a:gd name="connsiteY36" fmla="*/ 1247800 h 1302789"/>
              <a:gd name="connsiteX0" fmla="*/ 683977 w 4002000"/>
              <a:gd name="connsiteY0" fmla="*/ 1230866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683977 w 4002000"/>
              <a:gd name="connsiteY36" fmla="*/ 1230866 h 1302789"/>
              <a:gd name="connsiteX0" fmla="*/ 683977 w 4002000"/>
              <a:gd name="connsiteY0" fmla="*/ 1230866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517971 w 4002000"/>
              <a:gd name="connsiteY29" fmla="*/ 1087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683977 w 4002000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0390 w 4017119"/>
              <a:gd name="connsiteY30" fmla="*/ 159289 h 1302789"/>
              <a:gd name="connsiteX31" fmla="*/ 89203 w 4017119"/>
              <a:gd name="connsiteY31" fmla="*/ 325590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0390 w 4017119"/>
              <a:gd name="connsiteY30" fmla="*/ 159289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7949 w 4017119"/>
              <a:gd name="connsiteY30" fmla="*/ 129052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7949 w 4017119"/>
              <a:gd name="connsiteY30" fmla="*/ 129052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21169 w 4017119"/>
              <a:gd name="connsiteY33" fmla="*/ 975672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708782 w 4026805"/>
              <a:gd name="connsiteY0" fmla="*/ 1230866 h 1302789"/>
              <a:gd name="connsiteX1" fmla="*/ 953099 w 4026805"/>
              <a:gd name="connsiteY1" fmla="*/ 1081501 h 1302789"/>
              <a:gd name="connsiteX2" fmla="*/ 1089166 w 4026805"/>
              <a:gd name="connsiteY2" fmla="*/ 854727 h 1302789"/>
              <a:gd name="connsiteX3" fmla="*/ 1278150 w 4026805"/>
              <a:gd name="connsiteY3" fmla="*/ 748899 h 1302789"/>
              <a:gd name="connsiteX4" fmla="*/ 1588085 w 4026805"/>
              <a:gd name="connsiteY4" fmla="*/ 718663 h 1302789"/>
              <a:gd name="connsiteX5" fmla="*/ 1814865 w 4026805"/>
              <a:gd name="connsiteY5" fmla="*/ 741341 h 1302789"/>
              <a:gd name="connsiteX6" fmla="*/ 1990241 w 4026805"/>
              <a:gd name="connsiteY6" fmla="*/ 809372 h 1302789"/>
              <a:gd name="connsiteX7" fmla="*/ 2124800 w 4026805"/>
              <a:gd name="connsiteY7" fmla="*/ 1066382 h 1302789"/>
              <a:gd name="connsiteX8" fmla="*/ 2306224 w 4026805"/>
              <a:gd name="connsiteY8" fmla="*/ 1225123 h 1302789"/>
              <a:gd name="connsiteX9" fmla="*/ 2563242 w 4026805"/>
              <a:gd name="connsiteY9" fmla="*/ 1262918 h 1302789"/>
              <a:gd name="connsiteX10" fmla="*/ 2986567 w 4026805"/>
              <a:gd name="connsiteY10" fmla="*/ 1293155 h 1302789"/>
              <a:gd name="connsiteX11" fmla="*/ 3485486 w 4026805"/>
              <a:gd name="connsiteY11" fmla="*/ 1293155 h 1302789"/>
              <a:gd name="connsiteX12" fmla="*/ 3863454 w 4026805"/>
              <a:gd name="connsiteY12" fmla="*/ 1179769 h 1302789"/>
              <a:gd name="connsiteX13" fmla="*/ 4022200 w 4026805"/>
              <a:gd name="connsiteY13" fmla="*/ 801812 h 1302789"/>
              <a:gd name="connsiteX14" fmla="*/ 3961726 w 4026805"/>
              <a:gd name="connsiteY14" fmla="*/ 295353 h 1302789"/>
              <a:gd name="connsiteX15" fmla="*/ 3734945 w 4026805"/>
              <a:gd name="connsiteY15" fmla="*/ 106376 h 1302789"/>
              <a:gd name="connsiteX16" fmla="*/ 3432570 w 4026805"/>
              <a:gd name="connsiteY16" fmla="*/ 30784 h 1302789"/>
              <a:gd name="connsiteX17" fmla="*/ 2979008 w 4026805"/>
              <a:gd name="connsiteY17" fmla="*/ 548 h 1302789"/>
              <a:gd name="connsiteX18" fmla="*/ 2427175 w 4026805"/>
              <a:gd name="connsiteY18" fmla="*/ 53461 h 1302789"/>
              <a:gd name="connsiteX19" fmla="*/ 2253309 w 4026805"/>
              <a:gd name="connsiteY19" fmla="*/ 121494 h 1302789"/>
              <a:gd name="connsiteX20" fmla="*/ 2109681 w 4026805"/>
              <a:gd name="connsiteY20" fmla="*/ 219762 h 1302789"/>
              <a:gd name="connsiteX21" fmla="*/ 1905578 w 4026805"/>
              <a:gd name="connsiteY21" fmla="*/ 408740 h 1302789"/>
              <a:gd name="connsiteX22" fmla="*/ 1754391 w 4026805"/>
              <a:gd name="connsiteY22" fmla="*/ 491889 h 1302789"/>
              <a:gd name="connsiteX23" fmla="*/ 1574476 w 4026805"/>
              <a:gd name="connsiteY23" fmla="*/ 514569 h 1302789"/>
              <a:gd name="connsiteX24" fmla="*/ 1406660 w 4026805"/>
              <a:gd name="connsiteY24" fmla="*/ 514568 h 1302789"/>
              <a:gd name="connsiteX25" fmla="*/ 1179879 w 4026805"/>
              <a:gd name="connsiteY25" fmla="*/ 507008 h 1302789"/>
              <a:gd name="connsiteX26" fmla="*/ 1058929 w 4026805"/>
              <a:gd name="connsiteY26" fmla="*/ 416298 h 1302789"/>
              <a:gd name="connsiteX27" fmla="*/ 922860 w 4026805"/>
              <a:gd name="connsiteY27" fmla="*/ 249998 h 1302789"/>
              <a:gd name="connsiteX28" fmla="*/ 809470 w 4026805"/>
              <a:gd name="connsiteY28" fmla="*/ 151730 h 1302789"/>
              <a:gd name="connsiteX29" fmla="*/ 542776 w 4026805"/>
              <a:gd name="connsiteY29" fmla="*/ 108794 h 1302789"/>
              <a:gd name="connsiteX30" fmla="*/ 257635 w 4026805"/>
              <a:gd name="connsiteY30" fmla="*/ 129052 h 1302789"/>
              <a:gd name="connsiteX31" fmla="*/ 76211 w 4026805"/>
              <a:gd name="connsiteY31" fmla="*/ 265117 h 1302789"/>
              <a:gd name="connsiteX32" fmla="*/ 9686 w 4026805"/>
              <a:gd name="connsiteY32" fmla="*/ 590158 h 1302789"/>
              <a:gd name="connsiteX33" fmla="*/ 15737 w 4026805"/>
              <a:gd name="connsiteY33" fmla="*/ 869845 h 1302789"/>
              <a:gd name="connsiteX34" fmla="*/ 227399 w 4026805"/>
              <a:gd name="connsiteY34" fmla="*/ 1141973 h 1302789"/>
              <a:gd name="connsiteX35" fmla="*/ 398239 w 4026805"/>
              <a:gd name="connsiteY35" fmla="*/ 1223613 h 1302789"/>
              <a:gd name="connsiteX36" fmla="*/ 708782 w 4026805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2010792 w 4047356"/>
              <a:gd name="connsiteY6" fmla="*/ 809372 h 1302789"/>
              <a:gd name="connsiteX7" fmla="*/ 2145351 w 4047356"/>
              <a:gd name="connsiteY7" fmla="*/ 1066382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1995673 w 4047356"/>
              <a:gd name="connsiteY6" fmla="*/ 854727 h 1302789"/>
              <a:gd name="connsiteX7" fmla="*/ 2145351 w 4047356"/>
              <a:gd name="connsiteY7" fmla="*/ 1066382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1995673 w 4047356"/>
              <a:gd name="connsiteY6" fmla="*/ 854727 h 1302789"/>
              <a:gd name="connsiteX7" fmla="*/ 2122672 w 4047356"/>
              <a:gd name="connsiteY7" fmla="*/ 1089059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47356" h="1302789">
                <a:moveTo>
                  <a:pt x="729333" y="1230866"/>
                </a:moveTo>
                <a:cubicBezTo>
                  <a:pt x="821810" y="1207181"/>
                  <a:pt x="910253" y="1144191"/>
                  <a:pt x="973650" y="1081501"/>
                </a:cubicBezTo>
                <a:cubicBezTo>
                  <a:pt x="1037047" y="1018811"/>
                  <a:pt x="1055542" y="910161"/>
                  <a:pt x="1109717" y="854727"/>
                </a:cubicBezTo>
                <a:cubicBezTo>
                  <a:pt x="1163892" y="799293"/>
                  <a:pt x="1215548" y="771576"/>
                  <a:pt x="1298701" y="748899"/>
                </a:cubicBezTo>
                <a:cubicBezTo>
                  <a:pt x="1381854" y="726222"/>
                  <a:pt x="1519184" y="719923"/>
                  <a:pt x="1608636" y="718663"/>
                </a:cubicBezTo>
                <a:cubicBezTo>
                  <a:pt x="1698088" y="717403"/>
                  <a:pt x="1770910" y="718664"/>
                  <a:pt x="1835416" y="741341"/>
                </a:cubicBezTo>
                <a:cubicBezTo>
                  <a:pt x="1899922" y="764018"/>
                  <a:pt x="1947797" y="796774"/>
                  <a:pt x="1995673" y="854727"/>
                </a:cubicBezTo>
                <a:cubicBezTo>
                  <a:pt x="2043549" y="912680"/>
                  <a:pt x="2067488" y="1027326"/>
                  <a:pt x="2122672" y="1089059"/>
                </a:cubicBezTo>
                <a:cubicBezTo>
                  <a:pt x="2177856" y="1150792"/>
                  <a:pt x="2249922" y="1196147"/>
                  <a:pt x="2326775" y="1225123"/>
                </a:cubicBezTo>
                <a:cubicBezTo>
                  <a:pt x="2403628" y="1254099"/>
                  <a:pt x="2477962" y="1259138"/>
                  <a:pt x="2583793" y="1262918"/>
                </a:cubicBezTo>
                <a:cubicBezTo>
                  <a:pt x="2689624" y="1266698"/>
                  <a:pt x="2853411" y="1288116"/>
                  <a:pt x="3007118" y="1293155"/>
                </a:cubicBezTo>
                <a:cubicBezTo>
                  <a:pt x="3160825" y="1298194"/>
                  <a:pt x="3359889" y="1312053"/>
                  <a:pt x="3506037" y="1293155"/>
                </a:cubicBezTo>
                <a:cubicBezTo>
                  <a:pt x="3652185" y="1274257"/>
                  <a:pt x="3794553" y="1261659"/>
                  <a:pt x="3884005" y="1179769"/>
                </a:cubicBezTo>
                <a:cubicBezTo>
                  <a:pt x="3973457" y="1097879"/>
                  <a:pt x="4026372" y="949215"/>
                  <a:pt x="4042751" y="801812"/>
                </a:cubicBezTo>
                <a:cubicBezTo>
                  <a:pt x="4059130" y="654409"/>
                  <a:pt x="4030153" y="411259"/>
                  <a:pt x="3982277" y="295353"/>
                </a:cubicBezTo>
                <a:cubicBezTo>
                  <a:pt x="3934401" y="179447"/>
                  <a:pt x="3843689" y="150471"/>
                  <a:pt x="3755496" y="106376"/>
                </a:cubicBezTo>
                <a:cubicBezTo>
                  <a:pt x="3667303" y="62281"/>
                  <a:pt x="3579111" y="48422"/>
                  <a:pt x="3453121" y="30784"/>
                </a:cubicBezTo>
                <a:cubicBezTo>
                  <a:pt x="3327132" y="13146"/>
                  <a:pt x="3167125" y="-3231"/>
                  <a:pt x="2999559" y="548"/>
                </a:cubicBezTo>
                <a:cubicBezTo>
                  <a:pt x="2831993" y="4327"/>
                  <a:pt x="2568676" y="33303"/>
                  <a:pt x="2447726" y="53461"/>
                </a:cubicBezTo>
                <a:cubicBezTo>
                  <a:pt x="2326776" y="73619"/>
                  <a:pt x="2326776" y="93777"/>
                  <a:pt x="2273860" y="121494"/>
                </a:cubicBezTo>
                <a:cubicBezTo>
                  <a:pt x="2220944" y="149211"/>
                  <a:pt x="2188187" y="171888"/>
                  <a:pt x="2130232" y="219762"/>
                </a:cubicBezTo>
                <a:cubicBezTo>
                  <a:pt x="2072277" y="267636"/>
                  <a:pt x="1985344" y="363386"/>
                  <a:pt x="1926129" y="408740"/>
                </a:cubicBezTo>
                <a:cubicBezTo>
                  <a:pt x="1866914" y="454094"/>
                  <a:pt x="1830126" y="474251"/>
                  <a:pt x="1774942" y="491889"/>
                </a:cubicBezTo>
                <a:cubicBezTo>
                  <a:pt x="1719758" y="509527"/>
                  <a:pt x="1636603" y="508270"/>
                  <a:pt x="1595027" y="514569"/>
                </a:cubicBezTo>
                <a:cubicBezTo>
                  <a:pt x="1553451" y="520868"/>
                  <a:pt x="1492977" y="515828"/>
                  <a:pt x="1427211" y="514568"/>
                </a:cubicBezTo>
                <a:cubicBezTo>
                  <a:pt x="1361445" y="513308"/>
                  <a:pt x="1258385" y="523386"/>
                  <a:pt x="1200430" y="507008"/>
                </a:cubicBezTo>
                <a:cubicBezTo>
                  <a:pt x="1142475" y="490630"/>
                  <a:pt x="1122316" y="459133"/>
                  <a:pt x="1079480" y="416298"/>
                </a:cubicBezTo>
                <a:cubicBezTo>
                  <a:pt x="1036644" y="373463"/>
                  <a:pt x="984987" y="294093"/>
                  <a:pt x="943411" y="249998"/>
                </a:cubicBezTo>
                <a:cubicBezTo>
                  <a:pt x="901835" y="205903"/>
                  <a:pt x="893368" y="175264"/>
                  <a:pt x="830021" y="151730"/>
                </a:cubicBezTo>
                <a:cubicBezTo>
                  <a:pt x="766674" y="128196"/>
                  <a:pt x="655299" y="112574"/>
                  <a:pt x="563327" y="108794"/>
                </a:cubicBezTo>
                <a:cubicBezTo>
                  <a:pt x="471355" y="105014"/>
                  <a:pt x="355947" y="102998"/>
                  <a:pt x="278186" y="129052"/>
                </a:cubicBezTo>
                <a:cubicBezTo>
                  <a:pt x="200425" y="155106"/>
                  <a:pt x="143126" y="195825"/>
                  <a:pt x="96762" y="265117"/>
                </a:cubicBezTo>
                <a:cubicBezTo>
                  <a:pt x="50398" y="334409"/>
                  <a:pt x="7559" y="441495"/>
                  <a:pt x="0" y="544803"/>
                </a:cubicBezTo>
                <a:cubicBezTo>
                  <a:pt x="8819" y="595197"/>
                  <a:pt x="-5037" y="770317"/>
                  <a:pt x="36288" y="869845"/>
                </a:cubicBezTo>
                <a:cubicBezTo>
                  <a:pt x="77613" y="969373"/>
                  <a:pt x="190499" y="1095610"/>
                  <a:pt x="247950" y="1141973"/>
                </a:cubicBezTo>
                <a:cubicBezTo>
                  <a:pt x="305401" y="1188336"/>
                  <a:pt x="362095" y="1211015"/>
                  <a:pt x="418790" y="1223613"/>
                </a:cubicBezTo>
                <a:cubicBezTo>
                  <a:pt x="475485" y="1236212"/>
                  <a:pt x="636856" y="1254551"/>
                  <a:pt x="729333" y="1230866"/>
                </a:cubicBezTo>
                <a:close/>
              </a:path>
            </a:pathLst>
          </a:custGeom>
          <a:noFill/>
          <a:ln w="1270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8" name="Oval 47"/>
          <p:cNvSpPr/>
          <p:nvPr/>
        </p:nvSpPr>
        <p:spPr>
          <a:xfrm>
            <a:off x="1535942" y="1582490"/>
            <a:ext cx="1144063" cy="53784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YARN RM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712862" y="1491034"/>
            <a:ext cx="2329613" cy="272128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718879" y="1922816"/>
            <a:ext cx="3756556" cy="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284160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736468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453909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93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Read Data from HDFS </a:t>
            </a:r>
            <a:r>
              <a:rPr lang="en-US" b="1" i="1" dirty="0" smtClean="0">
                <a:solidFill>
                  <a:srgbClr val="FF0000"/>
                </a:solidFill>
              </a:rPr>
              <a:t>Once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73843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TextBox 3"/>
          <p:cNvSpPr txBox="1"/>
          <p:nvPr/>
        </p:nvSpPr>
        <p:spPr>
          <a:xfrm>
            <a:off x="6074738" y="936329"/>
            <a:ext cx="15104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Hadoop Gateway Node</a:t>
            </a:r>
            <a:endParaRPr lang="en-US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1259636" y="1373760"/>
            <a:ext cx="6615820" cy="36676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Rounded Rectangle 20"/>
          <p:cNvSpPr/>
          <p:nvPr/>
        </p:nvSpPr>
        <p:spPr>
          <a:xfrm>
            <a:off x="5078570" y="1178500"/>
            <a:ext cx="2099438" cy="354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h</a:t>
            </a:r>
            <a:r>
              <a:rPr lang="en-US" sz="1050" dirty="0" err="1">
                <a:solidFill>
                  <a:schemeClr val="tx1"/>
                </a:solidFill>
              </a:rPr>
              <a:t>adoop</a:t>
            </a:r>
            <a:r>
              <a:rPr lang="en-US" sz="1050" dirty="0">
                <a:solidFill>
                  <a:schemeClr val="tx1"/>
                </a:solidFill>
              </a:rPr>
              <a:t> jar h2odriver.jar </a:t>
            </a:r>
            <a:r>
              <a:rPr lang="en-US" sz="1050" dirty="0">
                <a:solidFill>
                  <a:srgbClr val="000000"/>
                </a:solidFill>
              </a:rPr>
              <a:t>…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49053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6" name="Rounded Rectangle 25"/>
          <p:cNvSpPr/>
          <p:nvPr/>
        </p:nvSpPr>
        <p:spPr>
          <a:xfrm>
            <a:off x="5417695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Rounded Rectangle 26"/>
          <p:cNvSpPr/>
          <p:nvPr/>
        </p:nvSpPr>
        <p:spPr>
          <a:xfrm>
            <a:off x="4694435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8" name="Rounded Rectangle 27"/>
          <p:cNvSpPr/>
          <p:nvPr/>
        </p:nvSpPr>
        <p:spPr>
          <a:xfrm>
            <a:off x="3972094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9" name="Rounded Rectangle 28"/>
          <p:cNvSpPr/>
          <p:nvPr/>
        </p:nvSpPr>
        <p:spPr>
          <a:xfrm>
            <a:off x="3247304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" name="Cloud 23"/>
          <p:cNvSpPr/>
          <p:nvPr/>
        </p:nvSpPr>
        <p:spPr>
          <a:xfrm>
            <a:off x="3458210" y="4359716"/>
            <a:ext cx="3733180" cy="357168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HDFS</a:t>
            </a:r>
            <a:endParaRPr 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1723444" y="4348376"/>
            <a:ext cx="8980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HDFS</a:t>
            </a:r>
          </a:p>
          <a:p>
            <a:pPr algn="ctr"/>
            <a:r>
              <a:rPr lang="en-US" sz="1050" dirty="0"/>
              <a:t>Data Nodes</a:t>
            </a:r>
            <a:endParaRPr 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1649332" y="1096761"/>
            <a:ext cx="11240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Hadoop Cluster</a:t>
            </a:r>
            <a:endParaRPr lang="en-US" sz="1050" dirty="0"/>
          </a:p>
        </p:txBody>
      </p:sp>
      <p:sp>
        <p:nvSpPr>
          <p:cNvPr id="33" name="Rounded Rectangle 32"/>
          <p:cNvSpPr/>
          <p:nvPr/>
        </p:nvSpPr>
        <p:spPr>
          <a:xfrm>
            <a:off x="3972094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5" name="Rounded Rectangle 34"/>
          <p:cNvSpPr/>
          <p:nvPr/>
        </p:nvSpPr>
        <p:spPr>
          <a:xfrm>
            <a:off x="5417695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6" name="Rounded Rectangle 35"/>
          <p:cNvSpPr/>
          <p:nvPr/>
        </p:nvSpPr>
        <p:spPr>
          <a:xfrm>
            <a:off x="6149053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Oval 14"/>
          <p:cNvSpPr/>
          <p:nvPr/>
        </p:nvSpPr>
        <p:spPr>
          <a:xfrm>
            <a:off x="4019551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92647" y="3264023"/>
            <a:ext cx="13404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H2O Mappers</a:t>
            </a:r>
          </a:p>
          <a:p>
            <a:pPr algn="ctr"/>
            <a:r>
              <a:rPr lang="en-US" sz="1050" dirty="0"/>
              <a:t>(YARN Containers)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6600584" y="1860602"/>
            <a:ext cx="11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YARN Worker Nodes</a:t>
            </a:r>
            <a:endParaRPr lang="en-US" sz="900" dirty="0"/>
          </a:p>
        </p:txBody>
      </p:sp>
      <p:sp>
        <p:nvSpPr>
          <p:cNvPr id="43" name="Oval 42"/>
          <p:cNvSpPr/>
          <p:nvPr/>
        </p:nvSpPr>
        <p:spPr>
          <a:xfrm>
            <a:off x="4019551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5" name="Oval 44"/>
          <p:cNvSpPr/>
          <p:nvPr/>
        </p:nvSpPr>
        <p:spPr>
          <a:xfrm>
            <a:off x="5464176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6" name="Oval 45"/>
          <p:cNvSpPr/>
          <p:nvPr/>
        </p:nvSpPr>
        <p:spPr>
          <a:xfrm>
            <a:off x="6194426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90887" y="2368506"/>
            <a:ext cx="1122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YARN Node</a:t>
            </a:r>
          </a:p>
          <a:p>
            <a:pPr algn="ctr"/>
            <a:r>
              <a:rPr lang="en-US" sz="1050" dirty="0"/>
              <a:t>Managers (NM)</a:t>
            </a:r>
            <a:endParaRPr lang="en-US" sz="105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284160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468723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sp>
        <p:nvSpPr>
          <p:cNvPr id="71" name="Oval 70"/>
          <p:cNvSpPr/>
          <p:nvPr/>
        </p:nvSpPr>
        <p:spPr>
          <a:xfrm>
            <a:off x="6194426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5736468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453909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75712" y="2958978"/>
            <a:ext cx="3035517" cy="977092"/>
          </a:xfrm>
          <a:custGeom>
            <a:avLst/>
            <a:gdLst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073582 w 4182066"/>
              <a:gd name="connsiteY25" fmla="*/ 493370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340323 w 4182066"/>
              <a:gd name="connsiteY33" fmla="*/ 1143454 h 1317393"/>
              <a:gd name="connsiteX34" fmla="*/ 635138 w 4182066"/>
              <a:gd name="connsiteY34" fmla="*/ 1302195 h 1317393"/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073582 w 4182066"/>
              <a:gd name="connsiteY25" fmla="*/ 493370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294967 w 4182066"/>
              <a:gd name="connsiteY33" fmla="*/ 1226604 h 1317393"/>
              <a:gd name="connsiteX34" fmla="*/ 635138 w 4182066"/>
              <a:gd name="connsiteY34" fmla="*/ 1302195 h 1317393"/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118938 w 4182066"/>
              <a:gd name="connsiteY25" fmla="*/ 448015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294967 w 4182066"/>
              <a:gd name="connsiteY33" fmla="*/ 1226604 h 1317393"/>
              <a:gd name="connsiteX34" fmla="*/ 635138 w 4182066"/>
              <a:gd name="connsiteY34" fmla="*/ 1302195 h 1317393"/>
              <a:gd name="connsiteX0" fmla="*/ 585497 w 4132425"/>
              <a:gd name="connsiteY0" fmla="*/ 1302195 h 1317393"/>
              <a:gd name="connsiteX1" fmla="*/ 986144 w 4132425"/>
              <a:gd name="connsiteY1" fmla="*/ 1203926 h 1317393"/>
              <a:gd name="connsiteX2" fmla="*/ 1212925 w 4132425"/>
              <a:gd name="connsiteY2" fmla="*/ 931799 h 1317393"/>
              <a:gd name="connsiteX3" fmla="*/ 1288518 w 4132425"/>
              <a:gd name="connsiteY3" fmla="*/ 780616 h 1317393"/>
              <a:gd name="connsiteX4" fmla="*/ 1568215 w 4132425"/>
              <a:gd name="connsiteY4" fmla="*/ 652112 h 1317393"/>
              <a:gd name="connsiteX5" fmla="*/ 1802555 w 4132425"/>
              <a:gd name="connsiteY5" fmla="*/ 659671 h 1317393"/>
              <a:gd name="connsiteX6" fmla="*/ 2006658 w 4132425"/>
              <a:gd name="connsiteY6" fmla="*/ 788176 h 1317393"/>
              <a:gd name="connsiteX7" fmla="*/ 2157846 w 4132425"/>
              <a:gd name="connsiteY7" fmla="*/ 1067862 h 1317393"/>
              <a:gd name="connsiteX8" fmla="*/ 2316592 w 4132425"/>
              <a:gd name="connsiteY8" fmla="*/ 1256840 h 1317393"/>
              <a:gd name="connsiteX9" fmla="*/ 2581170 w 4132425"/>
              <a:gd name="connsiteY9" fmla="*/ 1294636 h 1317393"/>
              <a:gd name="connsiteX10" fmla="*/ 2898664 w 4132425"/>
              <a:gd name="connsiteY10" fmla="*/ 1317313 h 1317393"/>
              <a:gd name="connsiteX11" fmla="*/ 3352226 w 4132425"/>
              <a:gd name="connsiteY11" fmla="*/ 1287077 h 1317393"/>
              <a:gd name="connsiteX12" fmla="*/ 3858703 w 4132425"/>
              <a:gd name="connsiteY12" fmla="*/ 1219045 h 1317393"/>
              <a:gd name="connsiteX13" fmla="*/ 4123281 w 4132425"/>
              <a:gd name="connsiteY13" fmla="*/ 848648 h 1317393"/>
              <a:gd name="connsiteX14" fmla="*/ 4040128 w 4132425"/>
              <a:gd name="connsiteY14" fmla="*/ 266597 h 1317393"/>
              <a:gd name="connsiteX15" fmla="*/ 3737753 w 4132425"/>
              <a:gd name="connsiteY15" fmla="*/ 115415 h 1317393"/>
              <a:gd name="connsiteX16" fmla="*/ 3442938 w 4132425"/>
              <a:gd name="connsiteY16" fmla="*/ 62501 h 1317393"/>
              <a:gd name="connsiteX17" fmla="*/ 2989376 w 4132425"/>
              <a:gd name="connsiteY17" fmla="*/ 32265 h 1317393"/>
              <a:gd name="connsiteX18" fmla="*/ 2407305 w 4132425"/>
              <a:gd name="connsiteY18" fmla="*/ 2028 h 1317393"/>
              <a:gd name="connsiteX19" fmla="*/ 2135168 w 4132425"/>
              <a:gd name="connsiteY19" fmla="*/ 92738 h 1317393"/>
              <a:gd name="connsiteX20" fmla="*/ 2029336 w 4132425"/>
              <a:gd name="connsiteY20" fmla="*/ 228802 h 1317393"/>
              <a:gd name="connsiteX21" fmla="*/ 1915946 w 4132425"/>
              <a:gd name="connsiteY21" fmla="*/ 440457 h 1317393"/>
              <a:gd name="connsiteX22" fmla="*/ 1666487 w 4132425"/>
              <a:gd name="connsiteY22" fmla="*/ 485811 h 1317393"/>
              <a:gd name="connsiteX23" fmla="*/ 1417028 w 4132425"/>
              <a:gd name="connsiteY23" fmla="*/ 523607 h 1317393"/>
              <a:gd name="connsiteX24" fmla="*/ 1190247 w 4132425"/>
              <a:gd name="connsiteY24" fmla="*/ 538725 h 1317393"/>
              <a:gd name="connsiteX25" fmla="*/ 1069297 w 4132425"/>
              <a:gd name="connsiteY25" fmla="*/ 448015 h 1317393"/>
              <a:gd name="connsiteX26" fmla="*/ 933228 w 4132425"/>
              <a:gd name="connsiteY26" fmla="*/ 281715 h 1317393"/>
              <a:gd name="connsiteX27" fmla="*/ 819838 w 4132425"/>
              <a:gd name="connsiteY27" fmla="*/ 183447 h 1317393"/>
              <a:gd name="connsiteX28" fmla="*/ 502344 w 4132425"/>
              <a:gd name="connsiteY28" fmla="*/ 153211 h 1317393"/>
              <a:gd name="connsiteX29" fmla="*/ 199969 w 4132425"/>
              <a:gd name="connsiteY29" fmla="*/ 191006 h 1317393"/>
              <a:gd name="connsiteX30" fmla="*/ 48782 w 4132425"/>
              <a:gd name="connsiteY30" fmla="*/ 327070 h 1317393"/>
              <a:gd name="connsiteX31" fmla="*/ 10985 w 4132425"/>
              <a:gd name="connsiteY31" fmla="*/ 674789 h 1317393"/>
              <a:gd name="connsiteX32" fmla="*/ 33663 w 4132425"/>
              <a:gd name="connsiteY32" fmla="*/ 992271 h 1317393"/>
              <a:gd name="connsiteX33" fmla="*/ 245326 w 4132425"/>
              <a:gd name="connsiteY33" fmla="*/ 1226604 h 1317393"/>
              <a:gd name="connsiteX34" fmla="*/ 585497 w 4132425"/>
              <a:gd name="connsiteY34" fmla="*/ 1302195 h 1317393"/>
              <a:gd name="connsiteX0" fmla="*/ 574918 w 4121846"/>
              <a:gd name="connsiteY0" fmla="*/ 1302195 h 1317393"/>
              <a:gd name="connsiteX1" fmla="*/ 975565 w 4121846"/>
              <a:gd name="connsiteY1" fmla="*/ 1203926 h 1317393"/>
              <a:gd name="connsiteX2" fmla="*/ 1202346 w 4121846"/>
              <a:gd name="connsiteY2" fmla="*/ 931799 h 1317393"/>
              <a:gd name="connsiteX3" fmla="*/ 1277939 w 4121846"/>
              <a:gd name="connsiteY3" fmla="*/ 780616 h 1317393"/>
              <a:gd name="connsiteX4" fmla="*/ 1557636 w 4121846"/>
              <a:gd name="connsiteY4" fmla="*/ 652112 h 1317393"/>
              <a:gd name="connsiteX5" fmla="*/ 1791976 w 4121846"/>
              <a:gd name="connsiteY5" fmla="*/ 659671 h 1317393"/>
              <a:gd name="connsiteX6" fmla="*/ 1996079 w 4121846"/>
              <a:gd name="connsiteY6" fmla="*/ 788176 h 1317393"/>
              <a:gd name="connsiteX7" fmla="*/ 2147267 w 4121846"/>
              <a:gd name="connsiteY7" fmla="*/ 1067862 h 1317393"/>
              <a:gd name="connsiteX8" fmla="*/ 2306013 w 4121846"/>
              <a:gd name="connsiteY8" fmla="*/ 1256840 h 1317393"/>
              <a:gd name="connsiteX9" fmla="*/ 2570591 w 4121846"/>
              <a:gd name="connsiteY9" fmla="*/ 1294636 h 1317393"/>
              <a:gd name="connsiteX10" fmla="*/ 2888085 w 4121846"/>
              <a:gd name="connsiteY10" fmla="*/ 1317313 h 1317393"/>
              <a:gd name="connsiteX11" fmla="*/ 3341647 w 4121846"/>
              <a:gd name="connsiteY11" fmla="*/ 1287077 h 1317393"/>
              <a:gd name="connsiteX12" fmla="*/ 3848124 w 4121846"/>
              <a:gd name="connsiteY12" fmla="*/ 1219045 h 1317393"/>
              <a:gd name="connsiteX13" fmla="*/ 4112702 w 4121846"/>
              <a:gd name="connsiteY13" fmla="*/ 848648 h 1317393"/>
              <a:gd name="connsiteX14" fmla="*/ 4029549 w 4121846"/>
              <a:gd name="connsiteY14" fmla="*/ 266597 h 1317393"/>
              <a:gd name="connsiteX15" fmla="*/ 3727174 w 4121846"/>
              <a:gd name="connsiteY15" fmla="*/ 115415 h 1317393"/>
              <a:gd name="connsiteX16" fmla="*/ 3432359 w 4121846"/>
              <a:gd name="connsiteY16" fmla="*/ 62501 h 1317393"/>
              <a:gd name="connsiteX17" fmla="*/ 2978797 w 4121846"/>
              <a:gd name="connsiteY17" fmla="*/ 32265 h 1317393"/>
              <a:gd name="connsiteX18" fmla="*/ 2396726 w 4121846"/>
              <a:gd name="connsiteY18" fmla="*/ 2028 h 1317393"/>
              <a:gd name="connsiteX19" fmla="*/ 2124589 w 4121846"/>
              <a:gd name="connsiteY19" fmla="*/ 92738 h 1317393"/>
              <a:gd name="connsiteX20" fmla="*/ 2018757 w 4121846"/>
              <a:gd name="connsiteY20" fmla="*/ 228802 h 1317393"/>
              <a:gd name="connsiteX21" fmla="*/ 1905367 w 4121846"/>
              <a:gd name="connsiteY21" fmla="*/ 440457 h 1317393"/>
              <a:gd name="connsiteX22" fmla="*/ 1655908 w 4121846"/>
              <a:gd name="connsiteY22" fmla="*/ 485811 h 1317393"/>
              <a:gd name="connsiteX23" fmla="*/ 1406449 w 4121846"/>
              <a:gd name="connsiteY23" fmla="*/ 523607 h 1317393"/>
              <a:gd name="connsiteX24" fmla="*/ 1179668 w 4121846"/>
              <a:gd name="connsiteY24" fmla="*/ 538725 h 1317393"/>
              <a:gd name="connsiteX25" fmla="*/ 1058718 w 4121846"/>
              <a:gd name="connsiteY25" fmla="*/ 448015 h 1317393"/>
              <a:gd name="connsiteX26" fmla="*/ 922649 w 4121846"/>
              <a:gd name="connsiteY26" fmla="*/ 281715 h 1317393"/>
              <a:gd name="connsiteX27" fmla="*/ 809259 w 4121846"/>
              <a:gd name="connsiteY27" fmla="*/ 183447 h 1317393"/>
              <a:gd name="connsiteX28" fmla="*/ 491765 w 4121846"/>
              <a:gd name="connsiteY28" fmla="*/ 153211 h 1317393"/>
              <a:gd name="connsiteX29" fmla="*/ 189390 w 4121846"/>
              <a:gd name="connsiteY29" fmla="*/ 191006 h 1317393"/>
              <a:gd name="connsiteX30" fmla="*/ 38203 w 4121846"/>
              <a:gd name="connsiteY30" fmla="*/ 327070 h 1317393"/>
              <a:gd name="connsiteX31" fmla="*/ 406 w 4121846"/>
              <a:gd name="connsiteY31" fmla="*/ 674789 h 1317393"/>
              <a:gd name="connsiteX32" fmla="*/ 53322 w 4121846"/>
              <a:gd name="connsiteY32" fmla="*/ 977153 h 1317393"/>
              <a:gd name="connsiteX33" fmla="*/ 234747 w 4121846"/>
              <a:gd name="connsiteY33" fmla="*/ 1226604 h 1317393"/>
              <a:gd name="connsiteX34" fmla="*/ 574918 w 4121846"/>
              <a:gd name="connsiteY34" fmla="*/ 1302195 h 1317393"/>
              <a:gd name="connsiteX0" fmla="*/ 597858 w 4144786"/>
              <a:gd name="connsiteY0" fmla="*/ 1302195 h 1317393"/>
              <a:gd name="connsiteX1" fmla="*/ 998505 w 4144786"/>
              <a:gd name="connsiteY1" fmla="*/ 1203926 h 1317393"/>
              <a:gd name="connsiteX2" fmla="*/ 1225286 w 4144786"/>
              <a:gd name="connsiteY2" fmla="*/ 931799 h 1317393"/>
              <a:gd name="connsiteX3" fmla="*/ 1300879 w 4144786"/>
              <a:gd name="connsiteY3" fmla="*/ 780616 h 1317393"/>
              <a:gd name="connsiteX4" fmla="*/ 1580576 w 4144786"/>
              <a:gd name="connsiteY4" fmla="*/ 652112 h 1317393"/>
              <a:gd name="connsiteX5" fmla="*/ 1814916 w 4144786"/>
              <a:gd name="connsiteY5" fmla="*/ 659671 h 1317393"/>
              <a:gd name="connsiteX6" fmla="*/ 2019019 w 4144786"/>
              <a:gd name="connsiteY6" fmla="*/ 788176 h 1317393"/>
              <a:gd name="connsiteX7" fmla="*/ 2170207 w 4144786"/>
              <a:gd name="connsiteY7" fmla="*/ 1067862 h 1317393"/>
              <a:gd name="connsiteX8" fmla="*/ 2328953 w 4144786"/>
              <a:gd name="connsiteY8" fmla="*/ 1256840 h 1317393"/>
              <a:gd name="connsiteX9" fmla="*/ 2593531 w 4144786"/>
              <a:gd name="connsiteY9" fmla="*/ 1294636 h 1317393"/>
              <a:gd name="connsiteX10" fmla="*/ 2911025 w 4144786"/>
              <a:gd name="connsiteY10" fmla="*/ 1317313 h 1317393"/>
              <a:gd name="connsiteX11" fmla="*/ 3364587 w 4144786"/>
              <a:gd name="connsiteY11" fmla="*/ 1287077 h 1317393"/>
              <a:gd name="connsiteX12" fmla="*/ 3871064 w 4144786"/>
              <a:gd name="connsiteY12" fmla="*/ 1219045 h 1317393"/>
              <a:gd name="connsiteX13" fmla="*/ 4135642 w 4144786"/>
              <a:gd name="connsiteY13" fmla="*/ 848648 h 1317393"/>
              <a:gd name="connsiteX14" fmla="*/ 4052489 w 4144786"/>
              <a:gd name="connsiteY14" fmla="*/ 266597 h 1317393"/>
              <a:gd name="connsiteX15" fmla="*/ 3750114 w 4144786"/>
              <a:gd name="connsiteY15" fmla="*/ 115415 h 1317393"/>
              <a:gd name="connsiteX16" fmla="*/ 3455299 w 4144786"/>
              <a:gd name="connsiteY16" fmla="*/ 62501 h 1317393"/>
              <a:gd name="connsiteX17" fmla="*/ 3001737 w 4144786"/>
              <a:gd name="connsiteY17" fmla="*/ 32265 h 1317393"/>
              <a:gd name="connsiteX18" fmla="*/ 2419666 w 4144786"/>
              <a:gd name="connsiteY18" fmla="*/ 2028 h 1317393"/>
              <a:gd name="connsiteX19" fmla="*/ 2147529 w 4144786"/>
              <a:gd name="connsiteY19" fmla="*/ 92738 h 1317393"/>
              <a:gd name="connsiteX20" fmla="*/ 2041697 w 4144786"/>
              <a:gd name="connsiteY20" fmla="*/ 228802 h 1317393"/>
              <a:gd name="connsiteX21" fmla="*/ 1928307 w 4144786"/>
              <a:gd name="connsiteY21" fmla="*/ 440457 h 1317393"/>
              <a:gd name="connsiteX22" fmla="*/ 1678848 w 4144786"/>
              <a:gd name="connsiteY22" fmla="*/ 485811 h 1317393"/>
              <a:gd name="connsiteX23" fmla="*/ 1429389 w 4144786"/>
              <a:gd name="connsiteY23" fmla="*/ 523607 h 1317393"/>
              <a:gd name="connsiteX24" fmla="*/ 1202608 w 4144786"/>
              <a:gd name="connsiteY24" fmla="*/ 538725 h 1317393"/>
              <a:gd name="connsiteX25" fmla="*/ 1081658 w 4144786"/>
              <a:gd name="connsiteY25" fmla="*/ 448015 h 1317393"/>
              <a:gd name="connsiteX26" fmla="*/ 945589 w 4144786"/>
              <a:gd name="connsiteY26" fmla="*/ 281715 h 1317393"/>
              <a:gd name="connsiteX27" fmla="*/ 832199 w 4144786"/>
              <a:gd name="connsiteY27" fmla="*/ 183447 h 1317393"/>
              <a:gd name="connsiteX28" fmla="*/ 514705 w 4144786"/>
              <a:gd name="connsiteY28" fmla="*/ 153211 h 1317393"/>
              <a:gd name="connsiteX29" fmla="*/ 212330 w 4144786"/>
              <a:gd name="connsiteY29" fmla="*/ 191006 h 1317393"/>
              <a:gd name="connsiteX30" fmla="*/ 61143 w 4144786"/>
              <a:gd name="connsiteY30" fmla="*/ 327070 h 1317393"/>
              <a:gd name="connsiteX31" fmla="*/ 23346 w 4144786"/>
              <a:gd name="connsiteY31" fmla="*/ 674789 h 1317393"/>
              <a:gd name="connsiteX32" fmla="*/ 2178 w 4144786"/>
              <a:gd name="connsiteY32" fmla="*/ 667230 h 1317393"/>
              <a:gd name="connsiteX33" fmla="*/ 76262 w 4144786"/>
              <a:gd name="connsiteY33" fmla="*/ 977153 h 1317393"/>
              <a:gd name="connsiteX34" fmla="*/ 257687 w 4144786"/>
              <a:gd name="connsiteY34" fmla="*/ 1226604 h 1317393"/>
              <a:gd name="connsiteX35" fmla="*/ 597858 w 4144786"/>
              <a:gd name="connsiteY35" fmla="*/ 1302195 h 1317393"/>
              <a:gd name="connsiteX0" fmla="*/ 597858 w 4144786"/>
              <a:gd name="connsiteY0" fmla="*/ 1302195 h 1317393"/>
              <a:gd name="connsiteX1" fmla="*/ 998505 w 4144786"/>
              <a:gd name="connsiteY1" fmla="*/ 1203926 h 1317393"/>
              <a:gd name="connsiteX2" fmla="*/ 1225286 w 4144786"/>
              <a:gd name="connsiteY2" fmla="*/ 931799 h 1317393"/>
              <a:gd name="connsiteX3" fmla="*/ 1300879 w 4144786"/>
              <a:gd name="connsiteY3" fmla="*/ 780616 h 1317393"/>
              <a:gd name="connsiteX4" fmla="*/ 1580576 w 4144786"/>
              <a:gd name="connsiteY4" fmla="*/ 652112 h 1317393"/>
              <a:gd name="connsiteX5" fmla="*/ 1814916 w 4144786"/>
              <a:gd name="connsiteY5" fmla="*/ 659671 h 1317393"/>
              <a:gd name="connsiteX6" fmla="*/ 2019019 w 4144786"/>
              <a:gd name="connsiteY6" fmla="*/ 788176 h 1317393"/>
              <a:gd name="connsiteX7" fmla="*/ 2170207 w 4144786"/>
              <a:gd name="connsiteY7" fmla="*/ 1067862 h 1317393"/>
              <a:gd name="connsiteX8" fmla="*/ 2328953 w 4144786"/>
              <a:gd name="connsiteY8" fmla="*/ 1256840 h 1317393"/>
              <a:gd name="connsiteX9" fmla="*/ 2593531 w 4144786"/>
              <a:gd name="connsiteY9" fmla="*/ 1294636 h 1317393"/>
              <a:gd name="connsiteX10" fmla="*/ 2911025 w 4144786"/>
              <a:gd name="connsiteY10" fmla="*/ 1317313 h 1317393"/>
              <a:gd name="connsiteX11" fmla="*/ 3364587 w 4144786"/>
              <a:gd name="connsiteY11" fmla="*/ 1287077 h 1317393"/>
              <a:gd name="connsiteX12" fmla="*/ 3871064 w 4144786"/>
              <a:gd name="connsiteY12" fmla="*/ 1219045 h 1317393"/>
              <a:gd name="connsiteX13" fmla="*/ 4135642 w 4144786"/>
              <a:gd name="connsiteY13" fmla="*/ 848648 h 1317393"/>
              <a:gd name="connsiteX14" fmla="*/ 4052489 w 4144786"/>
              <a:gd name="connsiteY14" fmla="*/ 266597 h 1317393"/>
              <a:gd name="connsiteX15" fmla="*/ 3750114 w 4144786"/>
              <a:gd name="connsiteY15" fmla="*/ 115415 h 1317393"/>
              <a:gd name="connsiteX16" fmla="*/ 3455299 w 4144786"/>
              <a:gd name="connsiteY16" fmla="*/ 62501 h 1317393"/>
              <a:gd name="connsiteX17" fmla="*/ 3001737 w 4144786"/>
              <a:gd name="connsiteY17" fmla="*/ 32265 h 1317393"/>
              <a:gd name="connsiteX18" fmla="*/ 2419666 w 4144786"/>
              <a:gd name="connsiteY18" fmla="*/ 2028 h 1317393"/>
              <a:gd name="connsiteX19" fmla="*/ 2147529 w 4144786"/>
              <a:gd name="connsiteY19" fmla="*/ 92738 h 1317393"/>
              <a:gd name="connsiteX20" fmla="*/ 2041697 w 4144786"/>
              <a:gd name="connsiteY20" fmla="*/ 228802 h 1317393"/>
              <a:gd name="connsiteX21" fmla="*/ 1928307 w 4144786"/>
              <a:gd name="connsiteY21" fmla="*/ 440457 h 1317393"/>
              <a:gd name="connsiteX22" fmla="*/ 1678848 w 4144786"/>
              <a:gd name="connsiteY22" fmla="*/ 485811 h 1317393"/>
              <a:gd name="connsiteX23" fmla="*/ 1429389 w 4144786"/>
              <a:gd name="connsiteY23" fmla="*/ 523607 h 1317393"/>
              <a:gd name="connsiteX24" fmla="*/ 1202608 w 4144786"/>
              <a:gd name="connsiteY24" fmla="*/ 538725 h 1317393"/>
              <a:gd name="connsiteX25" fmla="*/ 1081658 w 4144786"/>
              <a:gd name="connsiteY25" fmla="*/ 448015 h 1317393"/>
              <a:gd name="connsiteX26" fmla="*/ 945589 w 4144786"/>
              <a:gd name="connsiteY26" fmla="*/ 281715 h 1317393"/>
              <a:gd name="connsiteX27" fmla="*/ 832199 w 4144786"/>
              <a:gd name="connsiteY27" fmla="*/ 183447 h 1317393"/>
              <a:gd name="connsiteX28" fmla="*/ 514705 w 4144786"/>
              <a:gd name="connsiteY28" fmla="*/ 153211 h 1317393"/>
              <a:gd name="connsiteX29" fmla="*/ 272805 w 4144786"/>
              <a:gd name="connsiteY29" fmla="*/ 160770 h 1317393"/>
              <a:gd name="connsiteX30" fmla="*/ 61143 w 4144786"/>
              <a:gd name="connsiteY30" fmla="*/ 327070 h 1317393"/>
              <a:gd name="connsiteX31" fmla="*/ 23346 w 4144786"/>
              <a:gd name="connsiteY31" fmla="*/ 674789 h 1317393"/>
              <a:gd name="connsiteX32" fmla="*/ 2178 w 4144786"/>
              <a:gd name="connsiteY32" fmla="*/ 667230 h 1317393"/>
              <a:gd name="connsiteX33" fmla="*/ 76262 w 4144786"/>
              <a:gd name="connsiteY33" fmla="*/ 977153 h 1317393"/>
              <a:gd name="connsiteX34" fmla="*/ 257687 w 4144786"/>
              <a:gd name="connsiteY34" fmla="*/ 1226604 h 1317393"/>
              <a:gd name="connsiteX35" fmla="*/ 597858 w 4144786"/>
              <a:gd name="connsiteY35" fmla="*/ 1302195 h 1317393"/>
              <a:gd name="connsiteX0" fmla="*/ 598892 w 4145820"/>
              <a:gd name="connsiteY0" fmla="*/ 1302195 h 1317393"/>
              <a:gd name="connsiteX1" fmla="*/ 999539 w 4145820"/>
              <a:gd name="connsiteY1" fmla="*/ 1203926 h 1317393"/>
              <a:gd name="connsiteX2" fmla="*/ 1226320 w 4145820"/>
              <a:gd name="connsiteY2" fmla="*/ 931799 h 1317393"/>
              <a:gd name="connsiteX3" fmla="*/ 1301913 w 4145820"/>
              <a:gd name="connsiteY3" fmla="*/ 780616 h 1317393"/>
              <a:gd name="connsiteX4" fmla="*/ 1581610 w 4145820"/>
              <a:gd name="connsiteY4" fmla="*/ 652112 h 1317393"/>
              <a:gd name="connsiteX5" fmla="*/ 1815950 w 4145820"/>
              <a:gd name="connsiteY5" fmla="*/ 659671 h 1317393"/>
              <a:gd name="connsiteX6" fmla="*/ 2020053 w 4145820"/>
              <a:gd name="connsiteY6" fmla="*/ 788176 h 1317393"/>
              <a:gd name="connsiteX7" fmla="*/ 2171241 w 4145820"/>
              <a:gd name="connsiteY7" fmla="*/ 1067862 h 1317393"/>
              <a:gd name="connsiteX8" fmla="*/ 2329987 w 4145820"/>
              <a:gd name="connsiteY8" fmla="*/ 1256840 h 1317393"/>
              <a:gd name="connsiteX9" fmla="*/ 2594565 w 4145820"/>
              <a:gd name="connsiteY9" fmla="*/ 1294636 h 1317393"/>
              <a:gd name="connsiteX10" fmla="*/ 2912059 w 4145820"/>
              <a:gd name="connsiteY10" fmla="*/ 1317313 h 1317393"/>
              <a:gd name="connsiteX11" fmla="*/ 3365621 w 4145820"/>
              <a:gd name="connsiteY11" fmla="*/ 1287077 h 1317393"/>
              <a:gd name="connsiteX12" fmla="*/ 3872098 w 4145820"/>
              <a:gd name="connsiteY12" fmla="*/ 1219045 h 1317393"/>
              <a:gd name="connsiteX13" fmla="*/ 4136676 w 4145820"/>
              <a:gd name="connsiteY13" fmla="*/ 848648 h 1317393"/>
              <a:gd name="connsiteX14" fmla="*/ 4053523 w 4145820"/>
              <a:gd name="connsiteY14" fmla="*/ 266597 h 1317393"/>
              <a:gd name="connsiteX15" fmla="*/ 3751148 w 4145820"/>
              <a:gd name="connsiteY15" fmla="*/ 115415 h 1317393"/>
              <a:gd name="connsiteX16" fmla="*/ 3456333 w 4145820"/>
              <a:gd name="connsiteY16" fmla="*/ 62501 h 1317393"/>
              <a:gd name="connsiteX17" fmla="*/ 3002771 w 4145820"/>
              <a:gd name="connsiteY17" fmla="*/ 32265 h 1317393"/>
              <a:gd name="connsiteX18" fmla="*/ 2420700 w 4145820"/>
              <a:gd name="connsiteY18" fmla="*/ 2028 h 1317393"/>
              <a:gd name="connsiteX19" fmla="*/ 2148563 w 4145820"/>
              <a:gd name="connsiteY19" fmla="*/ 92738 h 1317393"/>
              <a:gd name="connsiteX20" fmla="*/ 2042731 w 4145820"/>
              <a:gd name="connsiteY20" fmla="*/ 228802 h 1317393"/>
              <a:gd name="connsiteX21" fmla="*/ 1929341 w 4145820"/>
              <a:gd name="connsiteY21" fmla="*/ 440457 h 1317393"/>
              <a:gd name="connsiteX22" fmla="*/ 1679882 w 4145820"/>
              <a:gd name="connsiteY22" fmla="*/ 485811 h 1317393"/>
              <a:gd name="connsiteX23" fmla="*/ 1430423 w 4145820"/>
              <a:gd name="connsiteY23" fmla="*/ 523607 h 1317393"/>
              <a:gd name="connsiteX24" fmla="*/ 1203642 w 4145820"/>
              <a:gd name="connsiteY24" fmla="*/ 538725 h 1317393"/>
              <a:gd name="connsiteX25" fmla="*/ 1082692 w 4145820"/>
              <a:gd name="connsiteY25" fmla="*/ 448015 h 1317393"/>
              <a:gd name="connsiteX26" fmla="*/ 946623 w 4145820"/>
              <a:gd name="connsiteY26" fmla="*/ 281715 h 1317393"/>
              <a:gd name="connsiteX27" fmla="*/ 833233 w 4145820"/>
              <a:gd name="connsiteY27" fmla="*/ 183447 h 1317393"/>
              <a:gd name="connsiteX28" fmla="*/ 515739 w 4145820"/>
              <a:gd name="connsiteY28" fmla="*/ 153211 h 1317393"/>
              <a:gd name="connsiteX29" fmla="*/ 273839 w 4145820"/>
              <a:gd name="connsiteY29" fmla="*/ 160770 h 1317393"/>
              <a:gd name="connsiteX30" fmla="*/ 122652 w 4145820"/>
              <a:gd name="connsiteY30" fmla="*/ 357307 h 1317393"/>
              <a:gd name="connsiteX31" fmla="*/ 24380 w 4145820"/>
              <a:gd name="connsiteY31" fmla="*/ 674789 h 1317393"/>
              <a:gd name="connsiteX32" fmla="*/ 3212 w 4145820"/>
              <a:gd name="connsiteY32" fmla="*/ 667230 h 1317393"/>
              <a:gd name="connsiteX33" fmla="*/ 77296 w 4145820"/>
              <a:gd name="connsiteY33" fmla="*/ 977153 h 1317393"/>
              <a:gd name="connsiteX34" fmla="*/ 258721 w 4145820"/>
              <a:gd name="connsiteY34" fmla="*/ 1226604 h 1317393"/>
              <a:gd name="connsiteX35" fmla="*/ 598892 w 4145820"/>
              <a:gd name="connsiteY35" fmla="*/ 1302195 h 1317393"/>
              <a:gd name="connsiteX0" fmla="*/ 597156 w 4144084"/>
              <a:gd name="connsiteY0" fmla="*/ 1302195 h 1317393"/>
              <a:gd name="connsiteX1" fmla="*/ 997803 w 4144084"/>
              <a:gd name="connsiteY1" fmla="*/ 1203926 h 1317393"/>
              <a:gd name="connsiteX2" fmla="*/ 1224584 w 4144084"/>
              <a:gd name="connsiteY2" fmla="*/ 931799 h 1317393"/>
              <a:gd name="connsiteX3" fmla="*/ 1300177 w 4144084"/>
              <a:gd name="connsiteY3" fmla="*/ 780616 h 1317393"/>
              <a:gd name="connsiteX4" fmla="*/ 1579874 w 4144084"/>
              <a:gd name="connsiteY4" fmla="*/ 652112 h 1317393"/>
              <a:gd name="connsiteX5" fmla="*/ 1814214 w 4144084"/>
              <a:gd name="connsiteY5" fmla="*/ 659671 h 1317393"/>
              <a:gd name="connsiteX6" fmla="*/ 2018317 w 4144084"/>
              <a:gd name="connsiteY6" fmla="*/ 788176 h 1317393"/>
              <a:gd name="connsiteX7" fmla="*/ 2169505 w 4144084"/>
              <a:gd name="connsiteY7" fmla="*/ 1067862 h 1317393"/>
              <a:gd name="connsiteX8" fmla="*/ 2328251 w 4144084"/>
              <a:gd name="connsiteY8" fmla="*/ 1256840 h 1317393"/>
              <a:gd name="connsiteX9" fmla="*/ 2592829 w 4144084"/>
              <a:gd name="connsiteY9" fmla="*/ 1294636 h 1317393"/>
              <a:gd name="connsiteX10" fmla="*/ 2910323 w 4144084"/>
              <a:gd name="connsiteY10" fmla="*/ 1317313 h 1317393"/>
              <a:gd name="connsiteX11" fmla="*/ 3363885 w 4144084"/>
              <a:gd name="connsiteY11" fmla="*/ 1287077 h 1317393"/>
              <a:gd name="connsiteX12" fmla="*/ 3870362 w 4144084"/>
              <a:gd name="connsiteY12" fmla="*/ 1219045 h 1317393"/>
              <a:gd name="connsiteX13" fmla="*/ 4134940 w 4144084"/>
              <a:gd name="connsiteY13" fmla="*/ 848648 h 1317393"/>
              <a:gd name="connsiteX14" fmla="*/ 4051787 w 4144084"/>
              <a:gd name="connsiteY14" fmla="*/ 266597 h 1317393"/>
              <a:gd name="connsiteX15" fmla="*/ 3749412 w 4144084"/>
              <a:gd name="connsiteY15" fmla="*/ 115415 h 1317393"/>
              <a:gd name="connsiteX16" fmla="*/ 3454597 w 4144084"/>
              <a:gd name="connsiteY16" fmla="*/ 62501 h 1317393"/>
              <a:gd name="connsiteX17" fmla="*/ 3001035 w 4144084"/>
              <a:gd name="connsiteY17" fmla="*/ 32265 h 1317393"/>
              <a:gd name="connsiteX18" fmla="*/ 2418964 w 4144084"/>
              <a:gd name="connsiteY18" fmla="*/ 2028 h 1317393"/>
              <a:gd name="connsiteX19" fmla="*/ 2146827 w 4144084"/>
              <a:gd name="connsiteY19" fmla="*/ 92738 h 1317393"/>
              <a:gd name="connsiteX20" fmla="*/ 2040995 w 4144084"/>
              <a:gd name="connsiteY20" fmla="*/ 228802 h 1317393"/>
              <a:gd name="connsiteX21" fmla="*/ 1927605 w 4144084"/>
              <a:gd name="connsiteY21" fmla="*/ 440457 h 1317393"/>
              <a:gd name="connsiteX22" fmla="*/ 1678146 w 4144084"/>
              <a:gd name="connsiteY22" fmla="*/ 485811 h 1317393"/>
              <a:gd name="connsiteX23" fmla="*/ 1428687 w 4144084"/>
              <a:gd name="connsiteY23" fmla="*/ 523607 h 1317393"/>
              <a:gd name="connsiteX24" fmla="*/ 1201906 w 4144084"/>
              <a:gd name="connsiteY24" fmla="*/ 538725 h 1317393"/>
              <a:gd name="connsiteX25" fmla="*/ 1080956 w 4144084"/>
              <a:gd name="connsiteY25" fmla="*/ 448015 h 1317393"/>
              <a:gd name="connsiteX26" fmla="*/ 944887 w 4144084"/>
              <a:gd name="connsiteY26" fmla="*/ 281715 h 1317393"/>
              <a:gd name="connsiteX27" fmla="*/ 831497 w 4144084"/>
              <a:gd name="connsiteY27" fmla="*/ 183447 h 1317393"/>
              <a:gd name="connsiteX28" fmla="*/ 514003 w 4144084"/>
              <a:gd name="connsiteY28" fmla="*/ 153211 h 1317393"/>
              <a:gd name="connsiteX29" fmla="*/ 272103 w 4144084"/>
              <a:gd name="connsiteY29" fmla="*/ 160770 h 1317393"/>
              <a:gd name="connsiteX30" fmla="*/ 120916 w 4144084"/>
              <a:gd name="connsiteY30" fmla="*/ 357307 h 1317393"/>
              <a:gd name="connsiteX31" fmla="*/ 45322 w 4144084"/>
              <a:gd name="connsiteY31" fmla="*/ 667229 h 1317393"/>
              <a:gd name="connsiteX32" fmla="*/ 1476 w 4144084"/>
              <a:gd name="connsiteY32" fmla="*/ 667230 h 1317393"/>
              <a:gd name="connsiteX33" fmla="*/ 75560 w 4144084"/>
              <a:gd name="connsiteY33" fmla="*/ 977153 h 1317393"/>
              <a:gd name="connsiteX34" fmla="*/ 256985 w 4144084"/>
              <a:gd name="connsiteY34" fmla="*/ 1226604 h 1317393"/>
              <a:gd name="connsiteX35" fmla="*/ 597156 w 4144084"/>
              <a:gd name="connsiteY35" fmla="*/ 1302195 h 1317393"/>
              <a:gd name="connsiteX0" fmla="*/ 595680 w 4142608"/>
              <a:gd name="connsiteY0" fmla="*/ 1302195 h 1317393"/>
              <a:gd name="connsiteX1" fmla="*/ 996327 w 4142608"/>
              <a:gd name="connsiteY1" fmla="*/ 1203926 h 1317393"/>
              <a:gd name="connsiteX2" fmla="*/ 1223108 w 4142608"/>
              <a:gd name="connsiteY2" fmla="*/ 931799 h 1317393"/>
              <a:gd name="connsiteX3" fmla="*/ 1298701 w 4142608"/>
              <a:gd name="connsiteY3" fmla="*/ 780616 h 1317393"/>
              <a:gd name="connsiteX4" fmla="*/ 1578398 w 4142608"/>
              <a:gd name="connsiteY4" fmla="*/ 652112 h 1317393"/>
              <a:gd name="connsiteX5" fmla="*/ 1812738 w 4142608"/>
              <a:gd name="connsiteY5" fmla="*/ 659671 h 1317393"/>
              <a:gd name="connsiteX6" fmla="*/ 2016841 w 4142608"/>
              <a:gd name="connsiteY6" fmla="*/ 788176 h 1317393"/>
              <a:gd name="connsiteX7" fmla="*/ 2168029 w 4142608"/>
              <a:gd name="connsiteY7" fmla="*/ 1067862 h 1317393"/>
              <a:gd name="connsiteX8" fmla="*/ 2326775 w 4142608"/>
              <a:gd name="connsiteY8" fmla="*/ 1256840 h 1317393"/>
              <a:gd name="connsiteX9" fmla="*/ 2591353 w 4142608"/>
              <a:gd name="connsiteY9" fmla="*/ 1294636 h 1317393"/>
              <a:gd name="connsiteX10" fmla="*/ 2908847 w 4142608"/>
              <a:gd name="connsiteY10" fmla="*/ 1317313 h 1317393"/>
              <a:gd name="connsiteX11" fmla="*/ 3362409 w 4142608"/>
              <a:gd name="connsiteY11" fmla="*/ 1287077 h 1317393"/>
              <a:gd name="connsiteX12" fmla="*/ 3868886 w 4142608"/>
              <a:gd name="connsiteY12" fmla="*/ 1219045 h 1317393"/>
              <a:gd name="connsiteX13" fmla="*/ 4133464 w 4142608"/>
              <a:gd name="connsiteY13" fmla="*/ 848648 h 1317393"/>
              <a:gd name="connsiteX14" fmla="*/ 4050311 w 4142608"/>
              <a:gd name="connsiteY14" fmla="*/ 266597 h 1317393"/>
              <a:gd name="connsiteX15" fmla="*/ 3747936 w 4142608"/>
              <a:gd name="connsiteY15" fmla="*/ 115415 h 1317393"/>
              <a:gd name="connsiteX16" fmla="*/ 3453121 w 4142608"/>
              <a:gd name="connsiteY16" fmla="*/ 62501 h 1317393"/>
              <a:gd name="connsiteX17" fmla="*/ 2999559 w 4142608"/>
              <a:gd name="connsiteY17" fmla="*/ 32265 h 1317393"/>
              <a:gd name="connsiteX18" fmla="*/ 2417488 w 4142608"/>
              <a:gd name="connsiteY18" fmla="*/ 2028 h 1317393"/>
              <a:gd name="connsiteX19" fmla="*/ 2145351 w 4142608"/>
              <a:gd name="connsiteY19" fmla="*/ 92738 h 1317393"/>
              <a:gd name="connsiteX20" fmla="*/ 2039519 w 4142608"/>
              <a:gd name="connsiteY20" fmla="*/ 228802 h 1317393"/>
              <a:gd name="connsiteX21" fmla="*/ 1926129 w 4142608"/>
              <a:gd name="connsiteY21" fmla="*/ 440457 h 1317393"/>
              <a:gd name="connsiteX22" fmla="*/ 1676670 w 4142608"/>
              <a:gd name="connsiteY22" fmla="*/ 485811 h 1317393"/>
              <a:gd name="connsiteX23" fmla="*/ 1427211 w 4142608"/>
              <a:gd name="connsiteY23" fmla="*/ 523607 h 1317393"/>
              <a:gd name="connsiteX24" fmla="*/ 1200430 w 4142608"/>
              <a:gd name="connsiteY24" fmla="*/ 538725 h 1317393"/>
              <a:gd name="connsiteX25" fmla="*/ 1079480 w 4142608"/>
              <a:gd name="connsiteY25" fmla="*/ 448015 h 1317393"/>
              <a:gd name="connsiteX26" fmla="*/ 943411 w 4142608"/>
              <a:gd name="connsiteY26" fmla="*/ 281715 h 1317393"/>
              <a:gd name="connsiteX27" fmla="*/ 830021 w 4142608"/>
              <a:gd name="connsiteY27" fmla="*/ 183447 h 1317393"/>
              <a:gd name="connsiteX28" fmla="*/ 512527 w 4142608"/>
              <a:gd name="connsiteY28" fmla="*/ 153211 h 1317393"/>
              <a:gd name="connsiteX29" fmla="*/ 270627 w 4142608"/>
              <a:gd name="connsiteY29" fmla="*/ 160770 h 1317393"/>
              <a:gd name="connsiteX30" fmla="*/ 119440 w 4142608"/>
              <a:gd name="connsiteY30" fmla="*/ 357307 h 1317393"/>
              <a:gd name="connsiteX31" fmla="*/ 0 w 4142608"/>
              <a:gd name="connsiteY31" fmla="*/ 667230 h 1317393"/>
              <a:gd name="connsiteX32" fmla="*/ 74084 w 4142608"/>
              <a:gd name="connsiteY32" fmla="*/ 977153 h 1317393"/>
              <a:gd name="connsiteX33" fmla="*/ 255509 w 4142608"/>
              <a:gd name="connsiteY33" fmla="*/ 1226604 h 1317393"/>
              <a:gd name="connsiteX34" fmla="*/ 595680 w 4142608"/>
              <a:gd name="connsiteY34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60770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550324 w 4097252"/>
              <a:gd name="connsiteY34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60770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272137 w 4097252"/>
              <a:gd name="connsiteY34" fmla="*/ 1181250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272137 w 4097252"/>
              <a:gd name="connsiteY34" fmla="*/ 1181250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309934 w 4097252"/>
              <a:gd name="connsiteY34" fmla="*/ 1234164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50324 w 4097252"/>
              <a:gd name="connsiteY35" fmla="*/ 1302195 h 1317393"/>
              <a:gd name="connsiteX0" fmla="*/ 565443 w 4097252"/>
              <a:gd name="connsiteY0" fmla="*/ 1279517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35853 w 4097252"/>
              <a:gd name="connsiteY1" fmla="*/ 1143454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35853 w 4097252"/>
              <a:gd name="connsiteY1" fmla="*/ 1143454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26993 w 4097252"/>
              <a:gd name="connsiteY23" fmla="*/ 523608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84230 w 4097252"/>
              <a:gd name="connsiteY22" fmla="*/ 516047 h 1317393"/>
              <a:gd name="connsiteX23" fmla="*/ 1526993 w 4097252"/>
              <a:gd name="connsiteY23" fmla="*/ 523608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099995 w 4097252"/>
              <a:gd name="connsiteY19" fmla="*/ 60937 h 1285592"/>
              <a:gd name="connsiteX20" fmla="*/ 1994163 w 4097252"/>
              <a:gd name="connsiteY20" fmla="*/ 197001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1994163 w 4097252"/>
              <a:gd name="connsiteY20" fmla="*/ 197001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099995 w 4097252"/>
              <a:gd name="connsiteY7" fmla="*/ 1066298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1965436 w 4097252"/>
              <a:gd name="connsiteY7" fmla="*/ 809288 h 1285592"/>
              <a:gd name="connsiteX8" fmla="*/ 2099995 w 4097252"/>
              <a:gd name="connsiteY8" fmla="*/ 1066298 h 1285592"/>
              <a:gd name="connsiteX9" fmla="*/ 2281419 w 4097252"/>
              <a:gd name="connsiteY9" fmla="*/ 1225039 h 1285592"/>
              <a:gd name="connsiteX10" fmla="*/ 2545997 w 4097252"/>
              <a:gd name="connsiteY10" fmla="*/ 1262835 h 1285592"/>
              <a:gd name="connsiteX11" fmla="*/ 2863491 w 4097252"/>
              <a:gd name="connsiteY11" fmla="*/ 1285512 h 1285592"/>
              <a:gd name="connsiteX12" fmla="*/ 3317053 w 4097252"/>
              <a:gd name="connsiteY12" fmla="*/ 1255276 h 1285592"/>
              <a:gd name="connsiteX13" fmla="*/ 3823530 w 4097252"/>
              <a:gd name="connsiteY13" fmla="*/ 1187244 h 1285592"/>
              <a:gd name="connsiteX14" fmla="*/ 4088108 w 4097252"/>
              <a:gd name="connsiteY14" fmla="*/ 816847 h 1285592"/>
              <a:gd name="connsiteX15" fmla="*/ 4004955 w 4097252"/>
              <a:gd name="connsiteY15" fmla="*/ 234796 h 1285592"/>
              <a:gd name="connsiteX16" fmla="*/ 3702580 w 4097252"/>
              <a:gd name="connsiteY16" fmla="*/ 83614 h 1285592"/>
              <a:gd name="connsiteX17" fmla="*/ 3407765 w 4097252"/>
              <a:gd name="connsiteY17" fmla="*/ 30700 h 1285592"/>
              <a:gd name="connsiteX18" fmla="*/ 2954203 w 4097252"/>
              <a:gd name="connsiteY18" fmla="*/ 464 h 1285592"/>
              <a:gd name="connsiteX19" fmla="*/ 2402370 w 4097252"/>
              <a:gd name="connsiteY19" fmla="*/ 53377 h 1285592"/>
              <a:gd name="connsiteX20" fmla="*/ 2168029 w 4097252"/>
              <a:gd name="connsiteY20" fmla="*/ 121410 h 1285592"/>
              <a:gd name="connsiteX21" fmla="*/ 2084876 w 4097252"/>
              <a:gd name="connsiteY21" fmla="*/ 219678 h 1285592"/>
              <a:gd name="connsiteX22" fmla="*/ 1880773 w 4097252"/>
              <a:gd name="connsiteY22" fmla="*/ 408656 h 1285592"/>
              <a:gd name="connsiteX23" fmla="*/ 1684230 w 4097252"/>
              <a:gd name="connsiteY23" fmla="*/ 484246 h 1285592"/>
              <a:gd name="connsiteX24" fmla="*/ 1526993 w 4097252"/>
              <a:gd name="connsiteY24" fmla="*/ 491807 h 1285592"/>
              <a:gd name="connsiteX25" fmla="*/ 1381855 w 4097252"/>
              <a:gd name="connsiteY25" fmla="*/ 491806 h 1285592"/>
              <a:gd name="connsiteX26" fmla="*/ 1155074 w 4097252"/>
              <a:gd name="connsiteY26" fmla="*/ 506924 h 1285592"/>
              <a:gd name="connsiteX27" fmla="*/ 1034124 w 4097252"/>
              <a:gd name="connsiteY27" fmla="*/ 416214 h 1285592"/>
              <a:gd name="connsiteX28" fmla="*/ 898055 w 4097252"/>
              <a:gd name="connsiteY28" fmla="*/ 249914 h 1285592"/>
              <a:gd name="connsiteX29" fmla="*/ 784665 w 4097252"/>
              <a:gd name="connsiteY29" fmla="*/ 151646 h 1285592"/>
              <a:gd name="connsiteX30" fmla="*/ 467171 w 4097252"/>
              <a:gd name="connsiteY30" fmla="*/ 121410 h 1285592"/>
              <a:gd name="connsiteX31" fmla="*/ 225271 w 4097252"/>
              <a:gd name="connsiteY31" fmla="*/ 159205 h 1285592"/>
              <a:gd name="connsiteX32" fmla="*/ 74084 w 4097252"/>
              <a:gd name="connsiteY32" fmla="*/ 325506 h 1285592"/>
              <a:gd name="connsiteX33" fmla="*/ 0 w 4097252"/>
              <a:gd name="connsiteY33" fmla="*/ 635429 h 1285592"/>
              <a:gd name="connsiteX34" fmla="*/ 28728 w 4097252"/>
              <a:gd name="connsiteY34" fmla="*/ 945352 h 1285592"/>
              <a:gd name="connsiteX35" fmla="*/ 202594 w 4097252"/>
              <a:gd name="connsiteY35" fmla="*/ 1141889 h 1285592"/>
              <a:gd name="connsiteX36" fmla="*/ 309934 w 4097252"/>
              <a:gd name="connsiteY36" fmla="*/ 1202363 h 1285592"/>
              <a:gd name="connsiteX37" fmla="*/ 565443 w 4097252"/>
              <a:gd name="connsiteY37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65436 w 4097252"/>
              <a:gd name="connsiteY6" fmla="*/ 809288 h 1285592"/>
              <a:gd name="connsiteX7" fmla="*/ 2099995 w 4097252"/>
              <a:gd name="connsiteY7" fmla="*/ 1066298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64118"/>
              <a:gd name="connsiteX1" fmla="*/ 928294 w 4097252"/>
              <a:gd name="connsiteY1" fmla="*/ 1081417 h 1264118"/>
              <a:gd name="connsiteX2" fmla="*/ 1064361 w 4097252"/>
              <a:gd name="connsiteY2" fmla="*/ 854643 h 1264118"/>
              <a:gd name="connsiteX3" fmla="*/ 1253345 w 4097252"/>
              <a:gd name="connsiteY3" fmla="*/ 748815 h 1264118"/>
              <a:gd name="connsiteX4" fmla="*/ 1563280 w 4097252"/>
              <a:gd name="connsiteY4" fmla="*/ 718579 h 1264118"/>
              <a:gd name="connsiteX5" fmla="*/ 1759823 w 4097252"/>
              <a:gd name="connsiteY5" fmla="*/ 711020 h 1264118"/>
              <a:gd name="connsiteX6" fmla="*/ 1965436 w 4097252"/>
              <a:gd name="connsiteY6" fmla="*/ 809288 h 1264118"/>
              <a:gd name="connsiteX7" fmla="*/ 2099995 w 4097252"/>
              <a:gd name="connsiteY7" fmla="*/ 1066298 h 1264118"/>
              <a:gd name="connsiteX8" fmla="*/ 2281419 w 4097252"/>
              <a:gd name="connsiteY8" fmla="*/ 1225039 h 1264118"/>
              <a:gd name="connsiteX9" fmla="*/ 2545997 w 4097252"/>
              <a:gd name="connsiteY9" fmla="*/ 1262835 h 1264118"/>
              <a:gd name="connsiteX10" fmla="*/ 2871050 w 4097252"/>
              <a:gd name="connsiteY10" fmla="*/ 1255276 h 1264118"/>
              <a:gd name="connsiteX11" fmla="*/ 3317053 w 4097252"/>
              <a:gd name="connsiteY11" fmla="*/ 1255276 h 1264118"/>
              <a:gd name="connsiteX12" fmla="*/ 3823530 w 4097252"/>
              <a:gd name="connsiteY12" fmla="*/ 1187244 h 1264118"/>
              <a:gd name="connsiteX13" fmla="*/ 4088108 w 4097252"/>
              <a:gd name="connsiteY13" fmla="*/ 816847 h 1264118"/>
              <a:gd name="connsiteX14" fmla="*/ 4004955 w 4097252"/>
              <a:gd name="connsiteY14" fmla="*/ 234796 h 1264118"/>
              <a:gd name="connsiteX15" fmla="*/ 3702580 w 4097252"/>
              <a:gd name="connsiteY15" fmla="*/ 83614 h 1264118"/>
              <a:gd name="connsiteX16" fmla="*/ 3407765 w 4097252"/>
              <a:gd name="connsiteY16" fmla="*/ 30700 h 1264118"/>
              <a:gd name="connsiteX17" fmla="*/ 2954203 w 4097252"/>
              <a:gd name="connsiteY17" fmla="*/ 464 h 1264118"/>
              <a:gd name="connsiteX18" fmla="*/ 2402370 w 4097252"/>
              <a:gd name="connsiteY18" fmla="*/ 53377 h 1264118"/>
              <a:gd name="connsiteX19" fmla="*/ 2168029 w 4097252"/>
              <a:gd name="connsiteY19" fmla="*/ 121410 h 1264118"/>
              <a:gd name="connsiteX20" fmla="*/ 2084876 w 4097252"/>
              <a:gd name="connsiteY20" fmla="*/ 219678 h 1264118"/>
              <a:gd name="connsiteX21" fmla="*/ 1880773 w 4097252"/>
              <a:gd name="connsiteY21" fmla="*/ 408656 h 1264118"/>
              <a:gd name="connsiteX22" fmla="*/ 1684230 w 4097252"/>
              <a:gd name="connsiteY22" fmla="*/ 484246 h 1264118"/>
              <a:gd name="connsiteX23" fmla="*/ 1526993 w 4097252"/>
              <a:gd name="connsiteY23" fmla="*/ 491807 h 1264118"/>
              <a:gd name="connsiteX24" fmla="*/ 1381855 w 4097252"/>
              <a:gd name="connsiteY24" fmla="*/ 491806 h 1264118"/>
              <a:gd name="connsiteX25" fmla="*/ 1155074 w 4097252"/>
              <a:gd name="connsiteY25" fmla="*/ 506924 h 1264118"/>
              <a:gd name="connsiteX26" fmla="*/ 1034124 w 4097252"/>
              <a:gd name="connsiteY26" fmla="*/ 416214 h 1264118"/>
              <a:gd name="connsiteX27" fmla="*/ 898055 w 4097252"/>
              <a:gd name="connsiteY27" fmla="*/ 249914 h 1264118"/>
              <a:gd name="connsiteX28" fmla="*/ 784665 w 4097252"/>
              <a:gd name="connsiteY28" fmla="*/ 151646 h 1264118"/>
              <a:gd name="connsiteX29" fmla="*/ 467171 w 4097252"/>
              <a:gd name="connsiteY29" fmla="*/ 121410 h 1264118"/>
              <a:gd name="connsiteX30" fmla="*/ 225271 w 4097252"/>
              <a:gd name="connsiteY30" fmla="*/ 159205 h 1264118"/>
              <a:gd name="connsiteX31" fmla="*/ 74084 w 4097252"/>
              <a:gd name="connsiteY31" fmla="*/ 325506 h 1264118"/>
              <a:gd name="connsiteX32" fmla="*/ 0 w 4097252"/>
              <a:gd name="connsiteY32" fmla="*/ 635429 h 1264118"/>
              <a:gd name="connsiteX33" fmla="*/ 28728 w 4097252"/>
              <a:gd name="connsiteY33" fmla="*/ 945352 h 1264118"/>
              <a:gd name="connsiteX34" fmla="*/ 202594 w 4097252"/>
              <a:gd name="connsiteY34" fmla="*/ 1141889 h 1264118"/>
              <a:gd name="connsiteX35" fmla="*/ 309934 w 4097252"/>
              <a:gd name="connsiteY35" fmla="*/ 1202363 h 1264118"/>
              <a:gd name="connsiteX36" fmla="*/ 565443 w 4097252"/>
              <a:gd name="connsiteY36" fmla="*/ 1247716 h 1264118"/>
              <a:gd name="connsiteX0" fmla="*/ 565443 w 4097252"/>
              <a:gd name="connsiteY0" fmla="*/ 1247716 h 1260923"/>
              <a:gd name="connsiteX1" fmla="*/ 928294 w 4097252"/>
              <a:gd name="connsiteY1" fmla="*/ 1081417 h 1260923"/>
              <a:gd name="connsiteX2" fmla="*/ 1064361 w 4097252"/>
              <a:gd name="connsiteY2" fmla="*/ 854643 h 1260923"/>
              <a:gd name="connsiteX3" fmla="*/ 1253345 w 4097252"/>
              <a:gd name="connsiteY3" fmla="*/ 748815 h 1260923"/>
              <a:gd name="connsiteX4" fmla="*/ 1563280 w 4097252"/>
              <a:gd name="connsiteY4" fmla="*/ 718579 h 1260923"/>
              <a:gd name="connsiteX5" fmla="*/ 1759823 w 4097252"/>
              <a:gd name="connsiteY5" fmla="*/ 711020 h 1260923"/>
              <a:gd name="connsiteX6" fmla="*/ 1965436 w 4097252"/>
              <a:gd name="connsiteY6" fmla="*/ 809288 h 1260923"/>
              <a:gd name="connsiteX7" fmla="*/ 2099995 w 4097252"/>
              <a:gd name="connsiteY7" fmla="*/ 1066298 h 1260923"/>
              <a:gd name="connsiteX8" fmla="*/ 2281419 w 4097252"/>
              <a:gd name="connsiteY8" fmla="*/ 1225039 h 1260923"/>
              <a:gd name="connsiteX9" fmla="*/ 2568675 w 4097252"/>
              <a:gd name="connsiteY9" fmla="*/ 1240157 h 1260923"/>
              <a:gd name="connsiteX10" fmla="*/ 2871050 w 4097252"/>
              <a:gd name="connsiteY10" fmla="*/ 1255276 h 1260923"/>
              <a:gd name="connsiteX11" fmla="*/ 3317053 w 4097252"/>
              <a:gd name="connsiteY11" fmla="*/ 1255276 h 1260923"/>
              <a:gd name="connsiteX12" fmla="*/ 3823530 w 4097252"/>
              <a:gd name="connsiteY12" fmla="*/ 1187244 h 1260923"/>
              <a:gd name="connsiteX13" fmla="*/ 4088108 w 4097252"/>
              <a:gd name="connsiteY13" fmla="*/ 816847 h 1260923"/>
              <a:gd name="connsiteX14" fmla="*/ 4004955 w 4097252"/>
              <a:gd name="connsiteY14" fmla="*/ 234796 h 1260923"/>
              <a:gd name="connsiteX15" fmla="*/ 3702580 w 4097252"/>
              <a:gd name="connsiteY15" fmla="*/ 83614 h 1260923"/>
              <a:gd name="connsiteX16" fmla="*/ 3407765 w 4097252"/>
              <a:gd name="connsiteY16" fmla="*/ 30700 h 1260923"/>
              <a:gd name="connsiteX17" fmla="*/ 2954203 w 4097252"/>
              <a:gd name="connsiteY17" fmla="*/ 464 h 1260923"/>
              <a:gd name="connsiteX18" fmla="*/ 2402370 w 4097252"/>
              <a:gd name="connsiteY18" fmla="*/ 53377 h 1260923"/>
              <a:gd name="connsiteX19" fmla="*/ 2168029 w 4097252"/>
              <a:gd name="connsiteY19" fmla="*/ 121410 h 1260923"/>
              <a:gd name="connsiteX20" fmla="*/ 2084876 w 4097252"/>
              <a:gd name="connsiteY20" fmla="*/ 219678 h 1260923"/>
              <a:gd name="connsiteX21" fmla="*/ 1880773 w 4097252"/>
              <a:gd name="connsiteY21" fmla="*/ 408656 h 1260923"/>
              <a:gd name="connsiteX22" fmla="*/ 1684230 w 4097252"/>
              <a:gd name="connsiteY22" fmla="*/ 484246 h 1260923"/>
              <a:gd name="connsiteX23" fmla="*/ 1526993 w 4097252"/>
              <a:gd name="connsiteY23" fmla="*/ 491807 h 1260923"/>
              <a:gd name="connsiteX24" fmla="*/ 1381855 w 4097252"/>
              <a:gd name="connsiteY24" fmla="*/ 491806 h 1260923"/>
              <a:gd name="connsiteX25" fmla="*/ 1155074 w 4097252"/>
              <a:gd name="connsiteY25" fmla="*/ 506924 h 1260923"/>
              <a:gd name="connsiteX26" fmla="*/ 1034124 w 4097252"/>
              <a:gd name="connsiteY26" fmla="*/ 416214 h 1260923"/>
              <a:gd name="connsiteX27" fmla="*/ 898055 w 4097252"/>
              <a:gd name="connsiteY27" fmla="*/ 249914 h 1260923"/>
              <a:gd name="connsiteX28" fmla="*/ 784665 w 4097252"/>
              <a:gd name="connsiteY28" fmla="*/ 151646 h 1260923"/>
              <a:gd name="connsiteX29" fmla="*/ 467171 w 4097252"/>
              <a:gd name="connsiteY29" fmla="*/ 121410 h 1260923"/>
              <a:gd name="connsiteX30" fmla="*/ 225271 w 4097252"/>
              <a:gd name="connsiteY30" fmla="*/ 159205 h 1260923"/>
              <a:gd name="connsiteX31" fmla="*/ 74084 w 4097252"/>
              <a:gd name="connsiteY31" fmla="*/ 325506 h 1260923"/>
              <a:gd name="connsiteX32" fmla="*/ 0 w 4097252"/>
              <a:gd name="connsiteY32" fmla="*/ 635429 h 1260923"/>
              <a:gd name="connsiteX33" fmla="*/ 28728 w 4097252"/>
              <a:gd name="connsiteY33" fmla="*/ 945352 h 1260923"/>
              <a:gd name="connsiteX34" fmla="*/ 202594 w 4097252"/>
              <a:gd name="connsiteY34" fmla="*/ 1141889 h 1260923"/>
              <a:gd name="connsiteX35" fmla="*/ 309934 w 4097252"/>
              <a:gd name="connsiteY35" fmla="*/ 1202363 h 1260923"/>
              <a:gd name="connsiteX36" fmla="*/ 565443 w 4097252"/>
              <a:gd name="connsiteY36" fmla="*/ 1247716 h 1260923"/>
              <a:gd name="connsiteX0" fmla="*/ 565443 w 4097252"/>
              <a:gd name="connsiteY0" fmla="*/ 1247716 h 1264117"/>
              <a:gd name="connsiteX1" fmla="*/ 928294 w 4097252"/>
              <a:gd name="connsiteY1" fmla="*/ 1081417 h 1264117"/>
              <a:gd name="connsiteX2" fmla="*/ 1064361 w 4097252"/>
              <a:gd name="connsiteY2" fmla="*/ 854643 h 1264117"/>
              <a:gd name="connsiteX3" fmla="*/ 1253345 w 4097252"/>
              <a:gd name="connsiteY3" fmla="*/ 748815 h 1264117"/>
              <a:gd name="connsiteX4" fmla="*/ 1563280 w 4097252"/>
              <a:gd name="connsiteY4" fmla="*/ 718579 h 1264117"/>
              <a:gd name="connsiteX5" fmla="*/ 1759823 w 4097252"/>
              <a:gd name="connsiteY5" fmla="*/ 711020 h 1264117"/>
              <a:gd name="connsiteX6" fmla="*/ 1965436 w 4097252"/>
              <a:gd name="connsiteY6" fmla="*/ 809288 h 1264117"/>
              <a:gd name="connsiteX7" fmla="*/ 2099995 w 4097252"/>
              <a:gd name="connsiteY7" fmla="*/ 1066298 h 1264117"/>
              <a:gd name="connsiteX8" fmla="*/ 2281419 w 4097252"/>
              <a:gd name="connsiteY8" fmla="*/ 1225039 h 1264117"/>
              <a:gd name="connsiteX9" fmla="*/ 2538437 w 4097252"/>
              <a:gd name="connsiteY9" fmla="*/ 1262834 h 1264117"/>
              <a:gd name="connsiteX10" fmla="*/ 2871050 w 4097252"/>
              <a:gd name="connsiteY10" fmla="*/ 1255276 h 1264117"/>
              <a:gd name="connsiteX11" fmla="*/ 3317053 w 4097252"/>
              <a:gd name="connsiteY11" fmla="*/ 1255276 h 1264117"/>
              <a:gd name="connsiteX12" fmla="*/ 3823530 w 4097252"/>
              <a:gd name="connsiteY12" fmla="*/ 1187244 h 1264117"/>
              <a:gd name="connsiteX13" fmla="*/ 4088108 w 4097252"/>
              <a:gd name="connsiteY13" fmla="*/ 816847 h 1264117"/>
              <a:gd name="connsiteX14" fmla="*/ 4004955 w 4097252"/>
              <a:gd name="connsiteY14" fmla="*/ 234796 h 1264117"/>
              <a:gd name="connsiteX15" fmla="*/ 3702580 w 4097252"/>
              <a:gd name="connsiteY15" fmla="*/ 83614 h 1264117"/>
              <a:gd name="connsiteX16" fmla="*/ 3407765 w 4097252"/>
              <a:gd name="connsiteY16" fmla="*/ 30700 h 1264117"/>
              <a:gd name="connsiteX17" fmla="*/ 2954203 w 4097252"/>
              <a:gd name="connsiteY17" fmla="*/ 464 h 1264117"/>
              <a:gd name="connsiteX18" fmla="*/ 2402370 w 4097252"/>
              <a:gd name="connsiteY18" fmla="*/ 53377 h 1264117"/>
              <a:gd name="connsiteX19" fmla="*/ 2168029 w 4097252"/>
              <a:gd name="connsiteY19" fmla="*/ 121410 h 1264117"/>
              <a:gd name="connsiteX20" fmla="*/ 2084876 w 4097252"/>
              <a:gd name="connsiteY20" fmla="*/ 219678 h 1264117"/>
              <a:gd name="connsiteX21" fmla="*/ 1880773 w 4097252"/>
              <a:gd name="connsiteY21" fmla="*/ 408656 h 1264117"/>
              <a:gd name="connsiteX22" fmla="*/ 1684230 w 4097252"/>
              <a:gd name="connsiteY22" fmla="*/ 484246 h 1264117"/>
              <a:gd name="connsiteX23" fmla="*/ 1526993 w 4097252"/>
              <a:gd name="connsiteY23" fmla="*/ 491807 h 1264117"/>
              <a:gd name="connsiteX24" fmla="*/ 1381855 w 4097252"/>
              <a:gd name="connsiteY24" fmla="*/ 491806 h 1264117"/>
              <a:gd name="connsiteX25" fmla="*/ 1155074 w 4097252"/>
              <a:gd name="connsiteY25" fmla="*/ 506924 h 1264117"/>
              <a:gd name="connsiteX26" fmla="*/ 1034124 w 4097252"/>
              <a:gd name="connsiteY26" fmla="*/ 416214 h 1264117"/>
              <a:gd name="connsiteX27" fmla="*/ 898055 w 4097252"/>
              <a:gd name="connsiteY27" fmla="*/ 249914 h 1264117"/>
              <a:gd name="connsiteX28" fmla="*/ 784665 w 4097252"/>
              <a:gd name="connsiteY28" fmla="*/ 151646 h 1264117"/>
              <a:gd name="connsiteX29" fmla="*/ 467171 w 4097252"/>
              <a:gd name="connsiteY29" fmla="*/ 121410 h 1264117"/>
              <a:gd name="connsiteX30" fmla="*/ 225271 w 4097252"/>
              <a:gd name="connsiteY30" fmla="*/ 159205 h 1264117"/>
              <a:gd name="connsiteX31" fmla="*/ 74084 w 4097252"/>
              <a:gd name="connsiteY31" fmla="*/ 325506 h 1264117"/>
              <a:gd name="connsiteX32" fmla="*/ 0 w 4097252"/>
              <a:gd name="connsiteY32" fmla="*/ 635429 h 1264117"/>
              <a:gd name="connsiteX33" fmla="*/ 28728 w 4097252"/>
              <a:gd name="connsiteY33" fmla="*/ 945352 h 1264117"/>
              <a:gd name="connsiteX34" fmla="*/ 202594 w 4097252"/>
              <a:gd name="connsiteY34" fmla="*/ 1141889 h 1264117"/>
              <a:gd name="connsiteX35" fmla="*/ 309934 w 4097252"/>
              <a:gd name="connsiteY35" fmla="*/ 1202363 h 1264117"/>
              <a:gd name="connsiteX36" fmla="*/ 565443 w 4097252"/>
              <a:gd name="connsiteY36" fmla="*/ 1247716 h 1264117"/>
              <a:gd name="connsiteX0" fmla="*/ 565443 w 4090333"/>
              <a:gd name="connsiteY0" fmla="*/ 1247716 h 1264117"/>
              <a:gd name="connsiteX1" fmla="*/ 928294 w 4090333"/>
              <a:gd name="connsiteY1" fmla="*/ 1081417 h 1264117"/>
              <a:gd name="connsiteX2" fmla="*/ 1064361 w 4090333"/>
              <a:gd name="connsiteY2" fmla="*/ 854643 h 1264117"/>
              <a:gd name="connsiteX3" fmla="*/ 1253345 w 4090333"/>
              <a:gd name="connsiteY3" fmla="*/ 748815 h 1264117"/>
              <a:gd name="connsiteX4" fmla="*/ 1563280 w 4090333"/>
              <a:gd name="connsiteY4" fmla="*/ 718579 h 1264117"/>
              <a:gd name="connsiteX5" fmla="*/ 1759823 w 4090333"/>
              <a:gd name="connsiteY5" fmla="*/ 711020 h 1264117"/>
              <a:gd name="connsiteX6" fmla="*/ 1965436 w 4090333"/>
              <a:gd name="connsiteY6" fmla="*/ 809288 h 1264117"/>
              <a:gd name="connsiteX7" fmla="*/ 2099995 w 4090333"/>
              <a:gd name="connsiteY7" fmla="*/ 1066298 h 1264117"/>
              <a:gd name="connsiteX8" fmla="*/ 2281419 w 4090333"/>
              <a:gd name="connsiteY8" fmla="*/ 1225039 h 1264117"/>
              <a:gd name="connsiteX9" fmla="*/ 2538437 w 4090333"/>
              <a:gd name="connsiteY9" fmla="*/ 1262834 h 1264117"/>
              <a:gd name="connsiteX10" fmla="*/ 2871050 w 4090333"/>
              <a:gd name="connsiteY10" fmla="*/ 1255276 h 1264117"/>
              <a:gd name="connsiteX11" fmla="*/ 3317053 w 4090333"/>
              <a:gd name="connsiteY11" fmla="*/ 1255276 h 1264117"/>
              <a:gd name="connsiteX12" fmla="*/ 3823530 w 4090333"/>
              <a:gd name="connsiteY12" fmla="*/ 1187244 h 1264117"/>
              <a:gd name="connsiteX13" fmla="*/ 4088108 w 4090333"/>
              <a:gd name="connsiteY13" fmla="*/ 816847 h 1264117"/>
              <a:gd name="connsiteX14" fmla="*/ 3936921 w 4090333"/>
              <a:gd name="connsiteY14" fmla="*/ 295269 h 1264117"/>
              <a:gd name="connsiteX15" fmla="*/ 3702580 w 4090333"/>
              <a:gd name="connsiteY15" fmla="*/ 83614 h 1264117"/>
              <a:gd name="connsiteX16" fmla="*/ 3407765 w 4090333"/>
              <a:gd name="connsiteY16" fmla="*/ 30700 h 1264117"/>
              <a:gd name="connsiteX17" fmla="*/ 2954203 w 4090333"/>
              <a:gd name="connsiteY17" fmla="*/ 464 h 1264117"/>
              <a:gd name="connsiteX18" fmla="*/ 2402370 w 4090333"/>
              <a:gd name="connsiteY18" fmla="*/ 53377 h 1264117"/>
              <a:gd name="connsiteX19" fmla="*/ 2168029 w 4090333"/>
              <a:gd name="connsiteY19" fmla="*/ 121410 h 1264117"/>
              <a:gd name="connsiteX20" fmla="*/ 2084876 w 4090333"/>
              <a:gd name="connsiteY20" fmla="*/ 219678 h 1264117"/>
              <a:gd name="connsiteX21" fmla="*/ 1880773 w 4090333"/>
              <a:gd name="connsiteY21" fmla="*/ 408656 h 1264117"/>
              <a:gd name="connsiteX22" fmla="*/ 1684230 w 4090333"/>
              <a:gd name="connsiteY22" fmla="*/ 484246 h 1264117"/>
              <a:gd name="connsiteX23" fmla="*/ 1526993 w 4090333"/>
              <a:gd name="connsiteY23" fmla="*/ 491807 h 1264117"/>
              <a:gd name="connsiteX24" fmla="*/ 1381855 w 4090333"/>
              <a:gd name="connsiteY24" fmla="*/ 491806 h 1264117"/>
              <a:gd name="connsiteX25" fmla="*/ 1155074 w 4090333"/>
              <a:gd name="connsiteY25" fmla="*/ 506924 h 1264117"/>
              <a:gd name="connsiteX26" fmla="*/ 1034124 w 4090333"/>
              <a:gd name="connsiteY26" fmla="*/ 416214 h 1264117"/>
              <a:gd name="connsiteX27" fmla="*/ 898055 w 4090333"/>
              <a:gd name="connsiteY27" fmla="*/ 249914 h 1264117"/>
              <a:gd name="connsiteX28" fmla="*/ 784665 w 4090333"/>
              <a:gd name="connsiteY28" fmla="*/ 151646 h 1264117"/>
              <a:gd name="connsiteX29" fmla="*/ 467171 w 4090333"/>
              <a:gd name="connsiteY29" fmla="*/ 121410 h 1264117"/>
              <a:gd name="connsiteX30" fmla="*/ 225271 w 4090333"/>
              <a:gd name="connsiteY30" fmla="*/ 159205 h 1264117"/>
              <a:gd name="connsiteX31" fmla="*/ 74084 w 4090333"/>
              <a:gd name="connsiteY31" fmla="*/ 325506 h 1264117"/>
              <a:gd name="connsiteX32" fmla="*/ 0 w 4090333"/>
              <a:gd name="connsiteY32" fmla="*/ 635429 h 1264117"/>
              <a:gd name="connsiteX33" fmla="*/ 28728 w 4090333"/>
              <a:gd name="connsiteY33" fmla="*/ 945352 h 1264117"/>
              <a:gd name="connsiteX34" fmla="*/ 202594 w 4090333"/>
              <a:gd name="connsiteY34" fmla="*/ 1141889 h 1264117"/>
              <a:gd name="connsiteX35" fmla="*/ 309934 w 4090333"/>
              <a:gd name="connsiteY35" fmla="*/ 1202363 h 1264117"/>
              <a:gd name="connsiteX36" fmla="*/ 565443 w 4090333"/>
              <a:gd name="connsiteY36" fmla="*/ 1247716 h 1264117"/>
              <a:gd name="connsiteX0" fmla="*/ 565443 w 4045972"/>
              <a:gd name="connsiteY0" fmla="*/ 1247716 h 1264117"/>
              <a:gd name="connsiteX1" fmla="*/ 928294 w 4045972"/>
              <a:gd name="connsiteY1" fmla="*/ 1081417 h 1264117"/>
              <a:gd name="connsiteX2" fmla="*/ 1064361 w 4045972"/>
              <a:gd name="connsiteY2" fmla="*/ 854643 h 1264117"/>
              <a:gd name="connsiteX3" fmla="*/ 1253345 w 4045972"/>
              <a:gd name="connsiteY3" fmla="*/ 748815 h 1264117"/>
              <a:gd name="connsiteX4" fmla="*/ 1563280 w 4045972"/>
              <a:gd name="connsiteY4" fmla="*/ 718579 h 1264117"/>
              <a:gd name="connsiteX5" fmla="*/ 1759823 w 4045972"/>
              <a:gd name="connsiteY5" fmla="*/ 711020 h 1264117"/>
              <a:gd name="connsiteX6" fmla="*/ 1965436 w 4045972"/>
              <a:gd name="connsiteY6" fmla="*/ 809288 h 1264117"/>
              <a:gd name="connsiteX7" fmla="*/ 2099995 w 4045972"/>
              <a:gd name="connsiteY7" fmla="*/ 1066298 h 1264117"/>
              <a:gd name="connsiteX8" fmla="*/ 2281419 w 4045972"/>
              <a:gd name="connsiteY8" fmla="*/ 1225039 h 1264117"/>
              <a:gd name="connsiteX9" fmla="*/ 2538437 w 4045972"/>
              <a:gd name="connsiteY9" fmla="*/ 1262834 h 1264117"/>
              <a:gd name="connsiteX10" fmla="*/ 2871050 w 4045972"/>
              <a:gd name="connsiteY10" fmla="*/ 1255276 h 1264117"/>
              <a:gd name="connsiteX11" fmla="*/ 3317053 w 4045972"/>
              <a:gd name="connsiteY11" fmla="*/ 1255276 h 1264117"/>
              <a:gd name="connsiteX12" fmla="*/ 3823530 w 4045972"/>
              <a:gd name="connsiteY12" fmla="*/ 1187244 h 1264117"/>
              <a:gd name="connsiteX13" fmla="*/ 4042752 w 4045972"/>
              <a:gd name="connsiteY13" fmla="*/ 816847 h 1264117"/>
              <a:gd name="connsiteX14" fmla="*/ 3936921 w 4045972"/>
              <a:gd name="connsiteY14" fmla="*/ 295269 h 1264117"/>
              <a:gd name="connsiteX15" fmla="*/ 3702580 w 4045972"/>
              <a:gd name="connsiteY15" fmla="*/ 83614 h 1264117"/>
              <a:gd name="connsiteX16" fmla="*/ 3407765 w 4045972"/>
              <a:gd name="connsiteY16" fmla="*/ 30700 h 1264117"/>
              <a:gd name="connsiteX17" fmla="*/ 2954203 w 4045972"/>
              <a:gd name="connsiteY17" fmla="*/ 464 h 1264117"/>
              <a:gd name="connsiteX18" fmla="*/ 2402370 w 4045972"/>
              <a:gd name="connsiteY18" fmla="*/ 53377 h 1264117"/>
              <a:gd name="connsiteX19" fmla="*/ 2168029 w 4045972"/>
              <a:gd name="connsiteY19" fmla="*/ 121410 h 1264117"/>
              <a:gd name="connsiteX20" fmla="*/ 2084876 w 4045972"/>
              <a:gd name="connsiteY20" fmla="*/ 219678 h 1264117"/>
              <a:gd name="connsiteX21" fmla="*/ 1880773 w 4045972"/>
              <a:gd name="connsiteY21" fmla="*/ 408656 h 1264117"/>
              <a:gd name="connsiteX22" fmla="*/ 1684230 w 4045972"/>
              <a:gd name="connsiteY22" fmla="*/ 484246 h 1264117"/>
              <a:gd name="connsiteX23" fmla="*/ 1526993 w 4045972"/>
              <a:gd name="connsiteY23" fmla="*/ 491807 h 1264117"/>
              <a:gd name="connsiteX24" fmla="*/ 1381855 w 4045972"/>
              <a:gd name="connsiteY24" fmla="*/ 491806 h 1264117"/>
              <a:gd name="connsiteX25" fmla="*/ 1155074 w 4045972"/>
              <a:gd name="connsiteY25" fmla="*/ 506924 h 1264117"/>
              <a:gd name="connsiteX26" fmla="*/ 1034124 w 4045972"/>
              <a:gd name="connsiteY26" fmla="*/ 416214 h 1264117"/>
              <a:gd name="connsiteX27" fmla="*/ 898055 w 4045972"/>
              <a:gd name="connsiteY27" fmla="*/ 249914 h 1264117"/>
              <a:gd name="connsiteX28" fmla="*/ 784665 w 4045972"/>
              <a:gd name="connsiteY28" fmla="*/ 151646 h 1264117"/>
              <a:gd name="connsiteX29" fmla="*/ 467171 w 4045972"/>
              <a:gd name="connsiteY29" fmla="*/ 121410 h 1264117"/>
              <a:gd name="connsiteX30" fmla="*/ 225271 w 4045972"/>
              <a:gd name="connsiteY30" fmla="*/ 159205 h 1264117"/>
              <a:gd name="connsiteX31" fmla="*/ 74084 w 4045972"/>
              <a:gd name="connsiteY31" fmla="*/ 325506 h 1264117"/>
              <a:gd name="connsiteX32" fmla="*/ 0 w 4045972"/>
              <a:gd name="connsiteY32" fmla="*/ 635429 h 1264117"/>
              <a:gd name="connsiteX33" fmla="*/ 28728 w 4045972"/>
              <a:gd name="connsiteY33" fmla="*/ 945352 h 1264117"/>
              <a:gd name="connsiteX34" fmla="*/ 202594 w 4045972"/>
              <a:gd name="connsiteY34" fmla="*/ 1141889 h 1264117"/>
              <a:gd name="connsiteX35" fmla="*/ 309934 w 4045972"/>
              <a:gd name="connsiteY35" fmla="*/ 1202363 h 1264117"/>
              <a:gd name="connsiteX36" fmla="*/ 565443 w 4045972"/>
              <a:gd name="connsiteY36" fmla="*/ 1247716 h 1264117"/>
              <a:gd name="connsiteX0" fmla="*/ 565443 w 4045308"/>
              <a:gd name="connsiteY0" fmla="*/ 1247716 h 1264117"/>
              <a:gd name="connsiteX1" fmla="*/ 928294 w 4045308"/>
              <a:gd name="connsiteY1" fmla="*/ 1081417 h 1264117"/>
              <a:gd name="connsiteX2" fmla="*/ 1064361 w 4045308"/>
              <a:gd name="connsiteY2" fmla="*/ 854643 h 1264117"/>
              <a:gd name="connsiteX3" fmla="*/ 1253345 w 4045308"/>
              <a:gd name="connsiteY3" fmla="*/ 748815 h 1264117"/>
              <a:gd name="connsiteX4" fmla="*/ 1563280 w 4045308"/>
              <a:gd name="connsiteY4" fmla="*/ 718579 h 1264117"/>
              <a:gd name="connsiteX5" fmla="*/ 1759823 w 4045308"/>
              <a:gd name="connsiteY5" fmla="*/ 711020 h 1264117"/>
              <a:gd name="connsiteX6" fmla="*/ 1965436 w 4045308"/>
              <a:gd name="connsiteY6" fmla="*/ 809288 h 1264117"/>
              <a:gd name="connsiteX7" fmla="*/ 2099995 w 4045308"/>
              <a:gd name="connsiteY7" fmla="*/ 1066298 h 1264117"/>
              <a:gd name="connsiteX8" fmla="*/ 2281419 w 4045308"/>
              <a:gd name="connsiteY8" fmla="*/ 1225039 h 1264117"/>
              <a:gd name="connsiteX9" fmla="*/ 2538437 w 4045308"/>
              <a:gd name="connsiteY9" fmla="*/ 1262834 h 1264117"/>
              <a:gd name="connsiteX10" fmla="*/ 2871050 w 4045308"/>
              <a:gd name="connsiteY10" fmla="*/ 1255276 h 1264117"/>
              <a:gd name="connsiteX11" fmla="*/ 3317053 w 4045308"/>
              <a:gd name="connsiteY11" fmla="*/ 1255276 h 1264117"/>
              <a:gd name="connsiteX12" fmla="*/ 3838649 w 4045308"/>
              <a:gd name="connsiteY12" fmla="*/ 1179685 h 1264117"/>
              <a:gd name="connsiteX13" fmla="*/ 4042752 w 4045308"/>
              <a:gd name="connsiteY13" fmla="*/ 816847 h 1264117"/>
              <a:gd name="connsiteX14" fmla="*/ 3936921 w 4045308"/>
              <a:gd name="connsiteY14" fmla="*/ 295269 h 1264117"/>
              <a:gd name="connsiteX15" fmla="*/ 3702580 w 4045308"/>
              <a:gd name="connsiteY15" fmla="*/ 83614 h 1264117"/>
              <a:gd name="connsiteX16" fmla="*/ 3407765 w 4045308"/>
              <a:gd name="connsiteY16" fmla="*/ 30700 h 1264117"/>
              <a:gd name="connsiteX17" fmla="*/ 2954203 w 4045308"/>
              <a:gd name="connsiteY17" fmla="*/ 464 h 1264117"/>
              <a:gd name="connsiteX18" fmla="*/ 2402370 w 4045308"/>
              <a:gd name="connsiteY18" fmla="*/ 53377 h 1264117"/>
              <a:gd name="connsiteX19" fmla="*/ 2168029 w 4045308"/>
              <a:gd name="connsiteY19" fmla="*/ 121410 h 1264117"/>
              <a:gd name="connsiteX20" fmla="*/ 2084876 w 4045308"/>
              <a:gd name="connsiteY20" fmla="*/ 219678 h 1264117"/>
              <a:gd name="connsiteX21" fmla="*/ 1880773 w 4045308"/>
              <a:gd name="connsiteY21" fmla="*/ 408656 h 1264117"/>
              <a:gd name="connsiteX22" fmla="*/ 1684230 w 4045308"/>
              <a:gd name="connsiteY22" fmla="*/ 484246 h 1264117"/>
              <a:gd name="connsiteX23" fmla="*/ 1526993 w 4045308"/>
              <a:gd name="connsiteY23" fmla="*/ 491807 h 1264117"/>
              <a:gd name="connsiteX24" fmla="*/ 1381855 w 4045308"/>
              <a:gd name="connsiteY24" fmla="*/ 491806 h 1264117"/>
              <a:gd name="connsiteX25" fmla="*/ 1155074 w 4045308"/>
              <a:gd name="connsiteY25" fmla="*/ 506924 h 1264117"/>
              <a:gd name="connsiteX26" fmla="*/ 1034124 w 4045308"/>
              <a:gd name="connsiteY26" fmla="*/ 416214 h 1264117"/>
              <a:gd name="connsiteX27" fmla="*/ 898055 w 4045308"/>
              <a:gd name="connsiteY27" fmla="*/ 249914 h 1264117"/>
              <a:gd name="connsiteX28" fmla="*/ 784665 w 4045308"/>
              <a:gd name="connsiteY28" fmla="*/ 151646 h 1264117"/>
              <a:gd name="connsiteX29" fmla="*/ 467171 w 4045308"/>
              <a:gd name="connsiteY29" fmla="*/ 121410 h 1264117"/>
              <a:gd name="connsiteX30" fmla="*/ 225271 w 4045308"/>
              <a:gd name="connsiteY30" fmla="*/ 159205 h 1264117"/>
              <a:gd name="connsiteX31" fmla="*/ 74084 w 4045308"/>
              <a:gd name="connsiteY31" fmla="*/ 325506 h 1264117"/>
              <a:gd name="connsiteX32" fmla="*/ 0 w 4045308"/>
              <a:gd name="connsiteY32" fmla="*/ 635429 h 1264117"/>
              <a:gd name="connsiteX33" fmla="*/ 28728 w 4045308"/>
              <a:gd name="connsiteY33" fmla="*/ 945352 h 1264117"/>
              <a:gd name="connsiteX34" fmla="*/ 202594 w 4045308"/>
              <a:gd name="connsiteY34" fmla="*/ 1141889 h 1264117"/>
              <a:gd name="connsiteX35" fmla="*/ 309934 w 4045308"/>
              <a:gd name="connsiteY35" fmla="*/ 1202363 h 1264117"/>
              <a:gd name="connsiteX36" fmla="*/ 565443 w 4045308"/>
              <a:gd name="connsiteY36" fmla="*/ 1247716 h 1264117"/>
              <a:gd name="connsiteX0" fmla="*/ 565443 w 4045308"/>
              <a:gd name="connsiteY0" fmla="*/ 1247716 h 1293127"/>
              <a:gd name="connsiteX1" fmla="*/ 928294 w 4045308"/>
              <a:gd name="connsiteY1" fmla="*/ 1081417 h 1293127"/>
              <a:gd name="connsiteX2" fmla="*/ 1064361 w 4045308"/>
              <a:gd name="connsiteY2" fmla="*/ 854643 h 1293127"/>
              <a:gd name="connsiteX3" fmla="*/ 1253345 w 4045308"/>
              <a:gd name="connsiteY3" fmla="*/ 748815 h 1293127"/>
              <a:gd name="connsiteX4" fmla="*/ 1563280 w 4045308"/>
              <a:gd name="connsiteY4" fmla="*/ 718579 h 1293127"/>
              <a:gd name="connsiteX5" fmla="*/ 1759823 w 4045308"/>
              <a:gd name="connsiteY5" fmla="*/ 711020 h 1293127"/>
              <a:gd name="connsiteX6" fmla="*/ 1965436 w 4045308"/>
              <a:gd name="connsiteY6" fmla="*/ 809288 h 1293127"/>
              <a:gd name="connsiteX7" fmla="*/ 2099995 w 4045308"/>
              <a:gd name="connsiteY7" fmla="*/ 1066298 h 1293127"/>
              <a:gd name="connsiteX8" fmla="*/ 2281419 w 4045308"/>
              <a:gd name="connsiteY8" fmla="*/ 1225039 h 1293127"/>
              <a:gd name="connsiteX9" fmla="*/ 2538437 w 4045308"/>
              <a:gd name="connsiteY9" fmla="*/ 1262834 h 1293127"/>
              <a:gd name="connsiteX10" fmla="*/ 2961762 w 4045308"/>
              <a:gd name="connsiteY10" fmla="*/ 1293071 h 1293127"/>
              <a:gd name="connsiteX11" fmla="*/ 3317053 w 4045308"/>
              <a:gd name="connsiteY11" fmla="*/ 1255276 h 1293127"/>
              <a:gd name="connsiteX12" fmla="*/ 3838649 w 4045308"/>
              <a:gd name="connsiteY12" fmla="*/ 1179685 h 1293127"/>
              <a:gd name="connsiteX13" fmla="*/ 4042752 w 4045308"/>
              <a:gd name="connsiteY13" fmla="*/ 816847 h 1293127"/>
              <a:gd name="connsiteX14" fmla="*/ 3936921 w 4045308"/>
              <a:gd name="connsiteY14" fmla="*/ 295269 h 1293127"/>
              <a:gd name="connsiteX15" fmla="*/ 3702580 w 4045308"/>
              <a:gd name="connsiteY15" fmla="*/ 83614 h 1293127"/>
              <a:gd name="connsiteX16" fmla="*/ 3407765 w 4045308"/>
              <a:gd name="connsiteY16" fmla="*/ 30700 h 1293127"/>
              <a:gd name="connsiteX17" fmla="*/ 2954203 w 4045308"/>
              <a:gd name="connsiteY17" fmla="*/ 464 h 1293127"/>
              <a:gd name="connsiteX18" fmla="*/ 2402370 w 4045308"/>
              <a:gd name="connsiteY18" fmla="*/ 53377 h 1293127"/>
              <a:gd name="connsiteX19" fmla="*/ 2168029 w 4045308"/>
              <a:gd name="connsiteY19" fmla="*/ 121410 h 1293127"/>
              <a:gd name="connsiteX20" fmla="*/ 2084876 w 4045308"/>
              <a:gd name="connsiteY20" fmla="*/ 219678 h 1293127"/>
              <a:gd name="connsiteX21" fmla="*/ 1880773 w 4045308"/>
              <a:gd name="connsiteY21" fmla="*/ 408656 h 1293127"/>
              <a:gd name="connsiteX22" fmla="*/ 1684230 w 4045308"/>
              <a:gd name="connsiteY22" fmla="*/ 484246 h 1293127"/>
              <a:gd name="connsiteX23" fmla="*/ 1526993 w 4045308"/>
              <a:gd name="connsiteY23" fmla="*/ 491807 h 1293127"/>
              <a:gd name="connsiteX24" fmla="*/ 1381855 w 4045308"/>
              <a:gd name="connsiteY24" fmla="*/ 491806 h 1293127"/>
              <a:gd name="connsiteX25" fmla="*/ 1155074 w 4045308"/>
              <a:gd name="connsiteY25" fmla="*/ 506924 h 1293127"/>
              <a:gd name="connsiteX26" fmla="*/ 1034124 w 4045308"/>
              <a:gd name="connsiteY26" fmla="*/ 416214 h 1293127"/>
              <a:gd name="connsiteX27" fmla="*/ 898055 w 4045308"/>
              <a:gd name="connsiteY27" fmla="*/ 249914 h 1293127"/>
              <a:gd name="connsiteX28" fmla="*/ 784665 w 4045308"/>
              <a:gd name="connsiteY28" fmla="*/ 151646 h 1293127"/>
              <a:gd name="connsiteX29" fmla="*/ 467171 w 4045308"/>
              <a:gd name="connsiteY29" fmla="*/ 121410 h 1293127"/>
              <a:gd name="connsiteX30" fmla="*/ 225271 w 4045308"/>
              <a:gd name="connsiteY30" fmla="*/ 159205 h 1293127"/>
              <a:gd name="connsiteX31" fmla="*/ 74084 w 4045308"/>
              <a:gd name="connsiteY31" fmla="*/ 325506 h 1293127"/>
              <a:gd name="connsiteX32" fmla="*/ 0 w 4045308"/>
              <a:gd name="connsiteY32" fmla="*/ 635429 h 1293127"/>
              <a:gd name="connsiteX33" fmla="*/ 28728 w 4045308"/>
              <a:gd name="connsiteY33" fmla="*/ 945352 h 1293127"/>
              <a:gd name="connsiteX34" fmla="*/ 202594 w 4045308"/>
              <a:gd name="connsiteY34" fmla="*/ 1141889 h 1293127"/>
              <a:gd name="connsiteX35" fmla="*/ 309934 w 4045308"/>
              <a:gd name="connsiteY35" fmla="*/ 1202363 h 1293127"/>
              <a:gd name="connsiteX36" fmla="*/ 565443 w 4045308"/>
              <a:gd name="connsiteY36" fmla="*/ 1247716 h 1293127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26993 w 4045308"/>
              <a:gd name="connsiteY23" fmla="*/ 491807 h 1293071"/>
              <a:gd name="connsiteX24" fmla="*/ 1381855 w 4045308"/>
              <a:gd name="connsiteY24" fmla="*/ 491806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26993 w 4045308"/>
              <a:gd name="connsiteY23" fmla="*/ 491807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90060 w 4045308"/>
              <a:gd name="connsiteY5" fmla="*/ 741257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90060 w 4045308"/>
              <a:gd name="connsiteY5" fmla="*/ 741257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228504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270"/>
              <a:gd name="connsiteY0" fmla="*/ 1247800 h 1293155"/>
              <a:gd name="connsiteX1" fmla="*/ 928294 w 4045270"/>
              <a:gd name="connsiteY1" fmla="*/ 1081501 h 1293155"/>
              <a:gd name="connsiteX2" fmla="*/ 1064361 w 4045270"/>
              <a:gd name="connsiteY2" fmla="*/ 854727 h 1293155"/>
              <a:gd name="connsiteX3" fmla="*/ 1253345 w 4045270"/>
              <a:gd name="connsiteY3" fmla="*/ 748899 h 1293155"/>
              <a:gd name="connsiteX4" fmla="*/ 1563280 w 4045270"/>
              <a:gd name="connsiteY4" fmla="*/ 718663 h 1293155"/>
              <a:gd name="connsiteX5" fmla="*/ 1790060 w 4045270"/>
              <a:gd name="connsiteY5" fmla="*/ 741341 h 1293155"/>
              <a:gd name="connsiteX6" fmla="*/ 1965436 w 4045270"/>
              <a:gd name="connsiteY6" fmla="*/ 809372 h 1293155"/>
              <a:gd name="connsiteX7" fmla="*/ 2099995 w 4045270"/>
              <a:gd name="connsiteY7" fmla="*/ 1066382 h 1293155"/>
              <a:gd name="connsiteX8" fmla="*/ 2281419 w 4045270"/>
              <a:gd name="connsiteY8" fmla="*/ 1225123 h 1293155"/>
              <a:gd name="connsiteX9" fmla="*/ 2538437 w 4045270"/>
              <a:gd name="connsiteY9" fmla="*/ 1262918 h 1293155"/>
              <a:gd name="connsiteX10" fmla="*/ 2961762 w 4045270"/>
              <a:gd name="connsiteY10" fmla="*/ 1293155 h 1293155"/>
              <a:gd name="connsiteX11" fmla="*/ 3415325 w 4045270"/>
              <a:gd name="connsiteY11" fmla="*/ 1262919 h 1293155"/>
              <a:gd name="connsiteX12" fmla="*/ 3838649 w 4045270"/>
              <a:gd name="connsiteY12" fmla="*/ 1179769 h 1293155"/>
              <a:gd name="connsiteX13" fmla="*/ 4042752 w 4045270"/>
              <a:gd name="connsiteY13" fmla="*/ 816931 h 1293155"/>
              <a:gd name="connsiteX14" fmla="*/ 3936921 w 4045270"/>
              <a:gd name="connsiteY14" fmla="*/ 295353 h 1293155"/>
              <a:gd name="connsiteX15" fmla="*/ 3710140 w 4045270"/>
              <a:gd name="connsiteY15" fmla="*/ 106376 h 1293155"/>
              <a:gd name="connsiteX16" fmla="*/ 3407765 w 4045270"/>
              <a:gd name="connsiteY16" fmla="*/ 30784 h 1293155"/>
              <a:gd name="connsiteX17" fmla="*/ 2954203 w 4045270"/>
              <a:gd name="connsiteY17" fmla="*/ 548 h 1293155"/>
              <a:gd name="connsiteX18" fmla="*/ 2402370 w 4045270"/>
              <a:gd name="connsiteY18" fmla="*/ 53461 h 1293155"/>
              <a:gd name="connsiteX19" fmla="*/ 2228504 w 4045270"/>
              <a:gd name="connsiteY19" fmla="*/ 121494 h 1293155"/>
              <a:gd name="connsiteX20" fmla="*/ 2084876 w 4045270"/>
              <a:gd name="connsiteY20" fmla="*/ 219762 h 1293155"/>
              <a:gd name="connsiteX21" fmla="*/ 1880773 w 4045270"/>
              <a:gd name="connsiteY21" fmla="*/ 408740 h 1293155"/>
              <a:gd name="connsiteX22" fmla="*/ 1729586 w 4045270"/>
              <a:gd name="connsiteY22" fmla="*/ 491889 h 1293155"/>
              <a:gd name="connsiteX23" fmla="*/ 1549671 w 4045270"/>
              <a:gd name="connsiteY23" fmla="*/ 514569 h 1293155"/>
              <a:gd name="connsiteX24" fmla="*/ 1381855 w 4045270"/>
              <a:gd name="connsiteY24" fmla="*/ 514568 h 1293155"/>
              <a:gd name="connsiteX25" fmla="*/ 1155074 w 4045270"/>
              <a:gd name="connsiteY25" fmla="*/ 507008 h 1293155"/>
              <a:gd name="connsiteX26" fmla="*/ 1034124 w 4045270"/>
              <a:gd name="connsiteY26" fmla="*/ 416298 h 1293155"/>
              <a:gd name="connsiteX27" fmla="*/ 898055 w 4045270"/>
              <a:gd name="connsiteY27" fmla="*/ 249998 h 1293155"/>
              <a:gd name="connsiteX28" fmla="*/ 784665 w 4045270"/>
              <a:gd name="connsiteY28" fmla="*/ 151730 h 1293155"/>
              <a:gd name="connsiteX29" fmla="*/ 467171 w 4045270"/>
              <a:gd name="connsiteY29" fmla="*/ 121494 h 1293155"/>
              <a:gd name="connsiteX30" fmla="*/ 225271 w 4045270"/>
              <a:gd name="connsiteY30" fmla="*/ 159289 h 1293155"/>
              <a:gd name="connsiteX31" fmla="*/ 74084 w 4045270"/>
              <a:gd name="connsiteY31" fmla="*/ 325590 h 1293155"/>
              <a:gd name="connsiteX32" fmla="*/ 0 w 4045270"/>
              <a:gd name="connsiteY32" fmla="*/ 635513 h 1293155"/>
              <a:gd name="connsiteX33" fmla="*/ 28728 w 4045270"/>
              <a:gd name="connsiteY33" fmla="*/ 945436 h 1293155"/>
              <a:gd name="connsiteX34" fmla="*/ 202594 w 4045270"/>
              <a:gd name="connsiteY34" fmla="*/ 1141973 h 1293155"/>
              <a:gd name="connsiteX35" fmla="*/ 309934 w 4045270"/>
              <a:gd name="connsiteY35" fmla="*/ 1202447 h 1293155"/>
              <a:gd name="connsiteX36" fmla="*/ 565443 w 4045270"/>
              <a:gd name="connsiteY36" fmla="*/ 1247800 h 1293155"/>
              <a:gd name="connsiteX0" fmla="*/ 565443 w 4002000"/>
              <a:gd name="connsiteY0" fmla="*/ 1247800 h 1293155"/>
              <a:gd name="connsiteX1" fmla="*/ 928294 w 4002000"/>
              <a:gd name="connsiteY1" fmla="*/ 1081501 h 1293155"/>
              <a:gd name="connsiteX2" fmla="*/ 1064361 w 4002000"/>
              <a:gd name="connsiteY2" fmla="*/ 854727 h 1293155"/>
              <a:gd name="connsiteX3" fmla="*/ 1253345 w 4002000"/>
              <a:gd name="connsiteY3" fmla="*/ 748899 h 1293155"/>
              <a:gd name="connsiteX4" fmla="*/ 1563280 w 4002000"/>
              <a:gd name="connsiteY4" fmla="*/ 718663 h 1293155"/>
              <a:gd name="connsiteX5" fmla="*/ 1790060 w 4002000"/>
              <a:gd name="connsiteY5" fmla="*/ 741341 h 1293155"/>
              <a:gd name="connsiteX6" fmla="*/ 1965436 w 4002000"/>
              <a:gd name="connsiteY6" fmla="*/ 809372 h 1293155"/>
              <a:gd name="connsiteX7" fmla="*/ 2099995 w 4002000"/>
              <a:gd name="connsiteY7" fmla="*/ 1066382 h 1293155"/>
              <a:gd name="connsiteX8" fmla="*/ 2281419 w 4002000"/>
              <a:gd name="connsiteY8" fmla="*/ 1225123 h 1293155"/>
              <a:gd name="connsiteX9" fmla="*/ 2538437 w 4002000"/>
              <a:gd name="connsiteY9" fmla="*/ 1262918 h 1293155"/>
              <a:gd name="connsiteX10" fmla="*/ 2961762 w 4002000"/>
              <a:gd name="connsiteY10" fmla="*/ 1293155 h 1293155"/>
              <a:gd name="connsiteX11" fmla="*/ 3415325 w 4002000"/>
              <a:gd name="connsiteY11" fmla="*/ 1262919 h 1293155"/>
              <a:gd name="connsiteX12" fmla="*/ 3838649 w 4002000"/>
              <a:gd name="connsiteY12" fmla="*/ 1179769 h 1293155"/>
              <a:gd name="connsiteX13" fmla="*/ 3997395 w 4002000"/>
              <a:gd name="connsiteY13" fmla="*/ 801812 h 1293155"/>
              <a:gd name="connsiteX14" fmla="*/ 3936921 w 4002000"/>
              <a:gd name="connsiteY14" fmla="*/ 295353 h 1293155"/>
              <a:gd name="connsiteX15" fmla="*/ 3710140 w 4002000"/>
              <a:gd name="connsiteY15" fmla="*/ 106376 h 1293155"/>
              <a:gd name="connsiteX16" fmla="*/ 3407765 w 4002000"/>
              <a:gd name="connsiteY16" fmla="*/ 30784 h 1293155"/>
              <a:gd name="connsiteX17" fmla="*/ 2954203 w 4002000"/>
              <a:gd name="connsiteY17" fmla="*/ 548 h 1293155"/>
              <a:gd name="connsiteX18" fmla="*/ 2402370 w 4002000"/>
              <a:gd name="connsiteY18" fmla="*/ 53461 h 1293155"/>
              <a:gd name="connsiteX19" fmla="*/ 2228504 w 4002000"/>
              <a:gd name="connsiteY19" fmla="*/ 121494 h 1293155"/>
              <a:gd name="connsiteX20" fmla="*/ 2084876 w 4002000"/>
              <a:gd name="connsiteY20" fmla="*/ 219762 h 1293155"/>
              <a:gd name="connsiteX21" fmla="*/ 1880773 w 4002000"/>
              <a:gd name="connsiteY21" fmla="*/ 408740 h 1293155"/>
              <a:gd name="connsiteX22" fmla="*/ 1729586 w 4002000"/>
              <a:gd name="connsiteY22" fmla="*/ 491889 h 1293155"/>
              <a:gd name="connsiteX23" fmla="*/ 1549671 w 4002000"/>
              <a:gd name="connsiteY23" fmla="*/ 514569 h 1293155"/>
              <a:gd name="connsiteX24" fmla="*/ 1381855 w 4002000"/>
              <a:gd name="connsiteY24" fmla="*/ 514568 h 1293155"/>
              <a:gd name="connsiteX25" fmla="*/ 1155074 w 4002000"/>
              <a:gd name="connsiteY25" fmla="*/ 507008 h 1293155"/>
              <a:gd name="connsiteX26" fmla="*/ 1034124 w 4002000"/>
              <a:gd name="connsiteY26" fmla="*/ 416298 h 1293155"/>
              <a:gd name="connsiteX27" fmla="*/ 898055 w 4002000"/>
              <a:gd name="connsiteY27" fmla="*/ 249998 h 1293155"/>
              <a:gd name="connsiteX28" fmla="*/ 784665 w 4002000"/>
              <a:gd name="connsiteY28" fmla="*/ 151730 h 1293155"/>
              <a:gd name="connsiteX29" fmla="*/ 467171 w 4002000"/>
              <a:gd name="connsiteY29" fmla="*/ 121494 h 1293155"/>
              <a:gd name="connsiteX30" fmla="*/ 225271 w 4002000"/>
              <a:gd name="connsiteY30" fmla="*/ 159289 h 1293155"/>
              <a:gd name="connsiteX31" fmla="*/ 74084 w 4002000"/>
              <a:gd name="connsiteY31" fmla="*/ 325590 h 1293155"/>
              <a:gd name="connsiteX32" fmla="*/ 0 w 4002000"/>
              <a:gd name="connsiteY32" fmla="*/ 635513 h 1293155"/>
              <a:gd name="connsiteX33" fmla="*/ 28728 w 4002000"/>
              <a:gd name="connsiteY33" fmla="*/ 945436 h 1293155"/>
              <a:gd name="connsiteX34" fmla="*/ 202594 w 4002000"/>
              <a:gd name="connsiteY34" fmla="*/ 1141973 h 1293155"/>
              <a:gd name="connsiteX35" fmla="*/ 309934 w 4002000"/>
              <a:gd name="connsiteY35" fmla="*/ 1202447 h 1293155"/>
              <a:gd name="connsiteX36" fmla="*/ 565443 w 4002000"/>
              <a:gd name="connsiteY36" fmla="*/ 1247800 h 1293155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565443 w 4002000"/>
              <a:gd name="connsiteY36" fmla="*/ 1247800 h 1302789"/>
              <a:gd name="connsiteX0" fmla="*/ 683977 w 4002000"/>
              <a:gd name="connsiteY0" fmla="*/ 1230866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683977 w 4002000"/>
              <a:gd name="connsiteY36" fmla="*/ 1230866 h 1302789"/>
              <a:gd name="connsiteX0" fmla="*/ 683977 w 4002000"/>
              <a:gd name="connsiteY0" fmla="*/ 1230866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517971 w 4002000"/>
              <a:gd name="connsiteY29" fmla="*/ 1087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683977 w 4002000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0390 w 4017119"/>
              <a:gd name="connsiteY30" fmla="*/ 159289 h 1302789"/>
              <a:gd name="connsiteX31" fmla="*/ 89203 w 4017119"/>
              <a:gd name="connsiteY31" fmla="*/ 325590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0390 w 4017119"/>
              <a:gd name="connsiteY30" fmla="*/ 159289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7949 w 4017119"/>
              <a:gd name="connsiteY30" fmla="*/ 129052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7949 w 4017119"/>
              <a:gd name="connsiteY30" fmla="*/ 129052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21169 w 4017119"/>
              <a:gd name="connsiteY33" fmla="*/ 975672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708782 w 4026805"/>
              <a:gd name="connsiteY0" fmla="*/ 1230866 h 1302789"/>
              <a:gd name="connsiteX1" fmla="*/ 953099 w 4026805"/>
              <a:gd name="connsiteY1" fmla="*/ 1081501 h 1302789"/>
              <a:gd name="connsiteX2" fmla="*/ 1089166 w 4026805"/>
              <a:gd name="connsiteY2" fmla="*/ 854727 h 1302789"/>
              <a:gd name="connsiteX3" fmla="*/ 1278150 w 4026805"/>
              <a:gd name="connsiteY3" fmla="*/ 748899 h 1302789"/>
              <a:gd name="connsiteX4" fmla="*/ 1588085 w 4026805"/>
              <a:gd name="connsiteY4" fmla="*/ 718663 h 1302789"/>
              <a:gd name="connsiteX5" fmla="*/ 1814865 w 4026805"/>
              <a:gd name="connsiteY5" fmla="*/ 741341 h 1302789"/>
              <a:gd name="connsiteX6" fmla="*/ 1990241 w 4026805"/>
              <a:gd name="connsiteY6" fmla="*/ 809372 h 1302789"/>
              <a:gd name="connsiteX7" fmla="*/ 2124800 w 4026805"/>
              <a:gd name="connsiteY7" fmla="*/ 1066382 h 1302789"/>
              <a:gd name="connsiteX8" fmla="*/ 2306224 w 4026805"/>
              <a:gd name="connsiteY8" fmla="*/ 1225123 h 1302789"/>
              <a:gd name="connsiteX9" fmla="*/ 2563242 w 4026805"/>
              <a:gd name="connsiteY9" fmla="*/ 1262918 h 1302789"/>
              <a:gd name="connsiteX10" fmla="*/ 2986567 w 4026805"/>
              <a:gd name="connsiteY10" fmla="*/ 1293155 h 1302789"/>
              <a:gd name="connsiteX11" fmla="*/ 3485486 w 4026805"/>
              <a:gd name="connsiteY11" fmla="*/ 1293155 h 1302789"/>
              <a:gd name="connsiteX12" fmla="*/ 3863454 w 4026805"/>
              <a:gd name="connsiteY12" fmla="*/ 1179769 h 1302789"/>
              <a:gd name="connsiteX13" fmla="*/ 4022200 w 4026805"/>
              <a:gd name="connsiteY13" fmla="*/ 801812 h 1302789"/>
              <a:gd name="connsiteX14" fmla="*/ 3961726 w 4026805"/>
              <a:gd name="connsiteY14" fmla="*/ 295353 h 1302789"/>
              <a:gd name="connsiteX15" fmla="*/ 3734945 w 4026805"/>
              <a:gd name="connsiteY15" fmla="*/ 106376 h 1302789"/>
              <a:gd name="connsiteX16" fmla="*/ 3432570 w 4026805"/>
              <a:gd name="connsiteY16" fmla="*/ 30784 h 1302789"/>
              <a:gd name="connsiteX17" fmla="*/ 2979008 w 4026805"/>
              <a:gd name="connsiteY17" fmla="*/ 548 h 1302789"/>
              <a:gd name="connsiteX18" fmla="*/ 2427175 w 4026805"/>
              <a:gd name="connsiteY18" fmla="*/ 53461 h 1302789"/>
              <a:gd name="connsiteX19" fmla="*/ 2253309 w 4026805"/>
              <a:gd name="connsiteY19" fmla="*/ 121494 h 1302789"/>
              <a:gd name="connsiteX20" fmla="*/ 2109681 w 4026805"/>
              <a:gd name="connsiteY20" fmla="*/ 219762 h 1302789"/>
              <a:gd name="connsiteX21" fmla="*/ 1905578 w 4026805"/>
              <a:gd name="connsiteY21" fmla="*/ 408740 h 1302789"/>
              <a:gd name="connsiteX22" fmla="*/ 1754391 w 4026805"/>
              <a:gd name="connsiteY22" fmla="*/ 491889 h 1302789"/>
              <a:gd name="connsiteX23" fmla="*/ 1574476 w 4026805"/>
              <a:gd name="connsiteY23" fmla="*/ 514569 h 1302789"/>
              <a:gd name="connsiteX24" fmla="*/ 1406660 w 4026805"/>
              <a:gd name="connsiteY24" fmla="*/ 514568 h 1302789"/>
              <a:gd name="connsiteX25" fmla="*/ 1179879 w 4026805"/>
              <a:gd name="connsiteY25" fmla="*/ 507008 h 1302789"/>
              <a:gd name="connsiteX26" fmla="*/ 1058929 w 4026805"/>
              <a:gd name="connsiteY26" fmla="*/ 416298 h 1302789"/>
              <a:gd name="connsiteX27" fmla="*/ 922860 w 4026805"/>
              <a:gd name="connsiteY27" fmla="*/ 249998 h 1302789"/>
              <a:gd name="connsiteX28" fmla="*/ 809470 w 4026805"/>
              <a:gd name="connsiteY28" fmla="*/ 151730 h 1302789"/>
              <a:gd name="connsiteX29" fmla="*/ 542776 w 4026805"/>
              <a:gd name="connsiteY29" fmla="*/ 108794 h 1302789"/>
              <a:gd name="connsiteX30" fmla="*/ 257635 w 4026805"/>
              <a:gd name="connsiteY30" fmla="*/ 129052 h 1302789"/>
              <a:gd name="connsiteX31" fmla="*/ 76211 w 4026805"/>
              <a:gd name="connsiteY31" fmla="*/ 265117 h 1302789"/>
              <a:gd name="connsiteX32" fmla="*/ 9686 w 4026805"/>
              <a:gd name="connsiteY32" fmla="*/ 590158 h 1302789"/>
              <a:gd name="connsiteX33" fmla="*/ 15737 w 4026805"/>
              <a:gd name="connsiteY33" fmla="*/ 869845 h 1302789"/>
              <a:gd name="connsiteX34" fmla="*/ 227399 w 4026805"/>
              <a:gd name="connsiteY34" fmla="*/ 1141973 h 1302789"/>
              <a:gd name="connsiteX35" fmla="*/ 398239 w 4026805"/>
              <a:gd name="connsiteY35" fmla="*/ 1223613 h 1302789"/>
              <a:gd name="connsiteX36" fmla="*/ 708782 w 4026805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2010792 w 4047356"/>
              <a:gd name="connsiteY6" fmla="*/ 809372 h 1302789"/>
              <a:gd name="connsiteX7" fmla="*/ 2145351 w 4047356"/>
              <a:gd name="connsiteY7" fmla="*/ 1066382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1995673 w 4047356"/>
              <a:gd name="connsiteY6" fmla="*/ 854727 h 1302789"/>
              <a:gd name="connsiteX7" fmla="*/ 2145351 w 4047356"/>
              <a:gd name="connsiteY7" fmla="*/ 1066382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1995673 w 4047356"/>
              <a:gd name="connsiteY6" fmla="*/ 854727 h 1302789"/>
              <a:gd name="connsiteX7" fmla="*/ 2122672 w 4047356"/>
              <a:gd name="connsiteY7" fmla="*/ 1089059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47356" h="1302789">
                <a:moveTo>
                  <a:pt x="729333" y="1230866"/>
                </a:moveTo>
                <a:cubicBezTo>
                  <a:pt x="821810" y="1207181"/>
                  <a:pt x="910253" y="1144191"/>
                  <a:pt x="973650" y="1081501"/>
                </a:cubicBezTo>
                <a:cubicBezTo>
                  <a:pt x="1037047" y="1018811"/>
                  <a:pt x="1055542" y="910161"/>
                  <a:pt x="1109717" y="854727"/>
                </a:cubicBezTo>
                <a:cubicBezTo>
                  <a:pt x="1163892" y="799293"/>
                  <a:pt x="1215548" y="771576"/>
                  <a:pt x="1298701" y="748899"/>
                </a:cubicBezTo>
                <a:cubicBezTo>
                  <a:pt x="1381854" y="726222"/>
                  <a:pt x="1519184" y="719923"/>
                  <a:pt x="1608636" y="718663"/>
                </a:cubicBezTo>
                <a:cubicBezTo>
                  <a:pt x="1698088" y="717403"/>
                  <a:pt x="1770910" y="718664"/>
                  <a:pt x="1835416" y="741341"/>
                </a:cubicBezTo>
                <a:cubicBezTo>
                  <a:pt x="1899922" y="764018"/>
                  <a:pt x="1947797" y="796774"/>
                  <a:pt x="1995673" y="854727"/>
                </a:cubicBezTo>
                <a:cubicBezTo>
                  <a:pt x="2043549" y="912680"/>
                  <a:pt x="2067488" y="1027326"/>
                  <a:pt x="2122672" y="1089059"/>
                </a:cubicBezTo>
                <a:cubicBezTo>
                  <a:pt x="2177856" y="1150792"/>
                  <a:pt x="2249922" y="1196147"/>
                  <a:pt x="2326775" y="1225123"/>
                </a:cubicBezTo>
                <a:cubicBezTo>
                  <a:pt x="2403628" y="1254099"/>
                  <a:pt x="2477962" y="1259138"/>
                  <a:pt x="2583793" y="1262918"/>
                </a:cubicBezTo>
                <a:cubicBezTo>
                  <a:pt x="2689624" y="1266698"/>
                  <a:pt x="2853411" y="1288116"/>
                  <a:pt x="3007118" y="1293155"/>
                </a:cubicBezTo>
                <a:cubicBezTo>
                  <a:pt x="3160825" y="1298194"/>
                  <a:pt x="3359889" y="1312053"/>
                  <a:pt x="3506037" y="1293155"/>
                </a:cubicBezTo>
                <a:cubicBezTo>
                  <a:pt x="3652185" y="1274257"/>
                  <a:pt x="3794553" y="1261659"/>
                  <a:pt x="3884005" y="1179769"/>
                </a:cubicBezTo>
                <a:cubicBezTo>
                  <a:pt x="3973457" y="1097879"/>
                  <a:pt x="4026372" y="949215"/>
                  <a:pt x="4042751" y="801812"/>
                </a:cubicBezTo>
                <a:cubicBezTo>
                  <a:pt x="4059130" y="654409"/>
                  <a:pt x="4030153" y="411259"/>
                  <a:pt x="3982277" y="295353"/>
                </a:cubicBezTo>
                <a:cubicBezTo>
                  <a:pt x="3934401" y="179447"/>
                  <a:pt x="3843689" y="150471"/>
                  <a:pt x="3755496" y="106376"/>
                </a:cubicBezTo>
                <a:cubicBezTo>
                  <a:pt x="3667303" y="62281"/>
                  <a:pt x="3579111" y="48422"/>
                  <a:pt x="3453121" y="30784"/>
                </a:cubicBezTo>
                <a:cubicBezTo>
                  <a:pt x="3327132" y="13146"/>
                  <a:pt x="3167125" y="-3231"/>
                  <a:pt x="2999559" y="548"/>
                </a:cubicBezTo>
                <a:cubicBezTo>
                  <a:pt x="2831993" y="4327"/>
                  <a:pt x="2568676" y="33303"/>
                  <a:pt x="2447726" y="53461"/>
                </a:cubicBezTo>
                <a:cubicBezTo>
                  <a:pt x="2326776" y="73619"/>
                  <a:pt x="2326776" y="93777"/>
                  <a:pt x="2273860" y="121494"/>
                </a:cubicBezTo>
                <a:cubicBezTo>
                  <a:pt x="2220944" y="149211"/>
                  <a:pt x="2188187" y="171888"/>
                  <a:pt x="2130232" y="219762"/>
                </a:cubicBezTo>
                <a:cubicBezTo>
                  <a:pt x="2072277" y="267636"/>
                  <a:pt x="1985344" y="363386"/>
                  <a:pt x="1926129" y="408740"/>
                </a:cubicBezTo>
                <a:cubicBezTo>
                  <a:pt x="1866914" y="454094"/>
                  <a:pt x="1830126" y="474251"/>
                  <a:pt x="1774942" y="491889"/>
                </a:cubicBezTo>
                <a:cubicBezTo>
                  <a:pt x="1719758" y="509527"/>
                  <a:pt x="1636603" y="508270"/>
                  <a:pt x="1595027" y="514569"/>
                </a:cubicBezTo>
                <a:cubicBezTo>
                  <a:pt x="1553451" y="520868"/>
                  <a:pt x="1492977" y="515828"/>
                  <a:pt x="1427211" y="514568"/>
                </a:cubicBezTo>
                <a:cubicBezTo>
                  <a:pt x="1361445" y="513308"/>
                  <a:pt x="1258385" y="523386"/>
                  <a:pt x="1200430" y="507008"/>
                </a:cubicBezTo>
                <a:cubicBezTo>
                  <a:pt x="1142475" y="490630"/>
                  <a:pt x="1122316" y="459133"/>
                  <a:pt x="1079480" y="416298"/>
                </a:cubicBezTo>
                <a:cubicBezTo>
                  <a:pt x="1036644" y="373463"/>
                  <a:pt x="984987" y="294093"/>
                  <a:pt x="943411" y="249998"/>
                </a:cubicBezTo>
                <a:cubicBezTo>
                  <a:pt x="901835" y="205903"/>
                  <a:pt x="893368" y="175264"/>
                  <a:pt x="830021" y="151730"/>
                </a:cubicBezTo>
                <a:cubicBezTo>
                  <a:pt x="766674" y="128196"/>
                  <a:pt x="655299" y="112574"/>
                  <a:pt x="563327" y="108794"/>
                </a:cubicBezTo>
                <a:cubicBezTo>
                  <a:pt x="471355" y="105014"/>
                  <a:pt x="355947" y="102998"/>
                  <a:pt x="278186" y="129052"/>
                </a:cubicBezTo>
                <a:cubicBezTo>
                  <a:pt x="200425" y="155106"/>
                  <a:pt x="143126" y="195825"/>
                  <a:pt x="96762" y="265117"/>
                </a:cubicBezTo>
                <a:cubicBezTo>
                  <a:pt x="50398" y="334409"/>
                  <a:pt x="7559" y="441495"/>
                  <a:pt x="0" y="544803"/>
                </a:cubicBezTo>
                <a:cubicBezTo>
                  <a:pt x="8819" y="595197"/>
                  <a:pt x="-5037" y="770317"/>
                  <a:pt x="36288" y="869845"/>
                </a:cubicBezTo>
                <a:cubicBezTo>
                  <a:pt x="77613" y="969373"/>
                  <a:pt x="190499" y="1095610"/>
                  <a:pt x="247950" y="1141973"/>
                </a:cubicBezTo>
                <a:cubicBezTo>
                  <a:pt x="305401" y="1188336"/>
                  <a:pt x="362095" y="1211015"/>
                  <a:pt x="418790" y="1223613"/>
                </a:cubicBezTo>
                <a:cubicBezTo>
                  <a:pt x="475485" y="1236212"/>
                  <a:pt x="636856" y="1254551"/>
                  <a:pt x="729333" y="1230866"/>
                </a:cubicBezTo>
                <a:close/>
              </a:path>
            </a:pathLst>
          </a:custGeom>
          <a:noFill/>
          <a:ln w="1270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8" name="Oval 47"/>
          <p:cNvSpPr/>
          <p:nvPr/>
        </p:nvSpPr>
        <p:spPr>
          <a:xfrm>
            <a:off x="1535942" y="1582490"/>
            <a:ext cx="1144063" cy="53784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YARN RM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712862" y="1491034"/>
            <a:ext cx="2329613" cy="272128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718879" y="1922816"/>
            <a:ext cx="3756556" cy="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284160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736468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453909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4310063" y="3626975"/>
            <a:ext cx="546477" cy="88014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 w="med" len="lg"/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581836" y="3626976"/>
            <a:ext cx="165971" cy="90848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 w="med" len="lg"/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747806" y="3626975"/>
            <a:ext cx="706103" cy="90848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 w="med" len="lg"/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0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Build Models </a:t>
            </a: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in-Memory</a:t>
            </a:r>
            <a:endParaRPr lang="en-US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4738" y="936329"/>
            <a:ext cx="15104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Hadoop Gateway Node</a:t>
            </a:r>
            <a:endParaRPr lang="en-US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1259636" y="1373760"/>
            <a:ext cx="6615820" cy="36676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Rounded Rectangle 20"/>
          <p:cNvSpPr/>
          <p:nvPr/>
        </p:nvSpPr>
        <p:spPr>
          <a:xfrm>
            <a:off x="5078570" y="1178500"/>
            <a:ext cx="2099438" cy="354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h</a:t>
            </a:r>
            <a:r>
              <a:rPr lang="en-US" sz="1050" dirty="0" err="1">
                <a:solidFill>
                  <a:schemeClr val="tx1"/>
                </a:solidFill>
              </a:rPr>
              <a:t>adoop</a:t>
            </a:r>
            <a:r>
              <a:rPr lang="en-US" sz="1050" dirty="0">
                <a:solidFill>
                  <a:schemeClr val="tx1"/>
                </a:solidFill>
              </a:rPr>
              <a:t> jar h2odriver.jar </a:t>
            </a:r>
            <a:r>
              <a:rPr lang="en-US" sz="1050" dirty="0">
                <a:solidFill>
                  <a:srgbClr val="000000"/>
                </a:solidFill>
              </a:rPr>
              <a:t>…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49332" y="1096761"/>
            <a:ext cx="11240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Hadoop Cluster</a:t>
            </a:r>
            <a:endParaRPr lang="en-US" sz="1050" dirty="0"/>
          </a:p>
        </p:txBody>
      </p:sp>
      <p:sp>
        <p:nvSpPr>
          <p:cNvPr id="33" name="Rounded Rectangle 32"/>
          <p:cNvSpPr/>
          <p:nvPr/>
        </p:nvSpPr>
        <p:spPr>
          <a:xfrm>
            <a:off x="3972094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5" name="Rounded Rectangle 34"/>
          <p:cNvSpPr/>
          <p:nvPr/>
        </p:nvSpPr>
        <p:spPr>
          <a:xfrm>
            <a:off x="5417695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6" name="Rounded Rectangle 35"/>
          <p:cNvSpPr/>
          <p:nvPr/>
        </p:nvSpPr>
        <p:spPr>
          <a:xfrm>
            <a:off x="6149053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Oval 14"/>
          <p:cNvSpPr/>
          <p:nvPr/>
        </p:nvSpPr>
        <p:spPr>
          <a:xfrm>
            <a:off x="4019551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92647" y="3264023"/>
            <a:ext cx="13404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H2O Mappers</a:t>
            </a:r>
          </a:p>
          <a:p>
            <a:pPr algn="ctr"/>
            <a:r>
              <a:rPr lang="en-US" sz="1050" dirty="0"/>
              <a:t>(YARN Containers)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6600584" y="1860602"/>
            <a:ext cx="11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YARN Worker Nodes</a:t>
            </a:r>
            <a:endParaRPr lang="en-US" sz="900" dirty="0"/>
          </a:p>
        </p:txBody>
      </p:sp>
      <p:sp>
        <p:nvSpPr>
          <p:cNvPr id="43" name="Oval 42"/>
          <p:cNvSpPr/>
          <p:nvPr/>
        </p:nvSpPr>
        <p:spPr>
          <a:xfrm>
            <a:off x="4019551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5" name="Oval 44"/>
          <p:cNvSpPr/>
          <p:nvPr/>
        </p:nvSpPr>
        <p:spPr>
          <a:xfrm>
            <a:off x="5464176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6" name="Oval 45"/>
          <p:cNvSpPr/>
          <p:nvPr/>
        </p:nvSpPr>
        <p:spPr>
          <a:xfrm>
            <a:off x="6194426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90887" y="2368506"/>
            <a:ext cx="1122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YARN Node</a:t>
            </a:r>
          </a:p>
          <a:p>
            <a:pPr algn="ctr"/>
            <a:r>
              <a:rPr lang="en-US" sz="1050" dirty="0"/>
              <a:t>Managers (NM)</a:t>
            </a:r>
            <a:endParaRPr lang="en-US" sz="105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284160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468723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sp>
        <p:nvSpPr>
          <p:cNvPr id="71" name="Oval 70"/>
          <p:cNvSpPr/>
          <p:nvPr/>
        </p:nvSpPr>
        <p:spPr>
          <a:xfrm>
            <a:off x="6194426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5736468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453909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75712" y="2958978"/>
            <a:ext cx="3035517" cy="977092"/>
          </a:xfrm>
          <a:custGeom>
            <a:avLst/>
            <a:gdLst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073582 w 4182066"/>
              <a:gd name="connsiteY25" fmla="*/ 493370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340323 w 4182066"/>
              <a:gd name="connsiteY33" fmla="*/ 1143454 h 1317393"/>
              <a:gd name="connsiteX34" fmla="*/ 635138 w 4182066"/>
              <a:gd name="connsiteY34" fmla="*/ 1302195 h 1317393"/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073582 w 4182066"/>
              <a:gd name="connsiteY25" fmla="*/ 493370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294967 w 4182066"/>
              <a:gd name="connsiteY33" fmla="*/ 1226604 h 1317393"/>
              <a:gd name="connsiteX34" fmla="*/ 635138 w 4182066"/>
              <a:gd name="connsiteY34" fmla="*/ 1302195 h 1317393"/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118938 w 4182066"/>
              <a:gd name="connsiteY25" fmla="*/ 448015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294967 w 4182066"/>
              <a:gd name="connsiteY33" fmla="*/ 1226604 h 1317393"/>
              <a:gd name="connsiteX34" fmla="*/ 635138 w 4182066"/>
              <a:gd name="connsiteY34" fmla="*/ 1302195 h 1317393"/>
              <a:gd name="connsiteX0" fmla="*/ 585497 w 4132425"/>
              <a:gd name="connsiteY0" fmla="*/ 1302195 h 1317393"/>
              <a:gd name="connsiteX1" fmla="*/ 986144 w 4132425"/>
              <a:gd name="connsiteY1" fmla="*/ 1203926 h 1317393"/>
              <a:gd name="connsiteX2" fmla="*/ 1212925 w 4132425"/>
              <a:gd name="connsiteY2" fmla="*/ 931799 h 1317393"/>
              <a:gd name="connsiteX3" fmla="*/ 1288518 w 4132425"/>
              <a:gd name="connsiteY3" fmla="*/ 780616 h 1317393"/>
              <a:gd name="connsiteX4" fmla="*/ 1568215 w 4132425"/>
              <a:gd name="connsiteY4" fmla="*/ 652112 h 1317393"/>
              <a:gd name="connsiteX5" fmla="*/ 1802555 w 4132425"/>
              <a:gd name="connsiteY5" fmla="*/ 659671 h 1317393"/>
              <a:gd name="connsiteX6" fmla="*/ 2006658 w 4132425"/>
              <a:gd name="connsiteY6" fmla="*/ 788176 h 1317393"/>
              <a:gd name="connsiteX7" fmla="*/ 2157846 w 4132425"/>
              <a:gd name="connsiteY7" fmla="*/ 1067862 h 1317393"/>
              <a:gd name="connsiteX8" fmla="*/ 2316592 w 4132425"/>
              <a:gd name="connsiteY8" fmla="*/ 1256840 h 1317393"/>
              <a:gd name="connsiteX9" fmla="*/ 2581170 w 4132425"/>
              <a:gd name="connsiteY9" fmla="*/ 1294636 h 1317393"/>
              <a:gd name="connsiteX10" fmla="*/ 2898664 w 4132425"/>
              <a:gd name="connsiteY10" fmla="*/ 1317313 h 1317393"/>
              <a:gd name="connsiteX11" fmla="*/ 3352226 w 4132425"/>
              <a:gd name="connsiteY11" fmla="*/ 1287077 h 1317393"/>
              <a:gd name="connsiteX12" fmla="*/ 3858703 w 4132425"/>
              <a:gd name="connsiteY12" fmla="*/ 1219045 h 1317393"/>
              <a:gd name="connsiteX13" fmla="*/ 4123281 w 4132425"/>
              <a:gd name="connsiteY13" fmla="*/ 848648 h 1317393"/>
              <a:gd name="connsiteX14" fmla="*/ 4040128 w 4132425"/>
              <a:gd name="connsiteY14" fmla="*/ 266597 h 1317393"/>
              <a:gd name="connsiteX15" fmla="*/ 3737753 w 4132425"/>
              <a:gd name="connsiteY15" fmla="*/ 115415 h 1317393"/>
              <a:gd name="connsiteX16" fmla="*/ 3442938 w 4132425"/>
              <a:gd name="connsiteY16" fmla="*/ 62501 h 1317393"/>
              <a:gd name="connsiteX17" fmla="*/ 2989376 w 4132425"/>
              <a:gd name="connsiteY17" fmla="*/ 32265 h 1317393"/>
              <a:gd name="connsiteX18" fmla="*/ 2407305 w 4132425"/>
              <a:gd name="connsiteY18" fmla="*/ 2028 h 1317393"/>
              <a:gd name="connsiteX19" fmla="*/ 2135168 w 4132425"/>
              <a:gd name="connsiteY19" fmla="*/ 92738 h 1317393"/>
              <a:gd name="connsiteX20" fmla="*/ 2029336 w 4132425"/>
              <a:gd name="connsiteY20" fmla="*/ 228802 h 1317393"/>
              <a:gd name="connsiteX21" fmla="*/ 1915946 w 4132425"/>
              <a:gd name="connsiteY21" fmla="*/ 440457 h 1317393"/>
              <a:gd name="connsiteX22" fmla="*/ 1666487 w 4132425"/>
              <a:gd name="connsiteY22" fmla="*/ 485811 h 1317393"/>
              <a:gd name="connsiteX23" fmla="*/ 1417028 w 4132425"/>
              <a:gd name="connsiteY23" fmla="*/ 523607 h 1317393"/>
              <a:gd name="connsiteX24" fmla="*/ 1190247 w 4132425"/>
              <a:gd name="connsiteY24" fmla="*/ 538725 h 1317393"/>
              <a:gd name="connsiteX25" fmla="*/ 1069297 w 4132425"/>
              <a:gd name="connsiteY25" fmla="*/ 448015 h 1317393"/>
              <a:gd name="connsiteX26" fmla="*/ 933228 w 4132425"/>
              <a:gd name="connsiteY26" fmla="*/ 281715 h 1317393"/>
              <a:gd name="connsiteX27" fmla="*/ 819838 w 4132425"/>
              <a:gd name="connsiteY27" fmla="*/ 183447 h 1317393"/>
              <a:gd name="connsiteX28" fmla="*/ 502344 w 4132425"/>
              <a:gd name="connsiteY28" fmla="*/ 153211 h 1317393"/>
              <a:gd name="connsiteX29" fmla="*/ 199969 w 4132425"/>
              <a:gd name="connsiteY29" fmla="*/ 191006 h 1317393"/>
              <a:gd name="connsiteX30" fmla="*/ 48782 w 4132425"/>
              <a:gd name="connsiteY30" fmla="*/ 327070 h 1317393"/>
              <a:gd name="connsiteX31" fmla="*/ 10985 w 4132425"/>
              <a:gd name="connsiteY31" fmla="*/ 674789 h 1317393"/>
              <a:gd name="connsiteX32" fmla="*/ 33663 w 4132425"/>
              <a:gd name="connsiteY32" fmla="*/ 992271 h 1317393"/>
              <a:gd name="connsiteX33" fmla="*/ 245326 w 4132425"/>
              <a:gd name="connsiteY33" fmla="*/ 1226604 h 1317393"/>
              <a:gd name="connsiteX34" fmla="*/ 585497 w 4132425"/>
              <a:gd name="connsiteY34" fmla="*/ 1302195 h 1317393"/>
              <a:gd name="connsiteX0" fmla="*/ 574918 w 4121846"/>
              <a:gd name="connsiteY0" fmla="*/ 1302195 h 1317393"/>
              <a:gd name="connsiteX1" fmla="*/ 975565 w 4121846"/>
              <a:gd name="connsiteY1" fmla="*/ 1203926 h 1317393"/>
              <a:gd name="connsiteX2" fmla="*/ 1202346 w 4121846"/>
              <a:gd name="connsiteY2" fmla="*/ 931799 h 1317393"/>
              <a:gd name="connsiteX3" fmla="*/ 1277939 w 4121846"/>
              <a:gd name="connsiteY3" fmla="*/ 780616 h 1317393"/>
              <a:gd name="connsiteX4" fmla="*/ 1557636 w 4121846"/>
              <a:gd name="connsiteY4" fmla="*/ 652112 h 1317393"/>
              <a:gd name="connsiteX5" fmla="*/ 1791976 w 4121846"/>
              <a:gd name="connsiteY5" fmla="*/ 659671 h 1317393"/>
              <a:gd name="connsiteX6" fmla="*/ 1996079 w 4121846"/>
              <a:gd name="connsiteY6" fmla="*/ 788176 h 1317393"/>
              <a:gd name="connsiteX7" fmla="*/ 2147267 w 4121846"/>
              <a:gd name="connsiteY7" fmla="*/ 1067862 h 1317393"/>
              <a:gd name="connsiteX8" fmla="*/ 2306013 w 4121846"/>
              <a:gd name="connsiteY8" fmla="*/ 1256840 h 1317393"/>
              <a:gd name="connsiteX9" fmla="*/ 2570591 w 4121846"/>
              <a:gd name="connsiteY9" fmla="*/ 1294636 h 1317393"/>
              <a:gd name="connsiteX10" fmla="*/ 2888085 w 4121846"/>
              <a:gd name="connsiteY10" fmla="*/ 1317313 h 1317393"/>
              <a:gd name="connsiteX11" fmla="*/ 3341647 w 4121846"/>
              <a:gd name="connsiteY11" fmla="*/ 1287077 h 1317393"/>
              <a:gd name="connsiteX12" fmla="*/ 3848124 w 4121846"/>
              <a:gd name="connsiteY12" fmla="*/ 1219045 h 1317393"/>
              <a:gd name="connsiteX13" fmla="*/ 4112702 w 4121846"/>
              <a:gd name="connsiteY13" fmla="*/ 848648 h 1317393"/>
              <a:gd name="connsiteX14" fmla="*/ 4029549 w 4121846"/>
              <a:gd name="connsiteY14" fmla="*/ 266597 h 1317393"/>
              <a:gd name="connsiteX15" fmla="*/ 3727174 w 4121846"/>
              <a:gd name="connsiteY15" fmla="*/ 115415 h 1317393"/>
              <a:gd name="connsiteX16" fmla="*/ 3432359 w 4121846"/>
              <a:gd name="connsiteY16" fmla="*/ 62501 h 1317393"/>
              <a:gd name="connsiteX17" fmla="*/ 2978797 w 4121846"/>
              <a:gd name="connsiteY17" fmla="*/ 32265 h 1317393"/>
              <a:gd name="connsiteX18" fmla="*/ 2396726 w 4121846"/>
              <a:gd name="connsiteY18" fmla="*/ 2028 h 1317393"/>
              <a:gd name="connsiteX19" fmla="*/ 2124589 w 4121846"/>
              <a:gd name="connsiteY19" fmla="*/ 92738 h 1317393"/>
              <a:gd name="connsiteX20" fmla="*/ 2018757 w 4121846"/>
              <a:gd name="connsiteY20" fmla="*/ 228802 h 1317393"/>
              <a:gd name="connsiteX21" fmla="*/ 1905367 w 4121846"/>
              <a:gd name="connsiteY21" fmla="*/ 440457 h 1317393"/>
              <a:gd name="connsiteX22" fmla="*/ 1655908 w 4121846"/>
              <a:gd name="connsiteY22" fmla="*/ 485811 h 1317393"/>
              <a:gd name="connsiteX23" fmla="*/ 1406449 w 4121846"/>
              <a:gd name="connsiteY23" fmla="*/ 523607 h 1317393"/>
              <a:gd name="connsiteX24" fmla="*/ 1179668 w 4121846"/>
              <a:gd name="connsiteY24" fmla="*/ 538725 h 1317393"/>
              <a:gd name="connsiteX25" fmla="*/ 1058718 w 4121846"/>
              <a:gd name="connsiteY25" fmla="*/ 448015 h 1317393"/>
              <a:gd name="connsiteX26" fmla="*/ 922649 w 4121846"/>
              <a:gd name="connsiteY26" fmla="*/ 281715 h 1317393"/>
              <a:gd name="connsiteX27" fmla="*/ 809259 w 4121846"/>
              <a:gd name="connsiteY27" fmla="*/ 183447 h 1317393"/>
              <a:gd name="connsiteX28" fmla="*/ 491765 w 4121846"/>
              <a:gd name="connsiteY28" fmla="*/ 153211 h 1317393"/>
              <a:gd name="connsiteX29" fmla="*/ 189390 w 4121846"/>
              <a:gd name="connsiteY29" fmla="*/ 191006 h 1317393"/>
              <a:gd name="connsiteX30" fmla="*/ 38203 w 4121846"/>
              <a:gd name="connsiteY30" fmla="*/ 327070 h 1317393"/>
              <a:gd name="connsiteX31" fmla="*/ 406 w 4121846"/>
              <a:gd name="connsiteY31" fmla="*/ 674789 h 1317393"/>
              <a:gd name="connsiteX32" fmla="*/ 53322 w 4121846"/>
              <a:gd name="connsiteY32" fmla="*/ 977153 h 1317393"/>
              <a:gd name="connsiteX33" fmla="*/ 234747 w 4121846"/>
              <a:gd name="connsiteY33" fmla="*/ 1226604 h 1317393"/>
              <a:gd name="connsiteX34" fmla="*/ 574918 w 4121846"/>
              <a:gd name="connsiteY34" fmla="*/ 1302195 h 1317393"/>
              <a:gd name="connsiteX0" fmla="*/ 597858 w 4144786"/>
              <a:gd name="connsiteY0" fmla="*/ 1302195 h 1317393"/>
              <a:gd name="connsiteX1" fmla="*/ 998505 w 4144786"/>
              <a:gd name="connsiteY1" fmla="*/ 1203926 h 1317393"/>
              <a:gd name="connsiteX2" fmla="*/ 1225286 w 4144786"/>
              <a:gd name="connsiteY2" fmla="*/ 931799 h 1317393"/>
              <a:gd name="connsiteX3" fmla="*/ 1300879 w 4144786"/>
              <a:gd name="connsiteY3" fmla="*/ 780616 h 1317393"/>
              <a:gd name="connsiteX4" fmla="*/ 1580576 w 4144786"/>
              <a:gd name="connsiteY4" fmla="*/ 652112 h 1317393"/>
              <a:gd name="connsiteX5" fmla="*/ 1814916 w 4144786"/>
              <a:gd name="connsiteY5" fmla="*/ 659671 h 1317393"/>
              <a:gd name="connsiteX6" fmla="*/ 2019019 w 4144786"/>
              <a:gd name="connsiteY6" fmla="*/ 788176 h 1317393"/>
              <a:gd name="connsiteX7" fmla="*/ 2170207 w 4144786"/>
              <a:gd name="connsiteY7" fmla="*/ 1067862 h 1317393"/>
              <a:gd name="connsiteX8" fmla="*/ 2328953 w 4144786"/>
              <a:gd name="connsiteY8" fmla="*/ 1256840 h 1317393"/>
              <a:gd name="connsiteX9" fmla="*/ 2593531 w 4144786"/>
              <a:gd name="connsiteY9" fmla="*/ 1294636 h 1317393"/>
              <a:gd name="connsiteX10" fmla="*/ 2911025 w 4144786"/>
              <a:gd name="connsiteY10" fmla="*/ 1317313 h 1317393"/>
              <a:gd name="connsiteX11" fmla="*/ 3364587 w 4144786"/>
              <a:gd name="connsiteY11" fmla="*/ 1287077 h 1317393"/>
              <a:gd name="connsiteX12" fmla="*/ 3871064 w 4144786"/>
              <a:gd name="connsiteY12" fmla="*/ 1219045 h 1317393"/>
              <a:gd name="connsiteX13" fmla="*/ 4135642 w 4144786"/>
              <a:gd name="connsiteY13" fmla="*/ 848648 h 1317393"/>
              <a:gd name="connsiteX14" fmla="*/ 4052489 w 4144786"/>
              <a:gd name="connsiteY14" fmla="*/ 266597 h 1317393"/>
              <a:gd name="connsiteX15" fmla="*/ 3750114 w 4144786"/>
              <a:gd name="connsiteY15" fmla="*/ 115415 h 1317393"/>
              <a:gd name="connsiteX16" fmla="*/ 3455299 w 4144786"/>
              <a:gd name="connsiteY16" fmla="*/ 62501 h 1317393"/>
              <a:gd name="connsiteX17" fmla="*/ 3001737 w 4144786"/>
              <a:gd name="connsiteY17" fmla="*/ 32265 h 1317393"/>
              <a:gd name="connsiteX18" fmla="*/ 2419666 w 4144786"/>
              <a:gd name="connsiteY18" fmla="*/ 2028 h 1317393"/>
              <a:gd name="connsiteX19" fmla="*/ 2147529 w 4144786"/>
              <a:gd name="connsiteY19" fmla="*/ 92738 h 1317393"/>
              <a:gd name="connsiteX20" fmla="*/ 2041697 w 4144786"/>
              <a:gd name="connsiteY20" fmla="*/ 228802 h 1317393"/>
              <a:gd name="connsiteX21" fmla="*/ 1928307 w 4144786"/>
              <a:gd name="connsiteY21" fmla="*/ 440457 h 1317393"/>
              <a:gd name="connsiteX22" fmla="*/ 1678848 w 4144786"/>
              <a:gd name="connsiteY22" fmla="*/ 485811 h 1317393"/>
              <a:gd name="connsiteX23" fmla="*/ 1429389 w 4144786"/>
              <a:gd name="connsiteY23" fmla="*/ 523607 h 1317393"/>
              <a:gd name="connsiteX24" fmla="*/ 1202608 w 4144786"/>
              <a:gd name="connsiteY24" fmla="*/ 538725 h 1317393"/>
              <a:gd name="connsiteX25" fmla="*/ 1081658 w 4144786"/>
              <a:gd name="connsiteY25" fmla="*/ 448015 h 1317393"/>
              <a:gd name="connsiteX26" fmla="*/ 945589 w 4144786"/>
              <a:gd name="connsiteY26" fmla="*/ 281715 h 1317393"/>
              <a:gd name="connsiteX27" fmla="*/ 832199 w 4144786"/>
              <a:gd name="connsiteY27" fmla="*/ 183447 h 1317393"/>
              <a:gd name="connsiteX28" fmla="*/ 514705 w 4144786"/>
              <a:gd name="connsiteY28" fmla="*/ 153211 h 1317393"/>
              <a:gd name="connsiteX29" fmla="*/ 212330 w 4144786"/>
              <a:gd name="connsiteY29" fmla="*/ 191006 h 1317393"/>
              <a:gd name="connsiteX30" fmla="*/ 61143 w 4144786"/>
              <a:gd name="connsiteY30" fmla="*/ 327070 h 1317393"/>
              <a:gd name="connsiteX31" fmla="*/ 23346 w 4144786"/>
              <a:gd name="connsiteY31" fmla="*/ 674789 h 1317393"/>
              <a:gd name="connsiteX32" fmla="*/ 2178 w 4144786"/>
              <a:gd name="connsiteY32" fmla="*/ 667230 h 1317393"/>
              <a:gd name="connsiteX33" fmla="*/ 76262 w 4144786"/>
              <a:gd name="connsiteY33" fmla="*/ 977153 h 1317393"/>
              <a:gd name="connsiteX34" fmla="*/ 257687 w 4144786"/>
              <a:gd name="connsiteY34" fmla="*/ 1226604 h 1317393"/>
              <a:gd name="connsiteX35" fmla="*/ 597858 w 4144786"/>
              <a:gd name="connsiteY35" fmla="*/ 1302195 h 1317393"/>
              <a:gd name="connsiteX0" fmla="*/ 597858 w 4144786"/>
              <a:gd name="connsiteY0" fmla="*/ 1302195 h 1317393"/>
              <a:gd name="connsiteX1" fmla="*/ 998505 w 4144786"/>
              <a:gd name="connsiteY1" fmla="*/ 1203926 h 1317393"/>
              <a:gd name="connsiteX2" fmla="*/ 1225286 w 4144786"/>
              <a:gd name="connsiteY2" fmla="*/ 931799 h 1317393"/>
              <a:gd name="connsiteX3" fmla="*/ 1300879 w 4144786"/>
              <a:gd name="connsiteY3" fmla="*/ 780616 h 1317393"/>
              <a:gd name="connsiteX4" fmla="*/ 1580576 w 4144786"/>
              <a:gd name="connsiteY4" fmla="*/ 652112 h 1317393"/>
              <a:gd name="connsiteX5" fmla="*/ 1814916 w 4144786"/>
              <a:gd name="connsiteY5" fmla="*/ 659671 h 1317393"/>
              <a:gd name="connsiteX6" fmla="*/ 2019019 w 4144786"/>
              <a:gd name="connsiteY6" fmla="*/ 788176 h 1317393"/>
              <a:gd name="connsiteX7" fmla="*/ 2170207 w 4144786"/>
              <a:gd name="connsiteY7" fmla="*/ 1067862 h 1317393"/>
              <a:gd name="connsiteX8" fmla="*/ 2328953 w 4144786"/>
              <a:gd name="connsiteY8" fmla="*/ 1256840 h 1317393"/>
              <a:gd name="connsiteX9" fmla="*/ 2593531 w 4144786"/>
              <a:gd name="connsiteY9" fmla="*/ 1294636 h 1317393"/>
              <a:gd name="connsiteX10" fmla="*/ 2911025 w 4144786"/>
              <a:gd name="connsiteY10" fmla="*/ 1317313 h 1317393"/>
              <a:gd name="connsiteX11" fmla="*/ 3364587 w 4144786"/>
              <a:gd name="connsiteY11" fmla="*/ 1287077 h 1317393"/>
              <a:gd name="connsiteX12" fmla="*/ 3871064 w 4144786"/>
              <a:gd name="connsiteY12" fmla="*/ 1219045 h 1317393"/>
              <a:gd name="connsiteX13" fmla="*/ 4135642 w 4144786"/>
              <a:gd name="connsiteY13" fmla="*/ 848648 h 1317393"/>
              <a:gd name="connsiteX14" fmla="*/ 4052489 w 4144786"/>
              <a:gd name="connsiteY14" fmla="*/ 266597 h 1317393"/>
              <a:gd name="connsiteX15" fmla="*/ 3750114 w 4144786"/>
              <a:gd name="connsiteY15" fmla="*/ 115415 h 1317393"/>
              <a:gd name="connsiteX16" fmla="*/ 3455299 w 4144786"/>
              <a:gd name="connsiteY16" fmla="*/ 62501 h 1317393"/>
              <a:gd name="connsiteX17" fmla="*/ 3001737 w 4144786"/>
              <a:gd name="connsiteY17" fmla="*/ 32265 h 1317393"/>
              <a:gd name="connsiteX18" fmla="*/ 2419666 w 4144786"/>
              <a:gd name="connsiteY18" fmla="*/ 2028 h 1317393"/>
              <a:gd name="connsiteX19" fmla="*/ 2147529 w 4144786"/>
              <a:gd name="connsiteY19" fmla="*/ 92738 h 1317393"/>
              <a:gd name="connsiteX20" fmla="*/ 2041697 w 4144786"/>
              <a:gd name="connsiteY20" fmla="*/ 228802 h 1317393"/>
              <a:gd name="connsiteX21" fmla="*/ 1928307 w 4144786"/>
              <a:gd name="connsiteY21" fmla="*/ 440457 h 1317393"/>
              <a:gd name="connsiteX22" fmla="*/ 1678848 w 4144786"/>
              <a:gd name="connsiteY22" fmla="*/ 485811 h 1317393"/>
              <a:gd name="connsiteX23" fmla="*/ 1429389 w 4144786"/>
              <a:gd name="connsiteY23" fmla="*/ 523607 h 1317393"/>
              <a:gd name="connsiteX24" fmla="*/ 1202608 w 4144786"/>
              <a:gd name="connsiteY24" fmla="*/ 538725 h 1317393"/>
              <a:gd name="connsiteX25" fmla="*/ 1081658 w 4144786"/>
              <a:gd name="connsiteY25" fmla="*/ 448015 h 1317393"/>
              <a:gd name="connsiteX26" fmla="*/ 945589 w 4144786"/>
              <a:gd name="connsiteY26" fmla="*/ 281715 h 1317393"/>
              <a:gd name="connsiteX27" fmla="*/ 832199 w 4144786"/>
              <a:gd name="connsiteY27" fmla="*/ 183447 h 1317393"/>
              <a:gd name="connsiteX28" fmla="*/ 514705 w 4144786"/>
              <a:gd name="connsiteY28" fmla="*/ 153211 h 1317393"/>
              <a:gd name="connsiteX29" fmla="*/ 272805 w 4144786"/>
              <a:gd name="connsiteY29" fmla="*/ 160770 h 1317393"/>
              <a:gd name="connsiteX30" fmla="*/ 61143 w 4144786"/>
              <a:gd name="connsiteY30" fmla="*/ 327070 h 1317393"/>
              <a:gd name="connsiteX31" fmla="*/ 23346 w 4144786"/>
              <a:gd name="connsiteY31" fmla="*/ 674789 h 1317393"/>
              <a:gd name="connsiteX32" fmla="*/ 2178 w 4144786"/>
              <a:gd name="connsiteY32" fmla="*/ 667230 h 1317393"/>
              <a:gd name="connsiteX33" fmla="*/ 76262 w 4144786"/>
              <a:gd name="connsiteY33" fmla="*/ 977153 h 1317393"/>
              <a:gd name="connsiteX34" fmla="*/ 257687 w 4144786"/>
              <a:gd name="connsiteY34" fmla="*/ 1226604 h 1317393"/>
              <a:gd name="connsiteX35" fmla="*/ 597858 w 4144786"/>
              <a:gd name="connsiteY35" fmla="*/ 1302195 h 1317393"/>
              <a:gd name="connsiteX0" fmla="*/ 598892 w 4145820"/>
              <a:gd name="connsiteY0" fmla="*/ 1302195 h 1317393"/>
              <a:gd name="connsiteX1" fmla="*/ 999539 w 4145820"/>
              <a:gd name="connsiteY1" fmla="*/ 1203926 h 1317393"/>
              <a:gd name="connsiteX2" fmla="*/ 1226320 w 4145820"/>
              <a:gd name="connsiteY2" fmla="*/ 931799 h 1317393"/>
              <a:gd name="connsiteX3" fmla="*/ 1301913 w 4145820"/>
              <a:gd name="connsiteY3" fmla="*/ 780616 h 1317393"/>
              <a:gd name="connsiteX4" fmla="*/ 1581610 w 4145820"/>
              <a:gd name="connsiteY4" fmla="*/ 652112 h 1317393"/>
              <a:gd name="connsiteX5" fmla="*/ 1815950 w 4145820"/>
              <a:gd name="connsiteY5" fmla="*/ 659671 h 1317393"/>
              <a:gd name="connsiteX6" fmla="*/ 2020053 w 4145820"/>
              <a:gd name="connsiteY6" fmla="*/ 788176 h 1317393"/>
              <a:gd name="connsiteX7" fmla="*/ 2171241 w 4145820"/>
              <a:gd name="connsiteY7" fmla="*/ 1067862 h 1317393"/>
              <a:gd name="connsiteX8" fmla="*/ 2329987 w 4145820"/>
              <a:gd name="connsiteY8" fmla="*/ 1256840 h 1317393"/>
              <a:gd name="connsiteX9" fmla="*/ 2594565 w 4145820"/>
              <a:gd name="connsiteY9" fmla="*/ 1294636 h 1317393"/>
              <a:gd name="connsiteX10" fmla="*/ 2912059 w 4145820"/>
              <a:gd name="connsiteY10" fmla="*/ 1317313 h 1317393"/>
              <a:gd name="connsiteX11" fmla="*/ 3365621 w 4145820"/>
              <a:gd name="connsiteY11" fmla="*/ 1287077 h 1317393"/>
              <a:gd name="connsiteX12" fmla="*/ 3872098 w 4145820"/>
              <a:gd name="connsiteY12" fmla="*/ 1219045 h 1317393"/>
              <a:gd name="connsiteX13" fmla="*/ 4136676 w 4145820"/>
              <a:gd name="connsiteY13" fmla="*/ 848648 h 1317393"/>
              <a:gd name="connsiteX14" fmla="*/ 4053523 w 4145820"/>
              <a:gd name="connsiteY14" fmla="*/ 266597 h 1317393"/>
              <a:gd name="connsiteX15" fmla="*/ 3751148 w 4145820"/>
              <a:gd name="connsiteY15" fmla="*/ 115415 h 1317393"/>
              <a:gd name="connsiteX16" fmla="*/ 3456333 w 4145820"/>
              <a:gd name="connsiteY16" fmla="*/ 62501 h 1317393"/>
              <a:gd name="connsiteX17" fmla="*/ 3002771 w 4145820"/>
              <a:gd name="connsiteY17" fmla="*/ 32265 h 1317393"/>
              <a:gd name="connsiteX18" fmla="*/ 2420700 w 4145820"/>
              <a:gd name="connsiteY18" fmla="*/ 2028 h 1317393"/>
              <a:gd name="connsiteX19" fmla="*/ 2148563 w 4145820"/>
              <a:gd name="connsiteY19" fmla="*/ 92738 h 1317393"/>
              <a:gd name="connsiteX20" fmla="*/ 2042731 w 4145820"/>
              <a:gd name="connsiteY20" fmla="*/ 228802 h 1317393"/>
              <a:gd name="connsiteX21" fmla="*/ 1929341 w 4145820"/>
              <a:gd name="connsiteY21" fmla="*/ 440457 h 1317393"/>
              <a:gd name="connsiteX22" fmla="*/ 1679882 w 4145820"/>
              <a:gd name="connsiteY22" fmla="*/ 485811 h 1317393"/>
              <a:gd name="connsiteX23" fmla="*/ 1430423 w 4145820"/>
              <a:gd name="connsiteY23" fmla="*/ 523607 h 1317393"/>
              <a:gd name="connsiteX24" fmla="*/ 1203642 w 4145820"/>
              <a:gd name="connsiteY24" fmla="*/ 538725 h 1317393"/>
              <a:gd name="connsiteX25" fmla="*/ 1082692 w 4145820"/>
              <a:gd name="connsiteY25" fmla="*/ 448015 h 1317393"/>
              <a:gd name="connsiteX26" fmla="*/ 946623 w 4145820"/>
              <a:gd name="connsiteY26" fmla="*/ 281715 h 1317393"/>
              <a:gd name="connsiteX27" fmla="*/ 833233 w 4145820"/>
              <a:gd name="connsiteY27" fmla="*/ 183447 h 1317393"/>
              <a:gd name="connsiteX28" fmla="*/ 515739 w 4145820"/>
              <a:gd name="connsiteY28" fmla="*/ 153211 h 1317393"/>
              <a:gd name="connsiteX29" fmla="*/ 273839 w 4145820"/>
              <a:gd name="connsiteY29" fmla="*/ 160770 h 1317393"/>
              <a:gd name="connsiteX30" fmla="*/ 122652 w 4145820"/>
              <a:gd name="connsiteY30" fmla="*/ 357307 h 1317393"/>
              <a:gd name="connsiteX31" fmla="*/ 24380 w 4145820"/>
              <a:gd name="connsiteY31" fmla="*/ 674789 h 1317393"/>
              <a:gd name="connsiteX32" fmla="*/ 3212 w 4145820"/>
              <a:gd name="connsiteY32" fmla="*/ 667230 h 1317393"/>
              <a:gd name="connsiteX33" fmla="*/ 77296 w 4145820"/>
              <a:gd name="connsiteY33" fmla="*/ 977153 h 1317393"/>
              <a:gd name="connsiteX34" fmla="*/ 258721 w 4145820"/>
              <a:gd name="connsiteY34" fmla="*/ 1226604 h 1317393"/>
              <a:gd name="connsiteX35" fmla="*/ 598892 w 4145820"/>
              <a:gd name="connsiteY35" fmla="*/ 1302195 h 1317393"/>
              <a:gd name="connsiteX0" fmla="*/ 597156 w 4144084"/>
              <a:gd name="connsiteY0" fmla="*/ 1302195 h 1317393"/>
              <a:gd name="connsiteX1" fmla="*/ 997803 w 4144084"/>
              <a:gd name="connsiteY1" fmla="*/ 1203926 h 1317393"/>
              <a:gd name="connsiteX2" fmla="*/ 1224584 w 4144084"/>
              <a:gd name="connsiteY2" fmla="*/ 931799 h 1317393"/>
              <a:gd name="connsiteX3" fmla="*/ 1300177 w 4144084"/>
              <a:gd name="connsiteY3" fmla="*/ 780616 h 1317393"/>
              <a:gd name="connsiteX4" fmla="*/ 1579874 w 4144084"/>
              <a:gd name="connsiteY4" fmla="*/ 652112 h 1317393"/>
              <a:gd name="connsiteX5" fmla="*/ 1814214 w 4144084"/>
              <a:gd name="connsiteY5" fmla="*/ 659671 h 1317393"/>
              <a:gd name="connsiteX6" fmla="*/ 2018317 w 4144084"/>
              <a:gd name="connsiteY6" fmla="*/ 788176 h 1317393"/>
              <a:gd name="connsiteX7" fmla="*/ 2169505 w 4144084"/>
              <a:gd name="connsiteY7" fmla="*/ 1067862 h 1317393"/>
              <a:gd name="connsiteX8" fmla="*/ 2328251 w 4144084"/>
              <a:gd name="connsiteY8" fmla="*/ 1256840 h 1317393"/>
              <a:gd name="connsiteX9" fmla="*/ 2592829 w 4144084"/>
              <a:gd name="connsiteY9" fmla="*/ 1294636 h 1317393"/>
              <a:gd name="connsiteX10" fmla="*/ 2910323 w 4144084"/>
              <a:gd name="connsiteY10" fmla="*/ 1317313 h 1317393"/>
              <a:gd name="connsiteX11" fmla="*/ 3363885 w 4144084"/>
              <a:gd name="connsiteY11" fmla="*/ 1287077 h 1317393"/>
              <a:gd name="connsiteX12" fmla="*/ 3870362 w 4144084"/>
              <a:gd name="connsiteY12" fmla="*/ 1219045 h 1317393"/>
              <a:gd name="connsiteX13" fmla="*/ 4134940 w 4144084"/>
              <a:gd name="connsiteY13" fmla="*/ 848648 h 1317393"/>
              <a:gd name="connsiteX14" fmla="*/ 4051787 w 4144084"/>
              <a:gd name="connsiteY14" fmla="*/ 266597 h 1317393"/>
              <a:gd name="connsiteX15" fmla="*/ 3749412 w 4144084"/>
              <a:gd name="connsiteY15" fmla="*/ 115415 h 1317393"/>
              <a:gd name="connsiteX16" fmla="*/ 3454597 w 4144084"/>
              <a:gd name="connsiteY16" fmla="*/ 62501 h 1317393"/>
              <a:gd name="connsiteX17" fmla="*/ 3001035 w 4144084"/>
              <a:gd name="connsiteY17" fmla="*/ 32265 h 1317393"/>
              <a:gd name="connsiteX18" fmla="*/ 2418964 w 4144084"/>
              <a:gd name="connsiteY18" fmla="*/ 2028 h 1317393"/>
              <a:gd name="connsiteX19" fmla="*/ 2146827 w 4144084"/>
              <a:gd name="connsiteY19" fmla="*/ 92738 h 1317393"/>
              <a:gd name="connsiteX20" fmla="*/ 2040995 w 4144084"/>
              <a:gd name="connsiteY20" fmla="*/ 228802 h 1317393"/>
              <a:gd name="connsiteX21" fmla="*/ 1927605 w 4144084"/>
              <a:gd name="connsiteY21" fmla="*/ 440457 h 1317393"/>
              <a:gd name="connsiteX22" fmla="*/ 1678146 w 4144084"/>
              <a:gd name="connsiteY22" fmla="*/ 485811 h 1317393"/>
              <a:gd name="connsiteX23" fmla="*/ 1428687 w 4144084"/>
              <a:gd name="connsiteY23" fmla="*/ 523607 h 1317393"/>
              <a:gd name="connsiteX24" fmla="*/ 1201906 w 4144084"/>
              <a:gd name="connsiteY24" fmla="*/ 538725 h 1317393"/>
              <a:gd name="connsiteX25" fmla="*/ 1080956 w 4144084"/>
              <a:gd name="connsiteY25" fmla="*/ 448015 h 1317393"/>
              <a:gd name="connsiteX26" fmla="*/ 944887 w 4144084"/>
              <a:gd name="connsiteY26" fmla="*/ 281715 h 1317393"/>
              <a:gd name="connsiteX27" fmla="*/ 831497 w 4144084"/>
              <a:gd name="connsiteY27" fmla="*/ 183447 h 1317393"/>
              <a:gd name="connsiteX28" fmla="*/ 514003 w 4144084"/>
              <a:gd name="connsiteY28" fmla="*/ 153211 h 1317393"/>
              <a:gd name="connsiteX29" fmla="*/ 272103 w 4144084"/>
              <a:gd name="connsiteY29" fmla="*/ 160770 h 1317393"/>
              <a:gd name="connsiteX30" fmla="*/ 120916 w 4144084"/>
              <a:gd name="connsiteY30" fmla="*/ 357307 h 1317393"/>
              <a:gd name="connsiteX31" fmla="*/ 45322 w 4144084"/>
              <a:gd name="connsiteY31" fmla="*/ 667229 h 1317393"/>
              <a:gd name="connsiteX32" fmla="*/ 1476 w 4144084"/>
              <a:gd name="connsiteY32" fmla="*/ 667230 h 1317393"/>
              <a:gd name="connsiteX33" fmla="*/ 75560 w 4144084"/>
              <a:gd name="connsiteY33" fmla="*/ 977153 h 1317393"/>
              <a:gd name="connsiteX34" fmla="*/ 256985 w 4144084"/>
              <a:gd name="connsiteY34" fmla="*/ 1226604 h 1317393"/>
              <a:gd name="connsiteX35" fmla="*/ 597156 w 4144084"/>
              <a:gd name="connsiteY35" fmla="*/ 1302195 h 1317393"/>
              <a:gd name="connsiteX0" fmla="*/ 595680 w 4142608"/>
              <a:gd name="connsiteY0" fmla="*/ 1302195 h 1317393"/>
              <a:gd name="connsiteX1" fmla="*/ 996327 w 4142608"/>
              <a:gd name="connsiteY1" fmla="*/ 1203926 h 1317393"/>
              <a:gd name="connsiteX2" fmla="*/ 1223108 w 4142608"/>
              <a:gd name="connsiteY2" fmla="*/ 931799 h 1317393"/>
              <a:gd name="connsiteX3" fmla="*/ 1298701 w 4142608"/>
              <a:gd name="connsiteY3" fmla="*/ 780616 h 1317393"/>
              <a:gd name="connsiteX4" fmla="*/ 1578398 w 4142608"/>
              <a:gd name="connsiteY4" fmla="*/ 652112 h 1317393"/>
              <a:gd name="connsiteX5" fmla="*/ 1812738 w 4142608"/>
              <a:gd name="connsiteY5" fmla="*/ 659671 h 1317393"/>
              <a:gd name="connsiteX6" fmla="*/ 2016841 w 4142608"/>
              <a:gd name="connsiteY6" fmla="*/ 788176 h 1317393"/>
              <a:gd name="connsiteX7" fmla="*/ 2168029 w 4142608"/>
              <a:gd name="connsiteY7" fmla="*/ 1067862 h 1317393"/>
              <a:gd name="connsiteX8" fmla="*/ 2326775 w 4142608"/>
              <a:gd name="connsiteY8" fmla="*/ 1256840 h 1317393"/>
              <a:gd name="connsiteX9" fmla="*/ 2591353 w 4142608"/>
              <a:gd name="connsiteY9" fmla="*/ 1294636 h 1317393"/>
              <a:gd name="connsiteX10" fmla="*/ 2908847 w 4142608"/>
              <a:gd name="connsiteY10" fmla="*/ 1317313 h 1317393"/>
              <a:gd name="connsiteX11" fmla="*/ 3362409 w 4142608"/>
              <a:gd name="connsiteY11" fmla="*/ 1287077 h 1317393"/>
              <a:gd name="connsiteX12" fmla="*/ 3868886 w 4142608"/>
              <a:gd name="connsiteY12" fmla="*/ 1219045 h 1317393"/>
              <a:gd name="connsiteX13" fmla="*/ 4133464 w 4142608"/>
              <a:gd name="connsiteY13" fmla="*/ 848648 h 1317393"/>
              <a:gd name="connsiteX14" fmla="*/ 4050311 w 4142608"/>
              <a:gd name="connsiteY14" fmla="*/ 266597 h 1317393"/>
              <a:gd name="connsiteX15" fmla="*/ 3747936 w 4142608"/>
              <a:gd name="connsiteY15" fmla="*/ 115415 h 1317393"/>
              <a:gd name="connsiteX16" fmla="*/ 3453121 w 4142608"/>
              <a:gd name="connsiteY16" fmla="*/ 62501 h 1317393"/>
              <a:gd name="connsiteX17" fmla="*/ 2999559 w 4142608"/>
              <a:gd name="connsiteY17" fmla="*/ 32265 h 1317393"/>
              <a:gd name="connsiteX18" fmla="*/ 2417488 w 4142608"/>
              <a:gd name="connsiteY18" fmla="*/ 2028 h 1317393"/>
              <a:gd name="connsiteX19" fmla="*/ 2145351 w 4142608"/>
              <a:gd name="connsiteY19" fmla="*/ 92738 h 1317393"/>
              <a:gd name="connsiteX20" fmla="*/ 2039519 w 4142608"/>
              <a:gd name="connsiteY20" fmla="*/ 228802 h 1317393"/>
              <a:gd name="connsiteX21" fmla="*/ 1926129 w 4142608"/>
              <a:gd name="connsiteY21" fmla="*/ 440457 h 1317393"/>
              <a:gd name="connsiteX22" fmla="*/ 1676670 w 4142608"/>
              <a:gd name="connsiteY22" fmla="*/ 485811 h 1317393"/>
              <a:gd name="connsiteX23" fmla="*/ 1427211 w 4142608"/>
              <a:gd name="connsiteY23" fmla="*/ 523607 h 1317393"/>
              <a:gd name="connsiteX24" fmla="*/ 1200430 w 4142608"/>
              <a:gd name="connsiteY24" fmla="*/ 538725 h 1317393"/>
              <a:gd name="connsiteX25" fmla="*/ 1079480 w 4142608"/>
              <a:gd name="connsiteY25" fmla="*/ 448015 h 1317393"/>
              <a:gd name="connsiteX26" fmla="*/ 943411 w 4142608"/>
              <a:gd name="connsiteY26" fmla="*/ 281715 h 1317393"/>
              <a:gd name="connsiteX27" fmla="*/ 830021 w 4142608"/>
              <a:gd name="connsiteY27" fmla="*/ 183447 h 1317393"/>
              <a:gd name="connsiteX28" fmla="*/ 512527 w 4142608"/>
              <a:gd name="connsiteY28" fmla="*/ 153211 h 1317393"/>
              <a:gd name="connsiteX29" fmla="*/ 270627 w 4142608"/>
              <a:gd name="connsiteY29" fmla="*/ 160770 h 1317393"/>
              <a:gd name="connsiteX30" fmla="*/ 119440 w 4142608"/>
              <a:gd name="connsiteY30" fmla="*/ 357307 h 1317393"/>
              <a:gd name="connsiteX31" fmla="*/ 0 w 4142608"/>
              <a:gd name="connsiteY31" fmla="*/ 667230 h 1317393"/>
              <a:gd name="connsiteX32" fmla="*/ 74084 w 4142608"/>
              <a:gd name="connsiteY32" fmla="*/ 977153 h 1317393"/>
              <a:gd name="connsiteX33" fmla="*/ 255509 w 4142608"/>
              <a:gd name="connsiteY33" fmla="*/ 1226604 h 1317393"/>
              <a:gd name="connsiteX34" fmla="*/ 595680 w 4142608"/>
              <a:gd name="connsiteY34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60770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550324 w 4097252"/>
              <a:gd name="connsiteY34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60770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272137 w 4097252"/>
              <a:gd name="connsiteY34" fmla="*/ 1181250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272137 w 4097252"/>
              <a:gd name="connsiteY34" fmla="*/ 1181250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309934 w 4097252"/>
              <a:gd name="connsiteY34" fmla="*/ 1234164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50324 w 4097252"/>
              <a:gd name="connsiteY35" fmla="*/ 1302195 h 1317393"/>
              <a:gd name="connsiteX0" fmla="*/ 565443 w 4097252"/>
              <a:gd name="connsiteY0" fmla="*/ 1279517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35853 w 4097252"/>
              <a:gd name="connsiteY1" fmla="*/ 1143454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35853 w 4097252"/>
              <a:gd name="connsiteY1" fmla="*/ 1143454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26993 w 4097252"/>
              <a:gd name="connsiteY23" fmla="*/ 523608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84230 w 4097252"/>
              <a:gd name="connsiteY22" fmla="*/ 516047 h 1317393"/>
              <a:gd name="connsiteX23" fmla="*/ 1526993 w 4097252"/>
              <a:gd name="connsiteY23" fmla="*/ 523608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099995 w 4097252"/>
              <a:gd name="connsiteY19" fmla="*/ 60937 h 1285592"/>
              <a:gd name="connsiteX20" fmla="*/ 1994163 w 4097252"/>
              <a:gd name="connsiteY20" fmla="*/ 197001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1994163 w 4097252"/>
              <a:gd name="connsiteY20" fmla="*/ 197001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099995 w 4097252"/>
              <a:gd name="connsiteY7" fmla="*/ 1066298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1965436 w 4097252"/>
              <a:gd name="connsiteY7" fmla="*/ 809288 h 1285592"/>
              <a:gd name="connsiteX8" fmla="*/ 2099995 w 4097252"/>
              <a:gd name="connsiteY8" fmla="*/ 1066298 h 1285592"/>
              <a:gd name="connsiteX9" fmla="*/ 2281419 w 4097252"/>
              <a:gd name="connsiteY9" fmla="*/ 1225039 h 1285592"/>
              <a:gd name="connsiteX10" fmla="*/ 2545997 w 4097252"/>
              <a:gd name="connsiteY10" fmla="*/ 1262835 h 1285592"/>
              <a:gd name="connsiteX11" fmla="*/ 2863491 w 4097252"/>
              <a:gd name="connsiteY11" fmla="*/ 1285512 h 1285592"/>
              <a:gd name="connsiteX12" fmla="*/ 3317053 w 4097252"/>
              <a:gd name="connsiteY12" fmla="*/ 1255276 h 1285592"/>
              <a:gd name="connsiteX13" fmla="*/ 3823530 w 4097252"/>
              <a:gd name="connsiteY13" fmla="*/ 1187244 h 1285592"/>
              <a:gd name="connsiteX14" fmla="*/ 4088108 w 4097252"/>
              <a:gd name="connsiteY14" fmla="*/ 816847 h 1285592"/>
              <a:gd name="connsiteX15" fmla="*/ 4004955 w 4097252"/>
              <a:gd name="connsiteY15" fmla="*/ 234796 h 1285592"/>
              <a:gd name="connsiteX16" fmla="*/ 3702580 w 4097252"/>
              <a:gd name="connsiteY16" fmla="*/ 83614 h 1285592"/>
              <a:gd name="connsiteX17" fmla="*/ 3407765 w 4097252"/>
              <a:gd name="connsiteY17" fmla="*/ 30700 h 1285592"/>
              <a:gd name="connsiteX18" fmla="*/ 2954203 w 4097252"/>
              <a:gd name="connsiteY18" fmla="*/ 464 h 1285592"/>
              <a:gd name="connsiteX19" fmla="*/ 2402370 w 4097252"/>
              <a:gd name="connsiteY19" fmla="*/ 53377 h 1285592"/>
              <a:gd name="connsiteX20" fmla="*/ 2168029 w 4097252"/>
              <a:gd name="connsiteY20" fmla="*/ 121410 h 1285592"/>
              <a:gd name="connsiteX21" fmla="*/ 2084876 w 4097252"/>
              <a:gd name="connsiteY21" fmla="*/ 219678 h 1285592"/>
              <a:gd name="connsiteX22" fmla="*/ 1880773 w 4097252"/>
              <a:gd name="connsiteY22" fmla="*/ 408656 h 1285592"/>
              <a:gd name="connsiteX23" fmla="*/ 1684230 w 4097252"/>
              <a:gd name="connsiteY23" fmla="*/ 484246 h 1285592"/>
              <a:gd name="connsiteX24" fmla="*/ 1526993 w 4097252"/>
              <a:gd name="connsiteY24" fmla="*/ 491807 h 1285592"/>
              <a:gd name="connsiteX25" fmla="*/ 1381855 w 4097252"/>
              <a:gd name="connsiteY25" fmla="*/ 491806 h 1285592"/>
              <a:gd name="connsiteX26" fmla="*/ 1155074 w 4097252"/>
              <a:gd name="connsiteY26" fmla="*/ 506924 h 1285592"/>
              <a:gd name="connsiteX27" fmla="*/ 1034124 w 4097252"/>
              <a:gd name="connsiteY27" fmla="*/ 416214 h 1285592"/>
              <a:gd name="connsiteX28" fmla="*/ 898055 w 4097252"/>
              <a:gd name="connsiteY28" fmla="*/ 249914 h 1285592"/>
              <a:gd name="connsiteX29" fmla="*/ 784665 w 4097252"/>
              <a:gd name="connsiteY29" fmla="*/ 151646 h 1285592"/>
              <a:gd name="connsiteX30" fmla="*/ 467171 w 4097252"/>
              <a:gd name="connsiteY30" fmla="*/ 121410 h 1285592"/>
              <a:gd name="connsiteX31" fmla="*/ 225271 w 4097252"/>
              <a:gd name="connsiteY31" fmla="*/ 159205 h 1285592"/>
              <a:gd name="connsiteX32" fmla="*/ 74084 w 4097252"/>
              <a:gd name="connsiteY32" fmla="*/ 325506 h 1285592"/>
              <a:gd name="connsiteX33" fmla="*/ 0 w 4097252"/>
              <a:gd name="connsiteY33" fmla="*/ 635429 h 1285592"/>
              <a:gd name="connsiteX34" fmla="*/ 28728 w 4097252"/>
              <a:gd name="connsiteY34" fmla="*/ 945352 h 1285592"/>
              <a:gd name="connsiteX35" fmla="*/ 202594 w 4097252"/>
              <a:gd name="connsiteY35" fmla="*/ 1141889 h 1285592"/>
              <a:gd name="connsiteX36" fmla="*/ 309934 w 4097252"/>
              <a:gd name="connsiteY36" fmla="*/ 1202363 h 1285592"/>
              <a:gd name="connsiteX37" fmla="*/ 565443 w 4097252"/>
              <a:gd name="connsiteY37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65436 w 4097252"/>
              <a:gd name="connsiteY6" fmla="*/ 809288 h 1285592"/>
              <a:gd name="connsiteX7" fmla="*/ 2099995 w 4097252"/>
              <a:gd name="connsiteY7" fmla="*/ 1066298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64118"/>
              <a:gd name="connsiteX1" fmla="*/ 928294 w 4097252"/>
              <a:gd name="connsiteY1" fmla="*/ 1081417 h 1264118"/>
              <a:gd name="connsiteX2" fmla="*/ 1064361 w 4097252"/>
              <a:gd name="connsiteY2" fmla="*/ 854643 h 1264118"/>
              <a:gd name="connsiteX3" fmla="*/ 1253345 w 4097252"/>
              <a:gd name="connsiteY3" fmla="*/ 748815 h 1264118"/>
              <a:gd name="connsiteX4" fmla="*/ 1563280 w 4097252"/>
              <a:gd name="connsiteY4" fmla="*/ 718579 h 1264118"/>
              <a:gd name="connsiteX5" fmla="*/ 1759823 w 4097252"/>
              <a:gd name="connsiteY5" fmla="*/ 711020 h 1264118"/>
              <a:gd name="connsiteX6" fmla="*/ 1965436 w 4097252"/>
              <a:gd name="connsiteY6" fmla="*/ 809288 h 1264118"/>
              <a:gd name="connsiteX7" fmla="*/ 2099995 w 4097252"/>
              <a:gd name="connsiteY7" fmla="*/ 1066298 h 1264118"/>
              <a:gd name="connsiteX8" fmla="*/ 2281419 w 4097252"/>
              <a:gd name="connsiteY8" fmla="*/ 1225039 h 1264118"/>
              <a:gd name="connsiteX9" fmla="*/ 2545997 w 4097252"/>
              <a:gd name="connsiteY9" fmla="*/ 1262835 h 1264118"/>
              <a:gd name="connsiteX10" fmla="*/ 2871050 w 4097252"/>
              <a:gd name="connsiteY10" fmla="*/ 1255276 h 1264118"/>
              <a:gd name="connsiteX11" fmla="*/ 3317053 w 4097252"/>
              <a:gd name="connsiteY11" fmla="*/ 1255276 h 1264118"/>
              <a:gd name="connsiteX12" fmla="*/ 3823530 w 4097252"/>
              <a:gd name="connsiteY12" fmla="*/ 1187244 h 1264118"/>
              <a:gd name="connsiteX13" fmla="*/ 4088108 w 4097252"/>
              <a:gd name="connsiteY13" fmla="*/ 816847 h 1264118"/>
              <a:gd name="connsiteX14" fmla="*/ 4004955 w 4097252"/>
              <a:gd name="connsiteY14" fmla="*/ 234796 h 1264118"/>
              <a:gd name="connsiteX15" fmla="*/ 3702580 w 4097252"/>
              <a:gd name="connsiteY15" fmla="*/ 83614 h 1264118"/>
              <a:gd name="connsiteX16" fmla="*/ 3407765 w 4097252"/>
              <a:gd name="connsiteY16" fmla="*/ 30700 h 1264118"/>
              <a:gd name="connsiteX17" fmla="*/ 2954203 w 4097252"/>
              <a:gd name="connsiteY17" fmla="*/ 464 h 1264118"/>
              <a:gd name="connsiteX18" fmla="*/ 2402370 w 4097252"/>
              <a:gd name="connsiteY18" fmla="*/ 53377 h 1264118"/>
              <a:gd name="connsiteX19" fmla="*/ 2168029 w 4097252"/>
              <a:gd name="connsiteY19" fmla="*/ 121410 h 1264118"/>
              <a:gd name="connsiteX20" fmla="*/ 2084876 w 4097252"/>
              <a:gd name="connsiteY20" fmla="*/ 219678 h 1264118"/>
              <a:gd name="connsiteX21" fmla="*/ 1880773 w 4097252"/>
              <a:gd name="connsiteY21" fmla="*/ 408656 h 1264118"/>
              <a:gd name="connsiteX22" fmla="*/ 1684230 w 4097252"/>
              <a:gd name="connsiteY22" fmla="*/ 484246 h 1264118"/>
              <a:gd name="connsiteX23" fmla="*/ 1526993 w 4097252"/>
              <a:gd name="connsiteY23" fmla="*/ 491807 h 1264118"/>
              <a:gd name="connsiteX24" fmla="*/ 1381855 w 4097252"/>
              <a:gd name="connsiteY24" fmla="*/ 491806 h 1264118"/>
              <a:gd name="connsiteX25" fmla="*/ 1155074 w 4097252"/>
              <a:gd name="connsiteY25" fmla="*/ 506924 h 1264118"/>
              <a:gd name="connsiteX26" fmla="*/ 1034124 w 4097252"/>
              <a:gd name="connsiteY26" fmla="*/ 416214 h 1264118"/>
              <a:gd name="connsiteX27" fmla="*/ 898055 w 4097252"/>
              <a:gd name="connsiteY27" fmla="*/ 249914 h 1264118"/>
              <a:gd name="connsiteX28" fmla="*/ 784665 w 4097252"/>
              <a:gd name="connsiteY28" fmla="*/ 151646 h 1264118"/>
              <a:gd name="connsiteX29" fmla="*/ 467171 w 4097252"/>
              <a:gd name="connsiteY29" fmla="*/ 121410 h 1264118"/>
              <a:gd name="connsiteX30" fmla="*/ 225271 w 4097252"/>
              <a:gd name="connsiteY30" fmla="*/ 159205 h 1264118"/>
              <a:gd name="connsiteX31" fmla="*/ 74084 w 4097252"/>
              <a:gd name="connsiteY31" fmla="*/ 325506 h 1264118"/>
              <a:gd name="connsiteX32" fmla="*/ 0 w 4097252"/>
              <a:gd name="connsiteY32" fmla="*/ 635429 h 1264118"/>
              <a:gd name="connsiteX33" fmla="*/ 28728 w 4097252"/>
              <a:gd name="connsiteY33" fmla="*/ 945352 h 1264118"/>
              <a:gd name="connsiteX34" fmla="*/ 202594 w 4097252"/>
              <a:gd name="connsiteY34" fmla="*/ 1141889 h 1264118"/>
              <a:gd name="connsiteX35" fmla="*/ 309934 w 4097252"/>
              <a:gd name="connsiteY35" fmla="*/ 1202363 h 1264118"/>
              <a:gd name="connsiteX36" fmla="*/ 565443 w 4097252"/>
              <a:gd name="connsiteY36" fmla="*/ 1247716 h 1264118"/>
              <a:gd name="connsiteX0" fmla="*/ 565443 w 4097252"/>
              <a:gd name="connsiteY0" fmla="*/ 1247716 h 1260923"/>
              <a:gd name="connsiteX1" fmla="*/ 928294 w 4097252"/>
              <a:gd name="connsiteY1" fmla="*/ 1081417 h 1260923"/>
              <a:gd name="connsiteX2" fmla="*/ 1064361 w 4097252"/>
              <a:gd name="connsiteY2" fmla="*/ 854643 h 1260923"/>
              <a:gd name="connsiteX3" fmla="*/ 1253345 w 4097252"/>
              <a:gd name="connsiteY3" fmla="*/ 748815 h 1260923"/>
              <a:gd name="connsiteX4" fmla="*/ 1563280 w 4097252"/>
              <a:gd name="connsiteY4" fmla="*/ 718579 h 1260923"/>
              <a:gd name="connsiteX5" fmla="*/ 1759823 w 4097252"/>
              <a:gd name="connsiteY5" fmla="*/ 711020 h 1260923"/>
              <a:gd name="connsiteX6" fmla="*/ 1965436 w 4097252"/>
              <a:gd name="connsiteY6" fmla="*/ 809288 h 1260923"/>
              <a:gd name="connsiteX7" fmla="*/ 2099995 w 4097252"/>
              <a:gd name="connsiteY7" fmla="*/ 1066298 h 1260923"/>
              <a:gd name="connsiteX8" fmla="*/ 2281419 w 4097252"/>
              <a:gd name="connsiteY8" fmla="*/ 1225039 h 1260923"/>
              <a:gd name="connsiteX9" fmla="*/ 2568675 w 4097252"/>
              <a:gd name="connsiteY9" fmla="*/ 1240157 h 1260923"/>
              <a:gd name="connsiteX10" fmla="*/ 2871050 w 4097252"/>
              <a:gd name="connsiteY10" fmla="*/ 1255276 h 1260923"/>
              <a:gd name="connsiteX11" fmla="*/ 3317053 w 4097252"/>
              <a:gd name="connsiteY11" fmla="*/ 1255276 h 1260923"/>
              <a:gd name="connsiteX12" fmla="*/ 3823530 w 4097252"/>
              <a:gd name="connsiteY12" fmla="*/ 1187244 h 1260923"/>
              <a:gd name="connsiteX13" fmla="*/ 4088108 w 4097252"/>
              <a:gd name="connsiteY13" fmla="*/ 816847 h 1260923"/>
              <a:gd name="connsiteX14" fmla="*/ 4004955 w 4097252"/>
              <a:gd name="connsiteY14" fmla="*/ 234796 h 1260923"/>
              <a:gd name="connsiteX15" fmla="*/ 3702580 w 4097252"/>
              <a:gd name="connsiteY15" fmla="*/ 83614 h 1260923"/>
              <a:gd name="connsiteX16" fmla="*/ 3407765 w 4097252"/>
              <a:gd name="connsiteY16" fmla="*/ 30700 h 1260923"/>
              <a:gd name="connsiteX17" fmla="*/ 2954203 w 4097252"/>
              <a:gd name="connsiteY17" fmla="*/ 464 h 1260923"/>
              <a:gd name="connsiteX18" fmla="*/ 2402370 w 4097252"/>
              <a:gd name="connsiteY18" fmla="*/ 53377 h 1260923"/>
              <a:gd name="connsiteX19" fmla="*/ 2168029 w 4097252"/>
              <a:gd name="connsiteY19" fmla="*/ 121410 h 1260923"/>
              <a:gd name="connsiteX20" fmla="*/ 2084876 w 4097252"/>
              <a:gd name="connsiteY20" fmla="*/ 219678 h 1260923"/>
              <a:gd name="connsiteX21" fmla="*/ 1880773 w 4097252"/>
              <a:gd name="connsiteY21" fmla="*/ 408656 h 1260923"/>
              <a:gd name="connsiteX22" fmla="*/ 1684230 w 4097252"/>
              <a:gd name="connsiteY22" fmla="*/ 484246 h 1260923"/>
              <a:gd name="connsiteX23" fmla="*/ 1526993 w 4097252"/>
              <a:gd name="connsiteY23" fmla="*/ 491807 h 1260923"/>
              <a:gd name="connsiteX24" fmla="*/ 1381855 w 4097252"/>
              <a:gd name="connsiteY24" fmla="*/ 491806 h 1260923"/>
              <a:gd name="connsiteX25" fmla="*/ 1155074 w 4097252"/>
              <a:gd name="connsiteY25" fmla="*/ 506924 h 1260923"/>
              <a:gd name="connsiteX26" fmla="*/ 1034124 w 4097252"/>
              <a:gd name="connsiteY26" fmla="*/ 416214 h 1260923"/>
              <a:gd name="connsiteX27" fmla="*/ 898055 w 4097252"/>
              <a:gd name="connsiteY27" fmla="*/ 249914 h 1260923"/>
              <a:gd name="connsiteX28" fmla="*/ 784665 w 4097252"/>
              <a:gd name="connsiteY28" fmla="*/ 151646 h 1260923"/>
              <a:gd name="connsiteX29" fmla="*/ 467171 w 4097252"/>
              <a:gd name="connsiteY29" fmla="*/ 121410 h 1260923"/>
              <a:gd name="connsiteX30" fmla="*/ 225271 w 4097252"/>
              <a:gd name="connsiteY30" fmla="*/ 159205 h 1260923"/>
              <a:gd name="connsiteX31" fmla="*/ 74084 w 4097252"/>
              <a:gd name="connsiteY31" fmla="*/ 325506 h 1260923"/>
              <a:gd name="connsiteX32" fmla="*/ 0 w 4097252"/>
              <a:gd name="connsiteY32" fmla="*/ 635429 h 1260923"/>
              <a:gd name="connsiteX33" fmla="*/ 28728 w 4097252"/>
              <a:gd name="connsiteY33" fmla="*/ 945352 h 1260923"/>
              <a:gd name="connsiteX34" fmla="*/ 202594 w 4097252"/>
              <a:gd name="connsiteY34" fmla="*/ 1141889 h 1260923"/>
              <a:gd name="connsiteX35" fmla="*/ 309934 w 4097252"/>
              <a:gd name="connsiteY35" fmla="*/ 1202363 h 1260923"/>
              <a:gd name="connsiteX36" fmla="*/ 565443 w 4097252"/>
              <a:gd name="connsiteY36" fmla="*/ 1247716 h 1260923"/>
              <a:gd name="connsiteX0" fmla="*/ 565443 w 4097252"/>
              <a:gd name="connsiteY0" fmla="*/ 1247716 h 1264117"/>
              <a:gd name="connsiteX1" fmla="*/ 928294 w 4097252"/>
              <a:gd name="connsiteY1" fmla="*/ 1081417 h 1264117"/>
              <a:gd name="connsiteX2" fmla="*/ 1064361 w 4097252"/>
              <a:gd name="connsiteY2" fmla="*/ 854643 h 1264117"/>
              <a:gd name="connsiteX3" fmla="*/ 1253345 w 4097252"/>
              <a:gd name="connsiteY3" fmla="*/ 748815 h 1264117"/>
              <a:gd name="connsiteX4" fmla="*/ 1563280 w 4097252"/>
              <a:gd name="connsiteY4" fmla="*/ 718579 h 1264117"/>
              <a:gd name="connsiteX5" fmla="*/ 1759823 w 4097252"/>
              <a:gd name="connsiteY5" fmla="*/ 711020 h 1264117"/>
              <a:gd name="connsiteX6" fmla="*/ 1965436 w 4097252"/>
              <a:gd name="connsiteY6" fmla="*/ 809288 h 1264117"/>
              <a:gd name="connsiteX7" fmla="*/ 2099995 w 4097252"/>
              <a:gd name="connsiteY7" fmla="*/ 1066298 h 1264117"/>
              <a:gd name="connsiteX8" fmla="*/ 2281419 w 4097252"/>
              <a:gd name="connsiteY8" fmla="*/ 1225039 h 1264117"/>
              <a:gd name="connsiteX9" fmla="*/ 2538437 w 4097252"/>
              <a:gd name="connsiteY9" fmla="*/ 1262834 h 1264117"/>
              <a:gd name="connsiteX10" fmla="*/ 2871050 w 4097252"/>
              <a:gd name="connsiteY10" fmla="*/ 1255276 h 1264117"/>
              <a:gd name="connsiteX11" fmla="*/ 3317053 w 4097252"/>
              <a:gd name="connsiteY11" fmla="*/ 1255276 h 1264117"/>
              <a:gd name="connsiteX12" fmla="*/ 3823530 w 4097252"/>
              <a:gd name="connsiteY12" fmla="*/ 1187244 h 1264117"/>
              <a:gd name="connsiteX13" fmla="*/ 4088108 w 4097252"/>
              <a:gd name="connsiteY13" fmla="*/ 816847 h 1264117"/>
              <a:gd name="connsiteX14" fmla="*/ 4004955 w 4097252"/>
              <a:gd name="connsiteY14" fmla="*/ 234796 h 1264117"/>
              <a:gd name="connsiteX15" fmla="*/ 3702580 w 4097252"/>
              <a:gd name="connsiteY15" fmla="*/ 83614 h 1264117"/>
              <a:gd name="connsiteX16" fmla="*/ 3407765 w 4097252"/>
              <a:gd name="connsiteY16" fmla="*/ 30700 h 1264117"/>
              <a:gd name="connsiteX17" fmla="*/ 2954203 w 4097252"/>
              <a:gd name="connsiteY17" fmla="*/ 464 h 1264117"/>
              <a:gd name="connsiteX18" fmla="*/ 2402370 w 4097252"/>
              <a:gd name="connsiteY18" fmla="*/ 53377 h 1264117"/>
              <a:gd name="connsiteX19" fmla="*/ 2168029 w 4097252"/>
              <a:gd name="connsiteY19" fmla="*/ 121410 h 1264117"/>
              <a:gd name="connsiteX20" fmla="*/ 2084876 w 4097252"/>
              <a:gd name="connsiteY20" fmla="*/ 219678 h 1264117"/>
              <a:gd name="connsiteX21" fmla="*/ 1880773 w 4097252"/>
              <a:gd name="connsiteY21" fmla="*/ 408656 h 1264117"/>
              <a:gd name="connsiteX22" fmla="*/ 1684230 w 4097252"/>
              <a:gd name="connsiteY22" fmla="*/ 484246 h 1264117"/>
              <a:gd name="connsiteX23" fmla="*/ 1526993 w 4097252"/>
              <a:gd name="connsiteY23" fmla="*/ 491807 h 1264117"/>
              <a:gd name="connsiteX24" fmla="*/ 1381855 w 4097252"/>
              <a:gd name="connsiteY24" fmla="*/ 491806 h 1264117"/>
              <a:gd name="connsiteX25" fmla="*/ 1155074 w 4097252"/>
              <a:gd name="connsiteY25" fmla="*/ 506924 h 1264117"/>
              <a:gd name="connsiteX26" fmla="*/ 1034124 w 4097252"/>
              <a:gd name="connsiteY26" fmla="*/ 416214 h 1264117"/>
              <a:gd name="connsiteX27" fmla="*/ 898055 w 4097252"/>
              <a:gd name="connsiteY27" fmla="*/ 249914 h 1264117"/>
              <a:gd name="connsiteX28" fmla="*/ 784665 w 4097252"/>
              <a:gd name="connsiteY28" fmla="*/ 151646 h 1264117"/>
              <a:gd name="connsiteX29" fmla="*/ 467171 w 4097252"/>
              <a:gd name="connsiteY29" fmla="*/ 121410 h 1264117"/>
              <a:gd name="connsiteX30" fmla="*/ 225271 w 4097252"/>
              <a:gd name="connsiteY30" fmla="*/ 159205 h 1264117"/>
              <a:gd name="connsiteX31" fmla="*/ 74084 w 4097252"/>
              <a:gd name="connsiteY31" fmla="*/ 325506 h 1264117"/>
              <a:gd name="connsiteX32" fmla="*/ 0 w 4097252"/>
              <a:gd name="connsiteY32" fmla="*/ 635429 h 1264117"/>
              <a:gd name="connsiteX33" fmla="*/ 28728 w 4097252"/>
              <a:gd name="connsiteY33" fmla="*/ 945352 h 1264117"/>
              <a:gd name="connsiteX34" fmla="*/ 202594 w 4097252"/>
              <a:gd name="connsiteY34" fmla="*/ 1141889 h 1264117"/>
              <a:gd name="connsiteX35" fmla="*/ 309934 w 4097252"/>
              <a:gd name="connsiteY35" fmla="*/ 1202363 h 1264117"/>
              <a:gd name="connsiteX36" fmla="*/ 565443 w 4097252"/>
              <a:gd name="connsiteY36" fmla="*/ 1247716 h 1264117"/>
              <a:gd name="connsiteX0" fmla="*/ 565443 w 4090333"/>
              <a:gd name="connsiteY0" fmla="*/ 1247716 h 1264117"/>
              <a:gd name="connsiteX1" fmla="*/ 928294 w 4090333"/>
              <a:gd name="connsiteY1" fmla="*/ 1081417 h 1264117"/>
              <a:gd name="connsiteX2" fmla="*/ 1064361 w 4090333"/>
              <a:gd name="connsiteY2" fmla="*/ 854643 h 1264117"/>
              <a:gd name="connsiteX3" fmla="*/ 1253345 w 4090333"/>
              <a:gd name="connsiteY3" fmla="*/ 748815 h 1264117"/>
              <a:gd name="connsiteX4" fmla="*/ 1563280 w 4090333"/>
              <a:gd name="connsiteY4" fmla="*/ 718579 h 1264117"/>
              <a:gd name="connsiteX5" fmla="*/ 1759823 w 4090333"/>
              <a:gd name="connsiteY5" fmla="*/ 711020 h 1264117"/>
              <a:gd name="connsiteX6" fmla="*/ 1965436 w 4090333"/>
              <a:gd name="connsiteY6" fmla="*/ 809288 h 1264117"/>
              <a:gd name="connsiteX7" fmla="*/ 2099995 w 4090333"/>
              <a:gd name="connsiteY7" fmla="*/ 1066298 h 1264117"/>
              <a:gd name="connsiteX8" fmla="*/ 2281419 w 4090333"/>
              <a:gd name="connsiteY8" fmla="*/ 1225039 h 1264117"/>
              <a:gd name="connsiteX9" fmla="*/ 2538437 w 4090333"/>
              <a:gd name="connsiteY9" fmla="*/ 1262834 h 1264117"/>
              <a:gd name="connsiteX10" fmla="*/ 2871050 w 4090333"/>
              <a:gd name="connsiteY10" fmla="*/ 1255276 h 1264117"/>
              <a:gd name="connsiteX11" fmla="*/ 3317053 w 4090333"/>
              <a:gd name="connsiteY11" fmla="*/ 1255276 h 1264117"/>
              <a:gd name="connsiteX12" fmla="*/ 3823530 w 4090333"/>
              <a:gd name="connsiteY12" fmla="*/ 1187244 h 1264117"/>
              <a:gd name="connsiteX13" fmla="*/ 4088108 w 4090333"/>
              <a:gd name="connsiteY13" fmla="*/ 816847 h 1264117"/>
              <a:gd name="connsiteX14" fmla="*/ 3936921 w 4090333"/>
              <a:gd name="connsiteY14" fmla="*/ 295269 h 1264117"/>
              <a:gd name="connsiteX15" fmla="*/ 3702580 w 4090333"/>
              <a:gd name="connsiteY15" fmla="*/ 83614 h 1264117"/>
              <a:gd name="connsiteX16" fmla="*/ 3407765 w 4090333"/>
              <a:gd name="connsiteY16" fmla="*/ 30700 h 1264117"/>
              <a:gd name="connsiteX17" fmla="*/ 2954203 w 4090333"/>
              <a:gd name="connsiteY17" fmla="*/ 464 h 1264117"/>
              <a:gd name="connsiteX18" fmla="*/ 2402370 w 4090333"/>
              <a:gd name="connsiteY18" fmla="*/ 53377 h 1264117"/>
              <a:gd name="connsiteX19" fmla="*/ 2168029 w 4090333"/>
              <a:gd name="connsiteY19" fmla="*/ 121410 h 1264117"/>
              <a:gd name="connsiteX20" fmla="*/ 2084876 w 4090333"/>
              <a:gd name="connsiteY20" fmla="*/ 219678 h 1264117"/>
              <a:gd name="connsiteX21" fmla="*/ 1880773 w 4090333"/>
              <a:gd name="connsiteY21" fmla="*/ 408656 h 1264117"/>
              <a:gd name="connsiteX22" fmla="*/ 1684230 w 4090333"/>
              <a:gd name="connsiteY22" fmla="*/ 484246 h 1264117"/>
              <a:gd name="connsiteX23" fmla="*/ 1526993 w 4090333"/>
              <a:gd name="connsiteY23" fmla="*/ 491807 h 1264117"/>
              <a:gd name="connsiteX24" fmla="*/ 1381855 w 4090333"/>
              <a:gd name="connsiteY24" fmla="*/ 491806 h 1264117"/>
              <a:gd name="connsiteX25" fmla="*/ 1155074 w 4090333"/>
              <a:gd name="connsiteY25" fmla="*/ 506924 h 1264117"/>
              <a:gd name="connsiteX26" fmla="*/ 1034124 w 4090333"/>
              <a:gd name="connsiteY26" fmla="*/ 416214 h 1264117"/>
              <a:gd name="connsiteX27" fmla="*/ 898055 w 4090333"/>
              <a:gd name="connsiteY27" fmla="*/ 249914 h 1264117"/>
              <a:gd name="connsiteX28" fmla="*/ 784665 w 4090333"/>
              <a:gd name="connsiteY28" fmla="*/ 151646 h 1264117"/>
              <a:gd name="connsiteX29" fmla="*/ 467171 w 4090333"/>
              <a:gd name="connsiteY29" fmla="*/ 121410 h 1264117"/>
              <a:gd name="connsiteX30" fmla="*/ 225271 w 4090333"/>
              <a:gd name="connsiteY30" fmla="*/ 159205 h 1264117"/>
              <a:gd name="connsiteX31" fmla="*/ 74084 w 4090333"/>
              <a:gd name="connsiteY31" fmla="*/ 325506 h 1264117"/>
              <a:gd name="connsiteX32" fmla="*/ 0 w 4090333"/>
              <a:gd name="connsiteY32" fmla="*/ 635429 h 1264117"/>
              <a:gd name="connsiteX33" fmla="*/ 28728 w 4090333"/>
              <a:gd name="connsiteY33" fmla="*/ 945352 h 1264117"/>
              <a:gd name="connsiteX34" fmla="*/ 202594 w 4090333"/>
              <a:gd name="connsiteY34" fmla="*/ 1141889 h 1264117"/>
              <a:gd name="connsiteX35" fmla="*/ 309934 w 4090333"/>
              <a:gd name="connsiteY35" fmla="*/ 1202363 h 1264117"/>
              <a:gd name="connsiteX36" fmla="*/ 565443 w 4090333"/>
              <a:gd name="connsiteY36" fmla="*/ 1247716 h 1264117"/>
              <a:gd name="connsiteX0" fmla="*/ 565443 w 4045972"/>
              <a:gd name="connsiteY0" fmla="*/ 1247716 h 1264117"/>
              <a:gd name="connsiteX1" fmla="*/ 928294 w 4045972"/>
              <a:gd name="connsiteY1" fmla="*/ 1081417 h 1264117"/>
              <a:gd name="connsiteX2" fmla="*/ 1064361 w 4045972"/>
              <a:gd name="connsiteY2" fmla="*/ 854643 h 1264117"/>
              <a:gd name="connsiteX3" fmla="*/ 1253345 w 4045972"/>
              <a:gd name="connsiteY3" fmla="*/ 748815 h 1264117"/>
              <a:gd name="connsiteX4" fmla="*/ 1563280 w 4045972"/>
              <a:gd name="connsiteY4" fmla="*/ 718579 h 1264117"/>
              <a:gd name="connsiteX5" fmla="*/ 1759823 w 4045972"/>
              <a:gd name="connsiteY5" fmla="*/ 711020 h 1264117"/>
              <a:gd name="connsiteX6" fmla="*/ 1965436 w 4045972"/>
              <a:gd name="connsiteY6" fmla="*/ 809288 h 1264117"/>
              <a:gd name="connsiteX7" fmla="*/ 2099995 w 4045972"/>
              <a:gd name="connsiteY7" fmla="*/ 1066298 h 1264117"/>
              <a:gd name="connsiteX8" fmla="*/ 2281419 w 4045972"/>
              <a:gd name="connsiteY8" fmla="*/ 1225039 h 1264117"/>
              <a:gd name="connsiteX9" fmla="*/ 2538437 w 4045972"/>
              <a:gd name="connsiteY9" fmla="*/ 1262834 h 1264117"/>
              <a:gd name="connsiteX10" fmla="*/ 2871050 w 4045972"/>
              <a:gd name="connsiteY10" fmla="*/ 1255276 h 1264117"/>
              <a:gd name="connsiteX11" fmla="*/ 3317053 w 4045972"/>
              <a:gd name="connsiteY11" fmla="*/ 1255276 h 1264117"/>
              <a:gd name="connsiteX12" fmla="*/ 3823530 w 4045972"/>
              <a:gd name="connsiteY12" fmla="*/ 1187244 h 1264117"/>
              <a:gd name="connsiteX13" fmla="*/ 4042752 w 4045972"/>
              <a:gd name="connsiteY13" fmla="*/ 816847 h 1264117"/>
              <a:gd name="connsiteX14" fmla="*/ 3936921 w 4045972"/>
              <a:gd name="connsiteY14" fmla="*/ 295269 h 1264117"/>
              <a:gd name="connsiteX15" fmla="*/ 3702580 w 4045972"/>
              <a:gd name="connsiteY15" fmla="*/ 83614 h 1264117"/>
              <a:gd name="connsiteX16" fmla="*/ 3407765 w 4045972"/>
              <a:gd name="connsiteY16" fmla="*/ 30700 h 1264117"/>
              <a:gd name="connsiteX17" fmla="*/ 2954203 w 4045972"/>
              <a:gd name="connsiteY17" fmla="*/ 464 h 1264117"/>
              <a:gd name="connsiteX18" fmla="*/ 2402370 w 4045972"/>
              <a:gd name="connsiteY18" fmla="*/ 53377 h 1264117"/>
              <a:gd name="connsiteX19" fmla="*/ 2168029 w 4045972"/>
              <a:gd name="connsiteY19" fmla="*/ 121410 h 1264117"/>
              <a:gd name="connsiteX20" fmla="*/ 2084876 w 4045972"/>
              <a:gd name="connsiteY20" fmla="*/ 219678 h 1264117"/>
              <a:gd name="connsiteX21" fmla="*/ 1880773 w 4045972"/>
              <a:gd name="connsiteY21" fmla="*/ 408656 h 1264117"/>
              <a:gd name="connsiteX22" fmla="*/ 1684230 w 4045972"/>
              <a:gd name="connsiteY22" fmla="*/ 484246 h 1264117"/>
              <a:gd name="connsiteX23" fmla="*/ 1526993 w 4045972"/>
              <a:gd name="connsiteY23" fmla="*/ 491807 h 1264117"/>
              <a:gd name="connsiteX24" fmla="*/ 1381855 w 4045972"/>
              <a:gd name="connsiteY24" fmla="*/ 491806 h 1264117"/>
              <a:gd name="connsiteX25" fmla="*/ 1155074 w 4045972"/>
              <a:gd name="connsiteY25" fmla="*/ 506924 h 1264117"/>
              <a:gd name="connsiteX26" fmla="*/ 1034124 w 4045972"/>
              <a:gd name="connsiteY26" fmla="*/ 416214 h 1264117"/>
              <a:gd name="connsiteX27" fmla="*/ 898055 w 4045972"/>
              <a:gd name="connsiteY27" fmla="*/ 249914 h 1264117"/>
              <a:gd name="connsiteX28" fmla="*/ 784665 w 4045972"/>
              <a:gd name="connsiteY28" fmla="*/ 151646 h 1264117"/>
              <a:gd name="connsiteX29" fmla="*/ 467171 w 4045972"/>
              <a:gd name="connsiteY29" fmla="*/ 121410 h 1264117"/>
              <a:gd name="connsiteX30" fmla="*/ 225271 w 4045972"/>
              <a:gd name="connsiteY30" fmla="*/ 159205 h 1264117"/>
              <a:gd name="connsiteX31" fmla="*/ 74084 w 4045972"/>
              <a:gd name="connsiteY31" fmla="*/ 325506 h 1264117"/>
              <a:gd name="connsiteX32" fmla="*/ 0 w 4045972"/>
              <a:gd name="connsiteY32" fmla="*/ 635429 h 1264117"/>
              <a:gd name="connsiteX33" fmla="*/ 28728 w 4045972"/>
              <a:gd name="connsiteY33" fmla="*/ 945352 h 1264117"/>
              <a:gd name="connsiteX34" fmla="*/ 202594 w 4045972"/>
              <a:gd name="connsiteY34" fmla="*/ 1141889 h 1264117"/>
              <a:gd name="connsiteX35" fmla="*/ 309934 w 4045972"/>
              <a:gd name="connsiteY35" fmla="*/ 1202363 h 1264117"/>
              <a:gd name="connsiteX36" fmla="*/ 565443 w 4045972"/>
              <a:gd name="connsiteY36" fmla="*/ 1247716 h 1264117"/>
              <a:gd name="connsiteX0" fmla="*/ 565443 w 4045308"/>
              <a:gd name="connsiteY0" fmla="*/ 1247716 h 1264117"/>
              <a:gd name="connsiteX1" fmla="*/ 928294 w 4045308"/>
              <a:gd name="connsiteY1" fmla="*/ 1081417 h 1264117"/>
              <a:gd name="connsiteX2" fmla="*/ 1064361 w 4045308"/>
              <a:gd name="connsiteY2" fmla="*/ 854643 h 1264117"/>
              <a:gd name="connsiteX3" fmla="*/ 1253345 w 4045308"/>
              <a:gd name="connsiteY3" fmla="*/ 748815 h 1264117"/>
              <a:gd name="connsiteX4" fmla="*/ 1563280 w 4045308"/>
              <a:gd name="connsiteY4" fmla="*/ 718579 h 1264117"/>
              <a:gd name="connsiteX5" fmla="*/ 1759823 w 4045308"/>
              <a:gd name="connsiteY5" fmla="*/ 711020 h 1264117"/>
              <a:gd name="connsiteX6" fmla="*/ 1965436 w 4045308"/>
              <a:gd name="connsiteY6" fmla="*/ 809288 h 1264117"/>
              <a:gd name="connsiteX7" fmla="*/ 2099995 w 4045308"/>
              <a:gd name="connsiteY7" fmla="*/ 1066298 h 1264117"/>
              <a:gd name="connsiteX8" fmla="*/ 2281419 w 4045308"/>
              <a:gd name="connsiteY8" fmla="*/ 1225039 h 1264117"/>
              <a:gd name="connsiteX9" fmla="*/ 2538437 w 4045308"/>
              <a:gd name="connsiteY9" fmla="*/ 1262834 h 1264117"/>
              <a:gd name="connsiteX10" fmla="*/ 2871050 w 4045308"/>
              <a:gd name="connsiteY10" fmla="*/ 1255276 h 1264117"/>
              <a:gd name="connsiteX11" fmla="*/ 3317053 w 4045308"/>
              <a:gd name="connsiteY11" fmla="*/ 1255276 h 1264117"/>
              <a:gd name="connsiteX12" fmla="*/ 3838649 w 4045308"/>
              <a:gd name="connsiteY12" fmla="*/ 1179685 h 1264117"/>
              <a:gd name="connsiteX13" fmla="*/ 4042752 w 4045308"/>
              <a:gd name="connsiteY13" fmla="*/ 816847 h 1264117"/>
              <a:gd name="connsiteX14" fmla="*/ 3936921 w 4045308"/>
              <a:gd name="connsiteY14" fmla="*/ 295269 h 1264117"/>
              <a:gd name="connsiteX15" fmla="*/ 3702580 w 4045308"/>
              <a:gd name="connsiteY15" fmla="*/ 83614 h 1264117"/>
              <a:gd name="connsiteX16" fmla="*/ 3407765 w 4045308"/>
              <a:gd name="connsiteY16" fmla="*/ 30700 h 1264117"/>
              <a:gd name="connsiteX17" fmla="*/ 2954203 w 4045308"/>
              <a:gd name="connsiteY17" fmla="*/ 464 h 1264117"/>
              <a:gd name="connsiteX18" fmla="*/ 2402370 w 4045308"/>
              <a:gd name="connsiteY18" fmla="*/ 53377 h 1264117"/>
              <a:gd name="connsiteX19" fmla="*/ 2168029 w 4045308"/>
              <a:gd name="connsiteY19" fmla="*/ 121410 h 1264117"/>
              <a:gd name="connsiteX20" fmla="*/ 2084876 w 4045308"/>
              <a:gd name="connsiteY20" fmla="*/ 219678 h 1264117"/>
              <a:gd name="connsiteX21" fmla="*/ 1880773 w 4045308"/>
              <a:gd name="connsiteY21" fmla="*/ 408656 h 1264117"/>
              <a:gd name="connsiteX22" fmla="*/ 1684230 w 4045308"/>
              <a:gd name="connsiteY22" fmla="*/ 484246 h 1264117"/>
              <a:gd name="connsiteX23" fmla="*/ 1526993 w 4045308"/>
              <a:gd name="connsiteY23" fmla="*/ 491807 h 1264117"/>
              <a:gd name="connsiteX24" fmla="*/ 1381855 w 4045308"/>
              <a:gd name="connsiteY24" fmla="*/ 491806 h 1264117"/>
              <a:gd name="connsiteX25" fmla="*/ 1155074 w 4045308"/>
              <a:gd name="connsiteY25" fmla="*/ 506924 h 1264117"/>
              <a:gd name="connsiteX26" fmla="*/ 1034124 w 4045308"/>
              <a:gd name="connsiteY26" fmla="*/ 416214 h 1264117"/>
              <a:gd name="connsiteX27" fmla="*/ 898055 w 4045308"/>
              <a:gd name="connsiteY27" fmla="*/ 249914 h 1264117"/>
              <a:gd name="connsiteX28" fmla="*/ 784665 w 4045308"/>
              <a:gd name="connsiteY28" fmla="*/ 151646 h 1264117"/>
              <a:gd name="connsiteX29" fmla="*/ 467171 w 4045308"/>
              <a:gd name="connsiteY29" fmla="*/ 121410 h 1264117"/>
              <a:gd name="connsiteX30" fmla="*/ 225271 w 4045308"/>
              <a:gd name="connsiteY30" fmla="*/ 159205 h 1264117"/>
              <a:gd name="connsiteX31" fmla="*/ 74084 w 4045308"/>
              <a:gd name="connsiteY31" fmla="*/ 325506 h 1264117"/>
              <a:gd name="connsiteX32" fmla="*/ 0 w 4045308"/>
              <a:gd name="connsiteY32" fmla="*/ 635429 h 1264117"/>
              <a:gd name="connsiteX33" fmla="*/ 28728 w 4045308"/>
              <a:gd name="connsiteY33" fmla="*/ 945352 h 1264117"/>
              <a:gd name="connsiteX34" fmla="*/ 202594 w 4045308"/>
              <a:gd name="connsiteY34" fmla="*/ 1141889 h 1264117"/>
              <a:gd name="connsiteX35" fmla="*/ 309934 w 4045308"/>
              <a:gd name="connsiteY35" fmla="*/ 1202363 h 1264117"/>
              <a:gd name="connsiteX36" fmla="*/ 565443 w 4045308"/>
              <a:gd name="connsiteY36" fmla="*/ 1247716 h 1264117"/>
              <a:gd name="connsiteX0" fmla="*/ 565443 w 4045308"/>
              <a:gd name="connsiteY0" fmla="*/ 1247716 h 1293127"/>
              <a:gd name="connsiteX1" fmla="*/ 928294 w 4045308"/>
              <a:gd name="connsiteY1" fmla="*/ 1081417 h 1293127"/>
              <a:gd name="connsiteX2" fmla="*/ 1064361 w 4045308"/>
              <a:gd name="connsiteY2" fmla="*/ 854643 h 1293127"/>
              <a:gd name="connsiteX3" fmla="*/ 1253345 w 4045308"/>
              <a:gd name="connsiteY3" fmla="*/ 748815 h 1293127"/>
              <a:gd name="connsiteX4" fmla="*/ 1563280 w 4045308"/>
              <a:gd name="connsiteY4" fmla="*/ 718579 h 1293127"/>
              <a:gd name="connsiteX5" fmla="*/ 1759823 w 4045308"/>
              <a:gd name="connsiteY5" fmla="*/ 711020 h 1293127"/>
              <a:gd name="connsiteX6" fmla="*/ 1965436 w 4045308"/>
              <a:gd name="connsiteY6" fmla="*/ 809288 h 1293127"/>
              <a:gd name="connsiteX7" fmla="*/ 2099995 w 4045308"/>
              <a:gd name="connsiteY7" fmla="*/ 1066298 h 1293127"/>
              <a:gd name="connsiteX8" fmla="*/ 2281419 w 4045308"/>
              <a:gd name="connsiteY8" fmla="*/ 1225039 h 1293127"/>
              <a:gd name="connsiteX9" fmla="*/ 2538437 w 4045308"/>
              <a:gd name="connsiteY9" fmla="*/ 1262834 h 1293127"/>
              <a:gd name="connsiteX10" fmla="*/ 2961762 w 4045308"/>
              <a:gd name="connsiteY10" fmla="*/ 1293071 h 1293127"/>
              <a:gd name="connsiteX11" fmla="*/ 3317053 w 4045308"/>
              <a:gd name="connsiteY11" fmla="*/ 1255276 h 1293127"/>
              <a:gd name="connsiteX12" fmla="*/ 3838649 w 4045308"/>
              <a:gd name="connsiteY12" fmla="*/ 1179685 h 1293127"/>
              <a:gd name="connsiteX13" fmla="*/ 4042752 w 4045308"/>
              <a:gd name="connsiteY13" fmla="*/ 816847 h 1293127"/>
              <a:gd name="connsiteX14" fmla="*/ 3936921 w 4045308"/>
              <a:gd name="connsiteY14" fmla="*/ 295269 h 1293127"/>
              <a:gd name="connsiteX15" fmla="*/ 3702580 w 4045308"/>
              <a:gd name="connsiteY15" fmla="*/ 83614 h 1293127"/>
              <a:gd name="connsiteX16" fmla="*/ 3407765 w 4045308"/>
              <a:gd name="connsiteY16" fmla="*/ 30700 h 1293127"/>
              <a:gd name="connsiteX17" fmla="*/ 2954203 w 4045308"/>
              <a:gd name="connsiteY17" fmla="*/ 464 h 1293127"/>
              <a:gd name="connsiteX18" fmla="*/ 2402370 w 4045308"/>
              <a:gd name="connsiteY18" fmla="*/ 53377 h 1293127"/>
              <a:gd name="connsiteX19" fmla="*/ 2168029 w 4045308"/>
              <a:gd name="connsiteY19" fmla="*/ 121410 h 1293127"/>
              <a:gd name="connsiteX20" fmla="*/ 2084876 w 4045308"/>
              <a:gd name="connsiteY20" fmla="*/ 219678 h 1293127"/>
              <a:gd name="connsiteX21" fmla="*/ 1880773 w 4045308"/>
              <a:gd name="connsiteY21" fmla="*/ 408656 h 1293127"/>
              <a:gd name="connsiteX22" fmla="*/ 1684230 w 4045308"/>
              <a:gd name="connsiteY22" fmla="*/ 484246 h 1293127"/>
              <a:gd name="connsiteX23" fmla="*/ 1526993 w 4045308"/>
              <a:gd name="connsiteY23" fmla="*/ 491807 h 1293127"/>
              <a:gd name="connsiteX24" fmla="*/ 1381855 w 4045308"/>
              <a:gd name="connsiteY24" fmla="*/ 491806 h 1293127"/>
              <a:gd name="connsiteX25" fmla="*/ 1155074 w 4045308"/>
              <a:gd name="connsiteY25" fmla="*/ 506924 h 1293127"/>
              <a:gd name="connsiteX26" fmla="*/ 1034124 w 4045308"/>
              <a:gd name="connsiteY26" fmla="*/ 416214 h 1293127"/>
              <a:gd name="connsiteX27" fmla="*/ 898055 w 4045308"/>
              <a:gd name="connsiteY27" fmla="*/ 249914 h 1293127"/>
              <a:gd name="connsiteX28" fmla="*/ 784665 w 4045308"/>
              <a:gd name="connsiteY28" fmla="*/ 151646 h 1293127"/>
              <a:gd name="connsiteX29" fmla="*/ 467171 w 4045308"/>
              <a:gd name="connsiteY29" fmla="*/ 121410 h 1293127"/>
              <a:gd name="connsiteX30" fmla="*/ 225271 w 4045308"/>
              <a:gd name="connsiteY30" fmla="*/ 159205 h 1293127"/>
              <a:gd name="connsiteX31" fmla="*/ 74084 w 4045308"/>
              <a:gd name="connsiteY31" fmla="*/ 325506 h 1293127"/>
              <a:gd name="connsiteX32" fmla="*/ 0 w 4045308"/>
              <a:gd name="connsiteY32" fmla="*/ 635429 h 1293127"/>
              <a:gd name="connsiteX33" fmla="*/ 28728 w 4045308"/>
              <a:gd name="connsiteY33" fmla="*/ 945352 h 1293127"/>
              <a:gd name="connsiteX34" fmla="*/ 202594 w 4045308"/>
              <a:gd name="connsiteY34" fmla="*/ 1141889 h 1293127"/>
              <a:gd name="connsiteX35" fmla="*/ 309934 w 4045308"/>
              <a:gd name="connsiteY35" fmla="*/ 1202363 h 1293127"/>
              <a:gd name="connsiteX36" fmla="*/ 565443 w 4045308"/>
              <a:gd name="connsiteY36" fmla="*/ 1247716 h 1293127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26993 w 4045308"/>
              <a:gd name="connsiteY23" fmla="*/ 491807 h 1293071"/>
              <a:gd name="connsiteX24" fmla="*/ 1381855 w 4045308"/>
              <a:gd name="connsiteY24" fmla="*/ 491806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26993 w 4045308"/>
              <a:gd name="connsiteY23" fmla="*/ 491807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90060 w 4045308"/>
              <a:gd name="connsiteY5" fmla="*/ 741257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90060 w 4045308"/>
              <a:gd name="connsiteY5" fmla="*/ 741257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228504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270"/>
              <a:gd name="connsiteY0" fmla="*/ 1247800 h 1293155"/>
              <a:gd name="connsiteX1" fmla="*/ 928294 w 4045270"/>
              <a:gd name="connsiteY1" fmla="*/ 1081501 h 1293155"/>
              <a:gd name="connsiteX2" fmla="*/ 1064361 w 4045270"/>
              <a:gd name="connsiteY2" fmla="*/ 854727 h 1293155"/>
              <a:gd name="connsiteX3" fmla="*/ 1253345 w 4045270"/>
              <a:gd name="connsiteY3" fmla="*/ 748899 h 1293155"/>
              <a:gd name="connsiteX4" fmla="*/ 1563280 w 4045270"/>
              <a:gd name="connsiteY4" fmla="*/ 718663 h 1293155"/>
              <a:gd name="connsiteX5" fmla="*/ 1790060 w 4045270"/>
              <a:gd name="connsiteY5" fmla="*/ 741341 h 1293155"/>
              <a:gd name="connsiteX6" fmla="*/ 1965436 w 4045270"/>
              <a:gd name="connsiteY6" fmla="*/ 809372 h 1293155"/>
              <a:gd name="connsiteX7" fmla="*/ 2099995 w 4045270"/>
              <a:gd name="connsiteY7" fmla="*/ 1066382 h 1293155"/>
              <a:gd name="connsiteX8" fmla="*/ 2281419 w 4045270"/>
              <a:gd name="connsiteY8" fmla="*/ 1225123 h 1293155"/>
              <a:gd name="connsiteX9" fmla="*/ 2538437 w 4045270"/>
              <a:gd name="connsiteY9" fmla="*/ 1262918 h 1293155"/>
              <a:gd name="connsiteX10" fmla="*/ 2961762 w 4045270"/>
              <a:gd name="connsiteY10" fmla="*/ 1293155 h 1293155"/>
              <a:gd name="connsiteX11" fmla="*/ 3415325 w 4045270"/>
              <a:gd name="connsiteY11" fmla="*/ 1262919 h 1293155"/>
              <a:gd name="connsiteX12" fmla="*/ 3838649 w 4045270"/>
              <a:gd name="connsiteY12" fmla="*/ 1179769 h 1293155"/>
              <a:gd name="connsiteX13" fmla="*/ 4042752 w 4045270"/>
              <a:gd name="connsiteY13" fmla="*/ 816931 h 1293155"/>
              <a:gd name="connsiteX14" fmla="*/ 3936921 w 4045270"/>
              <a:gd name="connsiteY14" fmla="*/ 295353 h 1293155"/>
              <a:gd name="connsiteX15" fmla="*/ 3710140 w 4045270"/>
              <a:gd name="connsiteY15" fmla="*/ 106376 h 1293155"/>
              <a:gd name="connsiteX16" fmla="*/ 3407765 w 4045270"/>
              <a:gd name="connsiteY16" fmla="*/ 30784 h 1293155"/>
              <a:gd name="connsiteX17" fmla="*/ 2954203 w 4045270"/>
              <a:gd name="connsiteY17" fmla="*/ 548 h 1293155"/>
              <a:gd name="connsiteX18" fmla="*/ 2402370 w 4045270"/>
              <a:gd name="connsiteY18" fmla="*/ 53461 h 1293155"/>
              <a:gd name="connsiteX19" fmla="*/ 2228504 w 4045270"/>
              <a:gd name="connsiteY19" fmla="*/ 121494 h 1293155"/>
              <a:gd name="connsiteX20" fmla="*/ 2084876 w 4045270"/>
              <a:gd name="connsiteY20" fmla="*/ 219762 h 1293155"/>
              <a:gd name="connsiteX21" fmla="*/ 1880773 w 4045270"/>
              <a:gd name="connsiteY21" fmla="*/ 408740 h 1293155"/>
              <a:gd name="connsiteX22" fmla="*/ 1729586 w 4045270"/>
              <a:gd name="connsiteY22" fmla="*/ 491889 h 1293155"/>
              <a:gd name="connsiteX23" fmla="*/ 1549671 w 4045270"/>
              <a:gd name="connsiteY23" fmla="*/ 514569 h 1293155"/>
              <a:gd name="connsiteX24" fmla="*/ 1381855 w 4045270"/>
              <a:gd name="connsiteY24" fmla="*/ 514568 h 1293155"/>
              <a:gd name="connsiteX25" fmla="*/ 1155074 w 4045270"/>
              <a:gd name="connsiteY25" fmla="*/ 507008 h 1293155"/>
              <a:gd name="connsiteX26" fmla="*/ 1034124 w 4045270"/>
              <a:gd name="connsiteY26" fmla="*/ 416298 h 1293155"/>
              <a:gd name="connsiteX27" fmla="*/ 898055 w 4045270"/>
              <a:gd name="connsiteY27" fmla="*/ 249998 h 1293155"/>
              <a:gd name="connsiteX28" fmla="*/ 784665 w 4045270"/>
              <a:gd name="connsiteY28" fmla="*/ 151730 h 1293155"/>
              <a:gd name="connsiteX29" fmla="*/ 467171 w 4045270"/>
              <a:gd name="connsiteY29" fmla="*/ 121494 h 1293155"/>
              <a:gd name="connsiteX30" fmla="*/ 225271 w 4045270"/>
              <a:gd name="connsiteY30" fmla="*/ 159289 h 1293155"/>
              <a:gd name="connsiteX31" fmla="*/ 74084 w 4045270"/>
              <a:gd name="connsiteY31" fmla="*/ 325590 h 1293155"/>
              <a:gd name="connsiteX32" fmla="*/ 0 w 4045270"/>
              <a:gd name="connsiteY32" fmla="*/ 635513 h 1293155"/>
              <a:gd name="connsiteX33" fmla="*/ 28728 w 4045270"/>
              <a:gd name="connsiteY33" fmla="*/ 945436 h 1293155"/>
              <a:gd name="connsiteX34" fmla="*/ 202594 w 4045270"/>
              <a:gd name="connsiteY34" fmla="*/ 1141973 h 1293155"/>
              <a:gd name="connsiteX35" fmla="*/ 309934 w 4045270"/>
              <a:gd name="connsiteY35" fmla="*/ 1202447 h 1293155"/>
              <a:gd name="connsiteX36" fmla="*/ 565443 w 4045270"/>
              <a:gd name="connsiteY36" fmla="*/ 1247800 h 1293155"/>
              <a:gd name="connsiteX0" fmla="*/ 565443 w 4002000"/>
              <a:gd name="connsiteY0" fmla="*/ 1247800 h 1293155"/>
              <a:gd name="connsiteX1" fmla="*/ 928294 w 4002000"/>
              <a:gd name="connsiteY1" fmla="*/ 1081501 h 1293155"/>
              <a:gd name="connsiteX2" fmla="*/ 1064361 w 4002000"/>
              <a:gd name="connsiteY2" fmla="*/ 854727 h 1293155"/>
              <a:gd name="connsiteX3" fmla="*/ 1253345 w 4002000"/>
              <a:gd name="connsiteY3" fmla="*/ 748899 h 1293155"/>
              <a:gd name="connsiteX4" fmla="*/ 1563280 w 4002000"/>
              <a:gd name="connsiteY4" fmla="*/ 718663 h 1293155"/>
              <a:gd name="connsiteX5" fmla="*/ 1790060 w 4002000"/>
              <a:gd name="connsiteY5" fmla="*/ 741341 h 1293155"/>
              <a:gd name="connsiteX6" fmla="*/ 1965436 w 4002000"/>
              <a:gd name="connsiteY6" fmla="*/ 809372 h 1293155"/>
              <a:gd name="connsiteX7" fmla="*/ 2099995 w 4002000"/>
              <a:gd name="connsiteY7" fmla="*/ 1066382 h 1293155"/>
              <a:gd name="connsiteX8" fmla="*/ 2281419 w 4002000"/>
              <a:gd name="connsiteY8" fmla="*/ 1225123 h 1293155"/>
              <a:gd name="connsiteX9" fmla="*/ 2538437 w 4002000"/>
              <a:gd name="connsiteY9" fmla="*/ 1262918 h 1293155"/>
              <a:gd name="connsiteX10" fmla="*/ 2961762 w 4002000"/>
              <a:gd name="connsiteY10" fmla="*/ 1293155 h 1293155"/>
              <a:gd name="connsiteX11" fmla="*/ 3415325 w 4002000"/>
              <a:gd name="connsiteY11" fmla="*/ 1262919 h 1293155"/>
              <a:gd name="connsiteX12" fmla="*/ 3838649 w 4002000"/>
              <a:gd name="connsiteY12" fmla="*/ 1179769 h 1293155"/>
              <a:gd name="connsiteX13" fmla="*/ 3997395 w 4002000"/>
              <a:gd name="connsiteY13" fmla="*/ 801812 h 1293155"/>
              <a:gd name="connsiteX14" fmla="*/ 3936921 w 4002000"/>
              <a:gd name="connsiteY14" fmla="*/ 295353 h 1293155"/>
              <a:gd name="connsiteX15" fmla="*/ 3710140 w 4002000"/>
              <a:gd name="connsiteY15" fmla="*/ 106376 h 1293155"/>
              <a:gd name="connsiteX16" fmla="*/ 3407765 w 4002000"/>
              <a:gd name="connsiteY16" fmla="*/ 30784 h 1293155"/>
              <a:gd name="connsiteX17" fmla="*/ 2954203 w 4002000"/>
              <a:gd name="connsiteY17" fmla="*/ 548 h 1293155"/>
              <a:gd name="connsiteX18" fmla="*/ 2402370 w 4002000"/>
              <a:gd name="connsiteY18" fmla="*/ 53461 h 1293155"/>
              <a:gd name="connsiteX19" fmla="*/ 2228504 w 4002000"/>
              <a:gd name="connsiteY19" fmla="*/ 121494 h 1293155"/>
              <a:gd name="connsiteX20" fmla="*/ 2084876 w 4002000"/>
              <a:gd name="connsiteY20" fmla="*/ 219762 h 1293155"/>
              <a:gd name="connsiteX21" fmla="*/ 1880773 w 4002000"/>
              <a:gd name="connsiteY21" fmla="*/ 408740 h 1293155"/>
              <a:gd name="connsiteX22" fmla="*/ 1729586 w 4002000"/>
              <a:gd name="connsiteY22" fmla="*/ 491889 h 1293155"/>
              <a:gd name="connsiteX23" fmla="*/ 1549671 w 4002000"/>
              <a:gd name="connsiteY23" fmla="*/ 514569 h 1293155"/>
              <a:gd name="connsiteX24" fmla="*/ 1381855 w 4002000"/>
              <a:gd name="connsiteY24" fmla="*/ 514568 h 1293155"/>
              <a:gd name="connsiteX25" fmla="*/ 1155074 w 4002000"/>
              <a:gd name="connsiteY25" fmla="*/ 507008 h 1293155"/>
              <a:gd name="connsiteX26" fmla="*/ 1034124 w 4002000"/>
              <a:gd name="connsiteY26" fmla="*/ 416298 h 1293155"/>
              <a:gd name="connsiteX27" fmla="*/ 898055 w 4002000"/>
              <a:gd name="connsiteY27" fmla="*/ 249998 h 1293155"/>
              <a:gd name="connsiteX28" fmla="*/ 784665 w 4002000"/>
              <a:gd name="connsiteY28" fmla="*/ 151730 h 1293155"/>
              <a:gd name="connsiteX29" fmla="*/ 467171 w 4002000"/>
              <a:gd name="connsiteY29" fmla="*/ 121494 h 1293155"/>
              <a:gd name="connsiteX30" fmla="*/ 225271 w 4002000"/>
              <a:gd name="connsiteY30" fmla="*/ 159289 h 1293155"/>
              <a:gd name="connsiteX31" fmla="*/ 74084 w 4002000"/>
              <a:gd name="connsiteY31" fmla="*/ 325590 h 1293155"/>
              <a:gd name="connsiteX32" fmla="*/ 0 w 4002000"/>
              <a:gd name="connsiteY32" fmla="*/ 635513 h 1293155"/>
              <a:gd name="connsiteX33" fmla="*/ 28728 w 4002000"/>
              <a:gd name="connsiteY33" fmla="*/ 945436 h 1293155"/>
              <a:gd name="connsiteX34" fmla="*/ 202594 w 4002000"/>
              <a:gd name="connsiteY34" fmla="*/ 1141973 h 1293155"/>
              <a:gd name="connsiteX35" fmla="*/ 309934 w 4002000"/>
              <a:gd name="connsiteY35" fmla="*/ 1202447 h 1293155"/>
              <a:gd name="connsiteX36" fmla="*/ 565443 w 4002000"/>
              <a:gd name="connsiteY36" fmla="*/ 1247800 h 1293155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565443 w 4002000"/>
              <a:gd name="connsiteY36" fmla="*/ 1247800 h 1302789"/>
              <a:gd name="connsiteX0" fmla="*/ 683977 w 4002000"/>
              <a:gd name="connsiteY0" fmla="*/ 1230866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683977 w 4002000"/>
              <a:gd name="connsiteY36" fmla="*/ 1230866 h 1302789"/>
              <a:gd name="connsiteX0" fmla="*/ 683977 w 4002000"/>
              <a:gd name="connsiteY0" fmla="*/ 1230866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517971 w 4002000"/>
              <a:gd name="connsiteY29" fmla="*/ 1087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683977 w 4002000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0390 w 4017119"/>
              <a:gd name="connsiteY30" fmla="*/ 159289 h 1302789"/>
              <a:gd name="connsiteX31" fmla="*/ 89203 w 4017119"/>
              <a:gd name="connsiteY31" fmla="*/ 325590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0390 w 4017119"/>
              <a:gd name="connsiteY30" fmla="*/ 159289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7949 w 4017119"/>
              <a:gd name="connsiteY30" fmla="*/ 129052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7949 w 4017119"/>
              <a:gd name="connsiteY30" fmla="*/ 129052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21169 w 4017119"/>
              <a:gd name="connsiteY33" fmla="*/ 975672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708782 w 4026805"/>
              <a:gd name="connsiteY0" fmla="*/ 1230866 h 1302789"/>
              <a:gd name="connsiteX1" fmla="*/ 953099 w 4026805"/>
              <a:gd name="connsiteY1" fmla="*/ 1081501 h 1302789"/>
              <a:gd name="connsiteX2" fmla="*/ 1089166 w 4026805"/>
              <a:gd name="connsiteY2" fmla="*/ 854727 h 1302789"/>
              <a:gd name="connsiteX3" fmla="*/ 1278150 w 4026805"/>
              <a:gd name="connsiteY3" fmla="*/ 748899 h 1302789"/>
              <a:gd name="connsiteX4" fmla="*/ 1588085 w 4026805"/>
              <a:gd name="connsiteY4" fmla="*/ 718663 h 1302789"/>
              <a:gd name="connsiteX5" fmla="*/ 1814865 w 4026805"/>
              <a:gd name="connsiteY5" fmla="*/ 741341 h 1302789"/>
              <a:gd name="connsiteX6" fmla="*/ 1990241 w 4026805"/>
              <a:gd name="connsiteY6" fmla="*/ 809372 h 1302789"/>
              <a:gd name="connsiteX7" fmla="*/ 2124800 w 4026805"/>
              <a:gd name="connsiteY7" fmla="*/ 1066382 h 1302789"/>
              <a:gd name="connsiteX8" fmla="*/ 2306224 w 4026805"/>
              <a:gd name="connsiteY8" fmla="*/ 1225123 h 1302789"/>
              <a:gd name="connsiteX9" fmla="*/ 2563242 w 4026805"/>
              <a:gd name="connsiteY9" fmla="*/ 1262918 h 1302789"/>
              <a:gd name="connsiteX10" fmla="*/ 2986567 w 4026805"/>
              <a:gd name="connsiteY10" fmla="*/ 1293155 h 1302789"/>
              <a:gd name="connsiteX11" fmla="*/ 3485486 w 4026805"/>
              <a:gd name="connsiteY11" fmla="*/ 1293155 h 1302789"/>
              <a:gd name="connsiteX12" fmla="*/ 3863454 w 4026805"/>
              <a:gd name="connsiteY12" fmla="*/ 1179769 h 1302789"/>
              <a:gd name="connsiteX13" fmla="*/ 4022200 w 4026805"/>
              <a:gd name="connsiteY13" fmla="*/ 801812 h 1302789"/>
              <a:gd name="connsiteX14" fmla="*/ 3961726 w 4026805"/>
              <a:gd name="connsiteY14" fmla="*/ 295353 h 1302789"/>
              <a:gd name="connsiteX15" fmla="*/ 3734945 w 4026805"/>
              <a:gd name="connsiteY15" fmla="*/ 106376 h 1302789"/>
              <a:gd name="connsiteX16" fmla="*/ 3432570 w 4026805"/>
              <a:gd name="connsiteY16" fmla="*/ 30784 h 1302789"/>
              <a:gd name="connsiteX17" fmla="*/ 2979008 w 4026805"/>
              <a:gd name="connsiteY17" fmla="*/ 548 h 1302789"/>
              <a:gd name="connsiteX18" fmla="*/ 2427175 w 4026805"/>
              <a:gd name="connsiteY18" fmla="*/ 53461 h 1302789"/>
              <a:gd name="connsiteX19" fmla="*/ 2253309 w 4026805"/>
              <a:gd name="connsiteY19" fmla="*/ 121494 h 1302789"/>
              <a:gd name="connsiteX20" fmla="*/ 2109681 w 4026805"/>
              <a:gd name="connsiteY20" fmla="*/ 219762 h 1302789"/>
              <a:gd name="connsiteX21" fmla="*/ 1905578 w 4026805"/>
              <a:gd name="connsiteY21" fmla="*/ 408740 h 1302789"/>
              <a:gd name="connsiteX22" fmla="*/ 1754391 w 4026805"/>
              <a:gd name="connsiteY22" fmla="*/ 491889 h 1302789"/>
              <a:gd name="connsiteX23" fmla="*/ 1574476 w 4026805"/>
              <a:gd name="connsiteY23" fmla="*/ 514569 h 1302789"/>
              <a:gd name="connsiteX24" fmla="*/ 1406660 w 4026805"/>
              <a:gd name="connsiteY24" fmla="*/ 514568 h 1302789"/>
              <a:gd name="connsiteX25" fmla="*/ 1179879 w 4026805"/>
              <a:gd name="connsiteY25" fmla="*/ 507008 h 1302789"/>
              <a:gd name="connsiteX26" fmla="*/ 1058929 w 4026805"/>
              <a:gd name="connsiteY26" fmla="*/ 416298 h 1302789"/>
              <a:gd name="connsiteX27" fmla="*/ 922860 w 4026805"/>
              <a:gd name="connsiteY27" fmla="*/ 249998 h 1302789"/>
              <a:gd name="connsiteX28" fmla="*/ 809470 w 4026805"/>
              <a:gd name="connsiteY28" fmla="*/ 151730 h 1302789"/>
              <a:gd name="connsiteX29" fmla="*/ 542776 w 4026805"/>
              <a:gd name="connsiteY29" fmla="*/ 108794 h 1302789"/>
              <a:gd name="connsiteX30" fmla="*/ 257635 w 4026805"/>
              <a:gd name="connsiteY30" fmla="*/ 129052 h 1302789"/>
              <a:gd name="connsiteX31" fmla="*/ 76211 w 4026805"/>
              <a:gd name="connsiteY31" fmla="*/ 265117 h 1302789"/>
              <a:gd name="connsiteX32" fmla="*/ 9686 w 4026805"/>
              <a:gd name="connsiteY32" fmla="*/ 590158 h 1302789"/>
              <a:gd name="connsiteX33" fmla="*/ 15737 w 4026805"/>
              <a:gd name="connsiteY33" fmla="*/ 869845 h 1302789"/>
              <a:gd name="connsiteX34" fmla="*/ 227399 w 4026805"/>
              <a:gd name="connsiteY34" fmla="*/ 1141973 h 1302789"/>
              <a:gd name="connsiteX35" fmla="*/ 398239 w 4026805"/>
              <a:gd name="connsiteY35" fmla="*/ 1223613 h 1302789"/>
              <a:gd name="connsiteX36" fmla="*/ 708782 w 4026805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2010792 w 4047356"/>
              <a:gd name="connsiteY6" fmla="*/ 809372 h 1302789"/>
              <a:gd name="connsiteX7" fmla="*/ 2145351 w 4047356"/>
              <a:gd name="connsiteY7" fmla="*/ 1066382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1995673 w 4047356"/>
              <a:gd name="connsiteY6" fmla="*/ 854727 h 1302789"/>
              <a:gd name="connsiteX7" fmla="*/ 2145351 w 4047356"/>
              <a:gd name="connsiteY7" fmla="*/ 1066382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1995673 w 4047356"/>
              <a:gd name="connsiteY6" fmla="*/ 854727 h 1302789"/>
              <a:gd name="connsiteX7" fmla="*/ 2122672 w 4047356"/>
              <a:gd name="connsiteY7" fmla="*/ 1089059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47356" h="1302789">
                <a:moveTo>
                  <a:pt x="729333" y="1230866"/>
                </a:moveTo>
                <a:cubicBezTo>
                  <a:pt x="821810" y="1207181"/>
                  <a:pt x="910253" y="1144191"/>
                  <a:pt x="973650" y="1081501"/>
                </a:cubicBezTo>
                <a:cubicBezTo>
                  <a:pt x="1037047" y="1018811"/>
                  <a:pt x="1055542" y="910161"/>
                  <a:pt x="1109717" y="854727"/>
                </a:cubicBezTo>
                <a:cubicBezTo>
                  <a:pt x="1163892" y="799293"/>
                  <a:pt x="1215548" y="771576"/>
                  <a:pt x="1298701" y="748899"/>
                </a:cubicBezTo>
                <a:cubicBezTo>
                  <a:pt x="1381854" y="726222"/>
                  <a:pt x="1519184" y="719923"/>
                  <a:pt x="1608636" y="718663"/>
                </a:cubicBezTo>
                <a:cubicBezTo>
                  <a:pt x="1698088" y="717403"/>
                  <a:pt x="1770910" y="718664"/>
                  <a:pt x="1835416" y="741341"/>
                </a:cubicBezTo>
                <a:cubicBezTo>
                  <a:pt x="1899922" y="764018"/>
                  <a:pt x="1947797" y="796774"/>
                  <a:pt x="1995673" y="854727"/>
                </a:cubicBezTo>
                <a:cubicBezTo>
                  <a:pt x="2043549" y="912680"/>
                  <a:pt x="2067488" y="1027326"/>
                  <a:pt x="2122672" y="1089059"/>
                </a:cubicBezTo>
                <a:cubicBezTo>
                  <a:pt x="2177856" y="1150792"/>
                  <a:pt x="2249922" y="1196147"/>
                  <a:pt x="2326775" y="1225123"/>
                </a:cubicBezTo>
                <a:cubicBezTo>
                  <a:pt x="2403628" y="1254099"/>
                  <a:pt x="2477962" y="1259138"/>
                  <a:pt x="2583793" y="1262918"/>
                </a:cubicBezTo>
                <a:cubicBezTo>
                  <a:pt x="2689624" y="1266698"/>
                  <a:pt x="2853411" y="1288116"/>
                  <a:pt x="3007118" y="1293155"/>
                </a:cubicBezTo>
                <a:cubicBezTo>
                  <a:pt x="3160825" y="1298194"/>
                  <a:pt x="3359889" y="1312053"/>
                  <a:pt x="3506037" y="1293155"/>
                </a:cubicBezTo>
                <a:cubicBezTo>
                  <a:pt x="3652185" y="1274257"/>
                  <a:pt x="3794553" y="1261659"/>
                  <a:pt x="3884005" y="1179769"/>
                </a:cubicBezTo>
                <a:cubicBezTo>
                  <a:pt x="3973457" y="1097879"/>
                  <a:pt x="4026372" y="949215"/>
                  <a:pt x="4042751" y="801812"/>
                </a:cubicBezTo>
                <a:cubicBezTo>
                  <a:pt x="4059130" y="654409"/>
                  <a:pt x="4030153" y="411259"/>
                  <a:pt x="3982277" y="295353"/>
                </a:cubicBezTo>
                <a:cubicBezTo>
                  <a:pt x="3934401" y="179447"/>
                  <a:pt x="3843689" y="150471"/>
                  <a:pt x="3755496" y="106376"/>
                </a:cubicBezTo>
                <a:cubicBezTo>
                  <a:pt x="3667303" y="62281"/>
                  <a:pt x="3579111" y="48422"/>
                  <a:pt x="3453121" y="30784"/>
                </a:cubicBezTo>
                <a:cubicBezTo>
                  <a:pt x="3327132" y="13146"/>
                  <a:pt x="3167125" y="-3231"/>
                  <a:pt x="2999559" y="548"/>
                </a:cubicBezTo>
                <a:cubicBezTo>
                  <a:pt x="2831993" y="4327"/>
                  <a:pt x="2568676" y="33303"/>
                  <a:pt x="2447726" y="53461"/>
                </a:cubicBezTo>
                <a:cubicBezTo>
                  <a:pt x="2326776" y="73619"/>
                  <a:pt x="2326776" y="93777"/>
                  <a:pt x="2273860" y="121494"/>
                </a:cubicBezTo>
                <a:cubicBezTo>
                  <a:pt x="2220944" y="149211"/>
                  <a:pt x="2188187" y="171888"/>
                  <a:pt x="2130232" y="219762"/>
                </a:cubicBezTo>
                <a:cubicBezTo>
                  <a:pt x="2072277" y="267636"/>
                  <a:pt x="1985344" y="363386"/>
                  <a:pt x="1926129" y="408740"/>
                </a:cubicBezTo>
                <a:cubicBezTo>
                  <a:pt x="1866914" y="454094"/>
                  <a:pt x="1830126" y="474251"/>
                  <a:pt x="1774942" y="491889"/>
                </a:cubicBezTo>
                <a:cubicBezTo>
                  <a:pt x="1719758" y="509527"/>
                  <a:pt x="1636603" y="508270"/>
                  <a:pt x="1595027" y="514569"/>
                </a:cubicBezTo>
                <a:cubicBezTo>
                  <a:pt x="1553451" y="520868"/>
                  <a:pt x="1492977" y="515828"/>
                  <a:pt x="1427211" y="514568"/>
                </a:cubicBezTo>
                <a:cubicBezTo>
                  <a:pt x="1361445" y="513308"/>
                  <a:pt x="1258385" y="523386"/>
                  <a:pt x="1200430" y="507008"/>
                </a:cubicBezTo>
                <a:cubicBezTo>
                  <a:pt x="1142475" y="490630"/>
                  <a:pt x="1122316" y="459133"/>
                  <a:pt x="1079480" y="416298"/>
                </a:cubicBezTo>
                <a:cubicBezTo>
                  <a:pt x="1036644" y="373463"/>
                  <a:pt x="984987" y="294093"/>
                  <a:pt x="943411" y="249998"/>
                </a:cubicBezTo>
                <a:cubicBezTo>
                  <a:pt x="901835" y="205903"/>
                  <a:pt x="893368" y="175264"/>
                  <a:pt x="830021" y="151730"/>
                </a:cubicBezTo>
                <a:cubicBezTo>
                  <a:pt x="766674" y="128196"/>
                  <a:pt x="655299" y="112574"/>
                  <a:pt x="563327" y="108794"/>
                </a:cubicBezTo>
                <a:cubicBezTo>
                  <a:pt x="471355" y="105014"/>
                  <a:pt x="355947" y="102998"/>
                  <a:pt x="278186" y="129052"/>
                </a:cubicBezTo>
                <a:cubicBezTo>
                  <a:pt x="200425" y="155106"/>
                  <a:pt x="143126" y="195825"/>
                  <a:pt x="96762" y="265117"/>
                </a:cubicBezTo>
                <a:cubicBezTo>
                  <a:pt x="50398" y="334409"/>
                  <a:pt x="7559" y="441495"/>
                  <a:pt x="0" y="544803"/>
                </a:cubicBezTo>
                <a:cubicBezTo>
                  <a:pt x="8819" y="595197"/>
                  <a:pt x="-5037" y="770317"/>
                  <a:pt x="36288" y="869845"/>
                </a:cubicBezTo>
                <a:cubicBezTo>
                  <a:pt x="77613" y="969373"/>
                  <a:pt x="190499" y="1095610"/>
                  <a:pt x="247950" y="1141973"/>
                </a:cubicBezTo>
                <a:cubicBezTo>
                  <a:pt x="305401" y="1188336"/>
                  <a:pt x="362095" y="1211015"/>
                  <a:pt x="418790" y="1223613"/>
                </a:cubicBezTo>
                <a:cubicBezTo>
                  <a:pt x="475485" y="1236212"/>
                  <a:pt x="636856" y="1254551"/>
                  <a:pt x="729333" y="1230866"/>
                </a:cubicBezTo>
                <a:close/>
              </a:path>
            </a:pathLst>
          </a:custGeom>
          <a:noFill/>
          <a:ln w="1270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8" name="Oval 47"/>
          <p:cNvSpPr/>
          <p:nvPr/>
        </p:nvSpPr>
        <p:spPr>
          <a:xfrm>
            <a:off x="1535942" y="1582490"/>
            <a:ext cx="1144063" cy="53784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YARN RM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712862" y="1491034"/>
            <a:ext cx="2329613" cy="272128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718879" y="1922816"/>
            <a:ext cx="3756556" cy="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284160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736468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453909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306754" y="4619666"/>
            <a:ext cx="2197100" cy="0"/>
          </a:xfrm>
          <a:prstGeom prst="straightConnector1">
            <a:avLst/>
          </a:prstGeom>
          <a:ln w="76200" cmpd="sng">
            <a:solidFill>
              <a:schemeClr val="tx2">
                <a:lumMod val="20000"/>
                <a:lumOff val="80000"/>
              </a:schemeClr>
            </a:solidFill>
            <a:headEnd type="none" w="med" len="lg"/>
            <a:tailEnd type="none" w="med" len="lg"/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4289338" y="3670627"/>
            <a:ext cx="17416" cy="949039"/>
          </a:xfrm>
          <a:prstGeom prst="straightConnector1">
            <a:avLst/>
          </a:prstGeom>
          <a:ln w="76200" cmpd="sng">
            <a:solidFill>
              <a:schemeClr val="tx2">
                <a:lumMod val="20000"/>
                <a:lumOff val="80000"/>
              </a:schemeClr>
            </a:solidFill>
            <a:headEnd type="triangle" w="med" len="lg"/>
            <a:tailEnd type="triangle" w="med" len="lg"/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6458224" y="3670625"/>
            <a:ext cx="17416" cy="949039"/>
          </a:xfrm>
          <a:prstGeom prst="straightConnector1">
            <a:avLst/>
          </a:prstGeom>
          <a:ln w="76200" cmpd="sng">
            <a:solidFill>
              <a:schemeClr val="tx2">
                <a:lumMod val="20000"/>
                <a:lumOff val="80000"/>
              </a:schemeClr>
            </a:solidFill>
            <a:headEnd type="triangle" w="med" len="lg"/>
            <a:tailEnd type="triangle" w="med" len="lg"/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715461" y="3670626"/>
            <a:ext cx="17416" cy="949039"/>
          </a:xfrm>
          <a:prstGeom prst="straightConnector1">
            <a:avLst/>
          </a:prstGeom>
          <a:ln w="76200" cmpd="sng">
            <a:solidFill>
              <a:schemeClr val="tx2">
                <a:lumMod val="20000"/>
                <a:lumOff val="80000"/>
              </a:schemeClr>
            </a:solidFill>
            <a:headEnd type="triangle" w="med" len="lg"/>
            <a:tailEnd type="triangle" w="med" len="lg"/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5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201"/>
            <a:ext cx="9144000" cy="521118"/>
          </a:xfrm>
        </p:spPr>
        <p:txBody>
          <a:bodyPr>
            <a:normAutofit fontScale="90000"/>
          </a:bodyPr>
          <a:lstStyle/>
          <a:p>
            <a:r>
              <a:rPr lang="en-US" sz="2813" dirty="0" smtClean="0"/>
              <a:t>PYTHON AND R OBJECTS ARE PROXIES FOR BIG DATA </a:t>
            </a:r>
            <a:endParaRPr lang="en-US" sz="2813" dirty="0"/>
          </a:p>
        </p:txBody>
      </p:sp>
      <p:sp>
        <p:nvSpPr>
          <p:cNvPr id="85" name="TextBox 84"/>
          <p:cNvSpPr txBox="1"/>
          <p:nvPr/>
        </p:nvSpPr>
        <p:spPr>
          <a:xfrm>
            <a:off x="1037552" y="1280986"/>
            <a:ext cx="15726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/>
                <a:cs typeface="Segoe UI Semibold"/>
              </a:rPr>
              <a:t>STEP 1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1301437" y="1691171"/>
            <a:ext cx="1047545" cy="0"/>
          </a:xfrm>
          <a:prstGeom prst="line">
            <a:avLst/>
          </a:prstGeom>
          <a:ln w="57150" cmpd="sng">
            <a:solidFill>
              <a:srgbClr val="F8E80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485900" y="3358979"/>
            <a:ext cx="8704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Segoe UI Semilight"/>
                <a:cs typeface="Segoe UI Semilight"/>
              </a:rPr>
              <a:t>Python </a:t>
            </a:r>
            <a:r>
              <a:rPr lang="en-US" sz="1050" dirty="0">
                <a:latin typeface="Segoe UI Semilight"/>
                <a:cs typeface="Segoe UI Semilight"/>
              </a:rPr>
              <a:t>user </a:t>
            </a: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485900" y="2023252"/>
            <a:ext cx="1197227" cy="1197227"/>
          </a:xfrm>
          <a:prstGeom prst="rect">
            <a:avLst/>
          </a:prstGeom>
        </p:spPr>
      </p:pic>
      <p:cxnSp>
        <p:nvCxnSpPr>
          <p:cNvPr id="97" name="Straight Arrow Connector 96"/>
          <p:cNvCxnSpPr/>
          <p:nvPr/>
        </p:nvCxnSpPr>
        <p:spPr>
          <a:xfrm>
            <a:off x="2382904" y="2951469"/>
            <a:ext cx="433653" cy="0"/>
          </a:xfrm>
          <a:prstGeom prst="straightConnector1">
            <a:avLst/>
          </a:prstGeom>
          <a:ln w="38100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2917795" y="2759294"/>
            <a:ext cx="5230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h2o_df =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h2o.import_file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(“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hdfs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://path/to/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data.csv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145786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260114" y="1587413"/>
            <a:ext cx="3629701" cy="2103421"/>
          </a:xfrm>
          <a:prstGeom prst="cloud">
            <a:avLst/>
          </a:prstGeom>
          <a:solidFill>
            <a:schemeClr val="tx2">
              <a:lumMod val="20000"/>
              <a:lumOff val="80000"/>
              <a:alpha val="7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Oval 4"/>
          <p:cNvSpPr/>
          <p:nvPr/>
        </p:nvSpPr>
        <p:spPr>
          <a:xfrm>
            <a:off x="4916052" y="1950097"/>
            <a:ext cx="1214148" cy="57071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sp>
        <p:nvSpPr>
          <p:cNvPr id="6" name="Oval 5"/>
          <p:cNvSpPr/>
          <p:nvPr/>
        </p:nvSpPr>
        <p:spPr>
          <a:xfrm>
            <a:off x="6578605" y="2178226"/>
            <a:ext cx="1214148" cy="57071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5315454" y="2777901"/>
            <a:ext cx="1214148" cy="57071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sp>
        <p:nvSpPr>
          <p:cNvPr id="24" name="Magnetic Disk 23"/>
          <p:cNvSpPr/>
          <p:nvPr/>
        </p:nvSpPr>
        <p:spPr>
          <a:xfrm>
            <a:off x="5275181" y="4208756"/>
            <a:ext cx="1377393" cy="807771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934782" y="2211230"/>
            <a:ext cx="984041" cy="716120"/>
          </a:xfrm>
          <a:prstGeom prst="straightConnector1">
            <a:avLst/>
          </a:prstGeom>
          <a:ln w="38100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406945" y="2775609"/>
            <a:ext cx="662650" cy="1468418"/>
          </a:xfrm>
          <a:prstGeom prst="straightConnector1">
            <a:avLst/>
          </a:prstGeom>
          <a:ln w="38100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4" idx="1"/>
          </p:cNvCxnSpPr>
          <p:nvPr/>
        </p:nvCxnSpPr>
        <p:spPr>
          <a:xfrm>
            <a:off x="5918823" y="3375286"/>
            <a:ext cx="45055" cy="833471"/>
          </a:xfrm>
          <a:prstGeom prst="straightConnector1">
            <a:avLst/>
          </a:prstGeom>
          <a:ln w="38100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4916052" y="2235453"/>
            <a:ext cx="625209" cy="2008574"/>
          </a:xfrm>
          <a:prstGeom prst="straightConnector1">
            <a:avLst/>
          </a:prstGeom>
          <a:ln w="38100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57338" y="4582010"/>
            <a:ext cx="8496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Segoe UI Semilight"/>
                <a:cs typeface="Segoe UI Semilight"/>
              </a:rPr>
              <a:t>data.csv</a:t>
            </a:r>
            <a:endParaRPr lang="en-US" sz="1050" dirty="0">
              <a:solidFill>
                <a:schemeClr val="bg1"/>
              </a:solidFill>
              <a:latin typeface="Segoe UI Semilight"/>
              <a:cs typeface="Segoe UI Semilight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301437" y="2063438"/>
            <a:ext cx="1047545" cy="1270185"/>
          </a:xfrm>
          <a:prstGeom prst="roundRect">
            <a:avLst/>
          </a:prstGeom>
          <a:solidFill>
            <a:srgbClr val="C6DDE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8" name="TextBox 67"/>
          <p:cNvSpPr txBox="1"/>
          <p:nvPr/>
        </p:nvSpPr>
        <p:spPr>
          <a:xfrm>
            <a:off x="2673714" y="2178226"/>
            <a:ext cx="147918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/>
                <a:cs typeface="Segoe UI Semilight"/>
              </a:rPr>
              <a:t>HTTP REST API request to H</a:t>
            </a:r>
            <a:r>
              <a:rPr lang="en-US" sz="1050" baseline="-25000" dirty="0">
                <a:latin typeface="Segoe UI Semilight"/>
                <a:cs typeface="Segoe UI Semilight"/>
              </a:rPr>
              <a:t>2</a:t>
            </a:r>
            <a:r>
              <a:rPr lang="en-US" sz="1050" dirty="0">
                <a:latin typeface="Segoe UI Semilight"/>
                <a:cs typeface="Segoe UI Semilight"/>
              </a:rPr>
              <a:t>O</a:t>
            </a:r>
          </a:p>
          <a:p>
            <a:pPr algn="ctr"/>
            <a:r>
              <a:rPr lang="en-US" sz="1050" dirty="0">
                <a:latin typeface="Segoe UI Semilight"/>
                <a:cs typeface="Segoe UI Semilight"/>
              </a:rPr>
              <a:t>has HDFS path</a:t>
            </a:r>
          </a:p>
        </p:txBody>
      </p:sp>
      <p:sp>
        <p:nvSpPr>
          <p:cNvPr id="69" name="Freeform 68"/>
          <p:cNvSpPr/>
          <p:nvPr/>
        </p:nvSpPr>
        <p:spPr>
          <a:xfrm rot="273937">
            <a:off x="1865507" y="2001258"/>
            <a:ext cx="3056696" cy="763210"/>
          </a:xfrm>
          <a:custGeom>
            <a:avLst/>
            <a:gdLst>
              <a:gd name="connsiteX0" fmla="*/ 0 w 3587228"/>
              <a:gd name="connsiteY0" fmla="*/ 874466 h 874466"/>
              <a:gd name="connsiteX1" fmla="*/ 1338774 w 3587228"/>
              <a:gd name="connsiteY1" fmla="*/ 50734 h 874466"/>
              <a:gd name="connsiteX2" fmla="*/ 3587228 w 3587228"/>
              <a:gd name="connsiteY2" fmla="*/ 85056 h 87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7228" h="874466">
                <a:moveTo>
                  <a:pt x="0" y="874466"/>
                </a:moveTo>
                <a:cubicBezTo>
                  <a:pt x="370451" y="528384"/>
                  <a:pt x="740903" y="182302"/>
                  <a:pt x="1338774" y="50734"/>
                </a:cubicBezTo>
                <a:cubicBezTo>
                  <a:pt x="1936645" y="-80834"/>
                  <a:pt x="3587228" y="85056"/>
                  <a:pt x="3587228" y="85056"/>
                </a:cubicBezTo>
              </a:path>
            </a:pathLst>
          </a:custGeom>
          <a:ln w="38100" cmpd="sng">
            <a:solidFill>
              <a:srgbClr val="26262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0" name="TextBox 69"/>
          <p:cNvSpPr txBox="1"/>
          <p:nvPr/>
        </p:nvSpPr>
        <p:spPr>
          <a:xfrm>
            <a:off x="6290616" y="1198508"/>
            <a:ext cx="1367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Segoe UI Semibold"/>
                <a:cs typeface="Segoe UI Semibold"/>
              </a:rPr>
              <a:t>H2O Cluster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260113" y="1249226"/>
            <a:ext cx="14562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/>
                <a:cs typeface="Segoe UI Semilight"/>
              </a:rPr>
              <a:t>Initiate distributed ingest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004784" y="4530527"/>
            <a:ext cx="1572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Segoe UI Semibold"/>
                <a:cs typeface="Segoe UI Semibold"/>
              </a:rPr>
              <a:t>HDFS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67496" y="4353817"/>
            <a:ext cx="11295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/>
                <a:cs typeface="Segoe UI Semilight"/>
              </a:rPr>
              <a:t>Request data from HDFS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37552" y="925372"/>
            <a:ext cx="15726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/>
                <a:cs typeface="Segoe UI Semibold"/>
              </a:rPr>
              <a:t>STEP 2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1301437" y="1335557"/>
            <a:ext cx="1047545" cy="0"/>
          </a:xfrm>
          <a:prstGeom prst="line">
            <a:avLst/>
          </a:prstGeom>
          <a:ln w="57150" cmpd="sng">
            <a:solidFill>
              <a:srgbClr val="F8E80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073926" y="1330658"/>
            <a:ext cx="630769" cy="496248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0" name="TextBox 89"/>
          <p:cNvSpPr txBox="1"/>
          <p:nvPr/>
        </p:nvSpPr>
        <p:spPr>
          <a:xfrm>
            <a:off x="3073926" y="1382077"/>
            <a:ext cx="630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2.2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683260" y="772438"/>
            <a:ext cx="630769" cy="496248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TextBox 91"/>
          <p:cNvSpPr txBox="1"/>
          <p:nvPr/>
        </p:nvSpPr>
        <p:spPr>
          <a:xfrm>
            <a:off x="4683260" y="823857"/>
            <a:ext cx="630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2.3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018104" y="3848125"/>
            <a:ext cx="630769" cy="496248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4" name="TextBox 93"/>
          <p:cNvSpPr txBox="1"/>
          <p:nvPr/>
        </p:nvSpPr>
        <p:spPr>
          <a:xfrm>
            <a:off x="7018104" y="3899544"/>
            <a:ext cx="630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2.4</a:t>
            </a:r>
          </a:p>
        </p:txBody>
      </p:sp>
      <p:sp>
        <p:nvSpPr>
          <p:cNvPr id="34" name="Freeform 33"/>
          <p:cNvSpPr/>
          <p:nvPr/>
        </p:nvSpPr>
        <p:spPr>
          <a:xfrm>
            <a:off x="4947729" y="2071798"/>
            <a:ext cx="1972382" cy="327309"/>
          </a:xfrm>
          <a:custGeom>
            <a:avLst/>
            <a:gdLst>
              <a:gd name="connsiteX0" fmla="*/ 0 w 2555331"/>
              <a:gd name="connsiteY0" fmla="*/ 149166 h 436412"/>
              <a:gd name="connsiteX1" fmla="*/ 1194504 w 2555331"/>
              <a:gd name="connsiteY1" fmla="*/ 13102 h 436412"/>
              <a:gd name="connsiteX2" fmla="*/ 2555331 w 2555331"/>
              <a:gd name="connsiteY2" fmla="*/ 436412 h 43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5331" h="436412">
                <a:moveTo>
                  <a:pt x="0" y="149166"/>
                </a:moveTo>
                <a:cubicBezTo>
                  <a:pt x="384308" y="57197"/>
                  <a:pt x="768616" y="-34772"/>
                  <a:pt x="1194504" y="13102"/>
                </a:cubicBezTo>
                <a:cubicBezTo>
                  <a:pt x="1620392" y="60976"/>
                  <a:pt x="2326007" y="363341"/>
                  <a:pt x="2555331" y="436412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8" name="TextBox 37"/>
          <p:cNvSpPr txBox="1"/>
          <p:nvPr/>
        </p:nvSpPr>
        <p:spPr>
          <a:xfrm>
            <a:off x="1301437" y="1587412"/>
            <a:ext cx="1047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595959"/>
                </a:solidFill>
                <a:latin typeface="Segoe UI Semibold"/>
                <a:cs typeface="Segoe UI Semibold"/>
              </a:rPr>
              <a:t>Python</a:t>
            </a:r>
            <a:endParaRPr lang="en-US" sz="2400" dirty="0">
              <a:solidFill>
                <a:srgbClr val="595959"/>
              </a:solidFill>
              <a:latin typeface="Segoe UI Semibold"/>
              <a:cs typeface="Segoe UI Semi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46449" y="2682418"/>
            <a:ext cx="11608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h2o.import_file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sz="1050" dirty="0"/>
          </a:p>
        </p:txBody>
      </p:sp>
      <p:sp>
        <p:nvSpPr>
          <p:cNvPr id="40" name="Rectangle 39"/>
          <p:cNvSpPr/>
          <p:nvPr/>
        </p:nvSpPr>
        <p:spPr>
          <a:xfrm>
            <a:off x="1498601" y="3447748"/>
            <a:ext cx="630769" cy="496248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TextBox 40"/>
          <p:cNvSpPr txBox="1"/>
          <p:nvPr/>
        </p:nvSpPr>
        <p:spPr>
          <a:xfrm>
            <a:off x="1498601" y="3499167"/>
            <a:ext cx="630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2.1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01830" y="3991017"/>
            <a:ext cx="12509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Segoe UI Semilight"/>
                <a:cs typeface="Segoe UI Semilight"/>
              </a:rPr>
              <a:t>Python </a:t>
            </a:r>
            <a:r>
              <a:rPr lang="en-US" sz="1050" dirty="0">
                <a:latin typeface="Segoe UI Semilight"/>
                <a:cs typeface="Segoe UI Semilight"/>
              </a:rPr>
              <a:t>function call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7100"/>
            <a:ext cx="9144000" cy="661149"/>
          </a:xfrm>
        </p:spPr>
        <p:txBody>
          <a:bodyPr>
            <a:noAutofit/>
          </a:bodyPr>
          <a:lstStyle/>
          <a:p>
            <a:r>
              <a:rPr lang="en-US" sz="2400" dirty="0"/>
              <a:t>PYTHON AND R OBJECTS ARE PROXIES FOR BIG DATA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3607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260114" y="1587413"/>
            <a:ext cx="3629701" cy="2103421"/>
          </a:xfrm>
          <a:prstGeom prst="cloud">
            <a:avLst/>
          </a:prstGeom>
          <a:solidFill>
            <a:schemeClr val="tx2">
              <a:lumMod val="20000"/>
              <a:lumOff val="80000"/>
              <a:alpha val="7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Oval 4"/>
          <p:cNvSpPr/>
          <p:nvPr/>
        </p:nvSpPr>
        <p:spPr>
          <a:xfrm>
            <a:off x="4916052" y="1950097"/>
            <a:ext cx="1214148" cy="57071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sp>
        <p:nvSpPr>
          <p:cNvPr id="6" name="Oval 5"/>
          <p:cNvSpPr/>
          <p:nvPr/>
        </p:nvSpPr>
        <p:spPr>
          <a:xfrm>
            <a:off x="6578605" y="2178226"/>
            <a:ext cx="1214148" cy="57071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5315454" y="2777901"/>
            <a:ext cx="1214148" cy="57071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932048" y="2190926"/>
            <a:ext cx="1000102" cy="742775"/>
          </a:xfrm>
          <a:prstGeom prst="straightConnector1">
            <a:avLst/>
          </a:prstGeom>
          <a:ln w="38100" cmpd="sng">
            <a:solidFill>
              <a:schemeClr val="tx1">
                <a:lumMod val="85000"/>
                <a:lumOff val="15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301437" y="2063438"/>
            <a:ext cx="1047545" cy="1270185"/>
          </a:xfrm>
          <a:prstGeom prst="roundRect">
            <a:avLst/>
          </a:prstGeom>
          <a:solidFill>
            <a:srgbClr val="C6DDE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2" name="TextBox 51"/>
          <p:cNvSpPr txBox="1"/>
          <p:nvPr/>
        </p:nvSpPr>
        <p:spPr>
          <a:xfrm>
            <a:off x="1301437" y="1587412"/>
            <a:ext cx="1047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595959"/>
                </a:solidFill>
                <a:latin typeface="Segoe UI Semibold"/>
                <a:cs typeface="Segoe UI Semibold"/>
              </a:rPr>
              <a:t>Python</a:t>
            </a:r>
            <a:endParaRPr lang="en-US" sz="2400" dirty="0">
              <a:solidFill>
                <a:srgbClr val="595959"/>
              </a:solidFill>
              <a:latin typeface="Segoe UI Semibold"/>
              <a:cs typeface="Segoe UI Semibold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004784" y="4530527"/>
            <a:ext cx="1572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Segoe UI Semibold"/>
                <a:cs typeface="Segoe UI Semibold"/>
              </a:rPr>
              <a:t>HDFS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37552" y="925372"/>
            <a:ext cx="15726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/>
                <a:cs typeface="Segoe UI Semibold"/>
              </a:rPr>
              <a:t>STEP 3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1301437" y="1335557"/>
            <a:ext cx="1047545" cy="0"/>
          </a:xfrm>
          <a:prstGeom prst="line">
            <a:avLst/>
          </a:prstGeom>
          <a:ln w="57150" cmpd="sng">
            <a:solidFill>
              <a:srgbClr val="F8E80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4987156" y="2018986"/>
            <a:ext cx="1940693" cy="383484"/>
          </a:xfrm>
          <a:custGeom>
            <a:avLst/>
            <a:gdLst>
              <a:gd name="connsiteX0" fmla="*/ 0 w 2555331"/>
              <a:gd name="connsiteY0" fmla="*/ 149166 h 436412"/>
              <a:gd name="connsiteX1" fmla="*/ 1194504 w 2555331"/>
              <a:gd name="connsiteY1" fmla="*/ 13102 h 436412"/>
              <a:gd name="connsiteX2" fmla="*/ 2555331 w 2555331"/>
              <a:gd name="connsiteY2" fmla="*/ 436412 h 43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5331" h="436412">
                <a:moveTo>
                  <a:pt x="0" y="149166"/>
                </a:moveTo>
                <a:cubicBezTo>
                  <a:pt x="384308" y="57197"/>
                  <a:pt x="768616" y="-34772"/>
                  <a:pt x="1194504" y="13102"/>
                </a:cubicBezTo>
                <a:cubicBezTo>
                  <a:pt x="1620392" y="60976"/>
                  <a:pt x="2326007" y="363341"/>
                  <a:pt x="2555331" y="436412"/>
                </a:cubicBezTo>
              </a:path>
            </a:pathLst>
          </a:custGeom>
          <a:ln w="38100" cmpd="sng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1" name="Oval 30"/>
          <p:cNvSpPr/>
          <p:nvPr/>
        </p:nvSpPr>
        <p:spPr>
          <a:xfrm>
            <a:off x="1651692" y="2522897"/>
            <a:ext cx="332752" cy="334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1301437" y="2857663"/>
            <a:ext cx="10475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595959"/>
                </a:solidFill>
                <a:latin typeface="Segoe UI Semibold"/>
                <a:cs typeface="Segoe UI Semibold"/>
              </a:rPr>
              <a:t>Cluster IP</a:t>
            </a:r>
          </a:p>
          <a:p>
            <a:pPr algn="ctr"/>
            <a:r>
              <a:rPr lang="en-US" sz="900" dirty="0">
                <a:solidFill>
                  <a:srgbClr val="595959"/>
                </a:solidFill>
                <a:latin typeface="Segoe UI Semibold"/>
                <a:cs typeface="Segoe UI Semibold"/>
              </a:rPr>
              <a:t>Cluster Port</a:t>
            </a:r>
          </a:p>
          <a:p>
            <a:pPr algn="ctr"/>
            <a:r>
              <a:rPr lang="en-US" sz="900" dirty="0">
                <a:solidFill>
                  <a:srgbClr val="595959"/>
                </a:solidFill>
                <a:latin typeface="Segoe UI Semibold"/>
                <a:cs typeface="Segoe UI Semibold"/>
              </a:rPr>
              <a:t>Pointer to Data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05464" y="2137064"/>
            <a:ext cx="13945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/>
                <a:cs typeface="Segoe UI Semilight"/>
              </a:rPr>
              <a:t>Return pointer to data in REST API JSON Response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22060" y="4420494"/>
            <a:ext cx="12445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/>
                <a:cs typeface="Segoe UI Semilight"/>
              </a:rPr>
              <a:t>HDFS provides data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072927" y="1329077"/>
            <a:ext cx="630769" cy="496248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8" name="TextBox 57"/>
          <p:cNvSpPr txBox="1"/>
          <p:nvPr/>
        </p:nvSpPr>
        <p:spPr>
          <a:xfrm>
            <a:off x="3072927" y="1380496"/>
            <a:ext cx="630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3.3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498218" y="3447998"/>
            <a:ext cx="630769" cy="496248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0" name="TextBox 59"/>
          <p:cNvSpPr txBox="1"/>
          <p:nvPr/>
        </p:nvSpPr>
        <p:spPr>
          <a:xfrm>
            <a:off x="1498218" y="3499417"/>
            <a:ext cx="630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3.4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018104" y="3847682"/>
            <a:ext cx="630769" cy="496248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TextBox 61"/>
          <p:cNvSpPr txBox="1"/>
          <p:nvPr/>
        </p:nvSpPr>
        <p:spPr>
          <a:xfrm>
            <a:off x="7018104" y="3899101"/>
            <a:ext cx="630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3.1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43000" y="3976714"/>
            <a:ext cx="1346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/>
                <a:cs typeface="Segoe UI Semilight"/>
              </a:rPr>
              <a:t>h2o_df object created in </a:t>
            </a:r>
            <a:r>
              <a:rPr lang="en-US" sz="1050" dirty="0" smtClean="0">
                <a:latin typeface="Segoe UI Semilight"/>
                <a:cs typeface="Segoe UI Semilight"/>
              </a:rPr>
              <a:t>Python</a:t>
            </a:r>
            <a:endParaRPr lang="en-US" sz="1050" dirty="0">
              <a:latin typeface="Segoe UI Semilight"/>
              <a:cs typeface="Segoe UI Semilight"/>
            </a:endParaRPr>
          </a:p>
        </p:txBody>
      </p:sp>
      <p:sp>
        <p:nvSpPr>
          <p:cNvPr id="64" name="Up Arrow 63"/>
          <p:cNvSpPr/>
          <p:nvPr/>
        </p:nvSpPr>
        <p:spPr>
          <a:xfrm>
            <a:off x="5701956" y="3375285"/>
            <a:ext cx="474745" cy="961126"/>
          </a:xfrm>
          <a:prstGeom prst="up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5" name="Bent Arrow 64"/>
          <p:cNvSpPr/>
          <p:nvPr/>
        </p:nvSpPr>
        <p:spPr>
          <a:xfrm rot="19786172">
            <a:off x="4927231" y="2134811"/>
            <a:ext cx="499988" cy="2317391"/>
          </a:xfrm>
          <a:prstGeom prst="bentArrow">
            <a:avLst>
              <a:gd name="adj1" fmla="val 41049"/>
              <a:gd name="adj2" fmla="val 31486"/>
              <a:gd name="adj3" fmla="val 28073"/>
              <a:gd name="adj4" fmla="val 4375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66" name="Up Arrow 65"/>
          <p:cNvSpPr/>
          <p:nvPr/>
        </p:nvSpPr>
        <p:spPr>
          <a:xfrm rot="1150883">
            <a:off x="6395991" y="2713854"/>
            <a:ext cx="474745" cy="1698131"/>
          </a:xfrm>
          <a:prstGeom prst="up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3" name="Group 2"/>
          <p:cNvGrpSpPr/>
          <p:nvPr/>
        </p:nvGrpSpPr>
        <p:grpSpPr>
          <a:xfrm>
            <a:off x="5275181" y="4208756"/>
            <a:ext cx="1377393" cy="807771"/>
            <a:chOff x="5509574" y="5611675"/>
            <a:chExt cx="1836524" cy="1077028"/>
          </a:xfrm>
        </p:grpSpPr>
        <p:sp>
          <p:nvSpPr>
            <p:cNvPr id="24" name="Magnetic Disk 23"/>
            <p:cNvSpPr/>
            <p:nvPr/>
          </p:nvSpPr>
          <p:spPr>
            <a:xfrm>
              <a:off x="5509574" y="5611675"/>
              <a:ext cx="1836524" cy="1077028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85785" y="6109347"/>
              <a:ext cx="113280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  <a:latin typeface="Segoe UI Semilight"/>
                  <a:cs typeface="Segoe UI Semilight"/>
                </a:rPr>
                <a:t>data.csv</a:t>
              </a:r>
              <a:endParaRPr lang="en-US" sz="1050" dirty="0">
                <a:solidFill>
                  <a:schemeClr val="bg1"/>
                </a:solidFill>
                <a:latin typeface="Segoe UI Semilight"/>
                <a:cs typeface="Segoe UI Semilight"/>
              </a:endParaRPr>
            </a:p>
          </p:txBody>
        </p:sp>
      </p:grpSp>
      <p:sp>
        <p:nvSpPr>
          <p:cNvPr id="67" name="Freeform 66"/>
          <p:cNvSpPr/>
          <p:nvPr/>
        </p:nvSpPr>
        <p:spPr>
          <a:xfrm>
            <a:off x="1968418" y="1950097"/>
            <a:ext cx="2947634" cy="688658"/>
          </a:xfrm>
          <a:custGeom>
            <a:avLst/>
            <a:gdLst>
              <a:gd name="connsiteX0" fmla="*/ 3718038 w 3718038"/>
              <a:gd name="connsiteY0" fmla="*/ 308383 h 966261"/>
              <a:gd name="connsiteX1" fmla="*/ 2601096 w 3718038"/>
              <a:gd name="connsiteY1" fmla="*/ 32992 h 966261"/>
              <a:gd name="connsiteX2" fmla="*/ 1193444 w 3718038"/>
              <a:gd name="connsiteY2" fmla="*/ 109489 h 966261"/>
              <a:gd name="connsiteX3" fmla="*/ 0 w 3718038"/>
              <a:gd name="connsiteY3" fmla="*/ 966261 h 96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8038" h="966261">
                <a:moveTo>
                  <a:pt x="3718038" y="308383"/>
                </a:moveTo>
                <a:cubicBezTo>
                  <a:pt x="3369950" y="187262"/>
                  <a:pt x="3021862" y="66141"/>
                  <a:pt x="2601096" y="32992"/>
                </a:cubicBezTo>
                <a:cubicBezTo>
                  <a:pt x="2180330" y="-157"/>
                  <a:pt x="1626960" y="-46056"/>
                  <a:pt x="1193444" y="109489"/>
                </a:cubicBezTo>
                <a:cubicBezTo>
                  <a:pt x="759928" y="265034"/>
                  <a:pt x="96903" y="917813"/>
                  <a:pt x="0" y="966261"/>
                </a:cubicBezTo>
              </a:path>
            </a:pathLst>
          </a:custGeom>
          <a:ln w="3810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TextBox 11"/>
          <p:cNvSpPr txBox="1"/>
          <p:nvPr/>
        </p:nvSpPr>
        <p:spPr>
          <a:xfrm>
            <a:off x="1485900" y="2209977"/>
            <a:ext cx="5982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h2o_df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23201" y="2247770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9" name="Rectangle 38"/>
          <p:cNvSpPr/>
          <p:nvPr/>
        </p:nvSpPr>
        <p:spPr>
          <a:xfrm>
            <a:off x="5723201" y="2300380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0" name="Rounded Rectangle 39"/>
          <p:cNvSpPr/>
          <p:nvPr/>
        </p:nvSpPr>
        <p:spPr>
          <a:xfrm>
            <a:off x="5632450" y="2075430"/>
            <a:ext cx="1436118" cy="1163071"/>
          </a:xfrm>
          <a:prstGeom prst="roundRect">
            <a:avLst/>
          </a:prstGeom>
          <a:solidFill>
            <a:schemeClr val="accent3">
              <a:lumMod val="75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TextBox 40"/>
          <p:cNvSpPr txBox="1"/>
          <p:nvPr/>
        </p:nvSpPr>
        <p:spPr>
          <a:xfrm>
            <a:off x="6050659" y="2372205"/>
            <a:ext cx="656061" cy="41549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  <a:p>
            <a:pPr algn="ctr"/>
            <a:r>
              <a:rPr lang="en-US" sz="1050" dirty="0"/>
              <a:t>Frame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06720" y="2408738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3" name="Rectangle 42"/>
          <p:cNvSpPr/>
          <p:nvPr/>
        </p:nvSpPr>
        <p:spPr>
          <a:xfrm>
            <a:off x="6706720" y="2461348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4" name="Rectangle 43"/>
          <p:cNvSpPr/>
          <p:nvPr/>
        </p:nvSpPr>
        <p:spPr>
          <a:xfrm>
            <a:off x="6162266" y="3003703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5" name="Rectangle 44"/>
          <p:cNvSpPr/>
          <p:nvPr/>
        </p:nvSpPr>
        <p:spPr>
          <a:xfrm>
            <a:off x="6162266" y="3056314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45"/>
          <p:cNvSpPr/>
          <p:nvPr/>
        </p:nvSpPr>
        <p:spPr>
          <a:xfrm>
            <a:off x="5723305" y="2196638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7" name="Rectangle 46"/>
          <p:cNvSpPr/>
          <p:nvPr/>
        </p:nvSpPr>
        <p:spPr>
          <a:xfrm>
            <a:off x="5723305" y="2143446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8" name="Rectangle 47"/>
          <p:cNvSpPr/>
          <p:nvPr/>
        </p:nvSpPr>
        <p:spPr>
          <a:xfrm>
            <a:off x="6706720" y="2357116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48"/>
          <p:cNvSpPr/>
          <p:nvPr/>
        </p:nvSpPr>
        <p:spPr>
          <a:xfrm>
            <a:off x="6706720" y="2514541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3" name="Rectangle 52"/>
          <p:cNvSpPr/>
          <p:nvPr/>
        </p:nvSpPr>
        <p:spPr>
          <a:xfrm>
            <a:off x="6162266" y="2950511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8" name="Rectangle 67"/>
          <p:cNvSpPr/>
          <p:nvPr/>
        </p:nvSpPr>
        <p:spPr>
          <a:xfrm>
            <a:off x="6162266" y="3109506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9" name="Rectangle 68"/>
          <p:cNvSpPr/>
          <p:nvPr/>
        </p:nvSpPr>
        <p:spPr>
          <a:xfrm>
            <a:off x="4684686" y="775337"/>
            <a:ext cx="630769" cy="496248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0" name="TextBox 69"/>
          <p:cNvSpPr txBox="1"/>
          <p:nvPr/>
        </p:nvSpPr>
        <p:spPr>
          <a:xfrm>
            <a:off x="4684686" y="826756"/>
            <a:ext cx="630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3.2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328735" y="1250922"/>
            <a:ext cx="1394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/>
                <a:cs typeface="Segoe UI Semilight"/>
              </a:rPr>
              <a:t>Distributed H</a:t>
            </a:r>
            <a:r>
              <a:rPr lang="en-US" sz="1050" baseline="-25000" dirty="0">
                <a:latin typeface="Segoe UI Semilight"/>
                <a:cs typeface="Segoe UI Semilight"/>
              </a:rPr>
              <a:t>2</a:t>
            </a:r>
            <a:r>
              <a:rPr lang="en-US" sz="1050" dirty="0">
                <a:latin typeface="Segoe UI Semilight"/>
                <a:cs typeface="Segoe UI Semilight"/>
              </a:rPr>
              <a:t>O</a:t>
            </a:r>
          </a:p>
          <a:p>
            <a:pPr algn="ctr"/>
            <a:r>
              <a:rPr lang="en-US" sz="1050" dirty="0">
                <a:latin typeface="Segoe UI Semilight"/>
                <a:cs typeface="Segoe UI Semilight"/>
              </a:rPr>
              <a:t>Frame in DKV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290616" y="1198508"/>
            <a:ext cx="1367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Segoe UI Semibold"/>
                <a:cs typeface="Segoe UI Semibold"/>
              </a:rPr>
              <a:t>H2O Cluster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-7100"/>
            <a:ext cx="9144000" cy="661149"/>
          </a:xfrm>
        </p:spPr>
        <p:txBody>
          <a:bodyPr>
            <a:noAutofit/>
          </a:bodyPr>
          <a:lstStyle/>
          <a:p>
            <a:r>
              <a:rPr lang="en-US" sz="2400" dirty="0"/>
              <a:t>PYTHON AND R OBJECTS ARE PROXIES FOR BIG DATA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140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311"/>
            <a:ext cx="9144000" cy="568751"/>
          </a:xfrm>
          <a:effectLst/>
        </p:spPr>
        <p:txBody>
          <a:bodyPr>
            <a:normAutofit fontScale="90000"/>
          </a:bodyPr>
          <a:lstStyle/>
          <a:p>
            <a:r>
              <a:rPr lang="en-US" sz="3300" dirty="0" smtClean="0"/>
              <a:t>PYTHON SCRIPT STARTING H2O GLM</a:t>
            </a:r>
            <a:endParaRPr lang="en-US" sz="3300" dirty="0"/>
          </a:p>
        </p:txBody>
      </p:sp>
      <p:sp>
        <p:nvSpPr>
          <p:cNvPr id="9" name="Rectangle 8"/>
          <p:cNvSpPr/>
          <p:nvPr/>
        </p:nvSpPr>
        <p:spPr>
          <a:xfrm>
            <a:off x="1260583" y="1800831"/>
            <a:ext cx="2069491" cy="3422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HTTP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60583" y="2143103"/>
            <a:ext cx="2069491" cy="342272"/>
          </a:xfrm>
          <a:prstGeom prst="rect">
            <a:avLst/>
          </a:prstGeom>
          <a:solidFill>
            <a:srgbClr val="F8E805">
              <a:alpha val="15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 </a:t>
            </a:r>
            <a:r>
              <a:rPr lang="en-US" sz="1050" dirty="0">
                <a:solidFill>
                  <a:schemeClr val="tx1"/>
                </a:solidFill>
              </a:rPr>
              <a:t>REST/JSON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60583" y="2485375"/>
            <a:ext cx="2069491" cy="684545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050" dirty="0" smtClean="0">
                <a:solidFill>
                  <a:srgbClr val="404040"/>
                </a:solidFill>
              </a:rPr>
              <a:t>POST </a:t>
            </a:r>
            <a:r>
              <a:rPr lang="en-US" sz="1050" dirty="0">
                <a:solidFill>
                  <a:srgbClr val="404040"/>
                </a:solidFill>
              </a:rPr>
              <a:t>/3/</a:t>
            </a:r>
            <a:r>
              <a:rPr lang="en-US" sz="1050" dirty="0" err="1">
                <a:solidFill>
                  <a:srgbClr val="404040"/>
                </a:solidFill>
              </a:rPr>
              <a:t>ModelBuilders</a:t>
            </a:r>
            <a:r>
              <a:rPr lang="en-US" sz="1050" dirty="0">
                <a:solidFill>
                  <a:srgbClr val="404040"/>
                </a:solidFill>
              </a:rPr>
              <a:t>/</a:t>
            </a:r>
            <a:r>
              <a:rPr lang="en-US" sz="1050" dirty="0" err="1">
                <a:solidFill>
                  <a:srgbClr val="404040"/>
                </a:solidFill>
              </a:rPr>
              <a:t>glm</a:t>
            </a:r>
            <a:endParaRPr lang="en-US" sz="1050" dirty="0">
              <a:solidFill>
                <a:srgbClr val="40404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60583" y="3169919"/>
            <a:ext cx="2069491" cy="684545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404040"/>
                </a:solidFill>
              </a:rPr>
              <a:t>glm_estimator.train</a:t>
            </a:r>
            <a:r>
              <a:rPr lang="en-US" sz="1050" dirty="0" smtClean="0">
                <a:solidFill>
                  <a:srgbClr val="404040"/>
                </a:solidFill>
              </a:rPr>
              <a:t>()</a:t>
            </a:r>
            <a:endParaRPr lang="en-US" sz="1050" dirty="0">
              <a:solidFill>
                <a:srgbClr val="40404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60583" y="3854464"/>
            <a:ext cx="2069491" cy="3422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 </a:t>
            </a:r>
            <a:r>
              <a:rPr lang="en-US" sz="1050" dirty="0" smtClean="0"/>
              <a:t>Python </a:t>
            </a:r>
            <a:r>
              <a:rPr lang="en-US" sz="1050" dirty="0"/>
              <a:t>script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60583" y="4196736"/>
            <a:ext cx="2069491" cy="3422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 Standard </a:t>
            </a:r>
            <a:r>
              <a:rPr lang="en-US" sz="1050" dirty="0" smtClean="0"/>
              <a:t>Python </a:t>
            </a:r>
            <a:r>
              <a:rPr lang="en-US" sz="1050" dirty="0"/>
              <a:t>process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60583" y="1458559"/>
            <a:ext cx="4520324" cy="3422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TCP/IP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5299" y="1800831"/>
            <a:ext cx="2125609" cy="3422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HTTP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55299" y="2143103"/>
            <a:ext cx="2125609" cy="342272"/>
          </a:xfrm>
          <a:prstGeom prst="rect">
            <a:avLst/>
          </a:prstGeom>
          <a:solidFill>
            <a:srgbClr val="F8E805">
              <a:alpha val="15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 REST/JSON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55299" y="2485375"/>
            <a:ext cx="2125609" cy="342272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/3/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ModelBuilders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glm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endpoint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55299" y="2827647"/>
            <a:ext cx="2125609" cy="342272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404040"/>
                </a:solidFill>
              </a:rPr>
              <a:t> Job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55299" y="3169919"/>
            <a:ext cx="2125609" cy="342272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404040"/>
                </a:solidFill>
              </a:rPr>
              <a:t>GLM algorithm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55299" y="3512192"/>
            <a:ext cx="2125609" cy="342272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404040"/>
                </a:solidFill>
              </a:rPr>
              <a:t>GLM tasks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55298" y="3854464"/>
            <a:ext cx="1057046" cy="342272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404040"/>
                </a:solidFill>
              </a:rPr>
              <a:t> Fork/Join framework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12343" y="3854464"/>
            <a:ext cx="1068564" cy="342272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404040"/>
                </a:solidFill>
              </a:rPr>
              <a:t>K/V store framework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55299" y="4196736"/>
            <a:ext cx="2125609" cy="342272"/>
          </a:xfrm>
          <a:prstGeom prst="rect">
            <a:avLst/>
          </a:prstGeom>
          <a:solidFill>
            <a:srgbClr val="F8E80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404040"/>
                </a:solidFill>
              </a:rPr>
              <a:t> H2O process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10916" y="1998862"/>
            <a:ext cx="1775496" cy="254014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6" name="Rectangle 65"/>
          <p:cNvSpPr/>
          <p:nvPr/>
        </p:nvSpPr>
        <p:spPr>
          <a:xfrm>
            <a:off x="6196894" y="2485375"/>
            <a:ext cx="1403543" cy="2333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layer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196894" y="2835151"/>
            <a:ext cx="1403543" cy="233348"/>
          </a:xfrm>
          <a:prstGeom prst="rect">
            <a:avLst/>
          </a:prstGeom>
          <a:solidFill>
            <a:srgbClr val="F8E805">
              <a:alpha val="15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404040"/>
                </a:solidFill>
              </a:rPr>
              <a:t>REST layer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196894" y="3184926"/>
            <a:ext cx="1403543" cy="233348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404040"/>
                </a:solidFill>
              </a:rPr>
              <a:t>H2O - </a:t>
            </a:r>
            <a:r>
              <a:rPr lang="en-US" sz="900" dirty="0" err="1">
                <a:solidFill>
                  <a:srgbClr val="404040"/>
                </a:solidFill>
              </a:rPr>
              <a:t>algos</a:t>
            </a:r>
            <a:endParaRPr lang="en-US" sz="900" dirty="0">
              <a:solidFill>
                <a:srgbClr val="40404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196894" y="3534701"/>
            <a:ext cx="1403543" cy="233348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404040"/>
                </a:solidFill>
              </a:rPr>
              <a:t> H2O - core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196894" y="3884476"/>
            <a:ext cx="1403543" cy="233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User process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196894" y="4234251"/>
            <a:ext cx="1403543" cy="233348"/>
          </a:xfrm>
          <a:prstGeom prst="rect">
            <a:avLst/>
          </a:prstGeom>
          <a:solidFill>
            <a:srgbClr val="F8E80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404040"/>
                </a:solidFill>
              </a:rPr>
              <a:t> H2O process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010916" y="2097480"/>
            <a:ext cx="17754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Legend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355115" y="976076"/>
            <a:ext cx="0" cy="2558626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355115" y="933573"/>
            <a:ext cx="2462951" cy="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18066" y="1015231"/>
            <a:ext cx="0" cy="313760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631443" y="1199514"/>
            <a:ext cx="0" cy="2871659"/>
          </a:xfrm>
          <a:prstGeom prst="straightConnector1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204581" y="1172696"/>
            <a:ext cx="2368070" cy="0"/>
          </a:xfrm>
          <a:prstGeom prst="straightConnector1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04581" y="1281833"/>
            <a:ext cx="0" cy="2252869"/>
          </a:xfrm>
          <a:prstGeom prst="straightConnector1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60583" y="1800831"/>
            <a:ext cx="2069491" cy="3422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HTTP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60583" y="2143103"/>
            <a:ext cx="2069491" cy="342272"/>
          </a:xfrm>
          <a:prstGeom prst="rect">
            <a:avLst/>
          </a:prstGeom>
          <a:solidFill>
            <a:srgbClr val="F8E805">
              <a:alpha val="5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 </a:t>
            </a:r>
            <a:r>
              <a:rPr lang="en-US" sz="1050" dirty="0">
                <a:solidFill>
                  <a:schemeClr val="tx1"/>
                </a:solidFill>
              </a:rPr>
              <a:t>REST/JSON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60583" y="2485375"/>
            <a:ext cx="2069491" cy="684545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050" dirty="0" smtClean="0">
                <a:solidFill>
                  <a:srgbClr val="404040"/>
                </a:solidFill>
              </a:rPr>
              <a:t>GET </a:t>
            </a:r>
            <a:r>
              <a:rPr lang="en-US" sz="1050" dirty="0">
                <a:solidFill>
                  <a:srgbClr val="404040"/>
                </a:solidFill>
              </a:rPr>
              <a:t>/</a:t>
            </a:r>
            <a:r>
              <a:rPr lang="en-US" sz="1050" dirty="0" smtClean="0">
                <a:solidFill>
                  <a:srgbClr val="404040"/>
                </a:solidFill>
              </a:rPr>
              <a:t>3/Models/</a:t>
            </a:r>
            <a:r>
              <a:rPr lang="en-US" sz="1050" dirty="0" err="1" smtClean="0">
                <a:solidFill>
                  <a:srgbClr val="404040"/>
                </a:solidFill>
              </a:rPr>
              <a:t>model_id</a:t>
            </a:r>
            <a:endParaRPr lang="en-US" sz="1050" dirty="0">
              <a:solidFill>
                <a:srgbClr val="40404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60583" y="3169919"/>
            <a:ext cx="2069491" cy="684545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404040"/>
                </a:solidFill>
              </a:rPr>
              <a:t>g</a:t>
            </a:r>
            <a:r>
              <a:rPr lang="en-US" sz="1050" dirty="0" err="1" smtClean="0">
                <a:solidFill>
                  <a:srgbClr val="404040"/>
                </a:solidFill>
              </a:rPr>
              <a:t>lm_estimator.show</a:t>
            </a:r>
            <a:r>
              <a:rPr lang="en-US" sz="1050" dirty="0" smtClean="0">
                <a:solidFill>
                  <a:srgbClr val="404040"/>
                </a:solidFill>
              </a:rPr>
              <a:t>()</a:t>
            </a:r>
            <a:endParaRPr lang="en-US" sz="1050" dirty="0">
              <a:solidFill>
                <a:srgbClr val="40404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60583" y="3854464"/>
            <a:ext cx="2069491" cy="3422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 </a:t>
            </a:r>
            <a:r>
              <a:rPr lang="en-US" sz="1050" dirty="0" smtClean="0"/>
              <a:t>Python </a:t>
            </a:r>
            <a:r>
              <a:rPr lang="en-US" sz="1050" dirty="0"/>
              <a:t>script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60583" y="4196736"/>
            <a:ext cx="2069491" cy="3422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 Standard </a:t>
            </a:r>
            <a:r>
              <a:rPr lang="en-US" sz="1050" dirty="0" smtClean="0"/>
              <a:t>Python </a:t>
            </a:r>
            <a:r>
              <a:rPr lang="en-US" sz="1050" dirty="0"/>
              <a:t>process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60583" y="1458559"/>
            <a:ext cx="4520324" cy="3422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TCP/IP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5299" y="1800831"/>
            <a:ext cx="2125609" cy="3422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HTTP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55299" y="2143103"/>
            <a:ext cx="2125609" cy="342272"/>
          </a:xfrm>
          <a:prstGeom prst="rect">
            <a:avLst/>
          </a:prstGeom>
          <a:solidFill>
            <a:srgbClr val="F8E805">
              <a:alpha val="5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 REST/JSON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55299" y="2485375"/>
            <a:ext cx="2125609" cy="342272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/3/Models endpoint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55298" y="3854464"/>
            <a:ext cx="1057046" cy="342272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404040"/>
                </a:solidFill>
              </a:rPr>
              <a:t> Fork/Join framework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12343" y="3854464"/>
            <a:ext cx="1068564" cy="342272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404040"/>
                </a:solidFill>
              </a:rPr>
              <a:t>K/V store framework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55299" y="4196736"/>
            <a:ext cx="2125609" cy="342272"/>
          </a:xfrm>
          <a:prstGeom prst="rect">
            <a:avLst/>
          </a:prstGeom>
          <a:solidFill>
            <a:srgbClr val="F8E80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404040"/>
                </a:solidFill>
              </a:rPr>
              <a:t> H2O process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355115" y="976076"/>
            <a:ext cx="0" cy="2558626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355115" y="933573"/>
            <a:ext cx="2462951" cy="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818066" y="1015231"/>
            <a:ext cx="0" cy="313760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631443" y="1199514"/>
            <a:ext cx="0" cy="2871659"/>
          </a:xfrm>
          <a:prstGeom prst="straightConnector1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204581" y="1172696"/>
            <a:ext cx="2368070" cy="0"/>
          </a:xfrm>
          <a:prstGeom prst="straightConnector1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204581" y="1281833"/>
            <a:ext cx="0" cy="2252869"/>
          </a:xfrm>
          <a:prstGeom prst="straightConnector1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010916" y="1998862"/>
            <a:ext cx="1775496" cy="254014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6" name="Rectangle 65"/>
          <p:cNvSpPr/>
          <p:nvPr/>
        </p:nvSpPr>
        <p:spPr>
          <a:xfrm>
            <a:off x="6196894" y="2485375"/>
            <a:ext cx="1403543" cy="2333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layer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196894" y="2835151"/>
            <a:ext cx="1403543" cy="233348"/>
          </a:xfrm>
          <a:prstGeom prst="rect">
            <a:avLst/>
          </a:prstGeom>
          <a:solidFill>
            <a:srgbClr val="F8E805">
              <a:alpha val="5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404040"/>
                </a:solidFill>
              </a:rPr>
              <a:t>REST layer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196894" y="3184926"/>
            <a:ext cx="1403543" cy="233348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404040"/>
                </a:solidFill>
              </a:rPr>
              <a:t>H2O - </a:t>
            </a:r>
            <a:r>
              <a:rPr lang="en-US" sz="900" dirty="0" err="1">
                <a:solidFill>
                  <a:srgbClr val="404040"/>
                </a:solidFill>
              </a:rPr>
              <a:t>algos</a:t>
            </a:r>
            <a:endParaRPr lang="en-US" sz="900" dirty="0">
              <a:solidFill>
                <a:srgbClr val="40404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196894" y="3534701"/>
            <a:ext cx="1403543" cy="233348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404040"/>
                </a:solidFill>
              </a:rPr>
              <a:t> H2O - core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196894" y="3884476"/>
            <a:ext cx="1403543" cy="233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User process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196894" y="4234251"/>
            <a:ext cx="1403543" cy="233348"/>
          </a:xfrm>
          <a:prstGeom prst="rect">
            <a:avLst/>
          </a:prstGeom>
          <a:solidFill>
            <a:srgbClr val="F8E80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404040"/>
                </a:solidFill>
              </a:rPr>
              <a:t> H2O process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010916" y="2097480"/>
            <a:ext cx="17754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Legend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SCRIPT STARTING H2O </a:t>
            </a:r>
            <a:r>
              <a:rPr lang="en-US" dirty="0" smtClean="0"/>
              <a:t>GLM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6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O on Storm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4871037" y="1063282"/>
            <a:ext cx="2653714" cy="3632543"/>
          </a:xfrm>
          <a:prstGeom prst="roundRect">
            <a:avLst/>
          </a:prstGeom>
          <a:solidFill>
            <a:schemeClr val="accent3">
              <a:lumMod val="75000"/>
              <a:alpha val="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Rounded Rectangle 9"/>
          <p:cNvSpPr/>
          <p:nvPr/>
        </p:nvSpPr>
        <p:spPr>
          <a:xfrm>
            <a:off x="1601383" y="1063282"/>
            <a:ext cx="2684867" cy="3632543"/>
          </a:xfrm>
          <a:prstGeom prst="roundRect">
            <a:avLst/>
          </a:prstGeom>
          <a:solidFill>
            <a:schemeClr val="accent2"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TextBox 4"/>
          <p:cNvSpPr txBox="1"/>
          <p:nvPr/>
        </p:nvSpPr>
        <p:spPr>
          <a:xfrm>
            <a:off x="6181458" y="1490442"/>
            <a:ext cx="6270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(Spout)</a:t>
            </a:r>
            <a:endParaRPr 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5908132" y="2993494"/>
            <a:ext cx="73792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(Bolt)</a:t>
            </a:r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  <a:p>
            <a:pPr algn="ctr"/>
            <a:r>
              <a:rPr lang="en-US" sz="1050" dirty="0"/>
              <a:t>Scoring</a:t>
            </a:r>
          </a:p>
          <a:p>
            <a:pPr algn="ctr"/>
            <a:r>
              <a:rPr lang="en-US" sz="1050" dirty="0"/>
              <a:t>POJO</a:t>
            </a:r>
            <a:endParaRPr lang="en-US" sz="105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47891" y="2146696"/>
            <a:ext cx="0" cy="554338"/>
          </a:xfrm>
          <a:prstGeom prst="straightConnector1">
            <a:avLst/>
          </a:prstGeom>
          <a:ln w="152400" cmpd="sng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077783" y="1178539"/>
            <a:ext cx="1940215" cy="85725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Oval 14"/>
          <p:cNvSpPr/>
          <p:nvPr/>
        </p:nvSpPr>
        <p:spPr>
          <a:xfrm>
            <a:off x="5077783" y="2834242"/>
            <a:ext cx="1940215" cy="1419809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TextBox 11"/>
          <p:cNvSpPr txBox="1"/>
          <p:nvPr/>
        </p:nvSpPr>
        <p:spPr>
          <a:xfrm>
            <a:off x="6251130" y="2136093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Real-time data</a:t>
            </a:r>
            <a:endParaRPr lang="en-US" sz="105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047891" y="4352197"/>
            <a:ext cx="0" cy="543893"/>
          </a:xfrm>
          <a:prstGeom prst="straightConnector1">
            <a:avLst/>
          </a:prstGeom>
          <a:ln w="152400" cmpd="sng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60656" y="4340546"/>
            <a:ext cx="8531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Predictions</a:t>
            </a:r>
            <a:endParaRPr lang="en-US" sz="1050" dirty="0"/>
          </a:p>
        </p:txBody>
      </p:sp>
      <p:pic>
        <p:nvPicPr>
          <p:cNvPr id="21" name="Picture 20" descr="Unknown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71" y="3127780"/>
            <a:ext cx="752475" cy="857250"/>
          </a:xfrm>
          <a:prstGeom prst="rect">
            <a:avLst/>
          </a:prstGeom>
        </p:spPr>
      </p:pic>
      <p:pic>
        <p:nvPicPr>
          <p:cNvPr id="22" name="Picture 21" descr="Unknow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32" y="1178539"/>
            <a:ext cx="771525" cy="857250"/>
          </a:xfrm>
          <a:prstGeom prst="rect">
            <a:avLst/>
          </a:prstGeom>
        </p:spPr>
      </p:pic>
      <p:sp>
        <p:nvSpPr>
          <p:cNvPr id="26" name="Can 25"/>
          <p:cNvSpPr/>
          <p:nvPr/>
        </p:nvSpPr>
        <p:spPr>
          <a:xfrm>
            <a:off x="2357152" y="3127780"/>
            <a:ext cx="1188464" cy="1243426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</a:t>
            </a:r>
          </a:p>
          <a:p>
            <a:pPr algn="ctr"/>
            <a:r>
              <a:rPr lang="en-US" sz="1050" dirty="0"/>
              <a:t>Source</a:t>
            </a:r>
          </a:p>
          <a:p>
            <a:pPr algn="ctr"/>
            <a:r>
              <a:rPr lang="en-US" sz="1050" dirty="0"/>
              <a:t>(e.g. HDFS)</a:t>
            </a:r>
            <a:endParaRPr lang="en-US" sz="1050" dirty="0"/>
          </a:p>
        </p:txBody>
      </p:sp>
      <p:sp>
        <p:nvSpPr>
          <p:cNvPr id="23" name="Cloud 22"/>
          <p:cNvSpPr/>
          <p:nvPr/>
        </p:nvSpPr>
        <p:spPr>
          <a:xfrm>
            <a:off x="2016290" y="1282044"/>
            <a:ext cx="1891002" cy="946612"/>
          </a:xfrm>
          <a:prstGeom prst="cloud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  <a:endParaRPr 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3262554" y="2136093"/>
            <a:ext cx="1261884" cy="253916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Emit POJO Model</a:t>
            </a:r>
            <a:endParaRPr 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6124993" y="773751"/>
            <a:ext cx="12346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Real-time Stream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1620367" y="778097"/>
            <a:ext cx="12971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Modeling workflow</a:t>
            </a:r>
            <a:endParaRPr lang="en-US" sz="105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961791" y="2333625"/>
            <a:ext cx="0" cy="911723"/>
          </a:xfrm>
          <a:prstGeom prst="straightConnector1">
            <a:avLst/>
          </a:prstGeom>
          <a:ln w="152400" cmpd="sng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686175" y="2413092"/>
            <a:ext cx="1285875" cy="832255"/>
          </a:xfrm>
          <a:prstGeom prst="straightConnector1">
            <a:avLst/>
          </a:prstGeom>
          <a:ln w="152400" cmpd="sng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26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340055" y="4469616"/>
            <a:ext cx="5444539" cy="67388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1500" b="1" dirty="0"/>
              <a:t>H</a:t>
            </a:r>
            <a:r>
              <a:rPr lang="en-US" sz="1500" b="1" baseline="-25000" dirty="0"/>
              <a:t>2</a:t>
            </a:r>
            <a:r>
              <a:rPr lang="en-US" sz="1500" b="1" dirty="0"/>
              <a:t>O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050" dirty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05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900" dirty="0"/>
              <a:t>Machine </a:t>
            </a:r>
            <a:r>
              <a:rPr lang="en-US" sz="900" dirty="0">
                <a:solidFill>
                  <a:srgbClr val="7F7F7F"/>
                </a:solidFill>
              </a:rPr>
              <a:t>Intelligence</a:t>
            </a:r>
            <a:endParaRPr lang="en-US" sz="2400" dirty="0">
              <a:solidFill>
                <a:srgbClr val="7F7F7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485901" y="1823251"/>
            <a:ext cx="2667111" cy="2187630"/>
            <a:chOff x="2580175" y="3245079"/>
            <a:chExt cx="2631787" cy="1934953"/>
          </a:xfrm>
        </p:grpSpPr>
        <p:sp>
          <p:nvSpPr>
            <p:cNvPr id="24" name="Rectangle 23"/>
            <p:cNvSpPr/>
            <p:nvPr/>
          </p:nvSpPr>
          <p:spPr>
            <a:xfrm>
              <a:off x="2580176" y="4454425"/>
              <a:ext cx="2631786" cy="725607"/>
            </a:xfrm>
            <a:prstGeom prst="rect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2400" b="1" dirty="0">
                  <a:solidFill>
                    <a:sysClr val="window" lastClr="FFFFFF"/>
                  </a:solidFill>
                  <a:latin typeface="Calibri"/>
                  <a:ea typeface="+mn-ea"/>
                  <a:cs typeface="+mn-cs"/>
                </a:rPr>
                <a:t>HDFS=DATA</a:t>
              </a:r>
              <a:endParaRPr lang="en-US" sz="2400" b="1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80175" y="3245079"/>
              <a:ext cx="898230" cy="12093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bg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1800" dirty="0" err="1">
                  <a:solidFill>
                    <a:sysClr val="window" lastClr="FFFFFF"/>
                  </a:solidFill>
                  <a:latin typeface="Calibri"/>
                  <a:ea typeface="+mn-ea"/>
                  <a:cs typeface="+mn-cs"/>
                </a:rPr>
                <a:t>MLlib</a:t>
              </a:r>
              <a:endParaRPr lang="en-US" sz="135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478405" y="3245079"/>
              <a:ext cx="866778" cy="1209346"/>
            </a:xfrm>
            <a:prstGeom prst="rect">
              <a:avLst/>
            </a:prstGeom>
            <a:solidFill>
              <a:srgbClr val="FBE93A"/>
            </a:solidFill>
            <a:ln w="9525" cap="flat" cmpd="sng" algn="ctr">
              <a:solidFill>
                <a:schemeClr val="bg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2100" dirty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rPr>
                <a:t>H</a:t>
              </a:r>
              <a:r>
                <a:rPr lang="en-US" sz="1350" dirty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rPr>
                <a:t>2</a:t>
              </a:r>
              <a:r>
                <a:rPr lang="en-US" sz="2100" dirty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rPr>
                <a:t>O</a:t>
              </a:r>
              <a:endParaRPr lang="en-US" sz="210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345183" y="3245079"/>
              <a:ext cx="866778" cy="12093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bg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2100" dirty="0">
                  <a:solidFill>
                    <a:sysClr val="window" lastClr="FFFFFF"/>
                  </a:solidFill>
                  <a:latin typeface="Calibri"/>
                  <a:ea typeface="+mn-ea"/>
                  <a:cs typeface="+mn-cs"/>
                </a:rPr>
                <a:t>SQL</a:t>
              </a:r>
              <a:endParaRPr lang="en-US" sz="240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485900" y="2854089"/>
            <a:ext cx="2667113" cy="33978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sz="1800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H</a:t>
            </a:r>
            <a:r>
              <a:rPr lang="en-US" sz="1350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2</a:t>
            </a:r>
            <a:r>
              <a:rPr lang="en-US" sz="1800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ORDD</a:t>
            </a:r>
            <a:endParaRPr lang="en-US" sz="1350" dirty="0">
              <a:solidFill>
                <a:srgbClr val="FFFF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Futura LT Pro Book" pitchFamily="34" charset="0"/>
              </a:rPr>
              <a:t>H</a:t>
            </a:r>
            <a:r>
              <a:rPr lang="en-US" sz="4050" baseline="-25000" dirty="0">
                <a:latin typeface="Futura LT Pro Book" pitchFamily="34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Futura LT Pro Book" pitchFamily="34" charset="0"/>
              </a:rPr>
              <a:t>O – The Killer-App for </a:t>
            </a:r>
            <a:r>
              <a:rPr lang="en-US" dirty="0" smtClean="0">
                <a:solidFill>
                  <a:schemeClr val="tx1"/>
                </a:solidFill>
                <a:latin typeface="Futura LT Pro Book" pitchFamily="34" charset="0"/>
              </a:rPr>
              <a:t>Spark</a:t>
            </a:r>
            <a:endParaRPr lang="en-US" dirty="0">
              <a:latin typeface="Futura LT Pro Book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317051" y="1823250"/>
          <a:ext cx="3460172" cy="2251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568"/>
                <a:gridCol w="2311604"/>
              </a:tblGrid>
              <a:tr h="45029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Futura LT Pro Book" pitchFamily="34" charset="0"/>
                        </a:rPr>
                        <a:t>In-Memory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Futura LT Pro Book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3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Futura LT Pro Book" pitchFamily="34" charset="0"/>
                        </a:rPr>
                        <a:t>Big Data, Columnar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Futura LT Pro Book" pitchFamily="34" charset="0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5029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Futura LT Pro Book" pitchFamily="34" charset="0"/>
                        </a:rPr>
                        <a:t>ML</a:t>
                      </a:r>
                      <a:endParaRPr lang="en-US" sz="1200" b="1" dirty="0">
                        <a:latin typeface="Futura LT Pro Book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3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Futura LT Pro Book" pitchFamily="34" charset="0"/>
                        </a:rPr>
                        <a:t>100x faster </a:t>
                      </a:r>
                      <a:r>
                        <a:rPr lang="en-US" sz="1200" b="0" dirty="0" err="1" smtClean="0">
                          <a:solidFill>
                            <a:schemeClr val="bg1"/>
                          </a:solidFill>
                          <a:latin typeface="Futura LT Pro Book" pitchFamily="34" charset="0"/>
                        </a:rPr>
                        <a:t>Algos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Futura LT Pro Book" pitchFamily="34" charset="0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5029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Futura LT Pro Book" pitchFamily="34" charset="0"/>
                        </a:rPr>
                        <a:t>R</a:t>
                      </a:r>
                      <a:endParaRPr lang="en-US" sz="1200" b="1" dirty="0">
                        <a:latin typeface="Futura LT Pro Book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3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Futura LT Pro Book" pitchFamily="34" charset="0"/>
                        </a:rPr>
                        <a:t>CRAN, API, fast engine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Futura LT Pro Book" pitchFamily="34" charset="0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5029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Futura LT Pro Book" pitchFamily="34" charset="0"/>
                        </a:rPr>
                        <a:t>API</a:t>
                      </a:r>
                      <a:endParaRPr lang="en-US" sz="1200" b="1" dirty="0">
                        <a:latin typeface="Futura LT Pro Book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3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Futura LT Pro Book" pitchFamily="34" charset="0"/>
                        </a:rPr>
                        <a:t>Spark API, Java MM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Futura LT Pro Book" pitchFamily="34" charset="0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5029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Futura LT Pro Book" pitchFamily="34" charset="0"/>
                        </a:rPr>
                        <a:t>Community</a:t>
                      </a:r>
                      <a:endParaRPr lang="en-US" sz="1200" b="1" dirty="0">
                        <a:latin typeface="Futura LT Pro Book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3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 smtClean="0">
                          <a:solidFill>
                            <a:schemeClr val="bg1"/>
                          </a:solidFill>
                          <a:latin typeface="Futura LT Pro Book" pitchFamily="34" charset="0"/>
                        </a:rPr>
                        <a:t>Devs</a:t>
                      </a: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Futura LT Pro Book" pitchFamily="34" charset="0"/>
                        </a:rPr>
                        <a:t>, Data Science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Futura LT Pro Book" pitchFamily="34" charset="0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153463" y="1201468"/>
            <a:ext cx="279114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latin typeface="Futura LT Pro Book" pitchFamily="34" charset="0"/>
              </a:rPr>
              <a:t>H2O Sparkling Water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73580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92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Spark (and Sparkling Water)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H2O runs as an application on a Spark cluster using spark-submit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Standard Spark </a:t>
            </a:r>
            <a:r>
              <a:rPr lang="en-US" dirty="0" smtClean="0">
                <a:solidFill>
                  <a:schemeClr val="tx1"/>
                </a:solidFill>
              </a:rPr>
              <a:t>1.3+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Includes H2O on Spark on YARN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H2O and Spark nodes share a JVM process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H2ORDD facilitates easy data sharing between Spark (e.g. Spark SQL, </a:t>
            </a:r>
            <a:r>
              <a:rPr lang="en-US" dirty="0" err="1" smtClean="0">
                <a:solidFill>
                  <a:schemeClr val="tx1"/>
                </a:solidFill>
              </a:rPr>
              <a:t>MLlib</a:t>
            </a:r>
            <a:r>
              <a:rPr lang="en-US" dirty="0" smtClean="0">
                <a:solidFill>
                  <a:schemeClr val="tx1"/>
                </a:solidFill>
              </a:rPr>
              <a:t>) and H2O (e.g. Deep Learning)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Scala </a:t>
            </a:r>
            <a:r>
              <a:rPr lang="en-US" dirty="0" smtClean="0">
                <a:solidFill>
                  <a:schemeClr val="tx1"/>
                </a:solidFill>
              </a:rPr>
              <a:t>&amp; </a:t>
            </a:r>
            <a:r>
              <a:rPr lang="en-US" dirty="0" err="1" smtClean="0">
                <a:solidFill>
                  <a:schemeClr val="tx1"/>
                </a:solidFill>
              </a:rPr>
              <a:t>PySpark</a:t>
            </a:r>
            <a:r>
              <a:rPr lang="en-US" dirty="0" smtClean="0">
                <a:solidFill>
                  <a:schemeClr val="tx1"/>
                </a:solidFill>
              </a:rPr>
              <a:t> support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46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5756571" y="976313"/>
            <a:ext cx="1935806" cy="395320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Sparkling Water Application Life Cycle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1384890" y="2839093"/>
            <a:ext cx="754288" cy="69146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Sparkling App</a:t>
            </a:r>
          </a:p>
          <a:p>
            <a:pPr algn="ctr"/>
            <a:r>
              <a:rPr lang="en-US" sz="1200" dirty="0"/>
              <a:t>j</a:t>
            </a:r>
            <a:r>
              <a:rPr lang="en-US" sz="1200" dirty="0"/>
              <a:t>ar file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3115942" y="2598651"/>
            <a:ext cx="959428" cy="9594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Spark</a:t>
            </a:r>
          </a:p>
          <a:p>
            <a:pPr algn="ctr"/>
            <a:r>
              <a:rPr lang="en-US" sz="1050" dirty="0"/>
              <a:t>Master</a:t>
            </a:r>
          </a:p>
          <a:p>
            <a:pPr algn="ctr"/>
            <a:r>
              <a:rPr lang="en-US" sz="1050" dirty="0"/>
              <a:t>JVM</a:t>
            </a:r>
            <a:endParaRPr lang="en-US" sz="105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90306" y="3189415"/>
            <a:ext cx="853511" cy="0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90306" y="2885817"/>
            <a:ext cx="9573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spark-submit</a:t>
            </a:r>
            <a:endParaRPr lang="en-US" sz="1050" dirty="0"/>
          </a:p>
        </p:txBody>
      </p:sp>
      <p:sp>
        <p:nvSpPr>
          <p:cNvPr id="9" name="Oval 8"/>
          <p:cNvSpPr/>
          <p:nvPr/>
        </p:nvSpPr>
        <p:spPr>
          <a:xfrm>
            <a:off x="4413382" y="1363006"/>
            <a:ext cx="960583" cy="9582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Spark</a:t>
            </a:r>
          </a:p>
          <a:p>
            <a:pPr algn="ctr"/>
            <a:r>
              <a:rPr lang="en-US" sz="1050" dirty="0"/>
              <a:t>Worker</a:t>
            </a:r>
          </a:p>
          <a:p>
            <a:pPr algn="ctr"/>
            <a:r>
              <a:rPr lang="en-US" sz="1050" dirty="0"/>
              <a:t>JVM</a:t>
            </a:r>
            <a:endParaRPr lang="en-US" sz="105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956313" y="2161093"/>
            <a:ext cx="494170" cy="479726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46751" y="1856132"/>
            <a:ext cx="359104" cy="1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413382" y="2598073"/>
            <a:ext cx="960583" cy="9582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Spark</a:t>
            </a:r>
          </a:p>
          <a:p>
            <a:pPr algn="ctr"/>
            <a:r>
              <a:rPr lang="en-US" sz="1050" dirty="0"/>
              <a:t>Worker</a:t>
            </a:r>
          </a:p>
          <a:p>
            <a:pPr algn="ctr"/>
            <a:r>
              <a:rPr lang="en-US" sz="1050" dirty="0"/>
              <a:t>JVM</a:t>
            </a:r>
            <a:endParaRPr lang="en-US" sz="105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123877" y="3083641"/>
            <a:ext cx="256052" cy="1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46751" y="3091199"/>
            <a:ext cx="359104" cy="1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413382" y="3832145"/>
            <a:ext cx="960583" cy="9582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Spark</a:t>
            </a:r>
          </a:p>
          <a:p>
            <a:pPr algn="ctr"/>
            <a:r>
              <a:rPr lang="en-US" sz="1050" dirty="0"/>
              <a:t>Worker</a:t>
            </a:r>
          </a:p>
          <a:p>
            <a:pPr algn="ctr"/>
            <a:r>
              <a:rPr lang="en-US" sz="1050" dirty="0"/>
              <a:t>JVM</a:t>
            </a:r>
            <a:endParaRPr lang="en-US" sz="105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46751" y="4325271"/>
            <a:ext cx="359104" cy="1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956313" y="3510144"/>
            <a:ext cx="494170" cy="479726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426188" y="322203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114201" y="243448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(2)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446750" y="191689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(3)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033548" y="1014270"/>
            <a:ext cx="16097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Sparkling Water Cluster</a:t>
            </a:r>
            <a:endParaRPr lang="en-US" sz="105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836742" y="1363006"/>
            <a:ext cx="1764432" cy="958271"/>
            <a:chOff x="6258323" y="1817340"/>
            <a:chExt cx="2352576" cy="1277695"/>
          </a:xfrm>
        </p:grpSpPr>
        <p:sp>
          <p:nvSpPr>
            <p:cNvPr id="4" name="Rounded Rectangle 3"/>
            <p:cNvSpPr/>
            <p:nvPr/>
          </p:nvSpPr>
          <p:spPr>
            <a:xfrm>
              <a:off x="6258323" y="1817340"/>
              <a:ext cx="2352576" cy="12776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/>
                <a:t>   Spark </a:t>
              </a:r>
            </a:p>
            <a:p>
              <a:r>
                <a:rPr lang="en-US" sz="1050" dirty="0"/>
                <a:t>Executor </a:t>
              </a:r>
            </a:p>
            <a:p>
              <a:r>
                <a:rPr lang="en-US" sz="1050" dirty="0"/>
                <a:t>    JVM</a:t>
              </a:r>
              <a:endParaRPr lang="en-US" sz="105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651566" y="2019607"/>
              <a:ext cx="886439" cy="910469"/>
            </a:xfrm>
            <a:prstGeom prst="ellipse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</a:t>
              </a:r>
              <a:r>
                <a:rPr lang="en-US" sz="1050" baseline="-25000" dirty="0"/>
                <a:t>2</a:t>
              </a:r>
              <a:r>
                <a:rPr lang="en-US" sz="1050" dirty="0"/>
                <a:t>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7324038" y="2482351"/>
              <a:ext cx="465295" cy="0"/>
            </a:xfrm>
            <a:prstGeom prst="straightConnector1">
              <a:avLst/>
            </a:prstGeom>
            <a:ln w="76200" cmpd="sng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356526" y="2557654"/>
              <a:ext cx="49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(4)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5831760" y="2612064"/>
            <a:ext cx="1764432" cy="958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   Spark </a:t>
            </a:r>
          </a:p>
          <a:p>
            <a:r>
              <a:rPr lang="en-US" sz="1050" dirty="0"/>
              <a:t>Executor </a:t>
            </a:r>
          </a:p>
          <a:p>
            <a:r>
              <a:rPr lang="en-US" sz="1050" dirty="0"/>
              <a:t>    JVM</a:t>
            </a:r>
            <a:endParaRPr lang="en-US" sz="1050" dirty="0"/>
          </a:p>
        </p:txBody>
      </p:sp>
      <p:sp>
        <p:nvSpPr>
          <p:cNvPr id="44" name="Oval 43"/>
          <p:cNvSpPr/>
          <p:nvPr/>
        </p:nvSpPr>
        <p:spPr>
          <a:xfrm>
            <a:off x="6876693" y="2763764"/>
            <a:ext cx="664829" cy="682852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631047" y="3110822"/>
            <a:ext cx="348971" cy="0"/>
          </a:xfrm>
          <a:prstGeom prst="straightConnector1">
            <a:avLst/>
          </a:prstGeom>
          <a:ln w="76200" cmpd="sng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843237" y="3832145"/>
            <a:ext cx="1764432" cy="958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   Spark </a:t>
            </a:r>
          </a:p>
          <a:p>
            <a:r>
              <a:rPr lang="en-US" sz="1050" dirty="0"/>
              <a:t>Executor </a:t>
            </a:r>
          </a:p>
          <a:p>
            <a:r>
              <a:rPr lang="en-US" sz="1050" dirty="0"/>
              <a:t>    JVM</a:t>
            </a:r>
            <a:endParaRPr lang="en-US" sz="1050" dirty="0"/>
          </a:p>
        </p:txBody>
      </p:sp>
      <p:sp>
        <p:nvSpPr>
          <p:cNvPr id="59" name="Oval 58"/>
          <p:cNvSpPr/>
          <p:nvPr/>
        </p:nvSpPr>
        <p:spPr>
          <a:xfrm>
            <a:off x="6888169" y="3983845"/>
            <a:ext cx="664829" cy="682852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642523" y="4330903"/>
            <a:ext cx="348971" cy="0"/>
          </a:xfrm>
          <a:prstGeom prst="straightConnector1">
            <a:avLst/>
          </a:prstGeom>
          <a:ln w="76200" cmpd="sng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2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3663858" y="2538037"/>
            <a:ext cx="3613250" cy="1087091"/>
          </a:xfrm>
          <a:prstGeom prst="round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5" name="Rounded Rectangle 44"/>
          <p:cNvSpPr/>
          <p:nvPr/>
        </p:nvSpPr>
        <p:spPr>
          <a:xfrm>
            <a:off x="3663858" y="3770433"/>
            <a:ext cx="3613250" cy="1103236"/>
          </a:xfrm>
          <a:prstGeom prst="round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8" name="Rounded Rectangle 37"/>
          <p:cNvSpPr/>
          <p:nvPr/>
        </p:nvSpPr>
        <p:spPr>
          <a:xfrm>
            <a:off x="3663858" y="1289497"/>
            <a:ext cx="3613250" cy="1092473"/>
          </a:xfrm>
          <a:prstGeom prst="round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5" name="Rounded Rectangle 54"/>
          <p:cNvSpPr/>
          <p:nvPr/>
        </p:nvSpPr>
        <p:spPr>
          <a:xfrm>
            <a:off x="3438532" y="990458"/>
            <a:ext cx="4073525" cy="405523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Sparkling Water Data Distribution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371816" y="1354173"/>
            <a:ext cx="1751453" cy="959428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sp>
        <p:nvSpPr>
          <p:cNvPr id="31" name="Oval 30"/>
          <p:cNvSpPr/>
          <p:nvPr/>
        </p:nvSpPr>
        <p:spPr>
          <a:xfrm>
            <a:off x="5371816" y="2589240"/>
            <a:ext cx="1751453" cy="959428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sp>
        <p:nvSpPr>
          <p:cNvPr id="36" name="Oval 35"/>
          <p:cNvSpPr/>
          <p:nvPr/>
        </p:nvSpPr>
        <p:spPr>
          <a:xfrm>
            <a:off x="5371816" y="3823313"/>
            <a:ext cx="1751453" cy="959428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82815" y="971408"/>
            <a:ext cx="16097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Sparkling Water Cluster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579195" y="1266113"/>
            <a:ext cx="14648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Spark Executor JVM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107381" y="1683332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3" name="Rectangle 62"/>
          <p:cNvSpPr/>
          <p:nvPr/>
        </p:nvSpPr>
        <p:spPr>
          <a:xfrm>
            <a:off x="4107381" y="1735942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4" name="Rectangle 63"/>
          <p:cNvSpPr/>
          <p:nvPr/>
        </p:nvSpPr>
        <p:spPr>
          <a:xfrm>
            <a:off x="4107381" y="1786723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5" name="Rectangle 64"/>
          <p:cNvSpPr/>
          <p:nvPr/>
        </p:nvSpPr>
        <p:spPr>
          <a:xfrm>
            <a:off x="4107381" y="1839915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6" name="Rectangle 65"/>
          <p:cNvSpPr/>
          <p:nvPr/>
        </p:nvSpPr>
        <p:spPr>
          <a:xfrm>
            <a:off x="4107381" y="1893107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7" name="Rectangle 66"/>
          <p:cNvSpPr/>
          <p:nvPr/>
        </p:nvSpPr>
        <p:spPr>
          <a:xfrm>
            <a:off x="4107381" y="1946299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8" name="Rectangle 67"/>
          <p:cNvSpPr/>
          <p:nvPr/>
        </p:nvSpPr>
        <p:spPr>
          <a:xfrm>
            <a:off x="4107381" y="2926808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9" name="Rectangle 68"/>
          <p:cNvSpPr/>
          <p:nvPr/>
        </p:nvSpPr>
        <p:spPr>
          <a:xfrm>
            <a:off x="4107381" y="2979418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0" name="Rectangle 69"/>
          <p:cNvSpPr/>
          <p:nvPr/>
        </p:nvSpPr>
        <p:spPr>
          <a:xfrm>
            <a:off x="4107381" y="3030199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1" name="Rectangle 70"/>
          <p:cNvSpPr/>
          <p:nvPr/>
        </p:nvSpPr>
        <p:spPr>
          <a:xfrm>
            <a:off x="4107381" y="3083391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2" name="Rectangle 71"/>
          <p:cNvSpPr/>
          <p:nvPr/>
        </p:nvSpPr>
        <p:spPr>
          <a:xfrm>
            <a:off x="4107381" y="3136583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Rectangle 72"/>
          <p:cNvSpPr/>
          <p:nvPr/>
        </p:nvSpPr>
        <p:spPr>
          <a:xfrm>
            <a:off x="4107381" y="3189775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4" name="Rectangle 73"/>
          <p:cNvSpPr/>
          <p:nvPr/>
        </p:nvSpPr>
        <p:spPr>
          <a:xfrm>
            <a:off x="4107381" y="4175168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5" name="Rectangle 74"/>
          <p:cNvSpPr/>
          <p:nvPr/>
        </p:nvSpPr>
        <p:spPr>
          <a:xfrm>
            <a:off x="4107381" y="4227778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6" name="Rectangle 75"/>
          <p:cNvSpPr/>
          <p:nvPr/>
        </p:nvSpPr>
        <p:spPr>
          <a:xfrm>
            <a:off x="4107381" y="4278559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7" name="Rectangle 76"/>
          <p:cNvSpPr/>
          <p:nvPr/>
        </p:nvSpPr>
        <p:spPr>
          <a:xfrm>
            <a:off x="4107381" y="4331751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8" name="Rectangle 77"/>
          <p:cNvSpPr/>
          <p:nvPr/>
        </p:nvSpPr>
        <p:spPr>
          <a:xfrm>
            <a:off x="4107381" y="4384943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9" name="Rectangle 78"/>
          <p:cNvSpPr/>
          <p:nvPr/>
        </p:nvSpPr>
        <p:spPr>
          <a:xfrm>
            <a:off x="4107381" y="4438135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79"/>
          <p:cNvSpPr/>
          <p:nvPr/>
        </p:nvSpPr>
        <p:spPr>
          <a:xfrm>
            <a:off x="6587994" y="1684920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1" name="Rectangle 80"/>
          <p:cNvSpPr/>
          <p:nvPr/>
        </p:nvSpPr>
        <p:spPr>
          <a:xfrm>
            <a:off x="6587994" y="1737530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6" name="Rectangle 85"/>
          <p:cNvSpPr/>
          <p:nvPr/>
        </p:nvSpPr>
        <p:spPr>
          <a:xfrm>
            <a:off x="6587994" y="2924951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7" name="Rectangle 86"/>
          <p:cNvSpPr/>
          <p:nvPr/>
        </p:nvSpPr>
        <p:spPr>
          <a:xfrm>
            <a:off x="6587994" y="2977561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Rectangle 91"/>
          <p:cNvSpPr/>
          <p:nvPr/>
        </p:nvSpPr>
        <p:spPr>
          <a:xfrm>
            <a:off x="6587994" y="4173311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3" name="Rectangle 92"/>
          <p:cNvSpPr/>
          <p:nvPr/>
        </p:nvSpPr>
        <p:spPr>
          <a:xfrm>
            <a:off x="6587994" y="4225921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Can 13"/>
          <p:cNvSpPr/>
          <p:nvPr/>
        </p:nvSpPr>
        <p:spPr>
          <a:xfrm>
            <a:off x="1895724" y="1145782"/>
            <a:ext cx="667245" cy="1243426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</a:t>
            </a:r>
          </a:p>
          <a:p>
            <a:pPr algn="ctr"/>
            <a:r>
              <a:rPr lang="en-US" sz="1050" dirty="0"/>
              <a:t>Source</a:t>
            </a:r>
          </a:p>
          <a:p>
            <a:pPr algn="ctr"/>
            <a:r>
              <a:rPr lang="en-US" sz="1050" dirty="0"/>
              <a:t>(e.g. HDFS)</a:t>
            </a:r>
            <a:endParaRPr lang="en-US" sz="1050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2713251" y="1836854"/>
            <a:ext cx="1134851" cy="3060"/>
          </a:xfrm>
          <a:prstGeom prst="straightConnector1">
            <a:avLst/>
          </a:prstGeom>
          <a:ln w="152400" cmpd="sng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610105" y="2845607"/>
            <a:ext cx="1746251" cy="0"/>
          </a:xfrm>
          <a:prstGeom prst="straightConnector1">
            <a:avLst/>
          </a:prstGeom>
          <a:ln w="152400" cmpd="sng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4610106" y="3250959"/>
            <a:ext cx="1746251" cy="0"/>
          </a:xfrm>
          <a:prstGeom prst="straightConnector1">
            <a:avLst/>
          </a:prstGeom>
          <a:ln w="152400" cmpd="sng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001121" y="190532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134888" y="252705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(2)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141239" y="3284345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(3)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562494" y="2525498"/>
            <a:ext cx="1679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98" name="Rounded Rectangle 97"/>
          <p:cNvSpPr/>
          <p:nvPr/>
        </p:nvSpPr>
        <p:spPr>
          <a:xfrm>
            <a:off x="6474532" y="1598207"/>
            <a:ext cx="518951" cy="2966653"/>
          </a:xfrm>
          <a:prstGeom prst="roundRect">
            <a:avLst/>
          </a:prstGeom>
          <a:solidFill>
            <a:schemeClr val="accent3">
              <a:lumMod val="75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9" name="TextBox 98"/>
          <p:cNvSpPr txBox="1"/>
          <p:nvPr/>
        </p:nvSpPr>
        <p:spPr>
          <a:xfrm>
            <a:off x="6543818" y="2234549"/>
            <a:ext cx="377139" cy="73866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  <a:p>
            <a:pPr algn="ctr"/>
            <a:r>
              <a:rPr lang="en-US" sz="1050" dirty="0"/>
              <a:t>RDD</a:t>
            </a:r>
            <a:endParaRPr lang="en-US" sz="1050" dirty="0"/>
          </a:p>
        </p:txBody>
      </p:sp>
      <p:sp>
        <p:nvSpPr>
          <p:cNvPr id="10" name="Rounded Rectangle 9"/>
          <p:cNvSpPr/>
          <p:nvPr/>
        </p:nvSpPr>
        <p:spPr>
          <a:xfrm>
            <a:off x="3971540" y="1599852"/>
            <a:ext cx="575378" cy="2966653"/>
          </a:xfrm>
          <a:prstGeom prst="roundRect">
            <a:avLst/>
          </a:prstGeom>
          <a:solidFill>
            <a:schemeClr val="accent2"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TextBox 115"/>
          <p:cNvSpPr txBox="1"/>
          <p:nvPr/>
        </p:nvSpPr>
        <p:spPr>
          <a:xfrm>
            <a:off x="3574103" y="4629787"/>
            <a:ext cx="14648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Spark Executor JVM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579195" y="3390020"/>
            <a:ext cx="14648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Spark Executor JVM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29562" y="2231716"/>
            <a:ext cx="444830" cy="73866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Spark</a:t>
            </a:r>
          </a:p>
          <a:p>
            <a:pPr algn="ctr"/>
            <a:r>
              <a:rPr lang="en-US" sz="1050" dirty="0"/>
              <a:t>RDD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336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5272" y="244544"/>
            <a:ext cx="579460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333333"/>
                </a:solidFill>
                <a:latin typeface="Open Sans"/>
              </a:rPr>
              <a:t> </a:t>
            </a:r>
            <a:endParaRPr lang="en-US" sz="2100" b="1" dirty="0">
              <a:solidFill>
                <a:srgbClr val="333333"/>
              </a:solidFill>
              <a:latin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52" y="687759"/>
            <a:ext cx="6467446" cy="383445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340055" y="4469616"/>
            <a:ext cx="5444539" cy="67388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1500" b="1" dirty="0"/>
              <a:t>H</a:t>
            </a:r>
            <a:r>
              <a:rPr lang="en-US" sz="1500" b="1" baseline="-25000" dirty="0"/>
              <a:t>2</a:t>
            </a:r>
            <a:r>
              <a:rPr lang="en-US" sz="1500" b="1" dirty="0"/>
              <a:t>O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050" dirty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05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900" dirty="0"/>
              <a:t>Machine </a:t>
            </a:r>
            <a:r>
              <a:rPr lang="en-US" sz="900" dirty="0">
                <a:solidFill>
                  <a:srgbClr val="7F7F7F"/>
                </a:solidFill>
              </a:rPr>
              <a:t>Intelligence</a:t>
            </a:r>
            <a:endParaRPr lang="en-US" sz="2400" dirty="0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FOR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200151"/>
            <a:ext cx="8699500" cy="33944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Download </a:t>
            </a:r>
            <a:r>
              <a:rPr lang="en-US" sz="2800" dirty="0"/>
              <a:t>and go</a:t>
            </a:r>
            <a:r>
              <a:rPr lang="en-US" sz="2800" dirty="0" smtClean="0"/>
              <a:t>: </a:t>
            </a: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www.h2o.ai/download</a:t>
            </a:r>
            <a:endParaRPr lang="en-US" sz="2800" dirty="0" smtClean="0"/>
          </a:p>
          <a:p>
            <a:r>
              <a:rPr lang="en-US" sz="2800" dirty="0" smtClean="0"/>
              <a:t>Documentation: </a:t>
            </a:r>
            <a:r>
              <a:rPr lang="en-US" sz="2800" dirty="0" smtClean="0">
                <a:hlinkClick r:id="rId3"/>
              </a:rPr>
              <a:t>http://docs.h2o.ai/</a:t>
            </a:r>
            <a:endParaRPr lang="en-US" sz="2800" dirty="0" smtClean="0"/>
          </a:p>
          <a:p>
            <a:r>
              <a:rPr lang="en-US" sz="2800" dirty="0" smtClean="0"/>
              <a:t>Booklets</a:t>
            </a:r>
            <a:r>
              <a:rPr lang="en-US" sz="2800" dirty="0"/>
              <a:t>, </a:t>
            </a:r>
            <a:r>
              <a:rPr lang="en-US" sz="2800" dirty="0" smtClean="0"/>
              <a:t>Datasheet: </a:t>
            </a:r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://www.h2o.ai/resources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/>
          </a:p>
          <a:p>
            <a:r>
              <a:rPr lang="en-US" sz="2800" dirty="0" err="1" smtClean="0"/>
              <a:t>Github</a:t>
            </a:r>
            <a:r>
              <a:rPr lang="en-US" sz="2800" dirty="0" smtClean="0"/>
              <a:t>: </a:t>
            </a:r>
            <a:r>
              <a:rPr lang="en-US" sz="2800" dirty="0" smtClean="0">
                <a:hlinkClick r:id="rId5"/>
              </a:rPr>
              <a:t>http://github.com/h2oai/</a:t>
            </a:r>
            <a:endParaRPr lang="en-US" sz="2800" dirty="0" smtClean="0"/>
          </a:p>
          <a:p>
            <a:r>
              <a:rPr lang="en-US" sz="2800" dirty="0" smtClean="0"/>
              <a:t>Training: </a:t>
            </a:r>
            <a:r>
              <a:rPr lang="en-US" sz="2800" dirty="0" smtClean="0">
                <a:hlinkClick r:id="rId6"/>
              </a:rPr>
              <a:t>http://learn.h2o.ai/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80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CONTRIBUTE: </a:t>
            </a:r>
            <a:r>
              <a:rPr lang="en-US" dirty="0" smtClean="0">
                <a:hlinkClick r:id="rId2"/>
              </a:rPr>
              <a:t>http://github.com/h2oai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COMMIT: </a:t>
            </a:r>
            <a:r>
              <a:rPr lang="en-US" dirty="0" smtClean="0">
                <a:hlinkClick r:id="rId3"/>
              </a:rPr>
              <a:t>careers@h2o.ai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(Algorithm engineers, software engineers, </a:t>
            </a:r>
            <a:br>
              <a:rPr lang="en-US" sz="2400" dirty="0" smtClean="0"/>
            </a:br>
            <a:r>
              <a:rPr lang="en-US" sz="2400" dirty="0" smtClean="0"/>
              <a:t>customer data scientists, solutions architects, </a:t>
            </a:r>
            <a:r>
              <a:rPr lang="is-IS" sz="2400" dirty="0" smtClean="0"/>
              <a:t>…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96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8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AMI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0900"/>
            <a:ext cx="8229600" cy="41783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Lead, Customer Data Science @ H2O.ai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John Deere: </a:t>
            </a:r>
            <a:r>
              <a:rPr lang="en-US" dirty="0"/>
              <a:t>Research, Software Product Development, High Tech Ventures</a:t>
            </a:r>
          </a:p>
          <a:p>
            <a:pPr marL="0" indent="0">
              <a:buNone/>
            </a:pPr>
            <a:r>
              <a:rPr lang="en-US" dirty="0"/>
              <a:t>Lots of time dealing with data off of machines, equipment, satellites, </a:t>
            </a:r>
            <a:r>
              <a:rPr lang="en-US" dirty="0" smtClean="0"/>
              <a:t>weather, radar</a:t>
            </a:r>
            <a:r>
              <a:rPr lang="en-US" dirty="0"/>
              <a:t>, hand sampled, and on.</a:t>
            </a:r>
          </a:p>
          <a:p>
            <a:pPr marL="0" indent="0">
              <a:buNone/>
            </a:pPr>
            <a:r>
              <a:rPr lang="en-US" dirty="0" smtClean="0"/>
              <a:t>Geospatial, temporal </a:t>
            </a:r>
            <a:r>
              <a:rPr lang="en-US" dirty="0"/>
              <a:t>/ time series data almost all from sensors.</a:t>
            </a:r>
          </a:p>
          <a:p>
            <a:pPr marL="0" indent="0">
              <a:buNone/>
            </a:pPr>
            <a:r>
              <a:rPr lang="en-US" dirty="0"/>
              <a:t>Previously at startups and consulting (Red Sky Interactive, </a:t>
            </a:r>
            <a:r>
              <a:rPr lang="en-US" dirty="0" err="1"/>
              <a:t>Nuforia</a:t>
            </a:r>
            <a:r>
              <a:rPr lang="en-US" dirty="0"/>
              <a:t>, </a:t>
            </a:r>
            <a:r>
              <a:rPr lang="en-US" dirty="0" err="1"/>
              <a:t>NetExplorer</a:t>
            </a:r>
            <a:r>
              <a:rPr lang="en-US" dirty="0"/>
              <a:t>, Perot Systems, a few of my own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Engineering &amp; </a:t>
            </a:r>
            <a:r>
              <a:rPr lang="en-US" dirty="0"/>
              <a:t>Management MIT</a:t>
            </a:r>
            <a:br>
              <a:rPr lang="en-US" dirty="0"/>
            </a:br>
            <a:r>
              <a:rPr lang="en-US" dirty="0"/>
              <a:t>Physics Georgia </a:t>
            </a:r>
            <a:r>
              <a:rPr lang="en-US" dirty="0" smtClean="0"/>
              <a:t>Tech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hank@h2oai.com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hankroark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hlinkClick r:id="rId2"/>
              </a:rPr>
              <a:t>https://www.linkedin.com/in/hankroark</a:t>
            </a:r>
            <a:endParaRPr lang="en-US" dirty="0"/>
          </a:p>
          <a:p>
            <a:pPr marL="0" indent="0" defTabSz="91440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4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14694504"/>
              </p:ext>
            </p:extLst>
          </p:nvPr>
        </p:nvGraphicFramePr>
        <p:xfrm>
          <a:off x="266700" y="749300"/>
          <a:ext cx="8597900" cy="3712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0" y="38917"/>
            <a:ext cx="9143999" cy="5512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/>
          <a:p>
            <a:pPr algn="ctr" defTabSz="685800">
              <a:lnSpc>
                <a:spcPts val="4350"/>
              </a:lnSpc>
              <a:spcBef>
                <a:spcPct val="0"/>
              </a:spcBef>
              <a:defRPr/>
            </a:pPr>
            <a:r>
              <a:rPr lang="en-US" sz="2800" b="1" cap="all" spc="4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cs typeface="Calibri"/>
              </a:rPr>
              <a:t>What IS H2O?</a:t>
            </a:r>
            <a:endParaRPr lang="en-US" sz="2800" b="1" cap="all" spc="45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0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diction-engine-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9055" y="509108"/>
            <a:ext cx="4185890" cy="4893863"/>
          </a:xfrm>
          <a:prstGeom prst="rect">
            <a:avLst/>
          </a:prstGeom>
        </p:spPr>
      </p:pic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/>
          <a:p>
            <a:pPr algn="ctr" defTabSz="685800">
              <a:lnSpc>
                <a:spcPts val="4350"/>
              </a:lnSpc>
              <a:spcBef>
                <a:spcPct val="0"/>
              </a:spcBef>
              <a:defRPr/>
            </a:pPr>
            <a:r>
              <a:rPr lang="en-US" sz="2800" b="1" cap="all" spc="45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cs typeface="Calibri"/>
              </a:rPr>
              <a:t>Accuracy with speed and scale</a:t>
            </a:r>
          </a:p>
        </p:txBody>
      </p:sp>
    </p:spTree>
    <p:extLst>
      <p:ext uri="{BB962C8B-B14F-4D97-AF65-F5344CB8AC3E}">
        <p14:creationId xmlns:p14="http://schemas.microsoft.com/office/powerpoint/2010/main" val="795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8001" y="762001"/>
            <a:ext cx="7704666" cy="4182532"/>
            <a:chOff x="1216151" y="1096203"/>
            <a:chExt cx="6669573" cy="3699171"/>
          </a:xfrm>
        </p:grpSpPr>
        <p:sp>
          <p:nvSpPr>
            <p:cNvPr id="71" name="Rectangle 70"/>
            <p:cNvSpPr/>
            <p:nvPr/>
          </p:nvSpPr>
          <p:spPr>
            <a:xfrm>
              <a:off x="2140803" y="1628759"/>
              <a:ext cx="5744921" cy="1843604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prstClr val="white"/>
                </a:solidFill>
                <a:latin typeface="Palatino Linotype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140803" y="1622410"/>
              <a:ext cx="5744921" cy="300083"/>
            </a:xfrm>
            <a:prstGeom prst="rect">
              <a:avLst/>
            </a:prstGeom>
            <a:solidFill>
              <a:srgbClr val="FAE41A">
                <a:alpha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050">
                <a:solidFill>
                  <a:prstClr val="white"/>
                </a:solidFill>
                <a:latin typeface="Palatino Linotype"/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560794" y="2008654"/>
              <a:ext cx="978384" cy="58165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762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050">
                <a:solidFill>
                  <a:prstClr val="white"/>
                </a:solidFill>
                <a:latin typeface="Palatino Linotype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140801" y="1096204"/>
              <a:ext cx="5744923" cy="497861"/>
              <a:chOff x="1330401" y="1343066"/>
              <a:chExt cx="7659897" cy="663815"/>
            </a:xfrm>
          </p:grpSpPr>
          <p:sp>
            <p:nvSpPr>
              <p:cNvPr id="289" name="Rectangle 288"/>
              <p:cNvSpPr/>
              <p:nvPr/>
            </p:nvSpPr>
            <p:spPr>
              <a:xfrm>
                <a:off x="1330401" y="1343066"/>
                <a:ext cx="4087549" cy="663815"/>
              </a:xfrm>
              <a:prstGeom prst="rect">
                <a:avLst/>
              </a:prstGeom>
              <a:solidFill>
                <a:sysClr val="window" lastClr="FFFFFF">
                  <a:lumMod val="85000"/>
                  <a:alpha val="50000"/>
                </a:sysClr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050">
                  <a:solidFill>
                    <a:prstClr val="white"/>
                  </a:solidFill>
                  <a:latin typeface="Palatino Linotype"/>
                </a:endParaRPr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5459518" y="1343066"/>
                <a:ext cx="1425519" cy="663815"/>
              </a:xfrm>
              <a:prstGeom prst="rect">
                <a:avLst/>
              </a:prstGeom>
              <a:solidFill>
                <a:sysClr val="window" lastClr="FFFFFF">
                  <a:lumMod val="85000"/>
                  <a:alpha val="50000"/>
                </a:sysClr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050">
                  <a:solidFill>
                    <a:prstClr val="white"/>
                  </a:solidFill>
                  <a:latin typeface="Palatino Linotype"/>
                </a:endParaRPr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6922312" y="1343066"/>
                <a:ext cx="2067986" cy="663815"/>
              </a:xfrm>
              <a:prstGeom prst="rect">
                <a:avLst/>
              </a:prstGeom>
              <a:solidFill>
                <a:sysClr val="window" lastClr="FFFFFF">
                  <a:lumMod val="85000"/>
                  <a:alpha val="50000"/>
                </a:sysClr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050">
                  <a:solidFill>
                    <a:prstClr val="white"/>
                  </a:solidFill>
                  <a:latin typeface="Palatino Linotype"/>
                </a:endParaRPr>
              </a:p>
            </p:txBody>
          </p:sp>
        </p:grpSp>
        <p:sp>
          <p:nvSpPr>
            <p:cNvPr id="293" name="Rectangle 292"/>
            <p:cNvSpPr/>
            <p:nvPr/>
          </p:nvSpPr>
          <p:spPr>
            <a:xfrm>
              <a:off x="1216151" y="1096203"/>
              <a:ext cx="789703" cy="3699171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050">
                <a:solidFill>
                  <a:prstClr val="white"/>
                </a:solidFill>
                <a:latin typeface="Palatino Linotype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312511" y="1283203"/>
              <a:ext cx="606785" cy="474118"/>
              <a:chOff x="226015" y="1592399"/>
              <a:chExt cx="809046" cy="632157"/>
            </a:xfrm>
          </p:grpSpPr>
          <p:sp>
            <p:nvSpPr>
              <p:cNvPr id="295" name="Magnetic Disk 294"/>
              <p:cNvSpPr/>
              <p:nvPr/>
            </p:nvSpPr>
            <p:spPr>
              <a:xfrm>
                <a:off x="226015" y="1592399"/>
                <a:ext cx="809046" cy="632157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shade val="51000"/>
                      <a:satMod val="130000"/>
                    </a:sysClr>
                  </a:gs>
                  <a:gs pos="80000">
                    <a:sysClr val="windowText" lastClr="000000">
                      <a:shade val="93000"/>
                      <a:satMod val="130000"/>
                    </a:sysClr>
                  </a:gs>
                  <a:gs pos="100000">
                    <a:sysClr val="windowText" lastClr="000000">
                      <a:shade val="94000"/>
                      <a:satMod val="135000"/>
                    </a:sysClr>
                  </a:gs>
                </a:gsLst>
                <a:lin ang="16200000" scaled="0"/>
              </a:gra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788">
                  <a:solidFill>
                    <a:prstClr val="white"/>
                  </a:solidFill>
                  <a:latin typeface="Palatino Linotype"/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226015" y="1841914"/>
                <a:ext cx="809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1200" dirty="0">
                    <a:solidFill>
                      <a:srgbClr val="FFFFFF"/>
                    </a:solidFill>
                    <a:latin typeface="Calibri"/>
                    <a:cs typeface="Calibri"/>
                  </a:rPr>
                  <a:t>HDFS</a:t>
                </a:r>
                <a:endParaRPr lang="en-US" sz="788" dirty="0">
                  <a:solidFill>
                    <a:srgbClr val="FFFFFF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312511" y="2230092"/>
              <a:ext cx="606785" cy="474118"/>
              <a:chOff x="226015" y="2854917"/>
              <a:chExt cx="809046" cy="632157"/>
            </a:xfrm>
          </p:grpSpPr>
          <p:sp>
            <p:nvSpPr>
              <p:cNvPr id="298" name="Magnetic Disk 297"/>
              <p:cNvSpPr/>
              <p:nvPr/>
            </p:nvSpPr>
            <p:spPr>
              <a:xfrm>
                <a:off x="226015" y="2854917"/>
                <a:ext cx="809046" cy="632157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shade val="51000"/>
                      <a:satMod val="130000"/>
                    </a:sysClr>
                  </a:gs>
                  <a:gs pos="80000">
                    <a:sysClr val="windowText" lastClr="000000">
                      <a:shade val="93000"/>
                      <a:satMod val="130000"/>
                    </a:sysClr>
                  </a:gs>
                  <a:gs pos="100000">
                    <a:sysClr val="windowText" lastClr="000000">
                      <a:shade val="94000"/>
                      <a:satMod val="135000"/>
                    </a:sysClr>
                  </a:gs>
                </a:gsLst>
                <a:lin ang="16200000" scaled="0"/>
              </a:gra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788">
                  <a:solidFill>
                    <a:prstClr val="white"/>
                  </a:solidFill>
                  <a:latin typeface="Palatino Linotype"/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226015" y="3104432"/>
                <a:ext cx="809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1200" dirty="0">
                    <a:solidFill>
                      <a:srgbClr val="FFFFFF"/>
                    </a:solidFill>
                    <a:latin typeface="Calibri"/>
                    <a:cs typeface="Calibri"/>
                  </a:rPr>
                  <a:t>S3</a:t>
                </a:r>
                <a:endParaRPr lang="en-US" sz="788" dirty="0">
                  <a:solidFill>
                    <a:srgbClr val="FFFFFF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312511" y="3176980"/>
              <a:ext cx="606785" cy="474118"/>
              <a:chOff x="226015" y="4117435"/>
              <a:chExt cx="809046" cy="632157"/>
            </a:xfrm>
          </p:grpSpPr>
          <p:sp>
            <p:nvSpPr>
              <p:cNvPr id="301" name="Magnetic Disk 300"/>
              <p:cNvSpPr/>
              <p:nvPr/>
            </p:nvSpPr>
            <p:spPr>
              <a:xfrm>
                <a:off x="226015" y="4117435"/>
                <a:ext cx="809046" cy="632157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shade val="51000"/>
                      <a:satMod val="130000"/>
                    </a:sysClr>
                  </a:gs>
                  <a:gs pos="80000">
                    <a:sysClr val="windowText" lastClr="000000">
                      <a:shade val="93000"/>
                      <a:satMod val="130000"/>
                    </a:sysClr>
                  </a:gs>
                  <a:gs pos="100000">
                    <a:sysClr val="windowText" lastClr="000000">
                      <a:shade val="94000"/>
                      <a:satMod val="135000"/>
                    </a:sysClr>
                  </a:gs>
                </a:gsLst>
                <a:lin ang="16200000" scaled="0"/>
              </a:gra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788">
                  <a:solidFill>
                    <a:prstClr val="white"/>
                  </a:solidFill>
                  <a:latin typeface="Palatino Linotype"/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226015" y="4369406"/>
                <a:ext cx="809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1200" dirty="0">
                    <a:solidFill>
                      <a:srgbClr val="FFFFFF"/>
                    </a:solidFill>
                    <a:latin typeface="Calibri"/>
                    <a:cs typeface="Calibri"/>
                  </a:rPr>
                  <a:t>SQL </a:t>
                </a:r>
                <a:endParaRPr lang="en-US" sz="788" dirty="0">
                  <a:solidFill>
                    <a:srgbClr val="FFFFFF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312511" y="4123868"/>
              <a:ext cx="606785" cy="474118"/>
              <a:chOff x="226015" y="5379952"/>
              <a:chExt cx="809046" cy="632157"/>
            </a:xfrm>
          </p:grpSpPr>
          <p:sp>
            <p:nvSpPr>
              <p:cNvPr id="304" name="Magnetic Disk 303"/>
              <p:cNvSpPr/>
              <p:nvPr/>
            </p:nvSpPr>
            <p:spPr>
              <a:xfrm>
                <a:off x="226015" y="5379952"/>
                <a:ext cx="809046" cy="632157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shade val="51000"/>
                      <a:satMod val="130000"/>
                    </a:sysClr>
                  </a:gs>
                  <a:gs pos="80000">
                    <a:sysClr val="windowText" lastClr="000000">
                      <a:shade val="93000"/>
                      <a:satMod val="130000"/>
                    </a:sysClr>
                  </a:gs>
                  <a:gs pos="100000">
                    <a:sysClr val="windowText" lastClr="000000">
                      <a:shade val="94000"/>
                      <a:satMod val="135000"/>
                    </a:sysClr>
                  </a:gs>
                </a:gsLst>
                <a:lin ang="16200000" scaled="0"/>
              </a:gra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788">
                  <a:solidFill>
                    <a:prstClr val="white"/>
                  </a:solidFill>
                  <a:latin typeface="Palatino Linotype"/>
                </a:endParaRPr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226015" y="5615768"/>
                <a:ext cx="809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1200" dirty="0" err="1">
                    <a:solidFill>
                      <a:prstClr val="white"/>
                    </a:solidFill>
                    <a:latin typeface="Calibri"/>
                    <a:cs typeface="Calibri"/>
                  </a:rPr>
                  <a:t>NoSQL</a:t>
                </a:r>
                <a:endParaRPr lang="en-US" sz="788" dirty="0">
                  <a:solidFill>
                    <a:prstClr val="white"/>
                  </a:solidFill>
                  <a:latin typeface="Calibri"/>
                  <a:cs typeface="Calibri"/>
                </a:endParaRPr>
              </a:p>
            </p:txBody>
          </p:sp>
        </p:grpSp>
        <p:cxnSp>
          <p:nvCxnSpPr>
            <p:cNvPr id="306" name="Straight Arrow Connector 305"/>
            <p:cNvCxnSpPr/>
            <p:nvPr/>
          </p:nvCxnSpPr>
          <p:spPr>
            <a:xfrm>
              <a:off x="5584002" y="2622264"/>
              <a:ext cx="668423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  <a:effectLst/>
          </p:spPr>
        </p:cxnSp>
        <p:sp>
          <p:nvSpPr>
            <p:cNvPr id="307" name="TextBox 306"/>
            <p:cNvSpPr txBox="1"/>
            <p:nvPr/>
          </p:nvSpPr>
          <p:spPr>
            <a:xfrm>
              <a:off x="5188497" y="2709534"/>
              <a:ext cx="146646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cap="all" dirty="0">
                  <a:solidFill>
                    <a:prstClr val="black"/>
                  </a:solidFill>
                  <a:latin typeface="Calibri"/>
                  <a:cs typeface="Calibri"/>
                </a:rPr>
                <a:t>Classification</a:t>
              </a:r>
            </a:p>
            <a:p>
              <a:pPr algn="ctr"/>
              <a:r>
                <a:rPr lang="en-US" sz="750" cap="all" dirty="0">
                  <a:solidFill>
                    <a:prstClr val="black"/>
                  </a:solidFill>
                  <a:latin typeface="Calibri"/>
                  <a:cs typeface="Calibri"/>
                </a:rPr>
                <a:t>Regression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4560794" y="2129812"/>
              <a:ext cx="978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cap="all" dirty="0">
                  <a:solidFill>
                    <a:prstClr val="black"/>
                  </a:solidFill>
                  <a:latin typeface="Calibri"/>
                  <a:cs typeface="Calibri"/>
                </a:rPr>
                <a:t>Feature Engineering</a:t>
              </a:r>
            </a:p>
          </p:txBody>
        </p:sp>
        <p:grpSp>
          <p:nvGrpSpPr>
            <p:cNvPr id="312" name="Group 311"/>
            <p:cNvGrpSpPr/>
            <p:nvPr/>
          </p:nvGrpSpPr>
          <p:grpSpPr>
            <a:xfrm>
              <a:off x="2307099" y="2047845"/>
              <a:ext cx="1450567" cy="1235038"/>
              <a:chOff x="1975447" y="2810724"/>
              <a:chExt cx="2560017" cy="2179640"/>
            </a:xfrm>
            <a:effectLst/>
          </p:grpSpPr>
          <p:grpSp>
            <p:nvGrpSpPr>
              <p:cNvPr id="314" name="Group 313"/>
              <p:cNvGrpSpPr/>
              <p:nvPr/>
            </p:nvGrpSpPr>
            <p:grpSpPr>
              <a:xfrm>
                <a:off x="1975447" y="2810724"/>
                <a:ext cx="2560017" cy="2075467"/>
                <a:chOff x="2640648" y="2250227"/>
                <a:chExt cx="2922855" cy="2629440"/>
              </a:xfrm>
            </p:grpSpPr>
            <p:sp>
              <p:nvSpPr>
                <p:cNvPr id="318" name="Rectangle 317"/>
                <p:cNvSpPr/>
                <p:nvPr/>
              </p:nvSpPr>
              <p:spPr>
                <a:xfrm>
                  <a:off x="2640648" y="2250227"/>
                  <a:ext cx="2922855" cy="824645"/>
                </a:xfrm>
                <a:prstGeom prst="rect">
                  <a:avLst/>
                </a:prstGeom>
                <a:solidFill>
                  <a:sysClr val="window" lastClr="FFFFFF">
                    <a:lumMod val="50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050">
                    <a:solidFill>
                      <a:prstClr val="white"/>
                    </a:solidFill>
                    <a:latin typeface="Palatino Linotype"/>
                  </a:endParaRPr>
                </a:p>
              </p:txBody>
            </p:sp>
            <p:sp>
              <p:nvSpPr>
                <p:cNvPr id="319" name="Rectangle 318"/>
                <p:cNvSpPr/>
                <p:nvPr/>
              </p:nvSpPr>
              <p:spPr>
                <a:xfrm>
                  <a:off x="2640648" y="3152625"/>
                  <a:ext cx="2922855" cy="824645"/>
                </a:xfrm>
                <a:prstGeom prst="rect">
                  <a:avLst/>
                </a:prstGeom>
                <a:solidFill>
                  <a:sysClr val="window" lastClr="FFFFFF">
                    <a:lumMod val="50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050">
                    <a:solidFill>
                      <a:prstClr val="white"/>
                    </a:solidFill>
                    <a:latin typeface="Palatino Linotype"/>
                  </a:endParaRPr>
                </a:p>
              </p:txBody>
            </p:sp>
            <p:sp>
              <p:nvSpPr>
                <p:cNvPr id="320" name="Rectangle 319"/>
                <p:cNvSpPr/>
                <p:nvPr/>
              </p:nvSpPr>
              <p:spPr>
                <a:xfrm>
                  <a:off x="2640648" y="4055022"/>
                  <a:ext cx="2922855" cy="824645"/>
                </a:xfrm>
                <a:prstGeom prst="rect">
                  <a:avLst/>
                </a:prstGeom>
                <a:solidFill>
                  <a:sysClr val="window" lastClr="FFFFFF">
                    <a:lumMod val="50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050">
                    <a:solidFill>
                      <a:prstClr val="white"/>
                    </a:solidFill>
                    <a:latin typeface="Palatino Linotype"/>
                  </a:endParaRPr>
                </a:p>
              </p:txBody>
            </p:sp>
          </p:grpSp>
          <p:sp>
            <p:nvSpPr>
              <p:cNvPr id="315" name="TextBox 314"/>
              <p:cNvSpPr txBox="1"/>
              <p:nvPr/>
            </p:nvSpPr>
            <p:spPr>
              <a:xfrm>
                <a:off x="1975447" y="2953215"/>
                <a:ext cx="2560017" cy="407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900" cap="all" dirty="0">
                    <a:solidFill>
                      <a:prstClr val="white"/>
                    </a:solidFill>
                    <a:latin typeface="Calibri"/>
                    <a:cs typeface="Calibri"/>
                  </a:rPr>
                  <a:t>In-Memory</a:t>
                </a: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1975447" y="3656691"/>
                <a:ext cx="2560017" cy="407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900" cap="all" dirty="0">
                    <a:solidFill>
                      <a:prstClr val="white"/>
                    </a:solidFill>
                    <a:latin typeface="Calibri"/>
                    <a:cs typeface="Calibri"/>
                  </a:rPr>
                  <a:t>Map Reduce/Fork Join</a:t>
                </a: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1975447" y="4338553"/>
                <a:ext cx="2560017" cy="651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900" cap="all" dirty="0">
                    <a:solidFill>
                      <a:prstClr val="white"/>
                    </a:solidFill>
                    <a:latin typeface="Calibri"/>
                    <a:cs typeface="Calibri"/>
                  </a:rPr>
                  <a:t>Columnar Compression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306778" y="2035474"/>
              <a:ext cx="1450567" cy="1194284"/>
              <a:chOff x="6885037" y="2595428"/>
              <a:chExt cx="1934089" cy="1592378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6885037" y="2595428"/>
                <a:ext cx="1934089" cy="491761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050">
                  <a:solidFill>
                    <a:prstClr val="white"/>
                  </a:solidFill>
                  <a:latin typeface="Palatino Linotype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6885037" y="3145736"/>
                <a:ext cx="1934089" cy="491761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050">
                  <a:solidFill>
                    <a:prstClr val="white"/>
                  </a:solidFill>
                  <a:latin typeface="Palatino Linotype"/>
                </a:endParaRPr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6885037" y="3696045"/>
                <a:ext cx="1934089" cy="491761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050">
                  <a:solidFill>
                    <a:prstClr val="white"/>
                  </a:solidFill>
                  <a:latin typeface="Palatino Linotype"/>
                </a:endParaRPr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6885037" y="2712785"/>
                <a:ext cx="1934089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900" cap="all" dirty="0">
                    <a:latin typeface="Calibri"/>
                    <a:cs typeface="Calibri"/>
                  </a:rPr>
                  <a:t>Deep Learning</a:t>
                </a:r>
              </a:p>
            </p:txBody>
          </p:sp>
          <p:sp>
            <p:nvSpPr>
              <p:cNvPr id="329" name="TextBox 328"/>
              <p:cNvSpPr txBox="1"/>
              <p:nvPr/>
            </p:nvSpPr>
            <p:spPr>
              <a:xfrm>
                <a:off x="6885037" y="3232376"/>
                <a:ext cx="1934089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900" cap="all" dirty="0">
                    <a:latin typeface="Calibri"/>
                    <a:cs typeface="Calibri"/>
                  </a:rPr>
                  <a:t>PCA, GLM, Cox</a:t>
                </a:r>
              </a:p>
            </p:txBody>
          </p:sp>
          <p:sp>
            <p:nvSpPr>
              <p:cNvPr id="330" name="TextBox 329"/>
              <p:cNvSpPr txBox="1"/>
              <p:nvPr/>
            </p:nvSpPr>
            <p:spPr>
              <a:xfrm>
                <a:off x="6885037" y="3666796"/>
                <a:ext cx="1934089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900" cap="all" dirty="0">
                    <a:latin typeface="Calibri"/>
                    <a:cs typeface="Calibri"/>
                  </a:rPr>
                  <a:t>Random Forest / GBM Ensembles</a:t>
                </a:r>
              </a:p>
            </p:txBody>
          </p:sp>
        </p:grpSp>
        <p:cxnSp>
          <p:nvCxnSpPr>
            <p:cNvPr id="331" name="Straight Arrow Connector 330"/>
            <p:cNvCxnSpPr/>
            <p:nvPr/>
          </p:nvCxnSpPr>
          <p:spPr>
            <a:xfrm>
              <a:off x="3797186" y="2617449"/>
              <a:ext cx="72408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  <a:effectLst/>
          </p:spPr>
        </p:cxnSp>
        <p:sp>
          <p:nvSpPr>
            <p:cNvPr id="332" name="TextBox 331"/>
            <p:cNvSpPr txBox="1"/>
            <p:nvPr/>
          </p:nvSpPr>
          <p:spPr>
            <a:xfrm>
              <a:off x="2140803" y="1622409"/>
              <a:ext cx="574492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cap="all" spc="225" dirty="0">
                  <a:solidFill>
                    <a:prstClr val="black"/>
                  </a:solidFill>
                  <a:latin typeface="Calibri"/>
                  <a:cs typeface="Calibri"/>
                </a:rPr>
                <a:t>Fast Modeling Engine</a:t>
              </a: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3305736" y="4000404"/>
              <a:ext cx="4291801" cy="474118"/>
            </a:xfrm>
            <a:prstGeom prst="rect">
              <a:avLst/>
            </a:prstGeom>
            <a:solidFill>
              <a:srgbClr val="FAE41A">
                <a:alpha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050">
                <a:solidFill>
                  <a:prstClr val="white"/>
                </a:solidFill>
                <a:latin typeface="Palatino Linotype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2307099" y="4028861"/>
              <a:ext cx="6608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prstClr val="black"/>
                  </a:solidFill>
                  <a:latin typeface="Calibri"/>
                  <a:cs typeface="Calibri"/>
                </a:rPr>
                <a:t>Streaming</a:t>
              </a: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3328850" y="4057366"/>
              <a:ext cx="454665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cap="all" spc="225" dirty="0">
                  <a:solidFill>
                    <a:prstClr val="black"/>
                  </a:solidFill>
                  <a:latin typeface="Calibri"/>
                  <a:cs typeface="Calibri"/>
                </a:rPr>
                <a:t>Nano Fast Java Scoring Engines</a:t>
              </a: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3751481" y="2237218"/>
              <a:ext cx="763608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cap="all" dirty="0">
                  <a:solidFill>
                    <a:prstClr val="black"/>
                  </a:solidFill>
                  <a:latin typeface="Calibri"/>
                  <a:cs typeface="Calibri"/>
                </a:rPr>
                <a:t>Matrix Factorization</a:t>
              </a:r>
            </a:p>
          </p:txBody>
        </p:sp>
        <p:pic>
          <p:nvPicPr>
            <p:cNvPr id="339" name="Picture 33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54389" y="1246702"/>
              <a:ext cx="256042" cy="194239"/>
            </a:xfrm>
            <a:prstGeom prst="rect">
              <a:avLst/>
            </a:prstGeom>
          </p:spPr>
        </p:pic>
        <p:pic>
          <p:nvPicPr>
            <p:cNvPr id="340" name="Picture 33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37721" y="1294963"/>
              <a:ext cx="518207" cy="146484"/>
            </a:xfrm>
            <a:prstGeom prst="rect">
              <a:avLst/>
            </a:prstGeom>
          </p:spPr>
        </p:pic>
        <p:pic>
          <p:nvPicPr>
            <p:cNvPr id="341" name="Picture 34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85120" y="1145569"/>
              <a:ext cx="197798" cy="362663"/>
            </a:xfrm>
            <a:prstGeom prst="rect">
              <a:avLst/>
            </a:prstGeom>
          </p:spPr>
        </p:pic>
        <p:pic>
          <p:nvPicPr>
            <p:cNvPr id="342" name="Picture 341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61272" y="1266690"/>
              <a:ext cx="681575" cy="197845"/>
            </a:xfrm>
            <a:prstGeom prst="rect">
              <a:avLst/>
            </a:prstGeom>
          </p:spPr>
        </p:pic>
        <p:pic>
          <p:nvPicPr>
            <p:cNvPr id="343" name="Picture 342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81769" y="1208558"/>
              <a:ext cx="564134" cy="308833"/>
            </a:xfrm>
            <a:prstGeom prst="rect">
              <a:avLst/>
            </a:prstGeom>
          </p:spPr>
        </p:pic>
        <p:pic>
          <p:nvPicPr>
            <p:cNvPr id="344" name="Picture 343"/>
            <p:cNvPicPr>
              <a:picLocks noChangeAspect="1"/>
            </p:cNvPicPr>
            <p:nvPr/>
          </p:nvPicPr>
          <p:blipFill>
            <a:blip r:embed="rId8" cstate="email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87" r="99275">
                          <a14:foregroundMark x1="6594" y1="57121" x2="6594" y2="57121"/>
                          <a14:foregroundMark x1="25217" y1="58030" x2="25217" y2="58030"/>
                          <a14:foregroundMark x1="40000" y1="50909" x2="40000" y2="50909"/>
                          <a14:foregroundMark x1="80652" y1="58030" x2="80652" y2="58030"/>
                          <a14:foregroundMark x1="92899" y1="40303" x2="92899" y2="403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6683" y="1226722"/>
              <a:ext cx="523946" cy="250583"/>
            </a:xfrm>
            <a:prstGeom prst="rect">
              <a:avLst/>
            </a:prstGeom>
          </p:spPr>
        </p:pic>
        <p:pic>
          <p:nvPicPr>
            <p:cNvPr id="345" name="Picture 344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10591" y="1283203"/>
              <a:ext cx="808053" cy="158244"/>
            </a:xfrm>
            <a:prstGeom prst="rect">
              <a:avLst/>
            </a:prstGeom>
          </p:spPr>
        </p:pic>
        <p:sp>
          <p:nvSpPr>
            <p:cNvPr id="346" name="TextBox 345"/>
            <p:cNvSpPr txBox="1"/>
            <p:nvPr/>
          </p:nvSpPr>
          <p:spPr>
            <a:xfrm>
              <a:off x="5176738" y="2375063"/>
              <a:ext cx="146646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cap="all" dirty="0">
                  <a:solidFill>
                    <a:prstClr val="black"/>
                  </a:solidFill>
                  <a:latin typeface="Calibri"/>
                  <a:cs typeface="Calibri"/>
                </a:rPr>
                <a:t>Clustering</a:t>
              </a: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4560794" y="2634385"/>
              <a:ext cx="978384" cy="58165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762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050">
                <a:solidFill>
                  <a:prstClr val="white"/>
                </a:solidFill>
                <a:latin typeface="Palatino Linotype"/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4563976" y="2805720"/>
              <a:ext cx="9783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cap="all" dirty="0" err="1">
                  <a:solidFill>
                    <a:prstClr val="black"/>
                  </a:solidFill>
                  <a:latin typeface="Calibri"/>
                  <a:cs typeface="Calibri"/>
                </a:rPr>
                <a:t>Munging</a:t>
              </a:r>
              <a:endParaRPr lang="en-US" sz="900" cap="all" dirty="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pic>
          <p:nvPicPr>
            <p:cNvPr id="351" name="Picture 350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56331" y="1294963"/>
              <a:ext cx="979908" cy="151817"/>
            </a:xfrm>
            <a:prstGeom prst="rect">
              <a:avLst/>
            </a:prstGeom>
          </p:spPr>
        </p:pic>
        <p:cxnSp>
          <p:nvCxnSpPr>
            <p:cNvPr id="72" name="Straight Arrow Connector 71"/>
            <p:cNvCxnSpPr/>
            <p:nvPr/>
          </p:nvCxnSpPr>
          <p:spPr>
            <a:xfrm rot="5400000">
              <a:off x="5711245" y="3711114"/>
              <a:ext cx="427242" cy="1191"/>
            </a:xfrm>
            <a:prstGeom prst="straightConnector1">
              <a:avLst/>
            </a:prstGeom>
            <a:noFill/>
            <a:ln w="762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5" name="Straight Arrow Connector 74"/>
            <p:cNvCxnSpPr/>
            <p:nvPr/>
          </p:nvCxnSpPr>
          <p:spPr>
            <a:xfrm>
              <a:off x="2005853" y="4345934"/>
              <a:ext cx="1299882" cy="1191"/>
            </a:xfrm>
            <a:prstGeom prst="straightConnector1">
              <a:avLst/>
            </a:prstGeom>
            <a:noFill/>
            <a:ln w="698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>
            <a:xfrm>
              <a:off x="2005853" y="2602675"/>
              <a:ext cx="205239" cy="1191"/>
            </a:xfrm>
            <a:prstGeom prst="straightConnector1">
              <a:avLst/>
            </a:prstGeom>
            <a:noFill/>
            <a:ln w="698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81" name="Title 1"/>
          <p:cNvSpPr txBox="1">
            <a:spLocks/>
          </p:cNvSpPr>
          <p:nvPr/>
        </p:nvSpPr>
        <p:spPr>
          <a:xfrm>
            <a:off x="0" y="38917"/>
            <a:ext cx="9143999" cy="5512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/>
          <a:p>
            <a:pPr algn="ctr" defTabSz="685800">
              <a:lnSpc>
                <a:spcPts val="4350"/>
              </a:lnSpc>
              <a:spcBef>
                <a:spcPct val="0"/>
              </a:spcBef>
              <a:defRPr/>
            </a:pPr>
            <a:r>
              <a:rPr lang="en-US" sz="2800" b="1" cap="all" spc="45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cs typeface="Calibri"/>
              </a:rPr>
              <a:t>Accuracy with speed and scale</a:t>
            </a:r>
          </a:p>
        </p:txBody>
      </p:sp>
    </p:spTree>
    <p:extLst>
      <p:ext uri="{BB962C8B-B14F-4D97-AF65-F5344CB8AC3E}">
        <p14:creationId xmlns:p14="http://schemas.microsoft.com/office/powerpoint/2010/main" val="48074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485900" y="45441"/>
            <a:ext cx="6172200" cy="568751"/>
          </a:xfrm>
        </p:spPr>
        <p:txBody>
          <a:bodyPr>
            <a:normAutofit fontScale="90000"/>
          </a:bodyPr>
          <a:lstStyle/>
          <a:p>
            <a:r>
              <a:rPr lang="en-US" sz="3300" dirty="0" smtClean="0"/>
              <a:t>H2O SOFTWARE STACK</a:t>
            </a:r>
            <a:endParaRPr lang="en-US" sz="33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829349" y="713221"/>
            <a:ext cx="5485302" cy="4200559"/>
            <a:chOff x="2143804" y="713221"/>
            <a:chExt cx="5485302" cy="4200559"/>
          </a:xfrm>
        </p:grpSpPr>
        <p:sp>
          <p:nvSpPr>
            <p:cNvPr id="63" name="Rectangle 62"/>
            <p:cNvSpPr/>
            <p:nvPr/>
          </p:nvSpPr>
          <p:spPr>
            <a:xfrm>
              <a:off x="2168867" y="4563225"/>
              <a:ext cx="1793533" cy="350555"/>
            </a:xfrm>
            <a:prstGeom prst="rect">
              <a:avLst/>
            </a:prstGeom>
            <a:solidFill>
              <a:srgbClr val="FF8000">
                <a:alpha val="2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143804" y="713221"/>
              <a:ext cx="5485301" cy="643481"/>
            </a:xfrm>
            <a:prstGeom prst="rect">
              <a:avLst/>
            </a:prstGeom>
            <a:solidFill>
              <a:srgbClr val="F8E805">
                <a:alpha val="19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338220" y="935375"/>
              <a:ext cx="908943" cy="342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71357" y="935375"/>
              <a:ext cx="908943" cy="342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04494" y="935375"/>
              <a:ext cx="908943" cy="342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37632" y="935375"/>
              <a:ext cx="908943" cy="342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8217" y="1010548"/>
              <a:ext cx="9333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/>
                  <a:cs typeface="Segoe UI"/>
                </a:rPr>
                <a:t>JavaScript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96291" y="1010548"/>
              <a:ext cx="8367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/>
                  <a:cs typeface="Segoe UI"/>
                </a:rPr>
                <a:t>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54363" y="1010548"/>
              <a:ext cx="8367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/>
                  <a:cs typeface="Segoe UI"/>
                </a:rPr>
                <a:t>Python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39630" y="1010548"/>
              <a:ext cx="9122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/>
                  <a:cs typeface="Segoe UI"/>
                </a:rPr>
                <a:t>Excel/Tableau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760397" y="1432015"/>
              <a:ext cx="4243460" cy="387323"/>
              <a:chOff x="2104765" y="1852326"/>
              <a:chExt cx="6873673" cy="627397"/>
            </a:xfrm>
          </p:grpSpPr>
          <p:sp>
            <p:nvSpPr>
              <p:cNvPr id="19" name="Cloud 18"/>
              <p:cNvSpPr/>
              <p:nvPr/>
            </p:nvSpPr>
            <p:spPr>
              <a:xfrm>
                <a:off x="2104765" y="1852326"/>
                <a:ext cx="6873673" cy="627397"/>
              </a:xfrm>
              <a:prstGeom prst="cloud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437242" y="1969263"/>
                <a:ext cx="4190426" cy="411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Segoe UI"/>
                    <a:cs typeface="Segoe UI"/>
                  </a:rPr>
                  <a:t>Network</a:t>
                </a:r>
                <a:endParaRPr lang="en-US" sz="1200" dirty="0">
                  <a:latin typeface="Segoe UI"/>
                  <a:cs typeface="Segoe UI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2168868" y="1922096"/>
              <a:ext cx="5460238" cy="729684"/>
            </a:xfrm>
            <a:prstGeom prst="rect">
              <a:avLst/>
            </a:prstGeom>
            <a:solidFill>
              <a:srgbClr val="FFE066">
                <a:alpha val="28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8867" y="2651780"/>
              <a:ext cx="5460238" cy="83859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68868" y="3490369"/>
              <a:ext cx="2730629" cy="1022430"/>
            </a:xfrm>
            <a:prstGeom prst="rect">
              <a:avLst/>
            </a:prstGeom>
            <a:solidFill>
              <a:srgbClr val="FAED97">
                <a:alpha val="6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99497" y="3490369"/>
              <a:ext cx="2729608" cy="1022430"/>
            </a:xfrm>
            <a:prstGeom prst="rect">
              <a:avLst/>
            </a:prstGeom>
            <a:solidFill>
              <a:schemeClr val="bg1">
                <a:lumMod val="85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338218" y="2063676"/>
              <a:ext cx="2475826" cy="500976"/>
            </a:xfrm>
            <a:prstGeom prst="rect">
              <a:avLst/>
            </a:prstGeom>
            <a:solidFill>
              <a:srgbClr val="FFE0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89143" y="2063676"/>
              <a:ext cx="2482112" cy="500976"/>
            </a:xfrm>
            <a:prstGeom prst="rect">
              <a:avLst/>
            </a:prstGeom>
            <a:solidFill>
              <a:srgbClr val="FFE0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45089" y="2201734"/>
              <a:ext cx="2475824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latin typeface="Segoe UI"/>
                  <a:cs typeface="Segoe UI"/>
                </a:rPr>
                <a:t>Rapids  Expression Evaluation Engine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09930" y="2207337"/>
              <a:ext cx="128785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 smtClean="0">
                  <a:latin typeface="Segoe UI"/>
                  <a:cs typeface="Segoe UI"/>
                </a:rPr>
                <a:t>Scala / Java</a:t>
              </a:r>
              <a:endParaRPr lang="en-US" sz="1050" dirty="0">
                <a:latin typeface="Segoe UI"/>
                <a:cs typeface="Segoe UI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39058" y="2107633"/>
              <a:ext cx="1106591" cy="426908"/>
              <a:chOff x="6408329" y="2911430"/>
              <a:chExt cx="1355455" cy="691517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408329" y="2911430"/>
                <a:ext cx="1355455" cy="66972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 cmpd="sng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456739" y="2929912"/>
                <a:ext cx="1307045" cy="67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Segoe UI"/>
                    <a:cs typeface="Segoe UI"/>
                  </a:rPr>
                  <a:t>Customer Algorithm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271031" y="2749124"/>
              <a:ext cx="1195985" cy="675228"/>
              <a:chOff x="6589355" y="3831162"/>
              <a:chExt cx="1594646" cy="90030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589355" y="3831162"/>
                <a:ext cx="1594646" cy="90030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 cmpd="sng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625030" y="4053427"/>
                <a:ext cx="1513711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egoe UI"/>
                    <a:cs typeface="Segoe UI"/>
                  </a:rPr>
                  <a:t>Customer Algorithm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338216" y="2749124"/>
              <a:ext cx="1195988" cy="675228"/>
              <a:chOff x="1345601" y="3831162"/>
              <a:chExt cx="1594650" cy="900304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1345602" y="3831162"/>
                <a:ext cx="1594649" cy="9003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345601" y="4131961"/>
                <a:ext cx="1594649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egoe UI"/>
                    <a:cs typeface="Segoe UI"/>
                  </a:rPr>
                  <a:t>Parse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49155" y="2740490"/>
              <a:ext cx="1195987" cy="715581"/>
              <a:chOff x="3061215" y="3835394"/>
              <a:chExt cx="1594649" cy="95410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061215" y="3835394"/>
                <a:ext cx="1594649" cy="9003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061215" y="3835394"/>
                <a:ext cx="1594649" cy="954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75" dirty="0">
                    <a:solidFill>
                      <a:schemeClr val="bg1"/>
                    </a:solidFill>
                    <a:latin typeface="Segoe UI"/>
                    <a:cs typeface="Segoe UI"/>
                  </a:rPr>
                  <a:t>GLM</a:t>
                </a:r>
              </a:p>
              <a:p>
                <a:pPr algn="ctr"/>
                <a:r>
                  <a:rPr lang="en-US" sz="675" dirty="0">
                    <a:solidFill>
                      <a:schemeClr val="bg1"/>
                    </a:solidFill>
                    <a:latin typeface="Segoe UI"/>
                    <a:cs typeface="Segoe UI"/>
                  </a:rPr>
                  <a:t>GBM</a:t>
                </a:r>
              </a:p>
              <a:p>
                <a:pPr algn="ctr"/>
                <a:r>
                  <a:rPr lang="en-US" sz="675" dirty="0">
                    <a:solidFill>
                      <a:schemeClr val="bg1"/>
                    </a:solidFill>
                    <a:latin typeface="Segoe UI"/>
                    <a:cs typeface="Segoe UI"/>
                  </a:rPr>
                  <a:t>RF</a:t>
                </a:r>
              </a:p>
              <a:p>
                <a:pPr algn="ctr"/>
                <a:r>
                  <a:rPr lang="en-US" sz="675" dirty="0">
                    <a:solidFill>
                      <a:schemeClr val="bg1"/>
                    </a:solidFill>
                    <a:latin typeface="Segoe UI"/>
                    <a:cs typeface="Segoe UI"/>
                  </a:rPr>
                  <a:t>Deep Learning</a:t>
                </a:r>
              </a:p>
              <a:p>
                <a:pPr algn="ctr"/>
                <a:r>
                  <a:rPr lang="en-US" sz="675" dirty="0">
                    <a:solidFill>
                      <a:schemeClr val="bg1"/>
                    </a:solidFill>
                    <a:latin typeface="Segoe UI"/>
                    <a:cs typeface="Segoe UI"/>
                  </a:rPr>
                  <a:t>K-Means</a:t>
                </a:r>
              </a:p>
              <a:p>
                <a:pPr algn="ctr"/>
                <a:r>
                  <a:rPr lang="en-US" sz="675" dirty="0">
                    <a:solidFill>
                      <a:schemeClr val="bg1"/>
                    </a:solidFill>
                    <a:latin typeface="Segoe UI"/>
                    <a:cs typeface="Segoe UI"/>
                  </a:rPr>
                  <a:t>PCA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960094" y="2749124"/>
              <a:ext cx="1195987" cy="675228"/>
              <a:chOff x="4880170" y="3831162"/>
              <a:chExt cx="1594649" cy="900304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4880170" y="3831162"/>
                <a:ext cx="1594649" cy="9003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880170" y="4053427"/>
                <a:ext cx="159464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egoe UI"/>
                    <a:cs typeface="Segoe UI"/>
                  </a:rPr>
                  <a:t>In-H2O Prediction Engine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338216" y="3615744"/>
              <a:ext cx="2475828" cy="775298"/>
              <a:chOff x="1029428" y="5500726"/>
              <a:chExt cx="2697620" cy="1033731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029428" y="5500726"/>
                <a:ext cx="2697620" cy="344577"/>
              </a:xfrm>
              <a:prstGeom prst="rect">
                <a:avLst/>
              </a:prstGeom>
              <a:solidFill>
                <a:srgbClr val="FAE807"/>
              </a:solidFill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Fluid Vector Frame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029428" y="5845303"/>
                <a:ext cx="2697620" cy="344577"/>
              </a:xfrm>
              <a:prstGeom prst="rect">
                <a:avLst/>
              </a:prstGeom>
              <a:solidFill>
                <a:srgbClr val="FAE807"/>
              </a:solidFill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Distributed K/V Store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029428" y="6189880"/>
                <a:ext cx="2697620" cy="344577"/>
              </a:xfrm>
              <a:prstGeom prst="rect">
                <a:avLst/>
              </a:prstGeom>
              <a:solidFill>
                <a:srgbClr val="FAE807"/>
              </a:solidFill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Non-blocking Hash Map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989143" y="3615744"/>
              <a:ext cx="2482112" cy="775298"/>
              <a:chOff x="1029428" y="5500726"/>
              <a:chExt cx="2697620" cy="1033731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029428" y="5500726"/>
                <a:ext cx="2697620" cy="344577"/>
              </a:xfrm>
              <a:prstGeom prst="rect">
                <a:avLst/>
              </a:prstGeom>
              <a:solidFill>
                <a:srgbClr val="F2F2F2"/>
              </a:solidFill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404040"/>
                    </a:solidFill>
                  </a:rPr>
                  <a:t>Job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29428" y="5845303"/>
                <a:ext cx="2697620" cy="344577"/>
              </a:xfrm>
              <a:prstGeom prst="rect">
                <a:avLst/>
              </a:prstGeom>
              <a:solidFill>
                <a:srgbClr val="F2F2F2"/>
              </a:solidFill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rgbClr val="404040"/>
                    </a:solidFill>
                  </a:rPr>
                  <a:t>MRTask</a:t>
                </a:r>
                <a:endParaRPr lang="en-US" sz="105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029428" y="6189880"/>
                <a:ext cx="2697620" cy="344577"/>
              </a:xfrm>
              <a:prstGeom prst="rect">
                <a:avLst/>
              </a:prstGeom>
              <a:solidFill>
                <a:srgbClr val="F2F2F2"/>
              </a:solidFill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404040"/>
                    </a:solidFill>
                  </a:rPr>
                  <a:t>Fork/Join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504239" y="931473"/>
              <a:ext cx="914231" cy="342104"/>
              <a:chOff x="7123800" y="1590370"/>
              <a:chExt cx="1218974" cy="456138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7123800" y="1590370"/>
                <a:ext cx="1211924" cy="4561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126463" y="1690601"/>
                <a:ext cx="1216311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/>
                    <a:cs typeface="Segoe UI"/>
                  </a:rPr>
                  <a:t>Flow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338220" y="727876"/>
              <a:ext cx="5074963" cy="230832"/>
              <a:chOff x="3094402" y="647265"/>
              <a:chExt cx="1472330" cy="431326"/>
            </a:xfrm>
            <a:effectLst>
              <a:outerShdw blurRad="34925" dist="254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Rectangle 47"/>
              <p:cNvSpPr/>
              <p:nvPr/>
            </p:nvSpPr>
            <p:spPr>
              <a:xfrm>
                <a:off x="3094402" y="727175"/>
                <a:ext cx="1472330" cy="28539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094402" y="647265"/>
                <a:ext cx="1472330" cy="43132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egoe UI"/>
                    <a:cs typeface="Segoe UI"/>
                  </a:rPr>
                  <a:t>Customer Algorithm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168867" y="4612224"/>
              <a:ext cx="1793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/>
                  <a:cs typeface="Segoe UI"/>
                </a:rPr>
                <a:t>Spark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35573" y="4563225"/>
              <a:ext cx="1793533" cy="350555"/>
            </a:xfrm>
            <a:prstGeom prst="rect">
              <a:avLst/>
            </a:prstGeom>
            <a:solidFill>
              <a:srgbClr val="FF8000">
                <a:alpha val="2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997736" y="4563225"/>
              <a:ext cx="1793533" cy="350555"/>
            </a:xfrm>
            <a:prstGeom prst="rect">
              <a:avLst/>
            </a:prstGeom>
            <a:solidFill>
              <a:srgbClr val="FF8000">
                <a:alpha val="2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80196" y="4615915"/>
              <a:ext cx="1793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Segoe UI"/>
                  <a:cs typeface="Segoe UI"/>
                </a:rPr>
                <a:t>Hadoop</a:t>
              </a:r>
              <a:endParaRPr lang="en-US" sz="1200" dirty="0">
                <a:latin typeface="Segoe UI"/>
                <a:cs typeface="Segoe UI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844358" y="4615915"/>
              <a:ext cx="17756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/>
                  <a:cs typeface="Segoe UI"/>
                </a:rPr>
                <a:t>Standalone H2O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25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Hadoop (and YARN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762000"/>
            <a:ext cx="8813800" cy="414081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You can launch H2O directly on Hadoop:</a:t>
            </a:r>
          </a:p>
          <a:p>
            <a:pPr marL="342900" lvl="1" indent="0">
              <a:buNone/>
            </a:pPr>
            <a:r>
              <a:rPr lang="en-US" sz="1950" b="1" i="1" dirty="0">
                <a:solidFill>
                  <a:srgbClr val="FF0000"/>
                </a:solidFill>
                <a:latin typeface="Menlo Regular"/>
                <a:cs typeface="Menlo Regular"/>
              </a:rPr>
              <a:t>$ </a:t>
            </a:r>
            <a:r>
              <a:rPr lang="en-US" sz="1950" b="1" i="1" dirty="0" err="1">
                <a:solidFill>
                  <a:srgbClr val="FF0000"/>
                </a:solidFill>
                <a:latin typeface="Menlo Regular"/>
                <a:cs typeface="Menlo Regular"/>
              </a:rPr>
              <a:t>hadoop</a:t>
            </a:r>
            <a:r>
              <a:rPr lang="en-US" sz="1950" b="1" i="1" dirty="0">
                <a:solidFill>
                  <a:srgbClr val="FF0000"/>
                </a:solidFill>
                <a:latin typeface="Menlo Regular"/>
                <a:cs typeface="Menlo Regular"/>
              </a:rPr>
              <a:t> jar h2odriver.jar … -nodes 3 –</a:t>
            </a:r>
            <a:r>
              <a:rPr lang="en-US" sz="1950" b="1" i="1" dirty="0" err="1">
                <a:solidFill>
                  <a:srgbClr val="FF0000"/>
                </a:solidFill>
                <a:latin typeface="Menlo Regular"/>
                <a:cs typeface="Menlo Regular"/>
              </a:rPr>
              <a:t>mapperXmx</a:t>
            </a:r>
            <a:r>
              <a:rPr lang="en-US" sz="1950" b="1" i="1" dirty="0">
                <a:solidFill>
                  <a:srgbClr val="FF0000"/>
                </a:solidFill>
                <a:latin typeface="Menlo Regular"/>
                <a:cs typeface="Menlo Regular"/>
              </a:rPr>
              <a:t> 50g</a:t>
            </a:r>
          </a:p>
          <a:p>
            <a:pPr lvl="1"/>
            <a:endParaRPr lang="en-US" sz="1725" b="1" i="1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H2O uses Hadoop </a:t>
            </a:r>
            <a:r>
              <a:rPr lang="en-US" dirty="0" err="1" smtClean="0">
                <a:solidFill>
                  <a:schemeClr val="tx1"/>
                </a:solidFill>
              </a:rPr>
              <a:t>MapReduce</a:t>
            </a:r>
            <a:r>
              <a:rPr lang="en-US" dirty="0" smtClean="0">
                <a:solidFill>
                  <a:schemeClr val="tx1"/>
                </a:solidFill>
              </a:rPr>
              <a:t> to get CPU and Memory on the cluster, not to manage work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H2O mappers stay at 0% progress forever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Until you shut down the H2O job yourself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All mappers (3 in this case) must be running at the same time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mappers communicate with each other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Form an H2O cluster on-the-spot within your Hadoop environment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 Hadoop reducers(!)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Special YARN memory settings for large mappers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yarn.nodemanager.resource.memory-</a:t>
            </a:r>
            <a:r>
              <a:rPr lang="en-US" dirty="0" err="1" smtClean="0">
                <a:solidFill>
                  <a:schemeClr val="tx1"/>
                </a:solidFill>
              </a:rPr>
              <a:t>mb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yarn.scheduler.maximum</a:t>
            </a:r>
            <a:r>
              <a:rPr lang="en-US" dirty="0">
                <a:solidFill>
                  <a:schemeClr val="tx1"/>
                </a:solidFill>
              </a:rPr>
              <a:t>-allocation-</a:t>
            </a:r>
            <a:r>
              <a:rPr lang="en-US" dirty="0" err="1" smtClean="0">
                <a:solidFill>
                  <a:schemeClr val="tx1"/>
                </a:solidFill>
              </a:rPr>
              <a:t>mb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CPU resources controlled via –</a:t>
            </a:r>
            <a:r>
              <a:rPr lang="en-US" dirty="0" err="1" smtClean="0">
                <a:solidFill>
                  <a:schemeClr val="tx1"/>
                </a:solidFill>
              </a:rPr>
              <a:t>nthreads</a:t>
            </a:r>
            <a:r>
              <a:rPr lang="en-US" dirty="0" smtClean="0">
                <a:solidFill>
                  <a:schemeClr val="tx1"/>
                </a:solidFill>
              </a:rPr>
              <a:t> h2o command line argument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115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H2O on YARN Deployment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73843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TextBox 3"/>
          <p:cNvSpPr txBox="1"/>
          <p:nvPr/>
        </p:nvSpPr>
        <p:spPr>
          <a:xfrm>
            <a:off x="6074738" y="936329"/>
            <a:ext cx="15104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Hadoop Gateway Node</a:t>
            </a:r>
            <a:endParaRPr lang="en-US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1259636" y="1373760"/>
            <a:ext cx="6615820" cy="36676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Rounded Rectangle 20"/>
          <p:cNvSpPr/>
          <p:nvPr/>
        </p:nvSpPr>
        <p:spPr>
          <a:xfrm>
            <a:off x="5078570" y="1178500"/>
            <a:ext cx="2099438" cy="354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h</a:t>
            </a:r>
            <a:r>
              <a:rPr lang="en-US" sz="1050" dirty="0" err="1">
                <a:solidFill>
                  <a:schemeClr val="tx1"/>
                </a:solidFill>
              </a:rPr>
              <a:t>adoop</a:t>
            </a:r>
            <a:r>
              <a:rPr lang="en-US" sz="1050" dirty="0">
                <a:solidFill>
                  <a:schemeClr val="tx1"/>
                </a:solidFill>
              </a:rPr>
              <a:t> jar h2odriver.jar </a:t>
            </a:r>
            <a:r>
              <a:rPr lang="en-US" sz="1050" dirty="0">
                <a:solidFill>
                  <a:srgbClr val="000000"/>
                </a:solidFill>
              </a:rPr>
              <a:t>…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535942" y="1582490"/>
            <a:ext cx="1144063" cy="53784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YARN RM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49053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6" name="Rounded Rectangle 25"/>
          <p:cNvSpPr/>
          <p:nvPr/>
        </p:nvSpPr>
        <p:spPr>
          <a:xfrm>
            <a:off x="5417695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Rounded Rectangle 26"/>
          <p:cNvSpPr/>
          <p:nvPr/>
        </p:nvSpPr>
        <p:spPr>
          <a:xfrm>
            <a:off x="4694435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8" name="Rounded Rectangle 27"/>
          <p:cNvSpPr/>
          <p:nvPr/>
        </p:nvSpPr>
        <p:spPr>
          <a:xfrm>
            <a:off x="3972094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9" name="Rounded Rectangle 28"/>
          <p:cNvSpPr/>
          <p:nvPr/>
        </p:nvSpPr>
        <p:spPr>
          <a:xfrm>
            <a:off x="3247304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" name="Cloud 23"/>
          <p:cNvSpPr/>
          <p:nvPr/>
        </p:nvSpPr>
        <p:spPr>
          <a:xfrm>
            <a:off x="3458210" y="4359716"/>
            <a:ext cx="3733180" cy="357168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HDFS</a:t>
            </a:r>
            <a:endParaRPr 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1723444" y="4348376"/>
            <a:ext cx="8980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HDFS</a:t>
            </a:r>
          </a:p>
          <a:p>
            <a:pPr algn="ctr"/>
            <a:r>
              <a:rPr lang="en-US" sz="1050" dirty="0"/>
              <a:t>Data Nodes</a:t>
            </a:r>
            <a:endParaRPr 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1649332" y="1096761"/>
            <a:ext cx="11240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Hadoop Cluster</a:t>
            </a:r>
            <a:endParaRPr lang="en-US" sz="1050" dirty="0"/>
          </a:p>
        </p:txBody>
      </p:sp>
      <p:sp>
        <p:nvSpPr>
          <p:cNvPr id="32" name="Rounded Rectangle 31"/>
          <p:cNvSpPr/>
          <p:nvPr/>
        </p:nvSpPr>
        <p:spPr>
          <a:xfrm>
            <a:off x="3247304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Rounded Rectangle 32"/>
          <p:cNvSpPr/>
          <p:nvPr/>
        </p:nvSpPr>
        <p:spPr>
          <a:xfrm>
            <a:off x="3972094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4" name="Rounded Rectangle 33"/>
          <p:cNvSpPr/>
          <p:nvPr/>
        </p:nvSpPr>
        <p:spPr>
          <a:xfrm>
            <a:off x="4694435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5" name="Rounded Rectangle 34"/>
          <p:cNvSpPr/>
          <p:nvPr/>
        </p:nvSpPr>
        <p:spPr>
          <a:xfrm>
            <a:off x="5417695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6" name="Rounded Rectangle 35"/>
          <p:cNvSpPr/>
          <p:nvPr/>
        </p:nvSpPr>
        <p:spPr>
          <a:xfrm>
            <a:off x="6149053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7" name="Rounded Rectangle 36"/>
          <p:cNvSpPr/>
          <p:nvPr/>
        </p:nvSpPr>
        <p:spPr>
          <a:xfrm>
            <a:off x="6873843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Oval 14"/>
          <p:cNvSpPr/>
          <p:nvPr/>
        </p:nvSpPr>
        <p:spPr>
          <a:xfrm>
            <a:off x="4019551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92647" y="3264023"/>
            <a:ext cx="13404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H2O Mappers</a:t>
            </a:r>
          </a:p>
          <a:p>
            <a:pPr algn="ctr"/>
            <a:r>
              <a:rPr lang="en-US" sz="1050" dirty="0"/>
              <a:t>(YARN Containers)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6600584" y="1860602"/>
            <a:ext cx="11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YARN Worker Nodes</a:t>
            </a:r>
            <a:endParaRPr lang="en-US" sz="900" dirty="0"/>
          </a:p>
        </p:txBody>
      </p:sp>
      <p:sp>
        <p:nvSpPr>
          <p:cNvPr id="42" name="Oval 41"/>
          <p:cNvSpPr/>
          <p:nvPr/>
        </p:nvSpPr>
        <p:spPr>
          <a:xfrm>
            <a:off x="3289301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3" name="Oval 42"/>
          <p:cNvSpPr/>
          <p:nvPr/>
        </p:nvSpPr>
        <p:spPr>
          <a:xfrm>
            <a:off x="4019551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4" name="Oval 43"/>
          <p:cNvSpPr/>
          <p:nvPr/>
        </p:nvSpPr>
        <p:spPr>
          <a:xfrm>
            <a:off x="4737101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5" name="Oval 44"/>
          <p:cNvSpPr/>
          <p:nvPr/>
        </p:nvSpPr>
        <p:spPr>
          <a:xfrm>
            <a:off x="5464176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6" name="Oval 45"/>
          <p:cNvSpPr/>
          <p:nvPr/>
        </p:nvSpPr>
        <p:spPr>
          <a:xfrm>
            <a:off x="6194426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7" name="Oval 46"/>
          <p:cNvSpPr/>
          <p:nvPr/>
        </p:nvSpPr>
        <p:spPr>
          <a:xfrm>
            <a:off x="6920302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90887" y="2368506"/>
            <a:ext cx="1122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YARN Node</a:t>
            </a:r>
          </a:p>
          <a:p>
            <a:pPr algn="ctr"/>
            <a:r>
              <a:rPr lang="en-US" sz="1050" dirty="0"/>
              <a:t>Managers (NM)</a:t>
            </a:r>
            <a:endParaRPr lang="en-US" sz="1050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712862" y="1491034"/>
            <a:ext cx="2329613" cy="272128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718879" y="1922816"/>
            <a:ext cx="3756556" cy="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84160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284160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468723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sp>
        <p:nvSpPr>
          <p:cNvPr id="71" name="Oval 70"/>
          <p:cNvSpPr/>
          <p:nvPr/>
        </p:nvSpPr>
        <p:spPr>
          <a:xfrm>
            <a:off x="6194426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736468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736468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453909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453909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BE91F"/>
      </a:accent3>
      <a:accent4>
        <a:srgbClr val="EB6615"/>
      </a:accent4>
      <a:accent5>
        <a:srgbClr val="C76402"/>
      </a:accent5>
      <a:accent6>
        <a:srgbClr val="B523B4"/>
      </a:accent6>
      <a:hlink>
        <a:srgbClr val="FF6B26"/>
      </a:hlink>
      <a:folHlink>
        <a:srgbClr val="DE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5548</TotalTime>
  <Words>1316</Words>
  <Application>Microsoft Macintosh PowerPoint</Application>
  <PresentationFormat>On-screen Show (16:9)</PresentationFormat>
  <Paragraphs>406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Calibri</vt:lpstr>
      <vt:lpstr>Courier New</vt:lpstr>
      <vt:lpstr>Futura Light</vt:lpstr>
      <vt:lpstr>Futura LT Pro Book</vt:lpstr>
      <vt:lpstr>Menlo Regular</vt:lpstr>
      <vt:lpstr>Open Sans</vt:lpstr>
      <vt:lpstr>Palatino Linotype</vt:lpstr>
      <vt:lpstr>Segoe UI</vt:lpstr>
      <vt:lpstr>Segoe UI Semibold</vt:lpstr>
      <vt:lpstr>Segoe UI Semilight</vt:lpstr>
      <vt:lpstr>Times New Roman</vt:lpstr>
      <vt:lpstr>Arial</vt:lpstr>
      <vt:lpstr>Custom Design</vt:lpstr>
      <vt:lpstr>Force multiplier for data science: Introduction to H2O</vt:lpstr>
      <vt:lpstr>DEMONSTRATION</vt:lpstr>
      <vt:lpstr>WHO AMI I</vt:lpstr>
      <vt:lpstr>PowerPoint Presentation</vt:lpstr>
      <vt:lpstr>Accuracy with speed and scale</vt:lpstr>
      <vt:lpstr>PowerPoint Presentation</vt:lpstr>
      <vt:lpstr>H2O SOFTWARE STACK</vt:lpstr>
      <vt:lpstr>Hadoop (and YARN)</vt:lpstr>
      <vt:lpstr>H2O on YARN Deployment</vt:lpstr>
      <vt:lpstr>Now You Have an H2O Cluster</vt:lpstr>
      <vt:lpstr>Read Data from HDFS Once</vt:lpstr>
      <vt:lpstr>Build Models in-Memory</vt:lpstr>
      <vt:lpstr>PYTHON AND R OBJECTS ARE PROXIES FOR BIG DATA </vt:lpstr>
      <vt:lpstr>PYTHON AND R OBJECTS ARE PROXIES FOR BIG DATA </vt:lpstr>
      <vt:lpstr>PYTHON AND R OBJECTS ARE PROXIES FOR BIG DATA </vt:lpstr>
      <vt:lpstr>PYTHON SCRIPT STARTING H2O GLM</vt:lpstr>
      <vt:lpstr>PYTHON SCRIPT STARTING H2O GLM</vt:lpstr>
      <vt:lpstr>H2O on Storm</vt:lpstr>
      <vt:lpstr>H2O – The Killer-App for Spark</vt:lpstr>
      <vt:lpstr>Spark (and Sparkling Water)</vt:lpstr>
      <vt:lpstr>Sparkling Water Application Life Cycle</vt:lpstr>
      <vt:lpstr>Sparkling Water Data Distribution</vt:lpstr>
      <vt:lpstr>OPEN FOR INTEGRATION</vt:lpstr>
      <vt:lpstr>RESOURCES</vt:lpstr>
      <vt:lpstr>GET INVOLVED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hank@h2oai.com</cp:lastModifiedBy>
  <cp:revision>129</cp:revision>
  <dcterms:created xsi:type="dcterms:W3CDTF">2015-09-15T15:26:47Z</dcterms:created>
  <dcterms:modified xsi:type="dcterms:W3CDTF">2016-01-16T14:58:50Z</dcterms:modified>
</cp:coreProperties>
</file>