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16" r:id="rId3"/>
    <p:sldId id="313" r:id="rId4"/>
    <p:sldId id="317" r:id="rId5"/>
    <p:sldId id="318" r:id="rId6"/>
    <p:sldId id="306" r:id="rId7"/>
    <p:sldId id="307" r:id="rId8"/>
    <p:sldId id="319" r:id="rId9"/>
    <p:sldId id="320" r:id="rId10"/>
    <p:sldId id="321" r:id="rId11"/>
    <p:sldId id="322" r:id="rId12"/>
    <p:sldId id="323" r:id="rId13"/>
    <p:sldId id="308" r:id="rId14"/>
    <p:sldId id="309" r:id="rId15"/>
    <p:sldId id="310" r:id="rId16"/>
    <p:sldId id="311" r:id="rId17"/>
    <p:sldId id="31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94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77143"/>
  </p:normalViewPr>
  <p:slideViewPr>
    <p:cSldViewPr snapToGrid="0" snapToObjects="1" showGuides="1">
      <p:cViewPr>
        <p:scale>
          <a:sx n="100" d="100"/>
          <a:sy n="100" d="100"/>
        </p:scale>
        <p:origin x="1008" y="-4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Deep Learning,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Browser</a:t>
          </a:r>
          <a:r>
            <a:rPr lang="en-US" baseline="0" dirty="0" smtClean="0"/>
            <a:t> UI</a:t>
          </a:r>
          <a:r>
            <a:rPr lang="en-US" dirty="0" smtClean="0"/>
            <a:t>, R, Python, 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91E49B08-F551-AC40-A120-BEBAD95500CC}" type="presOf" srcId="{96F52B8C-ACCB-4454-9DDA-2EDC2FF0F796}" destId="{A87713A2-F5BA-4568-8C93-63135357F79B}" srcOrd="0" destOrd="0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CDA3B3E-BFB9-2140-8216-7624F828F79B}" type="presOf" srcId="{F0D91530-F555-4795-A6C4-0B6EDBB60238}" destId="{72F954CB-4907-4BA1-986B-13294EA85E36}" srcOrd="0" destOrd="0" presId="urn:microsoft.com/office/officeart/2011/layout/TabList"/>
    <dgm:cxn modelId="{D8269D97-86A2-AF40-8FDB-59E3BD5CE99A}" type="presOf" srcId="{762BF676-CEDC-4A89-A882-034B82F73CAC}" destId="{547A28D2-EADD-4A9A-AC57-AFC75E1E54B9}" srcOrd="0" destOrd="1" presId="urn:microsoft.com/office/officeart/2011/layout/TabList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83D4DF17-972E-854E-AF43-850E2ED5BE0F}" type="presOf" srcId="{E11F9693-067F-4B35-BFF2-212E55D1B4D2}" destId="{A0ED122A-073B-4997-B66C-AA197F3E68A2}" srcOrd="0" destOrd="1" presId="urn:microsoft.com/office/officeart/2011/layout/TabList"/>
    <dgm:cxn modelId="{16D8CEB3-0FFF-084B-8849-4B44FF5D47CD}" type="presOf" srcId="{B46A4622-E843-4ACC-8275-0343E24ABAD8}" destId="{547A28D2-EADD-4A9A-AC57-AFC75E1E54B9}" srcOrd="0" destOrd="0" presId="urn:microsoft.com/office/officeart/2011/layout/TabList"/>
    <dgm:cxn modelId="{43F24413-7E9F-6B44-B58C-4638FEE53DC6}" type="presOf" srcId="{3B6E5A41-5713-46FE-BFD3-152D6FB3B4D9}" destId="{B309F0C2-5789-49DE-BCA3-0965E0CE11C3}" srcOrd="0" destOrd="0" presId="urn:microsoft.com/office/officeart/2011/layout/TabList"/>
    <dgm:cxn modelId="{725B5927-AD39-6E42-826D-BB56720C12AC}" type="presOf" srcId="{ADE6FFF7-A68B-47CD-8079-B266700E5F75}" destId="{92626A70-C8D1-4BCD-BDF6-D37AF1F39F1E}" srcOrd="0" destOrd="0" presId="urn:microsoft.com/office/officeart/2011/layout/TabList"/>
    <dgm:cxn modelId="{088A4635-EFAD-6C47-936C-0C74760DFA36}" type="presOf" srcId="{0BC38257-8F8D-4893-ABE2-8CAA80311462}" destId="{2BAB27A8-6666-4876-93C1-75D861948F82}" srcOrd="0" destOrd="1" presId="urn:microsoft.com/office/officeart/2011/layout/TabList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7BEC9F7E-F59B-064C-9A35-1A7AE756A7A0}" type="presOf" srcId="{36D56CC8-7EC2-4BC5-B880-AD3FC929B225}" destId="{27C6A219-1048-4051-B60F-F1ADEF976CA4}" srcOrd="0" destOrd="0" presId="urn:microsoft.com/office/officeart/2011/layout/TabList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73083C44-FF10-7347-852D-7C9825F60635}" type="presOf" srcId="{8AA2BC25-C9D7-48C5-938A-5FC2DF1DFE8A}" destId="{2BAB27A8-6666-4876-93C1-75D861948F82}" srcOrd="0" destOrd="0" presId="urn:microsoft.com/office/officeart/2011/layout/TabList"/>
    <dgm:cxn modelId="{A143E7A7-3423-154B-9784-2E3E61F43AB0}" type="presOf" srcId="{7831F63C-F3A8-4CD2-B3AE-5EC0624787A2}" destId="{A0ED122A-073B-4997-B66C-AA197F3E68A2}" srcOrd="0" destOrd="0" presId="urn:microsoft.com/office/officeart/2011/layout/TabList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8CF06CC5-2B03-2943-80FD-6BF2B82BB560}" type="presOf" srcId="{BB019371-5854-4752-9FF4-410EEE3F034D}" destId="{827E6DA0-27C8-4800-8585-856959A86C74}" srcOrd="0" destOrd="0" presId="urn:microsoft.com/office/officeart/2011/layout/TabList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35FA0D53-6C46-E545-97CB-7D46930E7D40}" type="presOf" srcId="{CB8D0FA3-3EF1-411B-BCFA-1E8A06795119}" destId="{8F5B481A-A437-4C3A-9F2A-CEAE7608FE8C}" srcOrd="0" destOrd="0" presId="urn:microsoft.com/office/officeart/2011/layout/TabList"/>
    <dgm:cxn modelId="{21DC0268-B7F3-7840-9B60-A70CD7AC4043}" type="presOf" srcId="{9E9A320D-0B71-4458-A607-88C3B5A61889}" destId="{2BAB27A8-6666-4876-93C1-75D861948F82}" srcOrd="0" destOrd="2" presId="urn:microsoft.com/office/officeart/2011/layout/TabList"/>
    <dgm:cxn modelId="{53928347-2FAC-A24C-B54E-360E1DF6F699}" type="presParOf" srcId="{B309F0C2-5789-49DE-BCA3-0965E0CE11C3}" destId="{8388726A-E5BA-4AE9-9947-AB18E40CC3D7}" srcOrd="0" destOrd="0" presId="urn:microsoft.com/office/officeart/2011/layout/TabList"/>
    <dgm:cxn modelId="{2BC998CF-26D4-E840-9705-3674378FFBAC}" type="presParOf" srcId="{8388726A-E5BA-4AE9-9947-AB18E40CC3D7}" destId="{A87713A2-F5BA-4568-8C93-63135357F79B}" srcOrd="0" destOrd="0" presId="urn:microsoft.com/office/officeart/2011/layout/TabList"/>
    <dgm:cxn modelId="{1C731AF1-308B-964D-8DE2-9A407E2236FE}" type="presParOf" srcId="{8388726A-E5BA-4AE9-9947-AB18E40CC3D7}" destId="{92626A70-C8D1-4BCD-BDF6-D37AF1F39F1E}" srcOrd="1" destOrd="0" presId="urn:microsoft.com/office/officeart/2011/layout/TabList"/>
    <dgm:cxn modelId="{B38EF9E8-1205-424D-AFF5-EECD9642DC57}" type="presParOf" srcId="{8388726A-E5BA-4AE9-9947-AB18E40CC3D7}" destId="{8A8138A7-6EB8-4D52-A599-FA1662B83D8D}" srcOrd="2" destOrd="0" presId="urn:microsoft.com/office/officeart/2011/layout/TabList"/>
    <dgm:cxn modelId="{E96848C7-7BCA-E946-B497-945A35CF2D88}" type="presParOf" srcId="{B309F0C2-5789-49DE-BCA3-0965E0CE11C3}" destId="{547A28D2-EADD-4A9A-AC57-AFC75E1E54B9}" srcOrd="1" destOrd="0" presId="urn:microsoft.com/office/officeart/2011/layout/TabList"/>
    <dgm:cxn modelId="{DCF51B69-F4B3-BD43-9926-668C9D5C4F23}" type="presParOf" srcId="{B309F0C2-5789-49DE-BCA3-0965E0CE11C3}" destId="{055223C7-30CC-4370-8622-ACB5B0795053}" srcOrd="2" destOrd="0" presId="urn:microsoft.com/office/officeart/2011/layout/TabList"/>
    <dgm:cxn modelId="{80D4C60D-D8D6-934C-B386-6E792777C718}" type="presParOf" srcId="{B309F0C2-5789-49DE-BCA3-0965E0CE11C3}" destId="{3E18879D-7212-4AA4-BCC9-0FD82E1D9D3B}" srcOrd="3" destOrd="0" presId="urn:microsoft.com/office/officeart/2011/layout/TabList"/>
    <dgm:cxn modelId="{0FC3D504-62FF-B64C-B06B-79C14E9BB854}" type="presParOf" srcId="{3E18879D-7212-4AA4-BCC9-0FD82E1D9D3B}" destId="{827E6DA0-27C8-4800-8585-856959A86C74}" srcOrd="0" destOrd="0" presId="urn:microsoft.com/office/officeart/2011/layout/TabList"/>
    <dgm:cxn modelId="{25BED42A-EBCA-014D-865C-11F739FCADE7}" type="presParOf" srcId="{3E18879D-7212-4AA4-BCC9-0FD82E1D9D3B}" destId="{72F954CB-4907-4BA1-986B-13294EA85E36}" srcOrd="1" destOrd="0" presId="urn:microsoft.com/office/officeart/2011/layout/TabList"/>
    <dgm:cxn modelId="{96911BEB-C0A3-154F-877A-6EEED06AE8EC}" type="presParOf" srcId="{3E18879D-7212-4AA4-BCC9-0FD82E1D9D3B}" destId="{601C2216-9B87-4DF2-9447-512445199F8F}" srcOrd="2" destOrd="0" presId="urn:microsoft.com/office/officeart/2011/layout/TabList"/>
    <dgm:cxn modelId="{48CEF85E-D352-7344-833D-0805AAD1C5AB}" type="presParOf" srcId="{B309F0C2-5789-49DE-BCA3-0965E0CE11C3}" destId="{A0ED122A-073B-4997-B66C-AA197F3E68A2}" srcOrd="4" destOrd="0" presId="urn:microsoft.com/office/officeart/2011/layout/TabList"/>
    <dgm:cxn modelId="{6732235C-80F6-EF46-9FC9-5F63568DDEA5}" type="presParOf" srcId="{B309F0C2-5789-49DE-BCA3-0965E0CE11C3}" destId="{D41B8F00-009F-431F-9E6E-D14DF749B4DD}" srcOrd="5" destOrd="0" presId="urn:microsoft.com/office/officeart/2011/layout/TabList"/>
    <dgm:cxn modelId="{DBE732AE-CF07-4B41-8D80-899B9FEF3274}" type="presParOf" srcId="{B309F0C2-5789-49DE-BCA3-0965E0CE11C3}" destId="{2755C4E9-67D0-4B21-B2C5-72DD32D5D127}" srcOrd="6" destOrd="0" presId="urn:microsoft.com/office/officeart/2011/layout/TabList"/>
    <dgm:cxn modelId="{9356380C-AC24-6E4C-8325-57001CD95E8C}" type="presParOf" srcId="{2755C4E9-67D0-4B21-B2C5-72DD32D5D127}" destId="{27C6A219-1048-4051-B60F-F1ADEF976CA4}" srcOrd="0" destOrd="0" presId="urn:microsoft.com/office/officeart/2011/layout/TabList"/>
    <dgm:cxn modelId="{18A9CDFD-6902-384C-99A6-ABB64ED03FA7}" type="presParOf" srcId="{2755C4E9-67D0-4B21-B2C5-72DD32D5D127}" destId="{8F5B481A-A437-4C3A-9F2A-CEAE7608FE8C}" srcOrd="1" destOrd="0" presId="urn:microsoft.com/office/officeart/2011/layout/TabList"/>
    <dgm:cxn modelId="{2493D78E-EB28-2E40-923E-EC4FDC172881}" type="presParOf" srcId="{2755C4E9-67D0-4B21-B2C5-72DD32D5D127}" destId="{F3A1F08C-C8EA-43C6-ACCD-6F6EC2185518}" srcOrd="2" destOrd="0" presId="urn:microsoft.com/office/officeart/2011/layout/TabList"/>
    <dgm:cxn modelId="{43E45F23-2149-894A-ABE6-5AD2BB10AA14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2895886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65205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0822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2235453" y="0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Open source in-memory prediction engine</a:t>
          </a:r>
          <a:endParaRPr lang="en-US" sz="2100" kern="1200" dirty="0"/>
        </a:p>
      </dsp:txBody>
      <dsp:txXfrm>
        <a:off x="2235453" y="0"/>
        <a:ext cx="6362446" cy="407772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Math Platform</a:t>
          </a:r>
          <a:endParaRPr lang="en-US" sz="2100" kern="1200" dirty="0"/>
        </a:p>
      </dsp:txBody>
      <dsp:txXfrm>
        <a:off x="19909" y="19909"/>
        <a:ext cx="2195636" cy="387863"/>
      </dsp:txXfrm>
    </dsp:sp>
    <dsp:sp modelId="{547A28D2-EADD-4A9A-AC57-AFC75E1E54B9}">
      <dsp:nvSpPr>
        <dsp:cNvPr id="0" name=""/>
        <dsp:cNvSpPr/>
      </dsp:nvSpPr>
      <dsp:spPr>
        <a:xfrm>
          <a:off x="0" y="407773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Parallelized and distributed algorithms making the most use out of multithreaded systems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GLM, Random Forest, GBM, Deep Learning, etc.</a:t>
          </a:r>
          <a:endParaRPr lang="en-US" sz="1500" kern="1200" dirty="0"/>
        </a:p>
      </dsp:txBody>
      <dsp:txXfrm>
        <a:off x="0" y="407773"/>
        <a:ext cx="8597900" cy="815667"/>
      </dsp:txXfrm>
    </dsp:sp>
    <dsp:sp modelId="{827E6DA0-27C8-4800-8585-856959A86C74}">
      <dsp:nvSpPr>
        <dsp:cNvPr id="0" name=""/>
        <dsp:cNvSpPr/>
      </dsp:nvSpPr>
      <dsp:spPr>
        <a:xfrm>
          <a:off x="2235453" y="124428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Easy to use and adopt</a:t>
          </a:r>
          <a:endParaRPr lang="en-US" sz="2100" kern="1200" dirty="0"/>
        </a:p>
      </dsp:txBody>
      <dsp:txXfrm>
        <a:off x="2235453" y="1244284"/>
        <a:ext cx="6362446" cy="407772"/>
      </dsp:txXfrm>
    </dsp:sp>
    <dsp:sp modelId="{72F954CB-4907-4BA1-986B-13294EA85E36}">
      <dsp:nvSpPr>
        <dsp:cNvPr id="0" name=""/>
        <dsp:cNvSpPr/>
      </dsp:nvSpPr>
      <dsp:spPr>
        <a:xfrm>
          <a:off x="0" y="124428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19909" y="1264193"/>
        <a:ext cx="2195636" cy="387863"/>
      </dsp:txXfrm>
    </dsp:sp>
    <dsp:sp modelId="{A0ED122A-073B-4997-B66C-AA197F3E68A2}">
      <dsp:nvSpPr>
        <dsp:cNvPr id="0" name=""/>
        <dsp:cNvSpPr/>
      </dsp:nvSpPr>
      <dsp:spPr>
        <a:xfrm>
          <a:off x="0" y="1652057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Written in Java – perfect for Java Programmers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 (JSON) – drives H2O from Browser</a:t>
          </a:r>
          <a:r>
            <a:rPr lang="en-US" sz="1500" kern="1200" baseline="0" dirty="0" smtClean="0"/>
            <a:t> UI</a:t>
          </a:r>
          <a:r>
            <a:rPr lang="en-US" sz="1500" kern="1200" dirty="0" smtClean="0"/>
            <a:t>, R, Python, Tableau</a:t>
          </a:r>
          <a:endParaRPr lang="en-US" sz="1500" kern="1200" dirty="0"/>
        </a:p>
      </dsp:txBody>
      <dsp:txXfrm>
        <a:off x="0" y="1652057"/>
        <a:ext cx="8597900" cy="815667"/>
      </dsp:txXfrm>
    </dsp:sp>
    <dsp:sp modelId="{27C6A219-1048-4051-B60F-F1ADEF976CA4}">
      <dsp:nvSpPr>
        <dsp:cNvPr id="0" name=""/>
        <dsp:cNvSpPr/>
      </dsp:nvSpPr>
      <dsp:spPr>
        <a:xfrm>
          <a:off x="2235453" y="248811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More data? Or better models? BOTH</a:t>
          </a:r>
          <a:endParaRPr lang="en-US" sz="2100" kern="1200" dirty="0"/>
        </a:p>
      </dsp:txBody>
      <dsp:txXfrm>
        <a:off x="2235453" y="2488114"/>
        <a:ext cx="6362446" cy="407772"/>
      </dsp:txXfrm>
    </dsp:sp>
    <dsp:sp modelId="{8F5B481A-A437-4C3A-9F2A-CEAE7608FE8C}">
      <dsp:nvSpPr>
        <dsp:cNvPr id="0" name=""/>
        <dsp:cNvSpPr/>
      </dsp:nvSpPr>
      <dsp:spPr>
        <a:xfrm>
          <a:off x="0" y="248811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Big Data</a:t>
          </a:r>
          <a:endParaRPr lang="en-US" sz="2100" kern="1200" dirty="0"/>
        </a:p>
      </dsp:txBody>
      <dsp:txXfrm>
        <a:off x="19909" y="2508023"/>
        <a:ext cx="2195636" cy="387863"/>
      </dsp:txXfrm>
    </dsp:sp>
    <dsp:sp modelId="{2BAB27A8-6666-4876-93C1-75D861948F82}">
      <dsp:nvSpPr>
        <dsp:cNvPr id="0" name=""/>
        <dsp:cNvSpPr/>
      </dsp:nvSpPr>
      <dsp:spPr>
        <a:xfrm>
          <a:off x="0" y="2896342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all of your data – model without down sampling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a simple GLM or a more complex GBM to find the best fit for the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More Data + Better Models = Better Predictions</a:t>
          </a:r>
          <a:endParaRPr lang="en-US" sz="1500" kern="1200" dirty="0"/>
        </a:p>
      </dsp:txBody>
      <dsp:txXfrm>
        <a:off x="0" y="2896342"/>
        <a:ext cx="8597900" cy="81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9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H2O </a:t>
            </a:r>
            <a:r>
              <a:rPr lang="en-US" dirty="0" err="1" smtClean="0"/>
              <a:t>MapReduce</a:t>
            </a:r>
            <a:r>
              <a:rPr lang="en-US" baseline="0" dirty="0" smtClean="0"/>
              <a:t> is not Hadoop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endParaRPr lang="en-US" dirty="0"/>
          </a:p>
          <a:p>
            <a:r>
              <a:rPr lang="en-US" dirty="0" smtClean="0"/>
              <a:t>For</a:t>
            </a:r>
            <a:r>
              <a:rPr lang="en-US" baseline="0" dirty="0" smtClean="0"/>
              <a:t> more details, go visit cliff in his Hacker corner.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Python</a:t>
            </a:r>
          </a:p>
          <a:p>
            <a:r>
              <a:rPr lang="en-US" dirty="0" smtClean="0"/>
              <a:t>Python tells H2O what to do</a:t>
            </a:r>
          </a:p>
          <a:p>
            <a:r>
              <a:rPr lang="en-US" dirty="0" smtClean="0"/>
              <a:t>Python has a pointer to the big data that lives in H2O</a:t>
            </a:r>
          </a:p>
          <a:p>
            <a:r>
              <a:rPr lang="en-US" dirty="0" smtClean="0"/>
              <a:t>Operations on the Python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Python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Python: </a:t>
            </a:r>
            <a:r>
              <a:rPr lang="en-US" dirty="0" err="1" smtClean="0"/>
              <a:t>df</a:t>
            </a:r>
            <a:r>
              <a:rPr lang="en-US" dirty="0" smtClean="0"/>
              <a:t>= h2o.import_file(“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h2o_df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Striking similarity</a:t>
            </a:r>
            <a:r>
              <a:rPr lang="en-US" sz="1200" baseline="0" dirty="0" smtClean="0"/>
              <a:t> to </a:t>
            </a:r>
            <a:r>
              <a:rPr lang="en-US" sz="1200" baseline="0" dirty="0" err="1" smtClean="0"/>
              <a:t>hadoop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(1)  User submits App to Spark cluster Master node</a:t>
            </a:r>
          </a:p>
          <a:p>
            <a:r>
              <a:rPr lang="en-US" sz="1200" dirty="0" smtClean="0"/>
              <a:t>(2)  App distributed to Spark cluster Worker nodes</a:t>
            </a:r>
          </a:p>
          <a:p>
            <a:r>
              <a:rPr lang="en-US" sz="1200" dirty="0" smtClean="0"/>
              <a:t>(3)  Spark Executor JVMs start for App</a:t>
            </a:r>
          </a:p>
          <a:p>
            <a:r>
              <a:rPr lang="en-US" sz="1200" dirty="0" smtClean="0"/>
              <a:t>(4)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instance starts within each Executor JVM</a:t>
            </a:r>
          </a:p>
          <a:p>
            <a:r>
              <a:rPr lang="en-US" sz="1200" dirty="0" smtClean="0"/>
              <a:t>(5)  App’s Scala/Python main program runs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scala</a:t>
            </a:r>
            <a:r>
              <a:rPr lang="en-US" dirty="0" smtClean="0"/>
              <a:t> program drives both</a:t>
            </a:r>
            <a:r>
              <a:rPr lang="en-US" baseline="0" dirty="0" smtClean="0"/>
              <a:t> your H2O and Spark workloads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dirty="0" smtClean="0"/>
              <a:t>Use Spark SQL to read data into a Spark RDD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Convert Spark RDD to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RDD;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is column-based and highly compressed</a:t>
            </a:r>
          </a:p>
          <a:p>
            <a:r>
              <a:rPr lang="en-US" sz="1200" dirty="0" smtClean="0"/>
              <a:t>(Not shown)  Run modeling and prediction workflows with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</a:t>
            </a:r>
          </a:p>
          <a:p>
            <a:r>
              <a:rPr lang="en-US" sz="1200" dirty="0" smtClean="0"/>
              <a:t>(3) Convert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(e.g. predictions) back to Spark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2o.ai/" TargetMode="External"/><Relationship Id="rId4" Type="http://schemas.openxmlformats.org/officeDocument/2006/relationships/hyperlink" Target="http://www.h2o.ai/resources/" TargetMode="External"/><Relationship Id="rId5" Type="http://schemas.openxmlformats.org/officeDocument/2006/relationships/hyperlink" Target="http://github.com/h2oai/" TargetMode="External"/><Relationship Id="rId6" Type="http://schemas.openxmlformats.org/officeDocument/2006/relationships/hyperlink" Target="http://learn.h2o.a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2o.ai/downloa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h2oai" TargetMode="External"/><Relationship Id="rId3" Type="http://schemas.openxmlformats.org/officeDocument/2006/relationships/hyperlink" Target="mailto:careers@h2o.a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hankro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microsoft.com/office/2007/relationships/hdphoto" Target="../media/hdphoto1.wdp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92317"/>
          </a:xfrm>
        </p:spPr>
        <p:txBody>
          <a:bodyPr>
            <a:normAutofit/>
          </a:bodyPr>
          <a:lstStyle/>
          <a:p>
            <a:r>
              <a:rPr lang="en-US" b="0" dirty="0"/>
              <a:t>Force multiplier for data science: Introduction to 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1504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Hank Roark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hankroark</a:t>
            </a:r>
            <a:endParaRPr lang="en-US" dirty="0" smtClean="0"/>
          </a:p>
          <a:p>
            <a:r>
              <a:rPr lang="en-US" dirty="0" smtClean="0"/>
              <a:t>hank@h2o.ai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 You Have an H2O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 Data from HDFS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310063" y="3626975"/>
            <a:ext cx="546477" cy="88014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81836" y="3626976"/>
            <a:ext cx="165971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47806" y="3626975"/>
            <a:ext cx="706103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 Models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in-Memory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06754" y="4619666"/>
            <a:ext cx="2197100" cy="0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none" w="med" len="lg"/>
            <a:tailEnd type="non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89338" y="3670627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458224" y="3670625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715461" y="3670626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01"/>
            <a:ext cx="9144000" cy="521118"/>
          </a:xfrm>
        </p:spPr>
        <p:txBody>
          <a:bodyPr>
            <a:normAutofit fontScale="90000"/>
          </a:bodyPr>
          <a:lstStyle/>
          <a:p>
            <a:r>
              <a:rPr lang="en-US" sz="2813" dirty="0" smtClean="0"/>
              <a:t>PYTHON AND R OBJECTS ARE PROXIES FOR BIG DATA </a:t>
            </a:r>
            <a:endParaRPr lang="en-US" sz="2813" dirty="0"/>
          </a:p>
        </p:txBody>
      </p:sp>
      <p:sp>
        <p:nvSpPr>
          <p:cNvPr id="85" name="TextBox 84"/>
          <p:cNvSpPr txBox="1"/>
          <p:nvPr/>
        </p:nvSpPr>
        <p:spPr>
          <a:xfrm>
            <a:off x="1037552" y="1280986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691171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85900" y="3358979"/>
            <a:ext cx="8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user 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5900" y="2023252"/>
            <a:ext cx="1197227" cy="119722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382904" y="2951469"/>
            <a:ext cx="433653" cy="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917795" y="2759294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h2o_df =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hdfs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://path/to/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4578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5275181" y="4208756"/>
            <a:ext cx="1377393" cy="80777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4782" y="2211230"/>
            <a:ext cx="984041" cy="71612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06945" y="2775609"/>
            <a:ext cx="662650" cy="1468418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5918823" y="3375286"/>
            <a:ext cx="45055" cy="833471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4916052" y="2235453"/>
            <a:ext cx="625209" cy="2008574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57338" y="4582010"/>
            <a:ext cx="849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egoe UI Semilight"/>
                <a:cs typeface="Segoe UI Semilight"/>
              </a:rPr>
              <a:t>data.csv</a:t>
            </a:r>
            <a:endParaRPr lang="en-US" sz="1050" dirty="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TextBox 67"/>
          <p:cNvSpPr txBox="1"/>
          <p:nvPr/>
        </p:nvSpPr>
        <p:spPr>
          <a:xfrm>
            <a:off x="2673714" y="2178226"/>
            <a:ext cx="14791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HTTP REST API request to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has HDFS path</a:t>
            </a:r>
          </a:p>
        </p:txBody>
      </p:sp>
      <p:sp>
        <p:nvSpPr>
          <p:cNvPr id="69" name="Freeform 68"/>
          <p:cNvSpPr/>
          <p:nvPr/>
        </p:nvSpPr>
        <p:spPr>
          <a:xfrm rot="273937">
            <a:off x="1865507" y="2001258"/>
            <a:ext cx="3056696" cy="763210"/>
          </a:xfrm>
          <a:custGeom>
            <a:avLst/>
            <a:gdLst>
              <a:gd name="connsiteX0" fmla="*/ 0 w 3587228"/>
              <a:gd name="connsiteY0" fmla="*/ 874466 h 874466"/>
              <a:gd name="connsiteX1" fmla="*/ 1338774 w 3587228"/>
              <a:gd name="connsiteY1" fmla="*/ 50734 h 874466"/>
              <a:gd name="connsiteX2" fmla="*/ 3587228 w 3587228"/>
              <a:gd name="connsiteY2" fmla="*/ 85056 h 87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7228" h="874466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ln w="38100" cmpd="sng">
            <a:solidFill>
              <a:srgbClr val="26262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60113" y="1249226"/>
            <a:ext cx="1456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Initiate distributed ingest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67496" y="4353817"/>
            <a:ext cx="11295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Request data from 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073926" y="133065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/>
          <p:cNvSpPr txBox="1"/>
          <p:nvPr/>
        </p:nvSpPr>
        <p:spPr>
          <a:xfrm>
            <a:off x="3073926" y="138207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83260" y="77243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/>
          <p:cNvSpPr txBox="1"/>
          <p:nvPr/>
        </p:nvSpPr>
        <p:spPr>
          <a:xfrm>
            <a:off x="4683260" y="82385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8104" y="3848125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TextBox 93"/>
          <p:cNvSpPr txBox="1"/>
          <p:nvPr/>
        </p:nvSpPr>
        <p:spPr>
          <a:xfrm>
            <a:off x="7018104" y="3899544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2.4</a:t>
            </a:r>
          </a:p>
        </p:txBody>
      </p:sp>
      <p:sp>
        <p:nvSpPr>
          <p:cNvPr id="34" name="Freeform 33"/>
          <p:cNvSpPr/>
          <p:nvPr/>
        </p:nvSpPr>
        <p:spPr>
          <a:xfrm>
            <a:off x="4947729" y="2071798"/>
            <a:ext cx="1972382" cy="327309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TextBox 37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6449" y="2682418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1498601" y="344774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1498601" y="349916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1830" y="3991017"/>
            <a:ext cx="1250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</a:p>
        </p:txBody>
      </p:sp>
    </p:spTree>
    <p:extLst>
      <p:ext uri="{BB962C8B-B14F-4D97-AF65-F5344CB8AC3E}">
        <p14:creationId xmlns:p14="http://schemas.microsoft.com/office/powerpoint/2010/main" val="7436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2048" y="2190926"/>
            <a:ext cx="1000102" cy="742775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3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987156" y="2018986"/>
            <a:ext cx="1940693" cy="383484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Oval 30"/>
          <p:cNvSpPr/>
          <p:nvPr/>
        </p:nvSpPr>
        <p:spPr>
          <a:xfrm>
            <a:off x="1651692" y="2522897"/>
            <a:ext cx="332752" cy="334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301437" y="2857663"/>
            <a:ext cx="1047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IP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Port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Pointer to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05464" y="2137064"/>
            <a:ext cx="1394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Return pointer to data in REST API JSON Response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22060" y="4420494"/>
            <a:ext cx="1244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HDFS provides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72927" y="132907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3072927" y="138049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98218" y="344799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TextBox 59"/>
          <p:cNvSpPr txBox="1"/>
          <p:nvPr/>
        </p:nvSpPr>
        <p:spPr>
          <a:xfrm>
            <a:off x="1498218" y="349941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18104" y="3847682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TextBox 61"/>
          <p:cNvSpPr txBox="1"/>
          <p:nvPr/>
        </p:nvSpPr>
        <p:spPr>
          <a:xfrm>
            <a:off x="7018104" y="3899101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3000" y="3976714"/>
            <a:ext cx="134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h2o_df object created in </a:t>
            </a:r>
            <a:r>
              <a:rPr lang="en-US" sz="1050" dirty="0" smtClean="0">
                <a:latin typeface="Segoe UI Semilight"/>
                <a:cs typeface="Segoe UI Semilight"/>
              </a:rPr>
              <a:t>Python</a:t>
            </a:r>
            <a:endParaRPr lang="en-US" sz="1050" dirty="0">
              <a:latin typeface="Segoe UI Semilight"/>
              <a:cs typeface="Segoe UI Semilight"/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5701956" y="3375285"/>
            <a:ext cx="474745" cy="961126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Bent Arrow 64"/>
          <p:cNvSpPr/>
          <p:nvPr/>
        </p:nvSpPr>
        <p:spPr>
          <a:xfrm rot="19786172">
            <a:off x="4927231" y="2134811"/>
            <a:ext cx="499988" cy="2317391"/>
          </a:xfrm>
          <a:prstGeom prst="bentArrow">
            <a:avLst>
              <a:gd name="adj1" fmla="val 41049"/>
              <a:gd name="adj2" fmla="val 31486"/>
              <a:gd name="adj3" fmla="val 2807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6" name="Up Arrow 65"/>
          <p:cNvSpPr/>
          <p:nvPr/>
        </p:nvSpPr>
        <p:spPr>
          <a:xfrm rot="1150883">
            <a:off x="6395991" y="2713854"/>
            <a:ext cx="474745" cy="1698131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3" name="Group 2"/>
          <p:cNvGrpSpPr/>
          <p:nvPr/>
        </p:nvGrpSpPr>
        <p:grpSpPr>
          <a:xfrm>
            <a:off x="5275181" y="4208756"/>
            <a:ext cx="1377393" cy="807771"/>
            <a:chOff x="5509574" y="5611675"/>
            <a:chExt cx="1836524" cy="1077028"/>
          </a:xfrm>
        </p:grpSpPr>
        <p:sp>
          <p:nvSpPr>
            <p:cNvPr id="24" name="Magnetic Disk 23"/>
            <p:cNvSpPr/>
            <p:nvPr/>
          </p:nvSpPr>
          <p:spPr>
            <a:xfrm>
              <a:off x="5509574" y="5611675"/>
              <a:ext cx="1836524" cy="107702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5785" y="6109347"/>
              <a:ext cx="11328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egoe UI Semilight"/>
                  <a:cs typeface="Segoe UI Semilight"/>
                </a:rPr>
                <a:t>data.csv</a:t>
              </a:r>
              <a:endParaRPr lang="en-US" sz="1050" dirty="0">
                <a:solidFill>
                  <a:schemeClr val="bg1"/>
                </a:solidFill>
                <a:latin typeface="Segoe UI Semilight"/>
                <a:cs typeface="Segoe UI Semilight"/>
              </a:endParaRPr>
            </a:p>
          </p:txBody>
        </p:sp>
      </p:grpSp>
      <p:sp>
        <p:nvSpPr>
          <p:cNvPr id="67" name="Freeform 66"/>
          <p:cNvSpPr/>
          <p:nvPr/>
        </p:nvSpPr>
        <p:spPr>
          <a:xfrm>
            <a:off x="1968418" y="1950097"/>
            <a:ext cx="2947634" cy="688658"/>
          </a:xfrm>
          <a:custGeom>
            <a:avLst/>
            <a:gdLst>
              <a:gd name="connsiteX0" fmla="*/ 3718038 w 3718038"/>
              <a:gd name="connsiteY0" fmla="*/ 308383 h 966261"/>
              <a:gd name="connsiteX1" fmla="*/ 2601096 w 3718038"/>
              <a:gd name="connsiteY1" fmla="*/ 32992 h 966261"/>
              <a:gd name="connsiteX2" fmla="*/ 1193444 w 3718038"/>
              <a:gd name="connsiteY2" fmla="*/ 109489 h 966261"/>
              <a:gd name="connsiteX3" fmla="*/ 0 w 3718038"/>
              <a:gd name="connsiteY3" fmla="*/ 966261 h 9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038" h="966261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ln w="381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485900" y="2209977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h2o_df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3201" y="224777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38"/>
          <p:cNvSpPr/>
          <p:nvPr/>
        </p:nvSpPr>
        <p:spPr>
          <a:xfrm>
            <a:off x="5723201" y="230038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ounded Rectangle 39"/>
          <p:cNvSpPr/>
          <p:nvPr/>
        </p:nvSpPr>
        <p:spPr>
          <a:xfrm>
            <a:off x="5632450" y="2075430"/>
            <a:ext cx="1436118" cy="116307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6050659" y="2372205"/>
            <a:ext cx="656061" cy="4154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Frame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6720" y="24087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3" name="Rectangle 42"/>
          <p:cNvSpPr/>
          <p:nvPr/>
        </p:nvSpPr>
        <p:spPr>
          <a:xfrm>
            <a:off x="6706720" y="246134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/>
          <p:cNvSpPr/>
          <p:nvPr/>
        </p:nvSpPr>
        <p:spPr>
          <a:xfrm>
            <a:off x="6162266" y="3003703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6162266" y="3056314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/>
          <p:cNvSpPr/>
          <p:nvPr/>
        </p:nvSpPr>
        <p:spPr>
          <a:xfrm>
            <a:off x="5723305" y="21966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5723305" y="214344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Rectangle 47"/>
          <p:cNvSpPr/>
          <p:nvPr/>
        </p:nvSpPr>
        <p:spPr>
          <a:xfrm>
            <a:off x="6706720" y="235711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/>
          <p:cNvSpPr/>
          <p:nvPr/>
        </p:nvSpPr>
        <p:spPr>
          <a:xfrm>
            <a:off x="6706720" y="251454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6162266" y="29505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6162266" y="310950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684686" y="77533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4684686" y="82675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28735" y="1250922"/>
            <a:ext cx="1394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Distributed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Frame in DKV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</a:p>
        </p:txBody>
      </p:sp>
    </p:spTree>
    <p:extLst>
      <p:ext uri="{BB962C8B-B14F-4D97-AF65-F5344CB8AC3E}">
        <p14:creationId xmlns:p14="http://schemas.microsoft.com/office/powerpoint/2010/main" val="18614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11"/>
            <a:ext cx="9144000" cy="568751"/>
          </a:xfrm>
          <a:effectLst/>
        </p:spPr>
        <p:txBody>
          <a:bodyPr>
            <a:normAutofit fontScale="90000"/>
          </a:bodyPr>
          <a:lstStyle/>
          <a:p>
            <a:r>
              <a:rPr lang="en-US" sz="3300" dirty="0" smtClean="0"/>
              <a:t>PYTHON SCRIPT STARTING H2O GLM</a:t>
            </a:r>
            <a:endParaRPr lang="en-US" sz="3300" dirty="0"/>
          </a:p>
        </p:txBody>
      </p:sp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POST </a:t>
            </a:r>
            <a:r>
              <a:rPr lang="en-US" sz="1050" dirty="0">
                <a:solidFill>
                  <a:srgbClr val="404040"/>
                </a:solidFill>
              </a:rPr>
              <a:t>/3/</a:t>
            </a:r>
            <a:r>
              <a:rPr lang="en-US" sz="1050" dirty="0" err="1">
                <a:solidFill>
                  <a:srgbClr val="404040"/>
                </a:solidFill>
              </a:rPr>
              <a:t>ModelBuilders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err="1">
                <a:solidFill>
                  <a:srgbClr val="404040"/>
                </a:solidFill>
              </a:rPr>
              <a:t>glm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404040"/>
                </a:solidFill>
              </a:rPr>
              <a:t>glm_estimator.train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ModelBuilders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glm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endpoint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5299" y="2827647"/>
            <a:ext cx="2125609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Job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5299" y="3169919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algorithm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5299" y="3512192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GET 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smtClean="0">
                <a:solidFill>
                  <a:srgbClr val="404040"/>
                </a:solidFill>
              </a:rPr>
              <a:t>3/Models/</a:t>
            </a:r>
            <a:r>
              <a:rPr lang="en-US" sz="1050" dirty="0" err="1" smtClean="0">
                <a:solidFill>
                  <a:srgbClr val="404040"/>
                </a:solidFill>
              </a:rPr>
              <a:t>model_id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404040"/>
                </a:solidFill>
              </a:rPr>
              <a:t>g</a:t>
            </a:r>
            <a:r>
              <a:rPr lang="en-US" sz="1050" dirty="0" err="1" smtClean="0">
                <a:solidFill>
                  <a:srgbClr val="404040"/>
                </a:solidFill>
              </a:rPr>
              <a:t>lm_estimator.show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/3/Models endpoint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SCRIPT STARTING H2O </a:t>
            </a:r>
            <a:r>
              <a:rPr lang="en-US" dirty="0" smtClean="0"/>
              <a:t>GLM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 on Storm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71037" y="1063282"/>
            <a:ext cx="2653714" cy="3632543"/>
          </a:xfrm>
          <a:prstGeom prst="roundRect">
            <a:avLst/>
          </a:prstGeom>
          <a:solidFill>
            <a:schemeClr val="accent3">
              <a:lumMod val="7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ounded Rectangle 9"/>
          <p:cNvSpPr/>
          <p:nvPr/>
        </p:nvSpPr>
        <p:spPr>
          <a:xfrm>
            <a:off x="1601383" y="1063282"/>
            <a:ext cx="2684867" cy="363254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6181458" y="1490442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(Spout)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08132" y="2993494"/>
            <a:ext cx="737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(Bolt)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Scoring</a:t>
            </a:r>
          </a:p>
          <a:p>
            <a:pPr algn="ctr"/>
            <a:r>
              <a:rPr lang="en-US" sz="1050" dirty="0"/>
              <a:t>POJO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47891" y="2146696"/>
            <a:ext cx="0" cy="554338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77783" y="1178539"/>
            <a:ext cx="1940215" cy="85725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5077783" y="2834242"/>
            <a:ext cx="1940215" cy="141980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6251130" y="2136093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47891" y="4352197"/>
            <a:ext cx="0" cy="54389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656" y="4340546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Predictions</a:t>
            </a:r>
          </a:p>
        </p:txBody>
      </p:sp>
      <p:pic>
        <p:nvPicPr>
          <p:cNvPr id="21" name="Picture 20" descr="Unknow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71" y="3127780"/>
            <a:ext cx="752475" cy="857250"/>
          </a:xfrm>
          <a:prstGeom prst="rect">
            <a:avLst/>
          </a:prstGeom>
        </p:spPr>
      </p:pic>
      <p:pic>
        <p:nvPicPr>
          <p:cNvPr id="22" name="Picture 21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32" y="1178539"/>
            <a:ext cx="771525" cy="857250"/>
          </a:xfrm>
          <a:prstGeom prst="rect">
            <a:avLst/>
          </a:prstGeom>
        </p:spPr>
      </p:pic>
      <p:sp>
        <p:nvSpPr>
          <p:cNvPr id="26" name="Can 25"/>
          <p:cNvSpPr/>
          <p:nvPr/>
        </p:nvSpPr>
        <p:spPr>
          <a:xfrm>
            <a:off x="2357152" y="3127780"/>
            <a:ext cx="1188464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</a:p>
        </p:txBody>
      </p:sp>
      <p:sp>
        <p:nvSpPr>
          <p:cNvPr id="23" name="Cloud 22"/>
          <p:cNvSpPr/>
          <p:nvPr/>
        </p:nvSpPr>
        <p:spPr>
          <a:xfrm>
            <a:off x="2016290" y="1282044"/>
            <a:ext cx="1891002" cy="946612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2554" y="2136093"/>
            <a:ext cx="1261884" cy="25391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Emit POJO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4993" y="773751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Stream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20367" y="778097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Modeling workflow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61791" y="2333625"/>
            <a:ext cx="0" cy="91172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86175" y="2413092"/>
            <a:ext cx="1285875" cy="832255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85901" y="1823251"/>
            <a:ext cx="2667111" cy="2187630"/>
            <a:chOff x="2580175" y="3245079"/>
            <a:chExt cx="2631787" cy="1934953"/>
          </a:xfrm>
        </p:grpSpPr>
        <p:sp>
          <p:nvSpPr>
            <p:cNvPr id="24" name="Rectangle 23"/>
            <p:cNvSpPr/>
            <p:nvPr/>
          </p:nvSpPr>
          <p:spPr>
            <a:xfrm>
              <a:off x="2580176" y="4454425"/>
              <a:ext cx="2631786" cy="725607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400" b="1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HDFS=DATA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80175" y="3245079"/>
              <a:ext cx="898230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800" dirty="0" err="1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MLlib</a:t>
              </a:r>
              <a:endParaRPr lang="en-US" sz="135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78405" y="3245079"/>
              <a:ext cx="866778" cy="1209346"/>
            </a:xfrm>
            <a:prstGeom prst="rect">
              <a:avLst/>
            </a:prstGeom>
            <a:solidFill>
              <a:srgbClr val="FBE93A"/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H</a:t>
              </a:r>
              <a:r>
                <a:rPr lang="en-US" sz="135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2</a:t>
              </a: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5183" y="3245079"/>
              <a:ext cx="866778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SQL</a:t>
              </a:r>
              <a:endParaRPr lang="en-US" sz="24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85900" y="2854089"/>
            <a:ext cx="2667113" cy="3397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H</a:t>
            </a:r>
            <a:r>
              <a:rPr lang="en-US" sz="135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ORDD</a:t>
            </a:r>
            <a:endParaRPr lang="en-US" sz="1350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H</a:t>
            </a:r>
            <a:r>
              <a:rPr lang="en-US" sz="4050" baseline="-25000" dirty="0">
                <a:latin typeface="Futura LT Pro Book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O – The Killer-App for </a:t>
            </a:r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Spark</a:t>
            </a:r>
            <a:endParaRPr lang="en-US" dirty="0">
              <a:latin typeface="Futura LT Pro Boo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317051" y="1823250"/>
          <a:ext cx="3460172" cy="22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68"/>
                <a:gridCol w="2311604"/>
              </a:tblGrid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Futura LT Pro Book" pitchFamily="34" charset="0"/>
                        </a:rPr>
                        <a:t>In-Memory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Big Data, Columnar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ML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100x faster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Algos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R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CRAN, API, fast engine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API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Spark API, Java MM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Community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Devs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, Data Science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53463" y="1201468"/>
            <a:ext cx="27911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Futura LT Pro Book" pitchFamily="34" charset="0"/>
              </a:rPr>
              <a:t>H2O Sparkling Water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358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Spark (and Sparkling Water)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H2O runs as an application on a Spark cluster using spark-submit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Standard Spark 1.3+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Includes H2O on Spark on YARN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 and Spark nodes share a JVM process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H2ORDD facilitates easy data sharing between Spark (e.g. Spark SQL, </a:t>
            </a:r>
            <a:r>
              <a:rPr lang="en-US" dirty="0" err="1" smtClean="0">
                <a:solidFill>
                  <a:schemeClr val="tx1"/>
                </a:solidFill>
              </a:rPr>
              <a:t>MLlib</a:t>
            </a:r>
            <a:r>
              <a:rPr lang="en-US" dirty="0" smtClean="0">
                <a:solidFill>
                  <a:schemeClr val="tx1"/>
                </a:solidFill>
              </a:rPr>
              <a:t>) and H2O (e.g. Deep Learning)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Scala &amp; </a:t>
            </a:r>
            <a:r>
              <a:rPr lang="en-US" dirty="0" err="1" smtClean="0">
                <a:solidFill>
                  <a:schemeClr val="tx1"/>
                </a:solidFill>
              </a:rPr>
              <a:t>PySpark</a:t>
            </a:r>
            <a:r>
              <a:rPr lang="en-US" dirty="0" smtClean="0">
                <a:solidFill>
                  <a:schemeClr val="tx1"/>
                </a:solidFill>
              </a:rPr>
              <a:t> support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56571" y="976313"/>
            <a:ext cx="1935806" cy="39532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Application Life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384890" y="2839093"/>
            <a:ext cx="754288" cy="6914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Sparkling App</a:t>
            </a:r>
          </a:p>
          <a:p>
            <a:pPr algn="ctr"/>
            <a:r>
              <a:rPr lang="en-US" sz="1200" dirty="0"/>
              <a:t>jar file</a:t>
            </a:r>
          </a:p>
        </p:txBody>
      </p:sp>
      <p:sp>
        <p:nvSpPr>
          <p:cNvPr id="5" name="Oval 4"/>
          <p:cNvSpPr/>
          <p:nvPr/>
        </p:nvSpPr>
        <p:spPr>
          <a:xfrm>
            <a:off x="3115942" y="2598651"/>
            <a:ext cx="959428" cy="9594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Master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0306" y="3189415"/>
            <a:ext cx="853511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0306" y="288581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spark-submit</a:t>
            </a:r>
          </a:p>
        </p:txBody>
      </p:sp>
      <p:sp>
        <p:nvSpPr>
          <p:cNvPr id="9" name="Oval 8"/>
          <p:cNvSpPr/>
          <p:nvPr/>
        </p:nvSpPr>
        <p:spPr>
          <a:xfrm>
            <a:off x="4413382" y="1363006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6313" y="2161093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46751" y="1856132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13382" y="2598073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3877" y="3083641"/>
            <a:ext cx="256052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46751" y="3091199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3382" y="3832145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46751" y="4325271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956313" y="3510144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6188" y="322203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4201" y="243448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46750" y="19168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33548" y="1014270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36742" y="1363006"/>
            <a:ext cx="1764432" cy="958271"/>
            <a:chOff x="6258323" y="1817340"/>
            <a:chExt cx="2352576" cy="1277695"/>
          </a:xfrm>
        </p:grpSpPr>
        <p:sp>
          <p:nvSpPr>
            <p:cNvPr id="4" name="Rounded Rectangle 3"/>
            <p:cNvSpPr/>
            <p:nvPr/>
          </p:nvSpPr>
          <p:spPr>
            <a:xfrm>
              <a:off x="6258323" y="1817340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   Spark </a:t>
              </a:r>
            </a:p>
            <a:p>
              <a:r>
                <a:rPr lang="en-US" sz="1050" dirty="0"/>
                <a:t>Executor </a:t>
              </a:r>
            </a:p>
            <a:p>
              <a:r>
                <a:rPr lang="en-US" sz="1050" dirty="0"/>
                <a:t>    JVM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651566" y="2019607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</a:t>
              </a:r>
              <a:r>
                <a:rPr lang="en-US" sz="1050" baseline="-25000" dirty="0"/>
                <a:t>2</a:t>
              </a:r>
              <a:r>
                <a:rPr lang="en-US" sz="1050" dirty="0"/>
                <a:t>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24038" y="2482351"/>
              <a:ext cx="465295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56526" y="2557654"/>
              <a:ext cx="49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(4)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831760" y="2612064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</a:p>
        </p:txBody>
      </p:sp>
      <p:sp>
        <p:nvSpPr>
          <p:cNvPr id="44" name="Oval 43"/>
          <p:cNvSpPr/>
          <p:nvPr/>
        </p:nvSpPr>
        <p:spPr>
          <a:xfrm>
            <a:off x="6876693" y="2763764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31047" y="3110822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843237" y="3832145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</a:p>
        </p:txBody>
      </p:sp>
      <p:sp>
        <p:nvSpPr>
          <p:cNvPr id="59" name="Oval 58"/>
          <p:cNvSpPr/>
          <p:nvPr/>
        </p:nvSpPr>
        <p:spPr>
          <a:xfrm>
            <a:off x="6888169" y="3983845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42523" y="4330903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63858" y="2538037"/>
            <a:ext cx="3613250" cy="1087091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ounded Rectangle 44"/>
          <p:cNvSpPr/>
          <p:nvPr/>
        </p:nvSpPr>
        <p:spPr>
          <a:xfrm>
            <a:off x="3663858" y="3770433"/>
            <a:ext cx="3613250" cy="1103236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ounded Rectangle 37"/>
          <p:cNvSpPr/>
          <p:nvPr/>
        </p:nvSpPr>
        <p:spPr>
          <a:xfrm>
            <a:off x="3663858" y="1289497"/>
            <a:ext cx="3613250" cy="1092473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Rounded Rectangle 54"/>
          <p:cNvSpPr/>
          <p:nvPr/>
        </p:nvSpPr>
        <p:spPr>
          <a:xfrm>
            <a:off x="3438532" y="990458"/>
            <a:ext cx="4073525" cy="405523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Data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71816" y="135417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1" name="Oval 30"/>
          <p:cNvSpPr/>
          <p:nvPr/>
        </p:nvSpPr>
        <p:spPr>
          <a:xfrm>
            <a:off x="5371816" y="2589240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5371816" y="382331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2815" y="971408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79195" y="1266113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07381" y="168333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 62"/>
          <p:cNvSpPr/>
          <p:nvPr/>
        </p:nvSpPr>
        <p:spPr>
          <a:xfrm>
            <a:off x="4107381" y="173594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Rectangle 63"/>
          <p:cNvSpPr/>
          <p:nvPr/>
        </p:nvSpPr>
        <p:spPr>
          <a:xfrm>
            <a:off x="4107381" y="178672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64"/>
          <p:cNvSpPr/>
          <p:nvPr/>
        </p:nvSpPr>
        <p:spPr>
          <a:xfrm>
            <a:off x="4107381" y="183991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4107381" y="1893107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66"/>
          <p:cNvSpPr/>
          <p:nvPr/>
        </p:nvSpPr>
        <p:spPr>
          <a:xfrm>
            <a:off x="4107381" y="19462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4107381" y="292680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107381" y="297941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 69"/>
          <p:cNvSpPr/>
          <p:nvPr/>
        </p:nvSpPr>
        <p:spPr>
          <a:xfrm>
            <a:off x="4107381" y="30301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Rectangle 70"/>
          <p:cNvSpPr/>
          <p:nvPr/>
        </p:nvSpPr>
        <p:spPr>
          <a:xfrm>
            <a:off x="4107381" y="308339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71"/>
          <p:cNvSpPr/>
          <p:nvPr/>
        </p:nvSpPr>
        <p:spPr>
          <a:xfrm>
            <a:off x="4107381" y="313658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72"/>
          <p:cNvSpPr/>
          <p:nvPr/>
        </p:nvSpPr>
        <p:spPr>
          <a:xfrm>
            <a:off x="4107381" y="318977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73"/>
          <p:cNvSpPr/>
          <p:nvPr/>
        </p:nvSpPr>
        <p:spPr>
          <a:xfrm>
            <a:off x="4107381" y="417516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Rectangle 74"/>
          <p:cNvSpPr/>
          <p:nvPr/>
        </p:nvSpPr>
        <p:spPr>
          <a:xfrm>
            <a:off x="4107381" y="422777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75"/>
          <p:cNvSpPr/>
          <p:nvPr/>
        </p:nvSpPr>
        <p:spPr>
          <a:xfrm>
            <a:off x="4107381" y="427855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76"/>
          <p:cNvSpPr/>
          <p:nvPr/>
        </p:nvSpPr>
        <p:spPr>
          <a:xfrm>
            <a:off x="4107381" y="433175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/>
          <p:cNvSpPr/>
          <p:nvPr/>
        </p:nvSpPr>
        <p:spPr>
          <a:xfrm>
            <a:off x="4107381" y="438494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/>
          <p:cNvSpPr/>
          <p:nvPr/>
        </p:nvSpPr>
        <p:spPr>
          <a:xfrm>
            <a:off x="4107381" y="443813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79"/>
          <p:cNvSpPr/>
          <p:nvPr/>
        </p:nvSpPr>
        <p:spPr>
          <a:xfrm>
            <a:off x="6587994" y="168492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Rectangle 80"/>
          <p:cNvSpPr/>
          <p:nvPr/>
        </p:nvSpPr>
        <p:spPr>
          <a:xfrm>
            <a:off x="6587994" y="173753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Rectangle 85"/>
          <p:cNvSpPr/>
          <p:nvPr/>
        </p:nvSpPr>
        <p:spPr>
          <a:xfrm>
            <a:off x="6587994" y="292495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6"/>
          <p:cNvSpPr/>
          <p:nvPr/>
        </p:nvSpPr>
        <p:spPr>
          <a:xfrm>
            <a:off x="6587994" y="297756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/>
          <p:cNvSpPr/>
          <p:nvPr/>
        </p:nvSpPr>
        <p:spPr>
          <a:xfrm>
            <a:off x="6587994" y="41733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92"/>
          <p:cNvSpPr/>
          <p:nvPr/>
        </p:nvSpPr>
        <p:spPr>
          <a:xfrm>
            <a:off x="6587994" y="422592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Can 13"/>
          <p:cNvSpPr/>
          <p:nvPr/>
        </p:nvSpPr>
        <p:spPr>
          <a:xfrm>
            <a:off x="1895724" y="1145782"/>
            <a:ext cx="667245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713251" y="1836854"/>
            <a:ext cx="1134851" cy="306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10105" y="2845607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610106" y="3250959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01121" y="19053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34888" y="25270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1239" y="328434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62494" y="2525498"/>
            <a:ext cx="1679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98" name="Rounded Rectangle 97"/>
          <p:cNvSpPr/>
          <p:nvPr/>
        </p:nvSpPr>
        <p:spPr>
          <a:xfrm>
            <a:off x="6474532" y="1598207"/>
            <a:ext cx="518951" cy="2966653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TextBox 98"/>
          <p:cNvSpPr txBox="1"/>
          <p:nvPr/>
        </p:nvSpPr>
        <p:spPr>
          <a:xfrm>
            <a:off x="6543818" y="2234549"/>
            <a:ext cx="377139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1540" y="1599852"/>
            <a:ext cx="575378" cy="296665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TextBox 115"/>
          <p:cNvSpPr txBox="1"/>
          <p:nvPr/>
        </p:nvSpPr>
        <p:spPr>
          <a:xfrm>
            <a:off x="3574103" y="4629787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79195" y="3390020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9562" y="2231716"/>
            <a:ext cx="444830" cy="7386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1133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5272" y="244544"/>
            <a:ext cx="57946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333333"/>
                </a:solidFill>
                <a:latin typeface="Open Sans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2" y="687759"/>
            <a:ext cx="6467446" cy="38344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FOR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200151"/>
            <a:ext cx="86995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Download </a:t>
            </a:r>
            <a:r>
              <a:rPr lang="en-US" sz="2800" dirty="0"/>
              <a:t>and go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www.h2o.ai/download</a:t>
            </a:r>
            <a:endParaRPr lang="en-US" sz="2800" dirty="0" smtClean="0"/>
          </a:p>
          <a:p>
            <a:r>
              <a:rPr lang="en-US" sz="2800" dirty="0" smtClean="0"/>
              <a:t>Documentation: </a:t>
            </a:r>
            <a:r>
              <a:rPr lang="en-US" sz="2800" dirty="0" smtClean="0">
                <a:hlinkClick r:id="rId3"/>
              </a:rPr>
              <a:t>http://docs.h2o.ai/</a:t>
            </a:r>
            <a:endParaRPr lang="en-US" sz="2800" dirty="0" smtClean="0"/>
          </a:p>
          <a:p>
            <a:r>
              <a:rPr lang="en-US" sz="2800" dirty="0" smtClean="0"/>
              <a:t>Booklets</a:t>
            </a:r>
            <a:r>
              <a:rPr lang="en-US" sz="2800" dirty="0"/>
              <a:t>, </a:t>
            </a:r>
            <a:r>
              <a:rPr lang="en-US" sz="2800" dirty="0" smtClean="0"/>
              <a:t>Datasheet: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://www.h2o.ai/resources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5"/>
              </a:rPr>
              <a:t>http://github.com/h2oai/</a:t>
            </a:r>
            <a:endParaRPr lang="en-US" sz="2800" dirty="0" smtClean="0"/>
          </a:p>
          <a:p>
            <a:r>
              <a:rPr lang="en-US" sz="2800" dirty="0" smtClean="0"/>
              <a:t>Training: </a:t>
            </a:r>
            <a:r>
              <a:rPr lang="en-US" sz="2800" dirty="0" smtClean="0">
                <a:hlinkClick r:id="rId6"/>
              </a:rPr>
              <a:t>http://learn.h2o.ai/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CONTRIBUTE: </a:t>
            </a:r>
            <a:r>
              <a:rPr lang="en-US" dirty="0" smtClean="0">
                <a:hlinkClick r:id="rId2"/>
              </a:rPr>
              <a:t>http://github.com/h2oai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COMMIT: </a:t>
            </a:r>
            <a:r>
              <a:rPr lang="en-US" dirty="0" smtClean="0">
                <a:hlinkClick r:id="rId3"/>
              </a:rPr>
              <a:t>careers@h2o.ai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(Algorithm engineers, software engineers, </a:t>
            </a:r>
            <a:br>
              <a:rPr lang="en-US" sz="2400" dirty="0" smtClean="0"/>
            </a:br>
            <a:r>
              <a:rPr lang="en-US" sz="2400" dirty="0" smtClean="0"/>
              <a:t>customer data scientists, solutions architects, </a:t>
            </a:r>
            <a:r>
              <a:rPr lang="is-IS" sz="2400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6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AMI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1783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Lead, Customer Data Science @ H2O.ai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John Deere: </a:t>
            </a:r>
            <a:r>
              <a:rPr lang="en-US" dirty="0"/>
              <a:t>Research, Software Product Development, High Tech Ventures</a:t>
            </a:r>
          </a:p>
          <a:p>
            <a:pPr marL="0" indent="0">
              <a:buNone/>
            </a:pPr>
            <a:r>
              <a:rPr lang="en-US" dirty="0"/>
              <a:t>Lots of time dealing with data off of machines, equipment, satellites, </a:t>
            </a:r>
            <a:r>
              <a:rPr lang="en-US" dirty="0" smtClean="0"/>
              <a:t>weather, radar</a:t>
            </a:r>
            <a:r>
              <a:rPr lang="en-US" dirty="0"/>
              <a:t>, hand sampled, and on.</a:t>
            </a:r>
          </a:p>
          <a:p>
            <a:pPr marL="0" indent="0">
              <a:buNone/>
            </a:pPr>
            <a:r>
              <a:rPr lang="en-US" dirty="0" smtClean="0"/>
              <a:t>Geospatial, temporal </a:t>
            </a:r>
            <a:r>
              <a:rPr lang="en-US" dirty="0"/>
              <a:t>/ time series data almost all from sensors.</a:t>
            </a:r>
          </a:p>
          <a:p>
            <a:pPr marL="0" indent="0">
              <a:buNone/>
            </a:pPr>
            <a:r>
              <a:rPr lang="en-US" dirty="0"/>
              <a:t>Previously at startups and consulting (Red Sky Interactive, </a:t>
            </a:r>
            <a:r>
              <a:rPr lang="en-US" dirty="0" err="1"/>
              <a:t>Nuforia</a:t>
            </a:r>
            <a:r>
              <a:rPr lang="en-US" dirty="0"/>
              <a:t>, </a:t>
            </a:r>
            <a:r>
              <a:rPr lang="en-US" dirty="0" err="1"/>
              <a:t>NetExplorer</a:t>
            </a:r>
            <a:r>
              <a:rPr lang="en-US" dirty="0"/>
              <a:t>, Perot Systems, a few of my own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Engineering &amp; </a:t>
            </a:r>
            <a:r>
              <a:rPr lang="en-US" dirty="0"/>
              <a:t>Management MIT</a:t>
            </a:r>
            <a:br>
              <a:rPr lang="en-US" dirty="0"/>
            </a:br>
            <a:r>
              <a:rPr lang="en-US" dirty="0"/>
              <a:t>Physics Georgia </a:t>
            </a:r>
            <a:r>
              <a:rPr lang="en-US" dirty="0" smtClean="0"/>
              <a:t>Tech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hank@h2oai.com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hankroark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https://www.linkedin.com/in/hankroark</a:t>
            </a: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4694504"/>
              </p:ext>
            </p:extLst>
          </p:nvPr>
        </p:nvGraphicFramePr>
        <p:xfrm>
          <a:off x="266700" y="749300"/>
          <a:ext cx="8597900" cy="371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What IS H2O?</a:t>
            </a:r>
            <a:endParaRPr lang="en-US" sz="2800" b="1" cap="all" spc="4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iction-engine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055" y="509108"/>
            <a:ext cx="4185890" cy="4893863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795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1" y="762001"/>
            <a:ext cx="7704666" cy="4182532"/>
            <a:chOff x="1216151" y="1096203"/>
            <a:chExt cx="6669573" cy="3699171"/>
          </a:xfrm>
        </p:grpSpPr>
        <p:sp>
          <p:nvSpPr>
            <p:cNvPr id="71" name="Rectangle 70"/>
            <p:cNvSpPr/>
            <p:nvPr/>
          </p:nvSpPr>
          <p:spPr>
            <a:xfrm>
              <a:off x="2140803" y="1628759"/>
              <a:ext cx="5744921" cy="18436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40803" y="1622410"/>
              <a:ext cx="5744921" cy="300083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560794" y="2008654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40801" y="1096204"/>
              <a:ext cx="5744923" cy="497861"/>
              <a:chOff x="1330401" y="1343066"/>
              <a:chExt cx="7659897" cy="663815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1330401" y="1343066"/>
                <a:ext cx="408754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459518" y="1343066"/>
                <a:ext cx="142551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922312" y="1343066"/>
                <a:ext cx="2067986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</p:grpSp>
        <p:sp>
          <p:nvSpPr>
            <p:cNvPr id="293" name="Rectangle 292"/>
            <p:cNvSpPr/>
            <p:nvPr/>
          </p:nvSpPr>
          <p:spPr>
            <a:xfrm>
              <a:off x="1216151" y="1096203"/>
              <a:ext cx="789703" cy="369917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12511" y="1283203"/>
              <a:ext cx="606785" cy="474118"/>
              <a:chOff x="226015" y="1592399"/>
              <a:chExt cx="809046" cy="632157"/>
            </a:xfrm>
          </p:grpSpPr>
          <p:sp>
            <p:nvSpPr>
              <p:cNvPr id="295" name="Magnetic Disk 294"/>
              <p:cNvSpPr/>
              <p:nvPr/>
            </p:nvSpPr>
            <p:spPr>
              <a:xfrm>
                <a:off x="226015" y="1592399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26015" y="1841914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HDFS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12511" y="2230092"/>
              <a:ext cx="606785" cy="474118"/>
              <a:chOff x="226015" y="2854917"/>
              <a:chExt cx="809046" cy="632157"/>
            </a:xfrm>
          </p:grpSpPr>
          <p:sp>
            <p:nvSpPr>
              <p:cNvPr id="298" name="Magnetic Disk 297"/>
              <p:cNvSpPr/>
              <p:nvPr/>
            </p:nvSpPr>
            <p:spPr>
              <a:xfrm>
                <a:off x="226015" y="2854917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26015" y="3104432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S3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12511" y="3176980"/>
              <a:ext cx="606785" cy="474118"/>
              <a:chOff x="226015" y="4117435"/>
              <a:chExt cx="809046" cy="632157"/>
            </a:xfrm>
          </p:grpSpPr>
          <p:sp>
            <p:nvSpPr>
              <p:cNvPr id="301" name="Magnetic Disk 300"/>
              <p:cNvSpPr/>
              <p:nvPr/>
            </p:nvSpPr>
            <p:spPr>
              <a:xfrm>
                <a:off x="226015" y="4117435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226015" y="4369406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SQL 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2511" y="4123868"/>
              <a:ext cx="606785" cy="474118"/>
              <a:chOff x="226015" y="5379952"/>
              <a:chExt cx="809046" cy="632157"/>
            </a:xfrm>
          </p:grpSpPr>
          <p:sp>
            <p:nvSpPr>
              <p:cNvPr id="304" name="Magnetic Disk 303"/>
              <p:cNvSpPr/>
              <p:nvPr/>
            </p:nvSpPr>
            <p:spPr>
              <a:xfrm>
                <a:off x="226015" y="5379952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226015" y="5615768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 err="1">
                    <a:solidFill>
                      <a:prstClr val="white"/>
                    </a:solidFill>
                    <a:latin typeface="Calibri"/>
                    <a:cs typeface="Calibri"/>
                  </a:rPr>
                  <a:t>NoSQL</a:t>
                </a:r>
                <a:endParaRPr lang="en-US" sz="788" dirty="0">
                  <a:solidFill>
                    <a:prstClr val="white"/>
                  </a:solidFill>
                  <a:latin typeface="Calibri"/>
                  <a:cs typeface="Calibri"/>
                </a:endParaRPr>
              </a:p>
            </p:txBody>
          </p:sp>
        </p:grpSp>
        <p:cxnSp>
          <p:nvCxnSpPr>
            <p:cNvPr id="306" name="Straight Arrow Connector 305"/>
            <p:cNvCxnSpPr/>
            <p:nvPr/>
          </p:nvCxnSpPr>
          <p:spPr>
            <a:xfrm>
              <a:off x="5584002" y="2622264"/>
              <a:ext cx="66842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07" name="TextBox 306"/>
            <p:cNvSpPr txBox="1"/>
            <p:nvPr/>
          </p:nvSpPr>
          <p:spPr>
            <a:xfrm>
              <a:off x="5188497" y="2709534"/>
              <a:ext cx="14664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Classification</a:t>
              </a:r>
            </a:p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Regression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560794" y="2129812"/>
              <a:ext cx="97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>
                  <a:solidFill>
                    <a:prstClr val="black"/>
                  </a:solidFill>
                  <a:latin typeface="Calibri"/>
                  <a:cs typeface="Calibri"/>
                </a:rPr>
                <a:t>Feature Engineering</a:t>
              </a: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2307099" y="2047845"/>
              <a:ext cx="1450567" cy="1235038"/>
              <a:chOff x="1975447" y="2810724"/>
              <a:chExt cx="2560017" cy="2179640"/>
            </a:xfrm>
            <a:effectLst/>
          </p:grpSpPr>
          <p:grpSp>
            <p:nvGrpSpPr>
              <p:cNvPr id="314" name="Group 313"/>
              <p:cNvGrpSpPr/>
              <p:nvPr/>
            </p:nvGrpSpPr>
            <p:grpSpPr>
              <a:xfrm>
                <a:off x="1975447" y="2810724"/>
                <a:ext cx="2560017" cy="2075467"/>
                <a:chOff x="2640648" y="2250227"/>
                <a:chExt cx="2922855" cy="2629440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2640648" y="2250227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640648" y="3152625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2640648" y="4055022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1975447" y="2953215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In-Memory</a:t>
                </a: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975447" y="3656691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Map Reduce/Fork Join</a:t>
                </a: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975447" y="4338553"/>
                <a:ext cx="2560017" cy="65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Columnar Compression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306778" y="2035474"/>
              <a:ext cx="1450567" cy="1194284"/>
              <a:chOff x="6885037" y="2595428"/>
              <a:chExt cx="1934089" cy="1592378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6885037" y="2595428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6885037" y="3145736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885037" y="3696045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6885037" y="2712785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Deep Learning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6885037" y="3232376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PCA, GLM, Cox</a:t>
                </a: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885037" y="3666796"/>
                <a:ext cx="193408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Random Forest / GBM Ensembles</a:t>
                </a:r>
              </a:p>
            </p:txBody>
          </p:sp>
        </p:grpSp>
        <p:cxnSp>
          <p:nvCxnSpPr>
            <p:cNvPr id="331" name="Straight Arrow Connector 330"/>
            <p:cNvCxnSpPr/>
            <p:nvPr/>
          </p:nvCxnSpPr>
          <p:spPr>
            <a:xfrm>
              <a:off x="3797186" y="2617449"/>
              <a:ext cx="72408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32" name="TextBox 331"/>
            <p:cNvSpPr txBox="1"/>
            <p:nvPr/>
          </p:nvSpPr>
          <p:spPr>
            <a:xfrm>
              <a:off x="2140803" y="1622409"/>
              <a:ext cx="57449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Fast Modeling Engine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305736" y="4000404"/>
              <a:ext cx="4291801" cy="474118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07099" y="4028861"/>
              <a:ext cx="6608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/>
                  <a:cs typeface="Calibri"/>
                </a:rPr>
                <a:t>Streaming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328850" y="4057366"/>
              <a:ext cx="45466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Nano Fast Java Scoring Engines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51481" y="2237218"/>
              <a:ext cx="76360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Matrix Factorization</a:t>
              </a:r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4389" y="1246702"/>
              <a:ext cx="256042" cy="194239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7721" y="1294963"/>
              <a:ext cx="518207" cy="146484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5120" y="1145569"/>
              <a:ext cx="197798" cy="362663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1272" y="1266690"/>
              <a:ext cx="681575" cy="197845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1769" y="1208558"/>
              <a:ext cx="564134" cy="308833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87" r="99275">
                          <a14:foregroundMark x1="6594" y1="57121" x2="6594" y2="57121"/>
                          <a14:foregroundMark x1="25217" y1="58030" x2="25217" y2="58030"/>
                          <a14:foregroundMark x1="40000" y1="50909" x2="40000" y2="50909"/>
                          <a14:foregroundMark x1="80652" y1="58030" x2="80652" y2="58030"/>
                          <a14:foregroundMark x1="92899" y1="40303" x2="92899" y2="403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6683" y="1226722"/>
              <a:ext cx="523946" cy="250583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0591" y="1283203"/>
              <a:ext cx="808053" cy="158244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5176738" y="2375063"/>
              <a:ext cx="146646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Clustering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60794" y="2634385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563976" y="2805720"/>
              <a:ext cx="978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 err="1">
                  <a:solidFill>
                    <a:prstClr val="black"/>
                  </a:solidFill>
                  <a:latin typeface="Calibri"/>
                  <a:cs typeface="Calibri"/>
                </a:rPr>
                <a:t>Munging</a:t>
              </a:r>
              <a:endParaRPr lang="en-US" sz="900" cap="all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6331" y="1294963"/>
              <a:ext cx="979908" cy="151817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rot="5400000">
              <a:off x="5711245" y="3711114"/>
              <a:ext cx="427242" cy="1191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>
            <a:xfrm>
              <a:off x="2005853" y="4345934"/>
              <a:ext cx="1299882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2005853" y="2602675"/>
              <a:ext cx="205239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1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4807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85900" y="45441"/>
            <a:ext cx="6172200" cy="56875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H2O SOFTWARE STACK</a:t>
            </a:r>
            <a:endParaRPr lang="en-US" sz="33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9349" y="713221"/>
            <a:ext cx="5485302" cy="4200559"/>
            <a:chOff x="2143804" y="713221"/>
            <a:chExt cx="5485302" cy="4200559"/>
          </a:xfrm>
        </p:grpSpPr>
        <p:sp>
          <p:nvSpPr>
            <p:cNvPr id="63" name="Rectangle 62"/>
            <p:cNvSpPr/>
            <p:nvPr/>
          </p:nvSpPr>
          <p:spPr>
            <a:xfrm>
              <a:off x="2168867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43804" y="713221"/>
              <a:ext cx="5485301" cy="643481"/>
            </a:xfrm>
            <a:prstGeom prst="rect">
              <a:avLst/>
            </a:prstGeom>
            <a:solidFill>
              <a:srgbClr val="F8E805">
                <a:alpha val="19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338220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1357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4494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7632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8217" y="1010548"/>
              <a:ext cx="9333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JavaScript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6291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4363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Python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9630" y="1010548"/>
              <a:ext cx="912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Excel/Tableau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60397" y="1432015"/>
              <a:ext cx="4243460" cy="387323"/>
              <a:chOff x="2104765" y="1852326"/>
              <a:chExt cx="6873673" cy="627397"/>
            </a:xfrm>
          </p:grpSpPr>
          <p:sp>
            <p:nvSpPr>
              <p:cNvPr id="19" name="Cloud 18"/>
              <p:cNvSpPr/>
              <p:nvPr/>
            </p:nvSpPr>
            <p:spPr>
              <a:xfrm>
                <a:off x="2104765" y="1852326"/>
                <a:ext cx="6873673" cy="627397"/>
              </a:xfrm>
              <a:prstGeom prst="cloud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37242" y="1969263"/>
                <a:ext cx="4190426" cy="41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"/>
                    <a:cs typeface="Segoe UI"/>
                  </a:rPr>
                  <a:t>Network</a:t>
                </a:r>
                <a:endParaRPr lang="en-US" sz="1200" dirty="0">
                  <a:latin typeface="Segoe UI"/>
                  <a:cs typeface="Segoe UI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68868" y="1922096"/>
              <a:ext cx="5460238" cy="729684"/>
            </a:xfrm>
            <a:prstGeom prst="rect">
              <a:avLst/>
            </a:prstGeom>
            <a:solidFill>
              <a:srgbClr val="FFE066">
                <a:alpha val="2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867" y="2651780"/>
              <a:ext cx="5460238" cy="83859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868" y="3490369"/>
              <a:ext cx="2730629" cy="1022430"/>
            </a:xfrm>
            <a:prstGeom prst="rect">
              <a:avLst/>
            </a:prstGeom>
            <a:solidFill>
              <a:srgbClr val="FAED97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9497" y="3490369"/>
              <a:ext cx="2729608" cy="1022430"/>
            </a:xfrm>
            <a:prstGeom prst="rect">
              <a:avLst/>
            </a:prstGeom>
            <a:solidFill>
              <a:schemeClr val="bg1">
                <a:lumMod val="85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8218" y="2063676"/>
              <a:ext cx="2475826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89143" y="2063676"/>
              <a:ext cx="2482112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5089" y="2201734"/>
              <a:ext cx="2475824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latin typeface="Segoe UI"/>
                  <a:cs typeface="Segoe UI"/>
                </a:rPr>
                <a:t>Rapids  Expression Evaluation Engine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9930" y="2207337"/>
              <a:ext cx="12878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smtClean="0">
                  <a:latin typeface="Segoe UI"/>
                  <a:cs typeface="Segoe UI"/>
                </a:rPr>
                <a:t>Scala / Java</a:t>
              </a:r>
              <a:endParaRPr lang="en-US" sz="1050" dirty="0">
                <a:latin typeface="Segoe UI"/>
                <a:cs typeface="Segoe UI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39058" y="2107633"/>
              <a:ext cx="1106591" cy="426908"/>
              <a:chOff x="6408329" y="2911430"/>
              <a:chExt cx="1355455" cy="6915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408329" y="2911430"/>
                <a:ext cx="1355455" cy="6697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56739" y="2929912"/>
                <a:ext cx="1307045" cy="6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71031" y="2749124"/>
              <a:ext cx="1195985" cy="675228"/>
              <a:chOff x="6589355" y="3831162"/>
              <a:chExt cx="1594646" cy="9003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589355" y="3831162"/>
                <a:ext cx="1594646" cy="9003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25030" y="4053427"/>
                <a:ext cx="15137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338216" y="2749124"/>
              <a:ext cx="1195988" cy="675228"/>
              <a:chOff x="1345601" y="3831162"/>
              <a:chExt cx="1594650" cy="90030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45602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45601" y="4131961"/>
                <a:ext cx="159464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Parse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9155" y="2740490"/>
              <a:ext cx="1195987" cy="715581"/>
              <a:chOff x="3061215" y="3835394"/>
              <a:chExt cx="1594649" cy="95410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61215" y="3835394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061215" y="3835394"/>
                <a:ext cx="1594649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GLM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GBM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RF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Deep Learning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K-Means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PCA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960094" y="2749124"/>
              <a:ext cx="1195987" cy="675228"/>
              <a:chOff x="4880170" y="3831162"/>
              <a:chExt cx="1594649" cy="90030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80170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80170" y="4053427"/>
                <a:ext cx="159464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In-H2O Prediction Engine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38216" y="3615744"/>
              <a:ext cx="2475828" cy="775298"/>
              <a:chOff x="1029428" y="5500726"/>
              <a:chExt cx="2697620" cy="10337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Fluid Vector Frame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Distributed K/V Store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Non-blocking Hash Map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89143" y="3615744"/>
              <a:ext cx="2482112" cy="775298"/>
              <a:chOff x="1029428" y="5500726"/>
              <a:chExt cx="2697620" cy="103373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Job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404040"/>
                    </a:solidFill>
                  </a:rPr>
                  <a:t>MRTask</a:t>
                </a:r>
                <a:endParaRPr lang="en-US" sz="105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Fork/Join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04239" y="931473"/>
              <a:ext cx="914231" cy="342104"/>
              <a:chOff x="7123800" y="1590370"/>
              <a:chExt cx="1218974" cy="45613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123800" y="1590370"/>
                <a:ext cx="1211924" cy="45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126463" y="1690601"/>
                <a:ext cx="12163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/>
                    <a:cs typeface="Segoe UI"/>
                  </a:rPr>
                  <a:t>Flow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38220" y="727876"/>
              <a:ext cx="5074963" cy="230832"/>
              <a:chOff x="3094402" y="647265"/>
              <a:chExt cx="1472330" cy="431326"/>
            </a:xfrm>
            <a:effectLst>
              <a:outerShdw blurRad="34925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3094402" y="727175"/>
                <a:ext cx="1472330" cy="2853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94402" y="647265"/>
                <a:ext cx="1472330" cy="4313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168867" y="4612224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Spark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5573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97736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0196" y="4615915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Segoe UI"/>
                  <a:cs typeface="Segoe UI"/>
                </a:rPr>
                <a:t>Hadoop</a:t>
              </a:r>
              <a:endParaRPr lang="en-US" sz="1200" dirty="0">
                <a:latin typeface="Segoe UI"/>
                <a:cs typeface="Segoe UI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44358" y="4615915"/>
              <a:ext cx="1775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Standalone H2O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Hadoop (and YARN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8813800" cy="414081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 can launch H2O directly on Hadoop:</a:t>
            </a:r>
          </a:p>
          <a:p>
            <a:pPr marL="342900" lvl="1" indent="0">
              <a:buNone/>
            </a:pP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$ 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hadoop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jar h2odriver.jar … -nodes 3 –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mapperXmx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50g</a:t>
            </a:r>
          </a:p>
          <a:p>
            <a:pPr lvl="1"/>
            <a:endParaRPr lang="en-US" sz="1725" b="1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H2O uses Hadoop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to get CPU and Memory on the cluster, not to manage work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H2O mappers stay at 0% progress forever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Until you shut down the H2O job yourself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mappers (3 in this case) must be running at the same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mappers communicate with each other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Form an H2O cluster on-the-spot within your Hadoop environment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Hadoop reducers(!)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Special YARN memory settings for large mappers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yarn.nodemanager.resource.memory-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yarn.scheduler.maximum</a:t>
            </a:r>
            <a:r>
              <a:rPr lang="en-US" dirty="0">
                <a:solidFill>
                  <a:schemeClr val="tx1"/>
                </a:solidFill>
              </a:rPr>
              <a:t>-allocation-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CPU resources controlled via –</a:t>
            </a:r>
            <a:r>
              <a:rPr lang="en-US" dirty="0" err="1" smtClean="0">
                <a:solidFill>
                  <a:schemeClr val="tx1"/>
                </a:solidFill>
              </a:rPr>
              <a:t>nthreads</a:t>
            </a:r>
            <a:r>
              <a:rPr lang="en-US" dirty="0" smtClean="0">
                <a:solidFill>
                  <a:schemeClr val="tx1"/>
                </a:solidFill>
              </a:rPr>
              <a:t> h2o command line argument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1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H2O on YARN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3" name="Oval 22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4730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Rounded Rectangle 33"/>
          <p:cNvSpPr/>
          <p:nvPr/>
        </p:nvSpPr>
        <p:spPr>
          <a:xfrm>
            <a:off x="469443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ounded Rectangle 36"/>
          <p:cNvSpPr/>
          <p:nvPr/>
        </p:nvSpPr>
        <p:spPr>
          <a:xfrm>
            <a:off x="687384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2" name="Oval 41"/>
          <p:cNvSpPr/>
          <p:nvPr/>
        </p:nvSpPr>
        <p:spPr>
          <a:xfrm>
            <a:off x="32893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4" name="Oval 43"/>
          <p:cNvSpPr/>
          <p:nvPr/>
        </p:nvSpPr>
        <p:spPr>
          <a:xfrm>
            <a:off x="47371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7" name="Oval 46"/>
          <p:cNvSpPr/>
          <p:nvPr/>
        </p:nvSpPr>
        <p:spPr>
          <a:xfrm>
            <a:off x="6920302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1316</Words>
  <Application>Microsoft Macintosh PowerPoint</Application>
  <PresentationFormat>On-screen Show (16:9)</PresentationFormat>
  <Paragraphs>406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</vt:lpstr>
      <vt:lpstr>Courier New</vt:lpstr>
      <vt:lpstr>Futura Light</vt:lpstr>
      <vt:lpstr>Futura LT Pro Book</vt:lpstr>
      <vt:lpstr>Menlo Regular</vt:lpstr>
      <vt:lpstr>Open Sans</vt:lpstr>
      <vt:lpstr>Palatino Linotype</vt:lpstr>
      <vt:lpstr>Segoe UI</vt:lpstr>
      <vt:lpstr>Segoe UI Semibold</vt:lpstr>
      <vt:lpstr>Segoe UI Semilight</vt:lpstr>
      <vt:lpstr>Times New Roman</vt:lpstr>
      <vt:lpstr>Arial</vt:lpstr>
      <vt:lpstr>Custom Design</vt:lpstr>
      <vt:lpstr>Force multiplier for data science: Introduction to H2O</vt:lpstr>
      <vt:lpstr>DEMONSTRATION</vt:lpstr>
      <vt:lpstr>WHO AMI I</vt:lpstr>
      <vt:lpstr>PowerPoint Presentation</vt:lpstr>
      <vt:lpstr>Accuracy with speed and scale</vt:lpstr>
      <vt:lpstr>PowerPoint Presentation</vt:lpstr>
      <vt:lpstr>H2O SOFTWARE STACK</vt:lpstr>
      <vt:lpstr>Hadoop (and YARN)</vt:lpstr>
      <vt:lpstr>H2O on YARN Deployment</vt:lpstr>
      <vt:lpstr>Now You Have an H2O Cluster</vt:lpstr>
      <vt:lpstr>Read Data from HDFS Once</vt:lpstr>
      <vt:lpstr>Build Models in-Memory</vt:lpstr>
      <vt:lpstr>PYTHON AND R OBJECTS ARE PROXIES FOR BIG DATA </vt:lpstr>
      <vt:lpstr>PYTHON AND R OBJECTS ARE PROXIES FOR BIG DATA </vt:lpstr>
      <vt:lpstr>PYTHON AND R OBJECTS ARE PROXIES FOR BIG DATA </vt:lpstr>
      <vt:lpstr>PYTHON SCRIPT STARTING H2O GLM</vt:lpstr>
      <vt:lpstr>PYTHON SCRIPT STARTING H2O GLM</vt:lpstr>
      <vt:lpstr>H2O on Storm</vt:lpstr>
      <vt:lpstr>H2O – The Killer-App for Spark</vt:lpstr>
      <vt:lpstr>Spark (and Sparkling Water)</vt:lpstr>
      <vt:lpstr>Sparkling Water Application Life Cycle</vt:lpstr>
      <vt:lpstr>Sparkling Water Data Distribution</vt:lpstr>
      <vt:lpstr>OPEN FOR INTEGRATION</vt:lpstr>
      <vt:lpstr>RESOURCES</vt:lpstr>
      <vt:lpstr>GET INVOLVED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hank@h2oai.com</cp:lastModifiedBy>
  <cp:revision>130</cp:revision>
  <dcterms:created xsi:type="dcterms:W3CDTF">2015-09-15T15:26:47Z</dcterms:created>
  <dcterms:modified xsi:type="dcterms:W3CDTF">2016-01-16T15:07:24Z</dcterms:modified>
</cp:coreProperties>
</file>