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82" r:id="rId4"/>
    <p:sldMasterId id="2147483683" r:id="rId5"/>
    <p:sldMasterId id="2147483684" r:id="rId6"/>
    <p:sldMasterId id="214748368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11" Type="http://schemas.openxmlformats.org/officeDocument/2006/relationships/slide" Target="slides/slide3.xml"/><Relationship Id="rId22" Type="http://schemas.openxmlformats.org/officeDocument/2006/relationships/slide" Target="slides/slide14.xml"/><Relationship Id="rId10" Type="http://schemas.openxmlformats.org/officeDocument/2006/relationships/slide" Target="slides/slide2.xml"/><Relationship Id="rId21" Type="http://schemas.openxmlformats.org/officeDocument/2006/relationships/slide" Target="slides/slide13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never goes into or through 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tells H2O what to do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has a pointer to the big data that lives in H2O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on the R object are intercepted using operator overleading and forwarded to H2O via the REST API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H2OFrame object in R is a proxy for the big data in H2O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 df= H2O.imporrtFile(“hdfs://path/to/data.csv”)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h2o&gt;_df is an H2OFrame object in R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never goes into or through 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tells H2O what to do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has a pointer to the big data that lives in H2O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on the R object are intercepted using operator overleading and forwarded to H2O via the REST API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H2OFrame object in R is a proxy for the big data in H2O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 df= H2O.imporrtFile(“hdfs://path/to/data.csv”)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h2o&gt;_df is an H2OFrame object in R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140855"/>
            <a:ext cx="8229600" cy="600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lnSpc>
                <a:spcPct val="131818"/>
              </a:lnSpc>
              <a:spcBef>
                <a:spcPts val="0"/>
              </a:spcBef>
              <a:buClr>
                <a:srgbClr val="000000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648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6363346" y="4767262"/>
            <a:ext cx="2085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659164" y="4767262"/>
            <a:ext cx="2847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43278" y="4767262"/>
            <a:ext cx="561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365760" y="1200150"/>
            <a:ext cx="4041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marL="342900" rtl="0" algn="l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/>
            </a:lvl1pPr>
            <a:lvl2pPr indent="-184150" marL="74295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2pPr>
            <a:lvl3pPr indent="-127000" marL="11430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3pPr>
            <a:lvl4pPr indent="-127000" marL="16002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4pPr>
            <a:lvl5pPr indent="-127000" marL="20574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5pPr>
            <a:lvl6pPr indent="-127000" marL="25146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6pPr>
            <a:lvl7pPr indent="-127000" marL="29718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7pPr>
            <a:lvl8pPr indent="-127000" marL="34290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8pPr>
            <a:lvl9pPr indent="-127000" marL="38862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40855"/>
            <a:ext cx="8229600" cy="600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40400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 algn="ctr">
              <a:spcBef>
                <a:spcPts val="0"/>
              </a:spcBef>
              <a:buFont typeface="Quattrocento Sans"/>
              <a:buNone/>
              <a:defRPr/>
            </a:lvl1pPr>
            <a:lvl2pPr indent="0" marL="457200" rtl="0">
              <a:spcBef>
                <a:spcPts val="0"/>
              </a:spcBef>
              <a:buFont typeface="Quattrocento Sans"/>
              <a:buNone/>
              <a:defRPr/>
            </a:lvl2pPr>
            <a:lvl3pPr indent="0" marL="914400" rtl="0">
              <a:spcBef>
                <a:spcPts val="0"/>
              </a:spcBef>
              <a:buFont typeface="Quattrocento Sans"/>
              <a:buNone/>
              <a:defRPr/>
            </a:lvl3pPr>
            <a:lvl4pPr indent="0" marL="1371600" rtl="0">
              <a:spcBef>
                <a:spcPts val="0"/>
              </a:spcBef>
              <a:buFont typeface="Quattrocento Sans"/>
              <a:buNone/>
              <a:defRPr/>
            </a:lvl4pPr>
            <a:lvl5pPr indent="0" marL="1828800" rtl="0">
              <a:spcBef>
                <a:spcPts val="0"/>
              </a:spcBef>
              <a:buFont typeface="Quattrocento Sans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648200" y="1200150"/>
            <a:ext cx="404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 algn="ctr">
              <a:spcBef>
                <a:spcPts val="0"/>
              </a:spcBef>
              <a:buFont typeface="Quattrocento Sans"/>
              <a:buNone/>
              <a:defRPr/>
            </a:lvl1pPr>
            <a:lvl2pPr indent="0" marL="457200" rtl="0">
              <a:spcBef>
                <a:spcPts val="0"/>
              </a:spcBef>
              <a:buFont typeface="Quattrocento Sans"/>
              <a:buNone/>
              <a:defRPr/>
            </a:lvl2pPr>
            <a:lvl3pPr indent="0" marL="914400" rtl="0">
              <a:spcBef>
                <a:spcPts val="0"/>
              </a:spcBef>
              <a:buFont typeface="Quattrocento Sans"/>
              <a:buNone/>
              <a:defRPr/>
            </a:lvl3pPr>
            <a:lvl4pPr indent="0" marL="1371600" rtl="0">
              <a:spcBef>
                <a:spcPts val="0"/>
              </a:spcBef>
              <a:buFont typeface="Quattrocento Sans"/>
              <a:buNone/>
              <a:defRPr/>
            </a:lvl4pPr>
            <a:lvl5pPr indent="0" marL="1828800" rtl="0">
              <a:spcBef>
                <a:spcPts val="0"/>
              </a:spcBef>
              <a:buFont typeface="Quattrocento Sans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363346" y="4767262"/>
            <a:ext cx="2085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659164" y="4767262"/>
            <a:ext cx="2847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543278" y="4767262"/>
            <a:ext cx="561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457200" y="1659635"/>
            <a:ext cx="4041600" cy="293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marL="342900" rtl="0" algn="l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/>
            </a:lvl1pPr>
            <a:lvl2pPr indent="-184150" marL="74295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2pPr>
            <a:lvl3pPr indent="-127000" marL="11430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3pPr>
            <a:lvl4pPr indent="-127000" marL="16002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4pPr>
            <a:lvl5pPr indent="-127000" marL="20574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5pPr>
            <a:lvl6pPr indent="-127000" marL="25146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6pPr>
            <a:lvl7pPr indent="-127000" marL="29718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7pPr>
            <a:lvl8pPr indent="-127000" marL="34290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8pPr>
            <a:lvl9pPr indent="-127000" marL="38862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4" type="body"/>
          </p:nvPr>
        </p:nvSpPr>
        <p:spPr>
          <a:xfrm>
            <a:off x="4672583" y="1659635"/>
            <a:ext cx="4041600" cy="293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marL="342900" rtl="0" algn="l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/>
            </a:lvl1pPr>
            <a:lvl2pPr indent="-184150" marL="74295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2pPr>
            <a:lvl3pPr indent="-127000" marL="11430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3pPr>
            <a:lvl4pPr indent="-127000" marL="16002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4pPr>
            <a:lvl5pPr indent="-127000" marL="20574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5pPr>
            <a:lvl6pPr indent="-127000" marL="25146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6pPr>
            <a:lvl7pPr indent="-127000" marL="29718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7pPr>
            <a:lvl8pPr indent="-127000" marL="34290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8pPr>
            <a:lvl9pPr indent="-127000" marL="38862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40855"/>
            <a:ext cx="8229600" cy="600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lnSpc>
                <a:spcPct val="131818"/>
              </a:lnSpc>
              <a:spcBef>
                <a:spcPts val="0"/>
              </a:spcBef>
              <a:buClr>
                <a:srgbClr val="000000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363346" y="4767262"/>
            <a:ext cx="2085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659164" y="4767262"/>
            <a:ext cx="2847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543278" y="4767262"/>
            <a:ext cx="561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0" type="dt"/>
          </p:nvPr>
        </p:nvSpPr>
        <p:spPr>
          <a:xfrm>
            <a:off x="6363346" y="4767262"/>
            <a:ext cx="2085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659164" y="4767262"/>
            <a:ext cx="2847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543278" y="4767262"/>
            <a:ext cx="561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5907087" y="200025"/>
            <a:ext cx="3008399" cy="1571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719137" y="204787"/>
            <a:ext cx="4995900" cy="43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5907087" y="1828800"/>
            <a:ext cx="3008399" cy="276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lnSpc>
                <a:spcPct val="125000"/>
              </a:lnSpc>
              <a:spcBef>
                <a:spcPts val="0"/>
              </a:spcBef>
              <a:buFont typeface="Quattrocento Sans"/>
              <a:buNone/>
              <a:defRPr/>
            </a:lvl1pPr>
            <a:lvl2pPr indent="0" marL="457200" rtl="0">
              <a:spcBef>
                <a:spcPts val="0"/>
              </a:spcBef>
              <a:buFont typeface="Quattrocento Sans"/>
              <a:buNone/>
              <a:defRPr/>
            </a:lvl2pPr>
            <a:lvl3pPr indent="0" marL="914400" rtl="0">
              <a:spcBef>
                <a:spcPts val="0"/>
              </a:spcBef>
              <a:buFont typeface="Quattrocento Sans"/>
              <a:buNone/>
              <a:defRPr/>
            </a:lvl3pPr>
            <a:lvl4pPr indent="0" marL="1371600" rtl="0">
              <a:spcBef>
                <a:spcPts val="0"/>
              </a:spcBef>
              <a:buFont typeface="Quattrocento Sans"/>
              <a:buNone/>
              <a:defRPr/>
            </a:lvl4pPr>
            <a:lvl5pPr indent="0" marL="1828800" rtl="0">
              <a:spcBef>
                <a:spcPts val="0"/>
              </a:spcBef>
              <a:buFont typeface="Quattrocento Sans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6363346" y="4767262"/>
            <a:ext cx="2085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659164" y="4767262"/>
            <a:ext cx="2847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543278" y="4767262"/>
            <a:ext cx="561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679575" y="171450"/>
            <a:ext cx="57117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/>
          <p:nvPr>
            <p:ph idx="2" type="pic"/>
          </p:nvPr>
        </p:nvSpPr>
        <p:spPr>
          <a:xfrm>
            <a:off x="1508125" y="857250"/>
            <a:ext cx="6054599" cy="34059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679575" y="4357687"/>
            <a:ext cx="5711700" cy="4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Font typeface="Quattrocento Sans"/>
              <a:buNone/>
              <a:defRPr/>
            </a:lvl1pPr>
            <a:lvl2pPr indent="0" marL="457200" rtl="0">
              <a:spcBef>
                <a:spcPts val="0"/>
              </a:spcBef>
              <a:buFont typeface="Quattrocento Sans"/>
              <a:buNone/>
              <a:defRPr/>
            </a:lvl2pPr>
            <a:lvl3pPr indent="0" marL="914400" rtl="0">
              <a:spcBef>
                <a:spcPts val="0"/>
              </a:spcBef>
              <a:buFont typeface="Quattrocento Sans"/>
              <a:buNone/>
              <a:defRPr/>
            </a:lvl3pPr>
            <a:lvl4pPr indent="0" marL="1371600" rtl="0">
              <a:spcBef>
                <a:spcPts val="0"/>
              </a:spcBef>
              <a:buFont typeface="Quattrocento Sans"/>
              <a:buNone/>
              <a:defRPr/>
            </a:lvl4pPr>
            <a:lvl5pPr indent="0" marL="1828800" rtl="0">
              <a:spcBef>
                <a:spcPts val="0"/>
              </a:spcBef>
              <a:buFont typeface="Quattrocento Sans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6363346" y="4767262"/>
            <a:ext cx="2085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659164" y="4767262"/>
            <a:ext cx="2847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543278" y="4767262"/>
            <a:ext cx="561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140855"/>
            <a:ext cx="8229600" cy="600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lnSpc>
                <a:spcPct val="131818"/>
              </a:lnSpc>
              <a:spcBef>
                <a:spcPts val="0"/>
              </a:spcBef>
              <a:buClr>
                <a:srgbClr val="000000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 rot="5400000">
            <a:off x="2874749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marL="342900" rtl="0" algn="l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/>
            </a:lvl1pPr>
            <a:lvl2pPr indent="-184150" marL="74295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2pPr>
            <a:lvl3pPr indent="-127000" marL="11430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3pPr>
            <a:lvl4pPr indent="-127000" marL="16002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4pPr>
            <a:lvl5pPr indent="-127000" marL="20574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5pPr>
            <a:lvl6pPr indent="-127000" marL="25146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6pPr>
            <a:lvl7pPr indent="-127000" marL="29718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7pPr>
            <a:lvl8pPr indent="-127000" marL="34290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8pPr>
            <a:lvl9pPr indent="-127000" marL="38862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6363346" y="4767262"/>
            <a:ext cx="2085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659164" y="4767262"/>
            <a:ext cx="2847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543278" y="4767262"/>
            <a:ext cx="561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 rot="5400000">
            <a:off x="5463749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lnSpc>
                <a:spcPct val="131818"/>
              </a:lnSpc>
              <a:spcBef>
                <a:spcPts val="0"/>
              </a:spcBef>
              <a:buClr>
                <a:srgbClr val="000000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 rot="5400000">
            <a:off x="1272750" y="-609571"/>
            <a:ext cx="4388700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marL="342900" rtl="0" algn="l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/>
            </a:lvl1pPr>
            <a:lvl2pPr indent="-184150" marL="74295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2pPr>
            <a:lvl3pPr indent="-127000" marL="11430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3pPr>
            <a:lvl4pPr indent="-127000" marL="16002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4pPr>
            <a:lvl5pPr indent="-127000" marL="20574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5pPr>
            <a:lvl6pPr indent="-127000" marL="25146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6pPr>
            <a:lvl7pPr indent="-127000" marL="29718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7pPr>
            <a:lvl8pPr indent="-127000" marL="34290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8pPr>
            <a:lvl9pPr indent="-127000" marL="38862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0" type="dt"/>
          </p:nvPr>
        </p:nvSpPr>
        <p:spPr>
          <a:xfrm>
            <a:off x="6363346" y="4767262"/>
            <a:ext cx="2085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x="659164" y="4767262"/>
            <a:ext cx="2847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543278" y="4767262"/>
            <a:ext cx="561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192628"/>
            <a:ext cx="8229600" cy="600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lnSpc>
                <a:spcPct val="107407"/>
              </a:lnSpc>
              <a:spcBef>
                <a:spcPts val="0"/>
              </a:spcBef>
              <a:buClr>
                <a:schemeClr val="dk1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648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6363346" y="4767262"/>
            <a:ext cx="2085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659164" y="4767262"/>
            <a:ext cx="2847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543278" y="4767262"/>
            <a:ext cx="561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365760" y="1200150"/>
            <a:ext cx="4041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marL="342900" rtl="0" algn="l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/>
            </a:lvl1pPr>
            <a:lvl2pPr indent="-184150" marL="74295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2pPr>
            <a:lvl3pPr indent="-127000" marL="11430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3pPr>
            <a:lvl4pPr indent="-127000" marL="16002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4pPr>
            <a:lvl5pPr indent="-127000" marL="20574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5pPr>
            <a:lvl6pPr indent="-127000" marL="25146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6pPr>
            <a:lvl7pPr indent="-127000" marL="29718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7pPr>
            <a:lvl8pPr indent="-127000" marL="34290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8pPr>
            <a:lvl9pPr indent="-127000" marL="38862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685800" y="457200"/>
            <a:ext cx="7772400" cy="3200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Carme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1371600" y="3714750"/>
            <a:ext cx="64007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320"/>
              </a:spcBef>
              <a:buClr>
                <a:srgbClr val="888888"/>
              </a:buClr>
              <a:buFont typeface="Courier New"/>
              <a:buNone/>
              <a:defRPr/>
            </a:lvl2pPr>
            <a:lvl3pPr indent="0" marL="9144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320"/>
              </a:spcBef>
              <a:buClr>
                <a:srgbClr val="888888"/>
              </a:buClr>
              <a:buFont typeface="Courier New"/>
              <a:buNone/>
              <a:defRPr/>
            </a:lvl4pPr>
            <a:lvl5pPr indent="0" marL="18288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320"/>
              </a:spcBef>
              <a:buClr>
                <a:srgbClr val="888888"/>
              </a:buClr>
              <a:buFont typeface="Courier New"/>
              <a:buNone/>
              <a:defRPr/>
            </a:lvl6pPr>
            <a:lvl7pPr indent="0" marL="27432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320"/>
              </a:spcBef>
              <a:buClr>
                <a:srgbClr val="888888"/>
              </a:buClr>
              <a:buFont typeface="Courier New"/>
              <a:buNone/>
              <a:defRPr/>
            </a:lvl8pPr>
            <a:lvl9pPr indent="0" marL="36576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6363346" y="4767262"/>
            <a:ext cx="2085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543278" y="4767262"/>
            <a:ext cx="561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659164" y="4767262"/>
            <a:ext cx="2847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24732"/>
            <a:ext cx="82296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lnSpc>
                <a:spcPct val="107407"/>
              </a:lnSpc>
              <a:spcBef>
                <a:spcPts val="0"/>
              </a:spcBef>
              <a:buClr>
                <a:schemeClr val="dk1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buFont typeface="Arial"/>
              <a:buChar char="•"/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6363346" y="4767262"/>
            <a:ext cx="2085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659164" y="4767262"/>
            <a:ext cx="2847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543278" y="4767262"/>
            <a:ext cx="561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722312" y="1028700"/>
            <a:ext cx="7772400" cy="18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722312" y="3051572"/>
            <a:ext cx="7772400" cy="84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Clr>
                <a:srgbClr val="888888"/>
              </a:buClr>
              <a:buFont typeface="Carme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PT Sans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PT Sans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PT Sans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PT Sans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0" type="dt"/>
          </p:nvPr>
        </p:nvSpPr>
        <p:spPr>
          <a:xfrm>
            <a:off x="6363346" y="4767262"/>
            <a:ext cx="2085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659164" y="4767262"/>
            <a:ext cx="2847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543278" y="4767262"/>
            <a:ext cx="561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4" name="Shape 134"/>
          <p:cNvSpPr/>
          <p:nvPr/>
        </p:nvSpPr>
        <p:spPr>
          <a:xfrm>
            <a:off x="4495800" y="2943225"/>
            <a:ext cx="84900" cy="6359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4695825" y="2943225"/>
            <a:ext cx="84900" cy="6359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4296728" y="2943225"/>
            <a:ext cx="84900" cy="6359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192628"/>
            <a:ext cx="8229600" cy="600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00150"/>
            <a:ext cx="40400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 algn="ctr">
              <a:spcBef>
                <a:spcPts val="0"/>
              </a:spcBef>
              <a:buFont typeface="PT Sans"/>
              <a:buNone/>
              <a:defRPr/>
            </a:lvl1pPr>
            <a:lvl2pPr indent="0" marL="457200" rtl="0">
              <a:spcBef>
                <a:spcPts val="0"/>
              </a:spcBef>
              <a:buFont typeface="PT Sans"/>
              <a:buNone/>
              <a:defRPr/>
            </a:lvl2pPr>
            <a:lvl3pPr indent="0" marL="914400" rtl="0">
              <a:spcBef>
                <a:spcPts val="0"/>
              </a:spcBef>
              <a:buFont typeface="PT Sans"/>
              <a:buNone/>
              <a:defRPr/>
            </a:lvl3pPr>
            <a:lvl4pPr indent="0" marL="1371600" rtl="0">
              <a:spcBef>
                <a:spcPts val="0"/>
              </a:spcBef>
              <a:buFont typeface="PT Sans"/>
              <a:buNone/>
              <a:defRPr/>
            </a:lvl4pPr>
            <a:lvl5pPr indent="0" marL="1828800" rtl="0">
              <a:spcBef>
                <a:spcPts val="0"/>
              </a:spcBef>
              <a:buFont typeface="PT Sans"/>
              <a:buNone/>
              <a:defRPr/>
            </a:lvl5pPr>
            <a:lvl6pPr indent="0" marL="2286000" rtl="0">
              <a:spcBef>
                <a:spcPts val="0"/>
              </a:spcBef>
              <a:buFont typeface="Questrial"/>
              <a:buNone/>
              <a:defRPr/>
            </a:lvl6pPr>
            <a:lvl7pPr indent="0" marL="2743200" rtl="0">
              <a:spcBef>
                <a:spcPts val="0"/>
              </a:spcBef>
              <a:buFont typeface="Questrial"/>
              <a:buNone/>
              <a:defRPr/>
            </a:lvl7pPr>
            <a:lvl8pPr indent="0" marL="3200400" rtl="0">
              <a:spcBef>
                <a:spcPts val="0"/>
              </a:spcBef>
              <a:buFont typeface="Questrial"/>
              <a:buNone/>
              <a:defRPr/>
            </a:lvl8pPr>
            <a:lvl9pPr indent="0" marL="36576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140" name="Shape 140"/>
          <p:cNvSpPr txBox="1"/>
          <p:nvPr>
            <p:ph idx="2" type="body"/>
          </p:nvPr>
        </p:nvSpPr>
        <p:spPr>
          <a:xfrm>
            <a:off x="4648200" y="1200150"/>
            <a:ext cx="404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 algn="ctr">
              <a:spcBef>
                <a:spcPts val="0"/>
              </a:spcBef>
              <a:buFont typeface="PT Sans"/>
              <a:buNone/>
              <a:defRPr/>
            </a:lvl1pPr>
            <a:lvl2pPr indent="0" marL="457200" rtl="0">
              <a:spcBef>
                <a:spcPts val="0"/>
              </a:spcBef>
              <a:buFont typeface="PT Sans"/>
              <a:buNone/>
              <a:defRPr/>
            </a:lvl2pPr>
            <a:lvl3pPr indent="0" marL="914400" rtl="0">
              <a:spcBef>
                <a:spcPts val="0"/>
              </a:spcBef>
              <a:buFont typeface="PT Sans"/>
              <a:buNone/>
              <a:defRPr/>
            </a:lvl3pPr>
            <a:lvl4pPr indent="0" marL="1371600" rtl="0">
              <a:spcBef>
                <a:spcPts val="0"/>
              </a:spcBef>
              <a:buFont typeface="PT Sans"/>
              <a:buNone/>
              <a:defRPr/>
            </a:lvl4pPr>
            <a:lvl5pPr indent="0" marL="1828800" rtl="0">
              <a:spcBef>
                <a:spcPts val="0"/>
              </a:spcBef>
              <a:buFont typeface="PT Sans"/>
              <a:buNone/>
              <a:defRPr/>
            </a:lvl5pPr>
            <a:lvl6pPr indent="0" marL="2286000" rtl="0">
              <a:spcBef>
                <a:spcPts val="0"/>
              </a:spcBef>
              <a:buFont typeface="Questrial"/>
              <a:buNone/>
              <a:defRPr/>
            </a:lvl6pPr>
            <a:lvl7pPr indent="0" marL="2743200" rtl="0">
              <a:spcBef>
                <a:spcPts val="0"/>
              </a:spcBef>
              <a:buFont typeface="Questrial"/>
              <a:buNone/>
              <a:defRPr/>
            </a:lvl7pPr>
            <a:lvl8pPr indent="0" marL="3200400" rtl="0">
              <a:spcBef>
                <a:spcPts val="0"/>
              </a:spcBef>
              <a:buFont typeface="Questrial"/>
              <a:buNone/>
              <a:defRPr/>
            </a:lvl8pPr>
            <a:lvl9pPr indent="0" marL="36576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141" name="Shape 141"/>
          <p:cNvSpPr txBox="1"/>
          <p:nvPr>
            <p:ph idx="10" type="dt"/>
          </p:nvPr>
        </p:nvSpPr>
        <p:spPr>
          <a:xfrm>
            <a:off x="6363346" y="4767262"/>
            <a:ext cx="2085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2" name="Shape 142"/>
          <p:cNvSpPr txBox="1"/>
          <p:nvPr>
            <p:ph idx="11" type="ftr"/>
          </p:nvPr>
        </p:nvSpPr>
        <p:spPr>
          <a:xfrm>
            <a:off x="659164" y="4767262"/>
            <a:ext cx="2847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543278" y="4767262"/>
            <a:ext cx="561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4" name="Shape 144"/>
          <p:cNvSpPr txBox="1"/>
          <p:nvPr>
            <p:ph idx="3" type="body"/>
          </p:nvPr>
        </p:nvSpPr>
        <p:spPr>
          <a:xfrm>
            <a:off x="457200" y="1659635"/>
            <a:ext cx="4041600" cy="293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marL="342900" rtl="0" algn="l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/>
            </a:lvl1pPr>
            <a:lvl2pPr indent="-184150" marL="74295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2pPr>
            <a:lvl3pPr indent="-127000" marL="11430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3pPr>
            <a:lvl4pPr indent="-127000" marL="16002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4pPr>
            <a:lvl5pPr indent="-127000" marL="20574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5pPr>
            <a:lvl6pPr indent="-127000" marL="25146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6pPr>
            <a:lvl7pPr indent="-127000" marL="29718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7pPr>
            <a:lvl8pPr indent="-127000" marL="34290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8pPr>
            <a:lvl9pPr indent="-127000" marL="38862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4" type="body"/>
          </p:nvPr>
        </p:nvSpPr>
        <p:spPr>
          <a:xfrm>
            <a:off x="4672583" y="1659635"/>
            <a:ext cx="4041600" cy="293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marL="342900" rtl="0" algn="l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/>
            </a:lvl1pPr>
            <a:lvl2pPr indent="-184150" marL="74295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2pPr>
            <a:lvl3pPr indent="-127000" marL="11430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3pPr>
            <a:lvl4pPr indent="-127000" marL="16002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4pPr>
            <a:lvl5pPr indent="-127000" marL="20574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5pPr>
            <a:lvl6pPr indent="-127000" marL="25146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6pPr>
            <a:lvl7pPr indent="-127000" marL="29718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7pPr>
            <a:lvl8pPr indent="-127000" marL="34290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8pPr>
            <a:lvl9pPr indent="-127000" marL="38862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192628"/>
            <a:ext cx="8229600" cy="600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lnSpc>
                <a:spcPct val="107407"/>
              </a:lnSpc>
              <a:spcBef>
                <a:spcPts val="0"/>
              </a:spcBef>
              <a:buClr>
                <a:schemeClr val="dk1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8" name="Shape 148"/>
          <p:cNvSpPr txBox="1"/>
          <p:nvPr>
            <p:ph idx="10" type="dt"/>
          </p:nvPr>
        </p:nvSpPr>
        <p:spPr>
          <a:xfrm>
            <a:off x="6363346" y="4767262"/>
            <a:ext cx="2085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659164" y="4767262"/>
            <a:ext cx="2847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543278" y="4767262"/>
            <a:ext cx="561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0" type="dt"/>
          </p:nvPr>
        </p:nvSpPr>
        <p:spPr>
          <a:xfrm>
            <a:off x="6363346" y="4767262"/>
            <a:ext cx="2085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1" type="ftr"/>
          </p:nvPr>
        </p:nvSpPr>
        <p:spPr>
          <a:xfrm>
            <a:off x="659164" y="4767262"/>
            <a:ext cx="2847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543278" y="4767262"/>
            <a:ext cx="561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5907087" y="200025"/>
            <a:ext cx="3008399" cy="1571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719137" y="204787"/>
            <a:ext cx="4995900" cy="43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8" name="Shape 158"/>
          <p:cNvSpPr txBox="1"/>
          <p:nvPr>
            <p:ph idx="2" type="body"/>
          </p:nvPr>
        </p:nvSpPr>
        <p:spPr>
          <a:xfrm>
            <a:off x="5907087" y="1828800"/>
            <a:ext cx="3008399" cy="276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lnSpc>
                <a:spcPct val="125000"/>
              </a:lnSpc>
              <a:spcBef>
                <a:spcPts val="0"/>
              </a:spcBef>
              <a:buFont typeface="PT Sans"/>
              <a:buNone/>
              <a:defRPr/>
            </a:lvl1pPr>
            <a:lvl2pPr indent="0" marL="457200" rtl="0">
              <a:spcBef>
                <a:spcPts val="0"/>
              </a:spcBef>
              <a:buFont typeface="PT Sans"/>
              <a:buNone/>
              <a:defRPr/>
            </a:lvl2pPr>
            <a:lvl3pPr indent="0" marL="914400" rtl="0">
              <a:spcBef>
                <a:spcPts val="0"/>
              </a:spcBef>
              <a:buFont typeface="PT Sans"/>
              <a:buNone/>
              <a:defRPr/>
            </a:lvl3pPr>
            <a:lvl4pPr indent="0" marL="1371600" rtl="0">
              <a:spcBef>
                <a:spcPts val="0"/>
              </a:spcBef>
              <a:buFont typeface="PT Sans"/>
              <a:buNone/>
              <a:defRPr/>
            </a:lvl4pPr>
            <a:lvl5pPr indent="0" marL="1828800" rtl="0">
              <a:spcBef>
                <a:spcPts val="0"/>
              </a:spcBef>
              <a:buFont typeface="PT Sans"/>
              <a:buNone/>
              <a:defRPr/>
            </a:lvl5pPr>
            <a:lvl6pPr indent="0" marL="2286000" rtl="0">
              <a:spcBef>
                <a:spcPts val="0"/>
              </a:spcBef>
              <a:buFont typeface="Questrial"/>
              <a:buNone/>
              <a:defRPr/>
            </a:lvl6pPr>
            <a:lvl7pPr indent="0" marL="2743200" rtl="0">
              <a:spcBef>
                <a:spcPts val="0"/>
              </a:spcBef>
              <a:buFont typeface="Questrial"/>
              <a:buNone/>
              <a:defRPr/>
            </a:lvl7pPr>
            <a:lvl8pPr indent="0" marL="3200400" rtl="0">
              <a:spcBef>
                <a:spcPts val="0"/>
              </a:spcBef>
              <a:buFont typeface="Questrial"/>
              <a:buNone/>
              <a:defRPr/>
            </a:lvl8pPr>
            <a:lvl9pPr indent="0" marL="36576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0" type="dt"/>
          </p:nvPr>
        </p:nvSpPr>
        <p:spPr>
          <a:xfrm>
            <a:off x="6363346" y="4767262"/>
            <a:ext cx="2085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0" name="Shape 160"/>
          <p:cNvSpPr txBox="1"/>
          <p:nvPr>
            <p:ph idx="11" type="ftr"/>
          </p:nvPr>
        </p:nvSpPr>
        <p:spPr>
          <a:xfrm>
            <a:off x="659164" y="4767262"/>
            <a:ext cx="2847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543278" y="4767262"/>
            <a:ext cx="561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679575" y="171450"/>
            <a:ext cx="57117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4" name="Shape 164"/>
          <p:cNvSpPr/>
          <p:nvPr>
            <p:ph idx="2" type="pic"/>
          </p:nvPr>
        </p:nvSpPr>
        <p:spPr>
          <a:xfrm>
            <a:off x="1508125" y="857250"/>
            <a:ext cx="6054599" cy="34059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679575" y="4357687"/>
            <a:ext cx="5711700" cy="4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Font typeface="PT Sans"/>
              <a:buNone/>
              <a:defRPr/>
            </a:lvl1pPr>
            <a:lvl2pPr indent="0" marL="457200" rtl="0">
              <a:spcBef>
                <a:spcPts val="0"/>
              </a:spcBef>
              <a:buFont typeface="PT Sans"/>
              <a:buNone/>
              <a:defRPr/>
            </a:lvl2pPr>
            <a:lvl3pPr indent="0" marL="914400" rtl="0">
              <a:spcBef>
                <a:spcPts val="0"/>
              </a:spcBef>
              <a:buFont typeface="PT Sans"/>
              <a:buNone/>
              <a:defRPr/>
            </a:lvl3pPr>
            <a:lvl4pPr indent="0" marL="1371600" rtl="0">
              <a:spcBef>
                <a:spcPts val="0"/>
              </a:spcBef>
              <a:buFont typeface="PT Sans"/>
              <a:buNone/>
              <a:defRPr/>
            </a:lvl4pPr>
            <a:lvl5pPr indent="0" marL="1828800" rtl="0">
              <a:spcBef>
                <a:spcPts val="0"/>
              </a:spcBef>
              <a:buFont typeface="PT Sans"/>
              <a:buNone/>
              <a:defRPr/>
            </a:lvl5pPr>
            <a:lvl6pPr indent="0" marL="2286000" rtl="0">
              <a:spcBef>
                <a:spcPts val="0"/>
              </a:spcBef>
              <a:buFont typeface="Questrial"/>
              <a:buNone/>
              <a:defRPr/>
            </a:lvl6pPr>
            <a:lvl7pPr indent="0" marL="2743200" rtl="0">
              <a:spcBef>
                <a:spcPts val="0"/>
              </a:spcBef>
              <a:buFont typeface="Questrial"/>
              <a:buNone/>
              <a:defRPr/>
            </a:lvl7pPr>
            <a:lvl8pPr indent="0" marL="3200400" rtl="0">
              <a:spcBef>
                <a:spcPts val="0"/>
              </a:spcBef>
              <a:buFont typeface="Questrial"/>
              <a:buNone/>
              <a:defRPr/>
            </a:lvl8pPr>
            <a:lvl9pPr indent="0" marL="36576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166" name="Shape 166"/>
          <p:cNvSpPr txBox="1"/>
          <p:nvPr>
            <p:ph idx="10" type="dt"/>
          </p:nvPr>
        </p:nvSpPr>
        <p:spPr>
          <a:xfrm>
            <a:off x="6363346" y="4767262"/>
            <a:ext cx="2085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7" name="Shape 167"/>
          <p:cNvSpPr txBox="1"/>
          <p:nvPr>
            <p:ph idx="11" type="ftr"/>
          </p:nvPr>
        </p:nvSpPr>
        <p:spPr>
          <a:xfrm>
            <a:off x="659164" y="4767262"/>
            <a:ext cx="2847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543278" y="4767262"/>
            <a:ext cx="561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192628"/>
            <a:ext cx="8229600" cy="600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lnSpc>
                <a:spcPct val="107407"/>
              </a:lnSpc>
              <a:spcBef>
                <a:spcPts val="0"/>
              </a:spcBef>
              <a:buClr>
                <a:schemeClr val="dk1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 rot="5400000">
            <a:off x="2874749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marL="342900" rtl="0" algn="l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/>
            </a:lvl1pPr>
            <a:lvl2pPr indent="-184150" marL="74295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2pPr>
            <a:lvl3pPr indent="-127000" marL="11430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3pPr>
            <a:lvl4pPr indent="-127000" marL="16002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4pPr>
            <a:lvl5pPr indent="-127000" marL="20574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5pPr>
            <a:lvl6pPr indent="-127000" marL="25146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6pPr>
            <a:lvl7pPr indent="-127000" marL="29718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7pPr>
            <a:lvl8pPr indent="-127000" marL="34290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8pPr>
            <a:lvl9pPr indent="-127000" marL="38862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72" name="Shape 172"/>
          <p:cNvSpPr txBox="1"/>
          <p:nvPr>
            <p:ph idx="10" type="dt"/>
          </p:nvPr>
        </p:nvSpPr>
        <p:spPr>
          <a:xfrm>
            <a:off x="6363346" y="4767262"/>
            <a:ext cx="2085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3" name="Shape 173"/>
          <p:cNvSpPr txBox="1"/>
          <p:nvPr>
            <p:ph idx="11" type="ftr"/>
          </p:nvPr>
        </p:nvSpPr>
        <p:spPr>
          <a:xfrm>
            <a:off x="659164" y="4767262"/>
            <a:ext cx="2847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543278" y="4767262"/>
            <a:ext cx="561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 rot="5400000">
            <a:off x="5463749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lnSpc>
                <a:spcPct val="107407"/>
              </a:lnSpc>
              <a:spcBef>
                <a:spcPts val="0"/>
              </a:spcBef>
              <a:buClr>
                <a:schemeClr val="dk1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 rot="5400000">
            <a:off x="1272750" y="-609571"/>
            <a:ext cx="4388700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marL="342900" rtl="0" algn="l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/>
            </a:lvl1pPr>
            <a:lvl2pPr indent="-184150" marL="74295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2pPr>
            <a:lvl3pPr indent="-127000" marL="11430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3pPr>
            <a:lvl4pPr indent="-127000" marL="16002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4pPr>
            <a:lvl5pPr indent="-127000" marL="20574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5pPr>
            <a:lvl6pPr indent="-127000" marL="25146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6pPr>
            <a:lvl7pPr indent="-127000" marL="29718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7pPr>
            <a:lvl8pPr indent="-127000" marL="34290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8pPr>
            <a:lvl9pPr indent="-127000" marL="38862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10" type="dt"/>
          </p:nvPr>
        </p:nvSpPr>
        <p:spPr>
          <a:xfrm>
            <a:off x="6363346" y="4767262"/>
            <a:ext cx="2085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9" name="Shape 179"/>
          <p:cNvSpPr txBox="1"/>
          <p:nvPr>
            <p:ph idx="11" type="ftr"/>
          </p:nvPr>
        </p:nvSpPr>
        <p:spPr>
          <a:xfrm>
            <a:off x="659164" y="4767262"/>
            <a:ext cx="2847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543278" y="4767262"/>
            <a:ext cx="561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 flipH="1" rot="10800000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9" name="Shape 199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24732"/>
            <a:ext cx="82296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lnSpc>
                <a:spcPct val="131818"/>
              </a:lnSpc>
              <a:spcBef>
                <a:spcPts val="0"/>
              </a:spcBef>
              <a:buClr>
                <a:srgbClr val="000000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buFont typeface="Arial"/>
              <a:buChar char="•"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6363346" y="4767262"/>
            <a:ext cx="2085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59164" y="4767262"/>
            <a:ext cx="2847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43278" y="4767262"/>
            <a:ext cx="561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5800" y="457200"/>
            <a:ext cx="7772400" cy="3200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1371600" y="3714750"/>
            <a:ext cx="64007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320"/>
              </a:spcBef>
              <a:buClr>
                <a:srgbClr val="888888"/>
              </a:buClr>
              <a:buFont typeface="Courier New"/>
              <a:buNone/>
              <a:defRPr/>
            </a:lvl2pPr>
            <a:lvl3pPr indent="0" marL="9144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320"/>
              </a:spcBef>
              <a:buClr>
                <a:srgbClr val="888888"/>
              </a:buClr>
              <a:buFont typeface="Courier New"/>
              <a:buNone/>
              <a:defRPr/>
            </a:lvl4pPr>
            <a:lvl5pPr indent="0" marL="18288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320"/>
              </a:spcBef>
              <a:buClr>
                <a:srgbClr val="888888"/>
              </a:buClr>
              <a:buFont typeface="Courier New"/>
              <a:buNone/>
              <a:defRPr/>
            </a:lvl6pPr>
            <a:lvl7pPr indent="0" marL="27432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320"/>
              </a:spcBef>
              <a:buClr>
                <a:srgbClr val="888888"/>
              </a:buClr>
              <a:buFont typeface="Courier New"/>
              <a:buNone/>
              <a:defRPr/>
            </a:lvl8pPr>
            <a:lvl9pPr indent="0" marL="36576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363346" y="4767262"/>
            <a:ext cx="2085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43278" y="4767262"/>
            <a:ext cx="561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659164" y="4767262"/>
            <a:ext cx="2847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722312" y="1028700"/>
            <a:ext cx="7772400" cy="18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722312" y="3051572"/>
            <a:ext cx="7772400" cy="84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Clr>
                <a:srgbClr val="888888"/>
              </a:buClr>
              <a:buFont typeface="Quattrocento Sans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Quattrocento Sans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Quattrocento Sans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Quattrocento Sans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Quattrocento Sans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6363346" y="4767262"/>
            <a:ext cx="2085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59164" y="4767262"/>
            <a:ext cx="2847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43278" y="4767262"/>
            <a:ext cx="5618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1" name="Shape 51"/>
          <p:cNvSpPr/>
          <p:nvPr/>
        </p:nvSpPr>
        <p:spPr>
          <a:xfrm>
            <a:off x="4495800" y="2943225"/>
            <a:ext cx="84900" cy="6359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4695825" y="2943225"/>
            <a:ext cx="84900" cy="6359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4296728" y="2943225"/>
            <a:ext cx="84900" cy="6359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140855"/>
            <a:ext cx="8229600" cy="600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131818"/>
              </a:lnSpc>
              <a:spcBef>
                <a:spcPts val="0"/>
              </a:spcBef>
              <a:buClr>
                <a:srgbClr val="000000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marL="342900" marR="0" rtl="0" algn="l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/>
            </a:lvl1pPr>
            <a:lvl2pPr indent="-184150" marL="742950" marR="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2pPr>
            <a:lvl3pPr indent="-127000" marL="1143000" marR="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3pPr>
            <a:lvl4pPr indent="-127000" marL="1600200" marR="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4pPr>
            <a:lvl5pPr indent="-127000" marL="2057400" marR="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5pPr>
            <a:lvl6pPr indent="-127000" marL="2514600" marR="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6pPr>
            <a:lvl7pPr indent="-127000" marL="2971800" marR="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7pPr>
            <a:lvl8pPr indent="-127000" marL="3429000" marR="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8pPr>
            <a:lvl9pPr indent="-127000" marL="3886200" marR="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2" name="Shape 32"/>
          <p:cNvSpPr txBox="1"/>
          <p:nvPr/>
        </p:nvSpPr>
        <p:spPr>
          <a:xfrm>
            <a:off x="15964" y="4554210"/>
            <a:ext cx="72594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C71F"/>
              </a:buClr>
              <a:buSzPct val="25000"/>
              <a:buFont typeface="Carme"/>
              <a:buNone/>
            </a:pPr>
            <a:r>
              <a:rPr b="1" baseline="0" i="0" lang="en" sz="2000" u="none" cap="none" strike="noStrike">
                <a:solidFill>
                  <a:srgbClr val="EFC71F"/>
                </a:solidFill>
                <a:latin typeface="Carme"/>
                <a:ea typeface="Carme"/>
                <a:cs typeface="Carme"/>
                <a:sym typeface="Carme"/>
              </a:rPr>
              <a:t>H</a:t>
            </a:r>
            <a:r>
              <a:rPr b="1" baseline="-25000" i="0" lang="en" sz="2000" u="none" cap="none" strike="noStrike">
                <a:solidFill>
                  <a:srgbClr val="EFC71F"/>
                </a:solidFill>
                <a:latin typeface="Carme"/>
                <a:ea typeface="Carme"/>
                <a:cs typeface="Carme"/>
                <a:sym typeface="Carme"/>
              </a:rPr>
              <a:t>2</a:t>
            </a:r>
            <a:r>
              <a:rPr b="1" baseline="0" i="0" lang="en" sz="2000" u="none" cap="none" strike="noStrike">
                <a:solidFill>
                  <a:srgbClr val="EFC71F"/>
                </a:solidFill>
                <a:latin typeface="Carme"/>
                <a:ea typeface="Carme"/>
                <a:cs typeface="Carme"/>
                <a:sym typeface="Carme"/>
              </a:rPr>
              <a:t>O</a:t>
            </a:r>
            <a:r>
              <a:rPr b="1" baseline="0" i="0" lang="en" sz="1600" u="none" cap="none" strike="noStrike">
                <a:solidFill>
                  <a:srgbClr val="7F7F7F"/>
                </a:solidFill>
                <a:latin typeface="Carme"/>
                <a:ea typeface="Carme"/>
                <a:cs typeface="Carme"/>
                <a:sym typeface="Carme"/>
              </a:rPr>
              <a:t>.ai</a:t>
            </a:r>
            <a:br>
              <a:rPr b="0" baseline="0" i="0" lang="en" sz="1400" u="none" cap="none" strike="noStrike">
                <a:solidFill>
                  <a:srgbClr val="7F7F7F"/>
                </a:solidFill>
                <a:latin typeface="Carme"/>
                <a:ea typeface="Carme"/>
                <a:cs typeface="Carme"/>
                <a:sym typeface="Carme"/>
              </a:rPr>
            </a:br>
            <a:r>
              <a:rPr b="0" baseline="0" i="0" lang="en" sz="1200" u="none" cap="none" strike="noStrike">
                <a:solidFill>
                  <a:srgbClr val="EFC71F"/>
                </a:solidFill>
                <a:latin typeface="Carme"/>
                <a:ea typeface="Carme"/>
                <a:cs typeface="Carme"/>
                <a:sym typeface="Carme"/>
              </a:rPr>
              <a:t>Machine </a:t>
            </a:r>
            <a:r>
              <a:rPr b="0" baseline="0" i="0" lang="en" sz="1200" u="none" cap="none" strike="noStrike">
                <a:solidFill>
                  <a:srgbClr val="7F7F7F"/>
                </a:solidFill>
                <a:latin typeface="Carme"/>
                <a:ea typeface="Carme"/>
                <a:cs typeface="Carme"/>
                <a:sym typeface="Carme"/>
              </a:rPr>
              <a:t>Intelligence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rgbClr val="F4F4F4"/>
            </a:gs>
            <a:gs pos="92000">
              <a:srgbClr val="DADADA"/>
            </a:gs>
            <a:gs pos="100000">
              <a:srgbClr val="DADAD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192628"/>
            <a:ext cx="8229600" cy="600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107407"/>
              </a:lnSpc>
              <a:spcBef>
                <a:spcPts val="0"/>
              </a:spcBef>
              <a:buClr>
                <a:schemeClr val="dk1"/>
              </a:buClr>
              <a:buFont typeface="PT Sans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marL="342900" marR="0" rtl="0" algn="l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/>
            </a:lvl1pPr>
            <a:lvl2pPr indent="-184150" marL="742950" marR="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2pPr>
            <a:lvl3pPr indent="-127000" marL="1143000" marR="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3pPr>
            <a:lvl4pPr indent="-127000" marL="1600200" marR="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4pPr>
            <a:lvl5pPr indent="-127000" marL="2057400" marR="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5pPr>
            <a:lvl6pPr indent="-127000" marL="2514600" marR="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6pPr>
            <a:lvl7pPr indent="-127000" marL="2971800" marR="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7pPr>
            <a:lvl8pPr indent="-127000" marL="3429000" marR="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8pPr>
            <a:lvl9pPr indent="-127000" marL="3886200" marR="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08" name="Shape 108"/>
          <p:cNvSpPr txBox="1"/>
          <p:nvPr/>
        </p:nvSpPr>
        <p:spPr>
          <a:xfrm>
            <a:off x="15964" y="4554210"/>
            <a:ext cx="72594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C71F"/>
              </a:buClr>
              <a:buSzPct val="25000"/>
              <a:buFont typeface="Carme"/>
              <a:buNone/>
            </a:pPr>
            <a:r>
              <a:rPr b="1" baseline="0" i="0" lang="en" sz="2000" u="none" cap="none" strike="noStrike">
                <a:solidFill>
                  <a:srgbClr val="EFC71F"/>
                </a:solidFill>
                <a:latin typeface="Carme"/>
                <a:ea typeface="Carme"/>
                <a:cs typeface="Carme"/>
                <a:sym typeface="Carme"/>
              </a:rPr>
              <a:t>H</a:t>
            </a:r>
            <a:r>
              <a:rPr b="1" baseline="-25000" i="0" lang="en" sz="2000" u="none" cap="none" strike="noStrike">
                <a:solidFill>
                  <a:srgbClr val="EFC71F"/>
                </a:solidFill>
                <a:latin typeface="Carme"/>
                <a:ea typeface="Carme"/>
                <a:cs typeface="Carme"/>
                <a:sym typeface="Carme"/>
              </a:rPr>
              <a:t>2</a:t>
            </a:r>
            <a:r>
              <a:rPr b="1" baseline="0" i="0" lang="en" sz="2000" u="none" cap="none" strike="noStrike">
                <a:solidFill>
                  <a:srgbClr val="EFC71F"/>
                </a:solidFill>
                <a:latin typeface="Carme"/>
                <a:ea typeface="Carme"/>
                <a:cs typeface="Carme"/>
                <a:sym typeface="Carme"/>
              </a:rPr>
              <a:t>O</a:t>
            </a:r>
            <a:r>
              <a:rPr b="1" baseline="0" i="0" lang="en" sz="1600" u="none" cap="none" strike="noStrike">
                <a:solidFill>
                  <a:srgbClr val="7F7F7F"/>
                </a:solidFill>
                <a:latin typeface="Carme"/>
                <a:ea typeface="Carme"/>
                <a:cs typeface="Carme"/>
                <a:sym typeface="Carme"/>
              </a:rPr>
              <a:t>.ai</a:t>
            </a:r>
            <a:br>
              <a:rPr b="0" baseline="0" i="0" lang="en" sz="1400" u="none" cap="none" strike="noStrike">
                <a:solidFill>
                  <a:srgbClr val="7F7F7F"/>
                </a:solidFill>
                <a:latin typeface="Carme"/>
                <a:ea typeface="Carme"/>
                <a:cs typeface="Carme"/>
                <a:sym typeface="Carme"/>
              </a:rPr>
            </a:br>
            <a:r>
              <a:rPr b="0" baseline="0" i="0" lang="en" sz="1200" u="none" cap="none" strike="noStrike">
                <a:solidFill>
                  <a:srgbClr val="EFC71F"/>
                </a:solidFill>
                <a:latin typeface="Carme"/>
                <a:ea typeface="Carme"/>
                <a:cs typeface="Carme"/>
                <a:sym typeface="Carme"/>
              </a:rPr>
              <a:t>Machine </a:t>
            </a:r>
            <a:r>
              <a:rPr b="0" baseline="0" i="0" lang="en" sz="1200" u="none" cap="none" strike="noStrike">
                <a:solidFill>
                  <a:srgbClr val="7F7F7F"/>
                </a:solidFill>
                <a:latin typeface="Carme"/>
                <a:ea typeface="Carme"/>
                <a:cs typeface="Carme"/>
                <a:sym typeface="Carme"/>
              </a:rPr>
              <a:t>Intelligence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rtl="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rtl="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rtl="0"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5" Type="http://schemas.openxmlformats.org/officeDocument/2006/relationships/image" Target="../media/image03.png"/><Relationship Id="rId6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h2o.ai/download/" TargetMode="External"/><Relationship Id="rId4" Type="http://schemas.openxmlformats.org/officeDocument/2006/relationships/hyperlink" Target="https://github.com/h2oai/h2o-3#4-building-h2o-3" TargetMode="External"/><Relationship Id="rId5" Type="http://schemas.openxmlformats.org/officeDocument/2006/relationships/hyperlink" Target="http://docs.h2o.ai/" TargetMode="External"/><Relationship Id="rId6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2590550" y="1107500"/>
            <a:ext cx="4131299" cy="238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/>
              <a:t>Intro to R &amp; H2O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rtl="0">
              <a:spcBef>
                <a:spcPts val="0"/>
              </a:spcBef>
              <a:buNone/>
            </a:pPr>
            <a:r>
              <a:rPr lang="en" sz="3000"/>
              <a:t>By: Spencer Aiello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/>
        </p:nvSpPr>
        <p:spPr>
          <a:xfrm>
            <a:off x="647225" y="439100"/>
            <a:ext cx="1967399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H2O is what exactly?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 txBox="1"/>
          <p:nvPr/>
        </p:nvSpPr>
        <p:spPr>
          <a:xfrm>
            <a:off x="832950" y="814525"/>
            <a:ext cx="6833099" cy="315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Export Models For Real-Time Scoring: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484" y="1325572"/>
            <a:ext cx="5000025" cy="339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460" y="1685112"/>
            <a:ext cx="4136100" cy="6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787" y="1217040"/>
            <a:ext cx="2320200" cy="371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Shape 285"/>
          <p:cNvCxnSpPr/>
          <p:nvPr/>
        </p:nvCxnSpPr>
        <p:spPr>
          <a:xfrm flipH="1">
            <a:off x="1233164" y="1490607"/>
            <a:ext cx="1689599" cy="667199"/>
          </a:xfrm>
          <a:prstGeom prst="straightConnector1">
            <a:avLst/>
          </a:prstGeom>
          <a:noFill/>
          <a:ln cap="flat" cmpd="sng" w="25400">
            <a:solidFill>
              <a:srgbClr val="AB1802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6" name="Shape 286"/>
          <p:cNvSpPr/>
          <p:nvPr/>
        </p:nvSpPr>
        <p:spPr>
          <a:xfrm>
            <a:off x="2185211" y="995003"/>
            <a:ext cx="2282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25,000 commits / 3yrs</a:t>
            </a:r>
          </a:p>
        </p:txBody>
      </p:sp>
      <p:pic>
        <p:nvPicPr>
          <p:cNvPr id="287" name="Shape 2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183" y="2787287"/>
            <a:ext cx="4476600" cy="188879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/>
          <p:nvPr/>
        </p:nvSpPr>
        <p:spPr>
          <a:xfrm>
            <a:off x="809558" y="2490671"/>
            <a:ext cx="3204299" cy="27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9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H2O World Conference 2014</a:t>
            </a:r>
          </a:p>
        </p:txBody>
      </p:sp>
      <p:sp>
        <p:nvSpPr>
          <p:cNvPr id="289" name="Shape 289"/>
          <p:cNvSpPr txBox="1"/>
          <p:nvPr>
            <p:ph type="title"/>
          </p:nvPr>
        </p:nvSpPr>
        <p:spPr>
          <a:xfrm>
            <a:off x="457200" y="224732"/>
            <a:ext cx="82296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b="0" baseline="0" i="0" lang="en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Team@H2O.ai</a:t>
            </a:r>
          </a:p>
        </p:txBody>
      </p:sp>
      <p:pic>
        <p:nvPicPr>
          <p:cNvPr id="290" name="Shape 2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96267" y="1133289"/>
            <a:ext cx="3711900" cy="386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444775" y="386492"/>
            <a:ext cx="822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54666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n" sz="3750">
                <a:latin typeface="Calibri"/>
                <a:ea typeface="Calibri"/>
                <a:cs typeface="Calibri"/>
                <a:sym typeface="Calibri"/>
              </a:rPr>
              <a:t>Driving H2O From R</a:t>
            </a:r>
          </a:p>
        </p:txBody>
      </p:sp>
      <p:sp>
        <p:nvSpPr>
          <p:cNvPr id="296" name="Shape 296"/>
          <p:cNvSpPr/>
          <p:nvPr/>
        </p:nvSpPr>
        <p:spPr>
          <a:xfrm>
            <a:off x="4156151" y="1587412"/>
            <a:ext cx="4839588" cy="2103408"/>
          </a:xfrm>
          <a:prstGeom prst="cloud">
            <a:avLst/>
          </a:prstGeom>
          <a:solidFill>
            <a:srgbClr val="C8E8F9">
              <a:alpha val="73730"/>
            </a:srgbClr>
          </a:solidFill>
          <a:ln cap="flat" cmpd="sng" w="9525">
            <a:solidFill>
              <a:srgbClr val="0A35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5030735" y="1950096"/>
            <a:ext cx="1618800" cy="570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rgbClr val="0A35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baseline="-2500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baseline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</a:p>
        </p:txBody>
      </p:sp>
      <p:sp>
        <p:nvSpPr>
          <p:cNvPr id="298" name="Shape 298"/>
          <p:cNvSpPr/>
          <p:nvPr/>
        </p:nvSpPr>
        <p:spPr>
          <a:xfrm>
            <a:off x="7247472" y="2178225"/>
            <a:ext cx="1618800" cy="570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rgbClr val="0A35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baseline="-2500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baseline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</a:p>
        </p:txBody>
      </p:sp>
      <p:sp>
        <p:nvSpPr>
          <p:cNvPr id="299" name="Shape 299"/>
          <p:cNvSpPr/>
          <p:nvPr/>
        </p:nvSpPr>
        <p:spPr>
          <a:xfrm>
            <a:off x="5563271" y="2777900"/>
            <a:ext cx="1618800" cy="570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rgbClr val="0A35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baseline="-2500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baseline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</a:p>
        </p:txBody>
      </p:sp>
      <p:sp>
        <p:nvSpPr>
          <p:cNvPr id="300" name="Shape 300"/>
          <p:cNvSpPr/>
          <p:nvPr/>
        </p:nvSpPr>
        <p:spPr>
          <a:xfrm>
            <a:off x="5509573" y="4208756"/>
            <a:ext cx="1836523" cy="807771"/>
          </a:xfrm>
          <a:prstGeom prst="flowChartMagneticDisk">
            <a:avLst/>
          </a:prstGeom>
          <a:solidFill>
            <a:srgbClr val="7F7F7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1" name="Shape 301"/>
          <p:cNvCxnSpPr/>
          <p:nvPr/>
        </p:nvCxnSpPr>
        <p:spPr>
          <a:xfrm>
            <a:off x="5055707" y="2211229"/>
            <a:ext cx="1312200" cy="716100"/>
          </a:xfrm>
          <a:prstGeom prst="straightConnector1">
            <a:avLst/>
          </a:prstGeom>
          <a:noFill/>
          <a:ln cap="flat" cmpd="sng" w="38100">
            <a:solidFill>
              <a:srgbClr val="262626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302" name="Shape 302"/>
          <p:cNvCxnSpPr/>
          <p:nvPr/>
        </p:nvCxnSpPr>
        <p:spPr>
          <a:xfrm flipH="1">
            <a:off x="7018625" y="2775609"/>
            <a:ext cx="883499" cy="1468199"/>
          </a:xfrm>
          <a:prstGeom prst="straightConnector1">
            <a:avLst/>
          </a:prstGeom>
          <a:noFill/>
          <a:ln cap="flat" cmpd="sng" w="38100">
            <a:solidFill>
              <a:srgbClr val="262626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303" name="Shape 303"/>
          <p:cNvCxnSpPr>
            <a:endCxn id="300" idx="1"/>
          </p:cNvCxnSpPr>
          <p:nvPr/>
        </p:nvCxnSpPr>
        <p:spPr>
          <a:xfrm>
            <a:off x="6367835" y="3375356"/>
            <a:ext cx="60000" cy="833400"/>
          </a:xfrm>
          <a:prstGeom prst="straightConnector1">
            <a:avLst/>
          </a:prstGeom>
          <a:noFill/>
          <a:ln cap="flat" cmpd="sng" w="38100">
            <a:solidFill>
              <a:srgbClr val="262626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304" name="Shape 304"/>
          <p:cNvCxnSpPr>
            <a:stCxn id="297" idx="2"/>
          </p:cNvCxnSpPr>
          <p:nvPr/>
        </p:nvCxnSpPr>
        <p:spPr>
          <a:xfrm>
            <a:off x="5030735" y="2235396"/>
            <a:ext cx="833700" cy="2008499"/>
          </a:xfrm>
          <a:prstGeom prst="straightConnector1">
            <a:avLst/>
          </a:prstGeom>
          <a:noFill/>
          <a:ln cap="flat" cmpd="sng" w="38100">
            <a:solidFill>
              <a:srgbClr val="262626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05" name="Shape 305"/>
          <p:cNvSpPr txBox="1"/>
          <p:nvPr/>
        </p:nvSpPr>
        <p:spPr>
          <a:xfrm>
            <a:off x="5885783" y="4582010"/>
            <a:ext cx="11328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data.csv</a:t>
            </a:r>
          </a:p>
        </p:txBody>
      </p:sp>
      <p:sp>
        <p:nvSpPr>
          <p:cNvPr id="306" name="Shape 306"/>
          <p:cNvSpPr/>
          <p:nvPr/>
        </p:nvSpPr>
        <p:spPr>
          <a:xfrm>
            <a:off x="211247" y="2063437"/>
            <a:ext cx="1396800" cy="1270200"/>
          </a:xfrm>
          <a:prstGeom prst="roundRect">
            <a:avLst>
              <a:gd fmla="val 16667" name="adj"/>
            </a:avLst>
          </a:prstGeom>
          <a:solidFill>
            <a:srgbClr val="C6DDEA"/>
          </a:solidFill>
          <a:ln cap="flat" cmpd="sng" w="9525">
            <a:solidFill>
              <a:srgbClr val="0A35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2040951" y="2178225"/>
            <a:ext cx="19722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 REST API request to H</a:t>
            </a:r>
            <a:r>
              <a:rPr b="0" baseline="-2500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b="0" baseline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8" name="Shape 308"/>
          <p:cNvSpPr/>
          <p:nvPr/>
        </p:nvSpPr>
        <p:spPr>
          <a:xfrm rot="204656">
            <a:off x="966261" y="1999736"/>
            <a:ext cx="4069745" cy="765073"/>
          </a:xfrm>
          <a:custGeom>
            <a:pathLst>
              <a:path extrusionOk="0" h="874466" w="3587228">
                <a:moveTo>
                  <a:pt x="0" y="874466"/>
                </a:moveTo>
                <a:cubicBezTo>
                  <a:pt x="370451" y="528384"/>
                  <a:pt x="740903" y="182302"/>
                  <a:pt x="1338774" y="50734"/>
                </a:cubicBezTo>
                <a:cubicBezTo>
                  <a:pt x="1936645" y="-80834"/>
                  <a:pt x="3587228" y="85056"/>
                  <a:pt x="3587228" y="85056"/>
                </a:cubicBezTo>
              </a:path>
            </a:pathLst>
          </a:custGeom>
          <a:noFill/>
          <a:ln cap="flat" cmpd="sng" w="38100">
            <a:solidFill>
              <a:srgbClr val="26262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6863486" y="1198508"/>
            <a:ext cx="18234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H2O Cluster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4156151" y="1249226"/>
            <a:ext cx="1941599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Initiate distributed ingest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3815712" y="4530527"/>
            <a:ext cx="20970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Some Data Location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7499328" y="4353816"/>
            <a:ext cx="1505999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Request data 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-140596" y="925371"/>
            <a:ext cx="2097000" cy="392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n" sz="28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2</a:t>
            </a:r>
          </a:p>
        </p:txBody>
      </p:sp>
      <p:cxnSp>
        <p:nvCxnSpPr>
          <p:cNvPr id="314" name="Shape 314"/>
          <p:cNvCxnSpPr/>
          <p:nvPr/>
        </p:nvCxnSpPr>
        <p:spPr>
          <a:xfrm>
            <a:off x="211247" y="1335557"/>
            <a:ext cx="1396800" cy="0"/>
          </a:xfrm>
          <a:prstGeom prst="straightConnector1">
            <a:avLst/>
          </a:prstGeom>
          <a:noFill/>
          <a:ln cap="flat" cmpd="sng" w="57150">
            <a:solidFill>
              <a:srgbClr val="F8E80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Shape 315"/>
          <p:cNvSpPr/>
          <p:nvPr/>
        </p:nvSpPr>
        <p:spPr>
          <a:xfrm>
            <a:off x="2574566" y="1330657"/>
            <a:ext cx="840899" cy="496199"/>
          </a:xfrm>
          <a:prstGeom prst="rect">
            <a:avLst/>
          </a:prstGeom>
          <a:solidFill>
            <a:srgbClr val="F8E805"/>
          </a:solidFill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2574566" y="1382076"/>
            <a:ext cx="840899" cy="392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n" sz="28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2.2</a:t>
            </a:r>
          </a:p>
        </p:txBody>
      </p:sp>
      <p:sp>
        <p:nvSpPr>
          <p:cNvPr id="317" name="Shape 317"/>
          <p:cNvSpPr/>
          <p:nvPr/>
        </p:nvSpPr>
        <p:spPr>
          <a:xfrm>
            <a:off x="4720346" y="772437"/>
            <a:ext cx="840899" cy="496199"/>
          </a:xfrm>
          <a:prstGeom prst="rect">
            <a:avLst/>
          </a:prstGeom>
          <a:solidFill>
            <a:srgbClr val="F8E805"/>
          </a:solidFill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4720346" y="823857"/>
            <a:ext cx="840899" cy="392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n" sz="28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2.3</a:t>
            </a:r>
          </a:p>
        </p:txBody>
      </p:sp>
      <p:sp>
        <p:nvSpPr>
          <p:cNvPr id="319" name="Shape 319"/>
          <p:cNvSpPr/>
          <p:nvPr/>
        </p:nvSpPr>
        <p:spPr>
          <a:xfrm>
            <a:off x="7833471" y="3848124"/>
            <a:ext cx="840899" cy="496199"/>
          </a:xfrm>
          <a:prstGeom prst="rect">
            <a:avLst/>
          </a:prstGeom>
          <a:solidFill>
            <a:srgbClr val="F8E805"/>
          </a:solidFill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7833471" y="3899544"/>
            <a:ext cx="840899" cy="392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n" sz="28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2.4</a:t>
            </a:r>
          </a:p>
        </p:txBody>
      </p:sp>
      <p:sp>
        <p:nvSpPr>
          <p:cNvPr id="321" name="Shape 321"/>
          <p:cNvSpPr/>
          <p:nvPr/>
        </p:nvSpPr>
        <p:spPr>
          <a:xfrm>
            <a:off x="5072971" y="2071797"/>
            <a:ext cx="2631990" cy="327308"/>
          </a:xfrm>
          <a:custGeom>
            <a:pathLst>
              <a:path extrusionOk="0" h="436412" w="2555331">
                <a:moveTo>
                  <a:pt x="0" y="149166"/>
                </a:moveTo>
                <a:cubicBezTo>
                  <a:pt x="384308" y="57197"/>
                  <a:pt x="768616" y="-34772"/>
                  <a:pt x="1194504" y="13102"/>
                </a:cubicBezTo>
                <a:cubicBezTo>
                  <a:pt x="1620392" y="60976"/>
                  <a:pt x="2326007" y="363341"/>
                  <a:pt x="2555331" y="43641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211247" y="1587412"/>
            <a:ext cx="1396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40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239095" y="2678577"/>
            <a:ext cx="1369499" cy="230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h2o.importFile()</a:t>
            </a:r>
          </a:p>
        </p:txBody>
      </p:sp>
      <p:sp>
        <p:nvSpPr>
          <p:cNvPr id="324" name="Shape 324"/>
          <p:cNvSpPr/>
          <p:nvPr/>
        </p:nvSpPr>
        <p:spPr>
          <a:xfrm>
            <a:off x="474133" y="3447747"/>
            <a:ext cx="840899" cy="496199"/>
          </a:xfrm>
          <a:prstGeom prst="rect">
            <a:avLst/>
          </a:prstGeom>
          <a:solidFill>
            <a:srgbClr val="F8E805"/>
          </a:solidFill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474133" y="3499166"/>
            <a:ext cx="840899" cy="392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n" sz="28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2.1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78439" y="3991016"/>
            <a:ext cx="1667999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 function call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444775" y="386492"/>
            <a:ext cx="822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lnSpc>
                <a:spcPct val="154666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Driving H2O From R</a:t>
            </a:r>
          </a:p>
        </p:txBody>
      </p:sp>
      <p:sp>
        <p:nvSpPr>
          <p:cNvPr id="333" name="Shape 333"/>
          <p:cNvSpPr/>
          <p:nvPr/>
        </p:nvSpPr>
        <p:spPr>
          <a:xfrm>
            <a:off x="4156151" y="1587412"/>
            <a:ext cx="4839588" cy="2103408"/>
          </a:xfrm>
          <a:prstGeom prst="cloud">
            <a:avLst/>
          </a:prstGeom>
          <a:solidFill>
            <a:srgbClr val="C8E8F9">
              <a:alpha val="73730"/>
            </a:srgbClr>
          </a:solidFill>
          <a:ln cap="flat" cmpd="sng" w="9525">
            <a:solidFill>
              <a:srgbClr val="0A35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5030735" y="1950096"/>
            <a:ext cx="1618800" cy="570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rgbClr val="0A35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baseline="-2500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baseline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</a:p>
        </p:txBody>
      </p:sp>
      <p:sp>
        <p:nvSpPr>
          <p:cNvPr id="335" name="Shape 335"/>
          <p:cNvSpPr/>
          <p:nvPr/>
        </p:nvSpPr>
        <p:spPr>
          <a:xfrm>
            <a:off x="7247472" y="2178225"/>
            <a:ext cx="1618800" cy="570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rgbClr val="0A35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baseline="-2500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baseline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</a:p>
        </p:txBody>
      </p:sp>
      <p:sp>
        <p:nvSpPr>
          <p:cNvPr id="336" name="Shape 336"/>
          <p:cNvSpPr/>
          <p:nvPr/>
        </p:nvSpPr>
        <p:spPr>
          <a:xfrm>
            <a:off x="5563271" y="2777900"/>
            <a:ext cx="1618800" cy="570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rgbClr val="0A35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baseline="-2500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baseline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</a:p>
        </p:txBody>
      </p:sp>
      <p:cxnSp>
        <p:nvCxnSpPr>
          <p:cNvPr id="337" name="Shape 337"/>
          <p:cNvCxnSpPr/>
          <p:nvPr/>
        </p:nvCxnSpPr>
        <p:spPr>
          <a:xfrm>
            <a:off x="5052064" y="2190926"/>
            <a:ext cx="1333499" cy="742800"/>
          </a:xfrm>
          <a:prstGeom prst="straightConnector1">
            <a:avLst/>
          </a:prstGeom>
          <a:noFill/>
          <a:ln cap="flat" cmpd="sng" w="38100">
            <a:solidFill>
              <a:srgbClr val="262626"/>
            </a:solidFill>
            <a:prstDash val="solid"/>
            <a:round/>
            <a:headEnd len="lg" w="lg" type="stealth"/>
            <a:tailEnd len="med" w="med" type="none"/>
          </a:ln>
        </p:spPr>
      </p:cxnSp>
      <p:sp>
        <p:nvSpPr>
          <p:cNvPr id="338" name="Shape 338"/>
          <p:cNvSpPr/>
          <p:nvPr/>
        </p:nvSpPr>
        <p:spPr>
          <a:xfrm>
            <a:off x="211247" y="2063437"/>
            <a:ext cx="1396800" cy="1270200"/>
          </a:xfrm>
          <a:prstGeom prst="roundRect">
            <a:avLst>
              <a:gd fmla="val 16667" name="adj"/>
            </a:avLst>
          </a:prstGeom>
          <a:solidFill>
            <a:srgbClr val="C6DDEA"/>
          </a:solidFill>
          <a:ln cap="flat" cmpd="sng" w="9525">
            <a:solidFill>
              <a:srgbClr val="0A35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211247" y="1587412"/>
            <a:ext cx="1396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40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3815712" y="4530527"/>
            <a:ext cx="20970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Some data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location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-140596" y="925371"/>
            <a:ext cx="2097000" cy="392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n" sz="28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3</a:t>
            </a:r>
          </a:p>
        </p:txBody>
      </p:sp>
      <p:cxnSp>
        <p:nvCxnSpPr>
          <p:cNvPr id="342" name="Shape 342"/>
          <p:cNvCxnSpPr/>
          <p:nvPr/>
        </p:nvCxnSpPr>
        <p:spPr>
          <a:xfrm>
            <a:off x="211247" y="1335557"/>
            <a:ext cx="1396800" cy="0"/>
          </a:xfrm>
          <a:prstGeom prst="straightConnector1">
            <a:avLst/>
          </a:prstGeom>
          <a:noFill/>
          <a:ln cap="flat" cmpd="sng" w="57150">
            <a:solidFill>
              <a:srgbClr val="F8E80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Shape 343"/>
          <p:cNvSpPr/>
          <p:nvPr/>
        </p:nvSpPr>
        <p:spPr>
          <a:xfrm>
            <a:off x="5125541" y="2018985"/>
            <a:ext cx="2587272" cy="384042"/>
          </a:xfrm>
          <a:custGeom>
            <a:pathLst>
              <a:path extrusionOk="0" h="436412" w="2555331">
                <a:moveTo>
                  <a:pt x="0" y="149166"/>
                </a:moveTo>
                <a:cubicBezTo>
                  <a:pt x="384308" y="57197"/>
                  <a:pt x="768616" y="-34772"/>
                  <a:pt x="1194504" y="13102"/>
                </a:cubicBezTo>
                <a:cubicBezTo>
                  <a:pt x="1620392" y="60976"/>
                  <a:pt x="2326007" y="363341"/>
                  <a:pt x="2555331" y="43641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678256" y="2522897"/>
            <a:ext cx="443700" cy="334799"/>
          </a:xfrm>
          <a:prstGeom prst="ellipse">
            <a:avLst/>
          </a:prstGeom>
          <a:solidFill>
            <a:srgbClr val="FFE066"/>
          </a:solidFill>
          <a:ln cap="flat" cmpd="sng" w="9525">
            <a:solidFill>
              <a:srgbClr val="0A35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211247" y="2857662"/>
            <a:ext cx="139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Cluster IP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Cluster Port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Pointer to Data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2083284" y="2137064"/>
            <a:ext cx="1859399" cy="900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Return pointer to data in REST API JSON Response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7438746" y="4420494"/>
            <a:ext cx="1659299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provided</a:t>
            </a:r>
          </a:p>
        </p:txBody>
      </p:sp>
      <p:sp>
        <p:nvSpPr>
          <p:cNvPr id="348" name="Shape 348"/>
          <p:cNvSpPr/>
          <p:nvPr/>
        </p:nvSpPr>
        <p:spPr>
          <a:xfrm>
            <a:off x="2573235" y="1329076"/>
            <a:ext cx="840899" cy="496199"/>
          </a:xfrm>
          <a:prstGeom prst="rect">
            <a:avLst/>
          </a:prstGeom>
          <a:solidFill>
            <a:srgbClr val="F8E805"/>
          </a:solidFill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2573235" y="1380495"/>
            <a:ext cx="840899" cy="392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n" sz="28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3.3</a:t>
            </a:r>
          </a:p>
        </p:txBody>
      </p:sp>
      <p:sp>
        <p:nvSpPr>
          <p:cNvPr id="350" name="Shape 350"/>
          <p:cNvSpPr/>
          <p:nvPr/>
        </p:nvSpPr>
        <p:spPr>
          <a:xfrm>
            <a:off x="473624" y="3447997"/>
            <a:ext cx="840899" cy="496199"/>
          </a:xfrm>
          <a:prstGeom prst="rect">
            <a:avLst/>
          </a:prstGeom>
          <a:solidFill>
            <a:srgbClr val="F8E805"/>
          </a:solidFill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473624" y="3499416"/>
            <a:ext cx="840899" cy="392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n" sz="28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3.4</a:t>
            </a:r>
          </a:p>
        </p:txBody>
      </p:sp>
      <p:sp>
        <p:nvSpPr>
          <p:cNvPr id="352" name="Shape 352"/>
          <p:cNvSpPr/>
          <p:nvPr/>
        </p:nvSpPr>
        <p:spPr>
          <a:xfrm>
            <a:off x="7833471" y="3847682"/>
            <a:ext cx="840899" cy="496199"/>
          </a:xfrm>
          <a:prstGeom prst="rect">
            <a:avLst/>
          </a:prstGeom>
          <a:solidFill>
            <a:srgbClr val="F8E805"/>
          </a:solidFill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Shape 353"/>
          <p:cNvSpPr txBox="1"/>
          <p:nvPr/>
        </p:nvSpPr>
        <p:spPr>
          <a:xfrm>
            <a:off x="7833471" y="3899101"/>
            <a:ext cx="840899" cy="392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n" sz="28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3.1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0" y="3976714"/>
            <a:ext cx="1794899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h2o_df object created in R</a:t>
            </a:r>
          </a:p>
        </p:txBody>
      </p:sp>
      <p:sp>
        <p:nvSpPr>
          <p:cNvPr id="355" name="Shape 355"/>
          <p:cNvSpPr/>
          <p:nvPr/>
        </p:nvSpPr>
        <p:spPr>
          <a:xfrm>
            <a:off x="6078607" y="3375284"/>
            <a:ext cx="632999" cy="96119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F3F3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Shape 356"/>
          <p:cNvSpPr/>
          <p:nvPr/>
        </p:nvSpPr>
        <p:spPr>
          <a:xfrm rot="-1416259">
            <a:off x="5064736" y="2025696"/>
            <a:ext cx="628592" cy="2535610"/>
          </a:xfrm>
          <a:prstGeom prst="bentArrow">
            <a:avLst>
              <a:gd fmla="val 41049" name="adj1"/>
              <a:gd fmla="val 31486" name="adj2"/>
              <a:gd fmla="val 28073" name="adj3"/>
              <a:gd fmla="val 43750" name="adj4"/>
            </a:avLst>
          </a:prstGeom>
          <a:solidFill>
            <a:srgbClr val="3F3F3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/>
          <p:nvPr/>
        </p:nvSpPr>
        <p:spPr>
          <a:xfrm rot="877392">
            <a:off x="7011509" y="2678915"/>
            <a:ext cx="617916" cy="176796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F3F3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Shape 358"/>
          <p:cNvGrpSpPr/>
          <p:nvPr/>
        </p:nvGrpSpPr>
        <p:grpSpPr>
          <a:xfrm>
            <a:off x="5509573" y="4208756"/>
            <a:ext cx="1836523" cy="807770"/>
            <a:chOff x="5509573" y="5611675"/>
            <a:chExt cx="1836523" cy="1077027"/>
          </a:xfrm>
        </p:grpSpPr>
        <p:sp>
          <p:nvSpPr>
            <p:cNvPr id="359" name="Shape 359"/>
            <p:cNvSpPr/>
            <p:nvPr/>
          </p:nvSpPr>
          <p:spPr>
            <a:xfrm>
              <a:off x="5509573" y="5611675"/>
              <a:ext cx="1836523" cy="1077027"/>
            </a:xfrm>
            <a:prstGeom prst="flowChartMagneticDisk">
              <a:avLst/>
            </a:prstGeom>
            <a:solidFill>
              <a:srgbClr val="7F7F7F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Shape 360"/>
            <p:cNvSpPr txBox="1"/>
            <p:nvPr/>
          </p:nvSpPr>
          <p:spPr>
            <a:xfrm>
              <a:off x="5885783" y="6109346"/>
              <a:ext cx="1132800" cy="369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data.csv</a:t>
              </a:r>
            </a:p>
          </p:txBody>
        </p:sp>
      </p:grpSp>
      <p:sp>
        <p:nvSpPr>
          <p:cNvPr id="361" name="Shape 361"/>
          <p:cNvSpPr/>
          <p:nvPr/>
        </p:nvSpPr>
        <p:spPr>
          <a:xfrm>
            <a:off x="1100557" y="1950096"/>
            <a:ext cx="3931825" cy="688460"/>
          </a:xfrm>
          <a:custGeom>
            <a:pathLst>
              <a:path extrusionOk="0" h="966261" w="3718038">
                <a:moveTo>
                  <a:pt x="3718038" y="308383"/>
                </a:moveTo>
                <a:cubicBezTo>
                  <a:pt x="3369950" y="187262"/>
                  <a:pt x="3021862" y="66141"/>
                  <a:pt x="2601096" y="32992"/>
                </a:cubicBezTo>
                <a:cubicBezTo>
                  <a:pt x="2180330" y="-157"/>
                  <a:pt x="1626960" y="-46056"/>
                  <a:pt x="1193444" y="109489"/>
                </a:cubicBezTo>
                <a:cubicBezTo>
                  <a:pt x="759928" y="265034"/>
                  <a:pt x="96903" y="917813"/>
                  <a:pt x="0" y="966261"/>
                </a:cubicBezTo>
              </a:path>
            </a:pathLst>
          </a:custGeom>
          <a:noFill/>
          <a:ln cap="flat" cmpd="sng" w="38100">
            <a:solidFill>
              <a:srgbClr val="26262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457200" y="2209976"/>
            <a:ext cx="8772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h2o_df</a:t>
            </a:r>
          </a:p>
        </p:txBody>
      </p:sp>
      <p:sp>
        <p:nvSpPr>
          <p:cNvPr id="363" name="Shape 363"/>
          <p:cNvSpPr/>
          <p:nvPr/>
        </p:nvSpPr>
        <p:spPr>
          <a:xfrm>
            <a:off x="6106935" y="2247769"/>
            <a:ext cx="380400" cy="53099"/>
          </a:xfrm>
          <a:prstGeom prst="rect">
            <a:avLst/>
          </a:prstGeom>
          <a:solidFill>
            <a:srgbClr val="FFE066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6106935" y="2300379"/>
            <a:ext cx="380400" cy="53099"/>
          </a:xfrm>
          <a:prstGeom prst="rect">
            <a:avLst/>
          </a:prstGeom>
          <a:solidFill>
            <a:srgbClr val="FFE066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5985932" y="2075429"/>
            <a:ext cx="1914900" cy="1163099"/>
          </a:xfrm>
          <a:prstGeom prst="roundRect">
            <a:avLst>
              <a:gd fmla="val 16667" name="adj"/>
            </a:avLst>
          </a:prstGeom>
          <a:solidFill>
            <a:srgbClr val="BF9900">
              <a:alpha val="20000"/>
            </a:srgbClr>
          </a:solidFill>
          <a:ln cap="flat" cmpd="sng" w="9525">
            <a:solidFill>
              <a:srgbClr val="0A35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6543546" y="2372205"/>
            <a:ext cx="664799" cy="392399"/>
          </a:xfrm>
          <a:prstGeom prst="rect">
            <a:avLst/>
          </a:prstGeom>
          <a:solidFill>
            <a:schemeClr val="lt1">
              <a:alpha val="49800"/>
            </a:scheme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baseline="-2500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</a:t>
            </a:r>
          </a:p>
        </p:txBody>
      </p:sp>
      <p:sp>
        <p:nvSpPr>
          <p:cNvPr id="367" name="Shape 367"/>
          <p:cNvSpPr/>
          <p:nvPr/>
        </p:nvSpPr>
        <p:spPr>
          <a:xfrm>
            <a:off x="7418293" y="2408737"/>
            <a:ext cx="380400" cy="53099"/>
          </a:xfrm>
          <a:prstGeom prst="rect">
            <a:avLst/>
          </a:prstGeom>
          <a:solidFill>
            <a:srgbClr val="FFE066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7418293" y="2461347"/>
            <a:ext cx="380400" cy="53099"/>
          </a:xfrm>
          <a:prstGeom prst="rect">
            <a:avLst/>
          </a:prstGeom>
          <a:solidFill>
            <a:srgbClr val="FFE066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6692354" y="3003702"/>
            <a:ext cx="380400" cy="53099"/>
          </a:xfrm>
          <a:prstGeom prst="rect">
            <a:avLst/>
          </a:prstGeom>
          <a:solidFill>
            <a:srgbClr val="FFE066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6692354" y="3056312"/>
            <a:ext cx="380400" cy="53099"/>
          </a:xfrm>
          <a:prstGeom prst="rect">
            <a:avLst/>
          </a:prstGeom>
          <a:solidFill>
            <a:srgbClr val="FFE066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6107073" y="2196637"/>
            <a:ext cx="380400" cy="53099"/>
          </a:xfrm>
          <a:prstGeom prst="rect">
            <a:avLst/>
          </a:prstGeom>
          <a:solidFill>
            <a:srgbClr val="FFE066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6107073" y="2143445"/>
            <a:ext cx="380400" cy="53099"/>
          </a:xfrm>
          <a:prstGeom prst="rect">
            <a:avLst/>
          </a:prstGeom>
          <a:solidFill>
            <a:srgbClr val="FFE066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7418293" y="2357115"/>
            <a:ext cx="380400" cy="53099"/>
          </a:xfrm>
          <a:prstGeom prst="rect">
            <a:avLst/>
          </a:prstGeom>
          <a:solidFill>
            <a:srgbClr val="FFE066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7418293" y="2514540"/>
            <a:ext cx="380400" cy="53099"/>
          </a:xfrm>
          <a:prstGeom prst="rect">
            <a:avLst/>
          </a:prstGeom>
          <a:solidFill>
            <a:srgbClr val="FFE066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692354" y="2950510"/>
            <a:ext cx="380400" cy="53099"/>
          </a:xfrm>
          <a:prstGeom prst="rect">
            <a:avLst/>
          </a:prstGeom>
          <a:solidFill>
            <a:srgbClr val="FFE066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6692354" y="3109505"/>
            <a:ext cx="380400" cy="53099"/>
          </a:xfrm>
          <a:prstGeom prst="rect">
            <a:avLst/>
          </a:prstGeom>
          <a:solidFill>
            <a:srgbClr val="FFE066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4722246" y="775336"/>
            <a:ext cx="840899" cy="496199"/>
          </a:xfrm>
          <a:prstGeom prst="rect">
            <a:avLst/>
          </a:prstGeom>
          <a:solidFill>
            <a:srgbClr val="F8E805"/>
          </a:solidFill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Shape 378"/>
          <p:cNvSpPr txBox="1"/>
          <p:nvPr/>
        </p:nvSpPr>
        <p:spPr>
          <a:xfrm>
            <a:off x="4722246" y="826755"/>
            <a:ext cx="840899" cy="392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n" sz="28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3.2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4247646" y="1250922"/>
            <a:ext cx="1859399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Distributed H</a:t>
            </a:r>
            <a:r>
              <a:rPr b="0" baseline="-2500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b="0" baseline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Frame in DKV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6863486" y="1198508"/>
            <a:ext cx="18234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H2O Cluster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457200" y="277822"/>
            <a:ext cx="82296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31818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 Script Starting H2O GLM</a:t>
            </a:r>
          </a:p>
        </p:txBody>
      </p:sp>
      <p:sp>
        <p:nvSpPr>
          <p:cNvPr id="387" name="Shape 387"/>
          <p:cNvSpPr/>
          <p:nvPr/>
        </p:nvSpPr>
        <p:spPr>
          <a:xfrm>
            <a:off x="156777" y="1800830"/>
            <a:ext cx="2759399" cy="3423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</a:p>
        </p:txBody>
      </p:sp>
      <p:sp>
        <p:nvSpPr>
          <p:cNvPr id="388" name="Shape 388"/>
          <p:cNvSpPr/>
          <p:nvPr/>
        </p:nvSpPr>
        <p:spPr>
          <a:xfrm>
            <a:off x="156777" y="2143102"/>
            <a:ext cx="2759399" cy="342300"/>
          </a:xfrm>
          <a:prstGeom prst="rect">
            <a:avLst/>
          </a:prstGeom>
          <a:solidFill>
            <a:srgbClr val="F8E805">
              <a:alpha val="14900"/>
            </a:srgbClr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REST/JSON</a:t>
            </a:r>
          </a:p>
        </p:txBody>
      </p:sp>
      <p:sp>
        <p:nvSpPr>
          <p:cNvPr id="389" name="Shape 389"/>
          <p:cNvSpPr/>
          <p:nvPr/>
        </p:nvSpPr>
        <p:spPr>
          <a:xfrm>
            <a:off x="156777" y="2485374"/>
            <a:ext cx="2759399" cy="684600"/>
          </a:xfrm>
          <a:prstGeom prst="rect">
            <a:avLst/>
          </a:prstGeom>
          <a:solidFill>
            <a:srgbClr val="F8E805">
              <a:alpha val="40000"/>
            </a:srgbClr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.h2o.startModelJob()</a:t>
            </a: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POST /3/ModelBuilders/glm</a:t>
            </a:r>
          </a:p>
        </p:txBody>
      </p:sp>
      <p:sp>
        <p:nvSpPr>
          <p:cNvPr id="390" name="Shape 390"/>
          <p:cNvSpPr/>
          <p:nvPr/>
        </p:nvSpPr>
        <p:spPr>
          <a:xfrm>
            <a:off x="156777" y="3169918"/>
            <a:ext cx="2759399" cy="684600"/>
          </a:xfrm>
          <a:prstGeom prst="rect">
            <a:avLst/>
          </a:prstGeom>
          <a:solidFill>
            <a:srgbClr val="BF9900">
              <a:alpha val="53730"/>
            </a:srgbClr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h2o.glm()</a:t>
            </a:r>
          </a:p>
        </p:txBody>
      </p:sp>
      <p:sp>
        <p:nvSpPr>
          <p:cNvPr id="391" name="Shape 391"/>
          <p:cNvSpPr/>
          <p:nvPr/>
        </p:nvSpPr>
        <p:spPr>
          <a:xfrm>
            <a:off x="156777" y="3854462"/>
            <a:ext cx="2759399" cy="342300"/>
          </a:xfrm>
          <a:prstGeom prst="rect">
            <a:avLst/>
          </a:prstGeom>
          <a:solidFill>
            <a:srgbClr val="3F3F3F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 script</a:t>
            </a:r>
          </a:p>
        </p:txBody>
      </p:sp>
      <p:sp>
        <p:nvSpPr>
          <p:cNvPr id="392" name="Shape 392"/>
          <p:cNvSpPr/>
          <p:nvPr/>
        </p:nvSpPr>
        <p:spPr>
          <a:xfrm>
            <a:off x="156777" y="4196735"/>
            <a:ext cx="2759399" cy="342300"/>
          </a:xfrm>
          <a:prstGeom prst="rect">
            <a:avLst/>
          </a:prstGeom>
          <a:solidFill>
            <a:srgbClr val="3F3F3F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Standard R process</a:t>
            </a:r>
          </a:p>
        </p:txBody>
      </p:sp>
      <p:sp>
        <p:nvSpPr>
          <p:cNvPr id="393" name="Shape 393"/>
          <p:cNvSpPr/>
          <p:nvPr/>
        </p:nvSpPr>
        <p:spPr>
          <a:xfrm>
            <a:off x="156777" y="1458558"/>
            <a:ext cx="6027000" cy="3423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TCP/IP</a:t>
            </a:r>
          </a:p>
        </p:txBody>
      </p:sp>
      <p:sp>
        <p:nvSpPr>
          <p:cNvPr id="394" name="Shape 394"/>
          <p:cNvSpPr/>
          <p:nvPr/>
        </p:nvSpPr>
        <p:spPr>
          <a:xfrm>
            <a:off x="3349730" y="1800830"/>
            <a:ext cx="2834100" cy="3423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</a:p>
        </p:txBody>
      </p:sp>
      <p:sp>
        <p:nvSpPr>
          <p:cNvPr id="395" name="Shape 395"/>
          <p:cNvSpPr/>
          <p:nvPr/>
        </p:nvSpPr>
        <p:spPr>
          <a:xfrm>
            <a:off x="3349730" y="2143102"/>
            <a:ext cx="2834100" cy="342300"/>
          </a:xfrm>
          <a:prstGeom prst="rect">
            <a:avLst/>
          </a:prstGeom>
          <a:solidFill>
            <a:srgbClr val="F8E805">
              <a:alpha val="14900"/>
            </a:srgbClr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REST/JSON</a:t>
            </a:r>
          </a:p>
        </p:txBody>
      </p:sp>
      <p:sp>
        <p:nvSpPr>
          <p:cNvPr id="396" name="Shape 396"/>
          <p:cNvSpPr/>
          <p:nvPr/>
        </p:nvSpPr>
        <p:spPr>
          <a:xfrm>
            <a:off x="3349730" y="2485374"/>
            <a:ext cx="2834100" cy="342300"/>
          </a:xfrm>
          <a:prstGeom prst="rect">
            <a:avLst/>
          </a:prstGeom>
          <a:solidFill>
            <a:srgbClr val="BF9900">
              <a:alpha val="53730"/>
            </a:srgbClr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/3/ModelBuilders/glm endpoint</a:t>
            </a:r>
          </a:p>
        </p:txBody>
      </p:sp>
      <p:sp>
        <p:nvSpPr>
          <p:cNvPr id="397" name="Shape 397"/>
          <p:cNvSpPr/>
          <p:nvPr/>
        </p:nvSpPr>
        <p:spPr>
          <a:xfrm>
            <a:off x="3349730" y="2827646"/>
            <a:ext cx="2834100" cy="342300"/>
          </a:xfrm>
          <a:prstGeom prst="rect">
            <a:avLst/>
          </a:prstGeom>
          <a:solidFill>
            <a:srgbClr val="F8E805">
              <a:alpha val="40000"/>
            </a:srgbClr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Job</a:t>
            </a:r>
          </a:p>
        </p:txBody>
      </p:sp>
      <p:sp>
        <p:nvSpPr>
          <p:cNvPr id="398" name="Shape 398"/>
          <p:cNvSpPr/>
          <p:nvPr/>
        </p:nvSpPr>
        <p:spPr>
          <a:xfrm>
            <a:off x="3349730" y="3169918"/>
            <a:ext cx="2834100" cy="342300"/>
          </a:xfrm>
          <a:prstGeom prst="rect">
            <a:avLst/>
          </a:prstGeom>
          <a:solidFill>
            <a:srgbClr val="BF9900">
              <a:alpha val="53730"/>
            </a:srgbClr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GLM algorithm</a:t>
            </a:r>
          </a:p>
        </p:txBody>
      </p:sp>
      <p:sp>
        <p:nvSpPr>
          <p:cNvPr id="399" name="Shape 399"/>
          <p:cNvSpPr/>
          <p:nvPr/>
        </p:nvSpPr>
        <p:spPr>
          <a:xfrm>
            <a:off x="3349730" y="3512191"/>
            <a:ext cx="2834100" cy="342300"/>
          </a:xfrm>
          <a:prstGeom prst="rect">
            <a:avLst/>
          </a:prstGeom>
          <a:solidFill>
            <a:srgbClr val="BF9900">
              <a:alpha val="53730"/>
            </a:srgbClr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GLM tasks</a:t>
            </a:r>
          </a:p>
        </p:txBody>
      </p:sp>
      <p:sp>
        <p:nvSpPr>
          <p:cNvPr id="400" name="Shape 400"/>
          <p:cNvSpPr/>
          <p:nvPr/>
        </p:nvSpPr>
        <p:spPr>
          <a:xfrm>
            <a:off x="3349730" y="3854462"/>
            <a:ext cx="1409399" cy="342300"/>
          </a:xfrm>
          <a:prstGeom prst="rect">
            <a:avLst/>
          </a:prstGeom>
          <a:solidFill>
            <a:srgbClr val="F8E805">
              <a:alpha val="40000"/>
            </a:srgbClr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Fork/Join framework</a:t>
            </a:r>
          </a:p>
        </p:txBody>
      </p:sp>
      <p:sp>
        <p:nvSpPr>
          <p:cNvPr id="401" name="Shape 401"/>
          <p:cNvSpPr/>
          <p:nvPr/>
        </p:nvSpPr>
        <p:spPr>
          <a:xfrm>
            <a:off x="4759123" y="3854462"/>
            <a:ext cx="1424700" cy="342300"/>
          </a:xfrm>
          <a:prstGeom prst="rect">
            <a:avLst/>
          </a:prstGeom>
          <a:solidFill>
            <a:srgbClr val="F8E805">
              <a:alpha val="40000"/>
            </a:srgbClr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K/V store framework</a:t>
            </a:r>
          </a:p>
        </p:txBody>
      </p:sp>
      <p:sp>
        <p:nvSpPr>
          <p:cNvPr id="402" name="Shape 402"/>
          <p:cNvSpPr/>
          <p:nvPr/>
        </p:nvSpPr>
        <p:spPr>
          <a:xfrm>
            <a:off x="3349730" y="4196735"/>
            <a:ext cx="2834100" cy="342300"/>
          </a:xfrm>
          <a:prstGeom prst="rect">
            <a:avLst/>
          </a:prstGeom>
          <a:solidFill>
            <a:srgbClr val="F8E805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H2O process</a:t>
            </a:r>
          </a:p>
        </p:txBody>
      </p:sp>
      <p:sp>
        <p:nvSpPr>
          <p:cNvPr id="403" name="Shape 403"/>
          <p:cNvSpPr/>
          <p:nvPr/>
        </p:nvSpPr>
        <p:spPr>
          <a:xfrm>
            <a:off x="6490555" y="1998861"/>
            <a:ext cx="2367299" cy="2540400"/>
          </a:xfrm>
          <a:prstGeom prst="rect">
            <a:avLst/>
          </a:prstGeom>
          <a:noFill/>
          <a:ln cap="flat" cmpd="sng" w="9525">
            <a:solidFill>
              <a:srgbClr val="26262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6738524" y="2485375"/>
            <a:ext cx="1871399" cy="233399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Network layer</a:t>
            </a:r>
          </a:p>
        </p:txBody>
      </p:sp>
      <p:sp>
        <p:nvSpPr>
          <p:cNvPr id="405" name="Shape 405"/>
          <p:cNvSpPr/>
          <p:nvPr/>
        </p:nvSpPr>
        <p:spPr>
          <a:xfrm>
            <a:off x="6738524" y="2835150"/>
            <a:ext cx="1871399" cy="233399"/>
          </a:xfrm>
          <a:prstGeom prst="rect">
            <a:avLst/>
          </a:prstGeom>
          <a:solidFill>
            <a:srgbClr val="F8E805">
              <a:alpha val="14900"/>
            </a:srgbClr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REST layer</a:t>
            </a:r>
          </a:p>
        </p:txBody>
      </p:sp>
      <p:sp>
        <p:nvSpPr>
          <p:cNvPr id="406" name="Shape 406"/>
          <p:cNvSpPr/>
          <p:nvPr/>
        </p:nvSpPr>
        <p:spPr>
          <a:xfrm>
            <a:off x="6738524" y="3184925"/>
            <a:ext cx="1871399" cy="233399"/>
          </a:xfrm>
          <a:prstGeom prst="rect">
            <a:avLst/>
          </a:prstGeom>
          <a:solidFill>
            <a:srgbClr val="BF9900">
              <a:alpha val="53730"/>
            </a:srgbClr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H2O - algos</a:t>
            </a:r>
          </a:p>
        </p:txBody>
      </p:sp>
      <p:sp>
        <p:nvSpPr>
          <p:cNvPr id="407" name="Shape 407"/>
          <p:cNvSpPr/>
          <p:nvPr/>
        </p:nvSpPr>
        <p:spPr>
          <a:xfrm>
            <a:off x="6738524" y="3534701"/>
            <a:ext cx="1871399" cy="233399"/>
          </a:xfrm>
          <a:prstGeom prst="rect">
            <a:avLst/>
          </a:prstGeom>
          <a:solidFill>
            <a:srgbClr val="F8E805">
              <a:alpha val="40000"/>
            </a:srgbClr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H2O - core</a:t>
            </a:r>
          </a:p>
        </p:txBody>
      </p:sp>
      <p:sp>
        <p:nvSpPr>
          <p:cNvPr id="408" name="Shape 408"/>
          <p:cNvSpPr/>
          <p:nvPr/>
        </p:nvSpPr>
        <p:spPr>
          <a:xfrm>
            <a:off x="6738524" y="3884476"/>
            <a:ext cx="1871399" cy="233399"/>
          </a:xfrm>
          <a:prstGeom prst="rect">
            <a:avLst/>
          </a:prstGeom>
          <a:solidFill>
            <a:srgbClr val="3F3F3F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process</a:t>
            </a:r>
          </a:p>
        </p:txBody>
      </p:sp>
      <p:sp>
        <p:nvSpPr>
          <p:cNvPr id="409" name="Shape 409"/>
          <p:cNvSpPr/>
          <p:nvPr/>
        </p:nvSpPr>
        <p:spPr>
          <a:xfrm>
            <a:off x="6738524" y="4234251"/>
            <a:ext cx="1871399" cy="233399"/>
          </a:xfrm>
          <a:prstGeom prst="rect">
            <a:avLst/>
          </a:prstGeom>
          <a:solidFill>
            <a:srgbClr val="F8E805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H2O process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6490555" y="2097480"/>
            <a:ext cx="2367299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Legend</a:t>
            </a:r>
          </a:p>
        </p:txBody>
      </p:sp>
      <p:cxnSp>
        <p:nvCxnSpPr>
          <p:cNvPr id="411" name="Shape 411"/>
          <p:cNvCxnSpPr/>
          <p:nvPr/>
        </p:nvCxnSpPr>
        <p:spPr>
          <a:xfrm rot="10800000">
            <a:off x="282819" y="976001"/>
            <a:ext cx="0" cy="2558700"/>
          </a:xfrm>
          <a:prstGeom prst="straightConnector1">
            <a:avLst/>
          </a:prstGeom>
          <a:noFill/>
          <a:ln cap="flat" cmpd="sng" w="57150">
            <a:solidFill>
              <a:srgbClr val="262626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12" name="Shape 412"/>
          <p:cNvCxnSpPr/>
          <p:nvPr/>
        </p:nvCxnSpPr>
        <p:spPr>
          <a:xfrm>
            <a:off x="282819" y="933572"/>
            <a:ext cx="3283799" cy="0"/>
          </a:xfrm>
          <a:prstGeom prst="straightConnector1">
            <a:avLst/>
          </a:prstGeom>
          <a:noFill/>
          <a:ln cap="flat" cmpd="sng" w="57150">
            <a:solidFill>
              <a:srgbClr val="262626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13" name="Shape 413"/>
          <p:cNvCxnSpPr/>
          <p:nvPr/>
        </p:nvCxnSpPr>
        <p:spPr>
          <a:xfrm>
            <a:off x="3566753" y="1015230"/>
            <a:ext cx="0" cy="3137699"/>
          </a:xfrm>
          <a:prstGeom prst="straightConnector1">
            <a:avLst/>
          </a:prstGeom>
          <a:noFill/>
          <a:ln cap="flat" cmpd="sng" w="57150">
            <a:solidFill>
              <a:srgbClr val="262626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14" name="Shape 414"/>
          <p:cNvCxnSpPr/>
          <p:nvPr/>
        </p:nvCxnSpPr>
        <p:spPr>
          <a:xfrm rot="10800000">
            <a:off x="5984589" y="1199572"/>
            <a:ext cx="0" cy="2871599"/>
          </a:xfrm>
          <a:prstGeom prst="straightConnector1">
            <a:avLst/>
          </a:prstGeom>
          <a:noFill/>
          <a:ln cap="rnd" cmpd="sng" w="57150">
            <a:solidFill>
              <a:srgbClr val="262626"/>
            </a:solidFill>
            <a:prstDash val="dash"/>
            <a:round/>
            <a:headEnd len="med" w="med" type="none"/>
            <a:tailEnd len="lg" w="lg" type="triangle"/>
          </a:ln>
        </p:spPr>
      </p:cxnSp>
      <p:cxnSp>
        <p:nvCxnSpPr>
          <p:cNvPr id="415" name="Shape 415"/>
          <p:cNvCxnSpPr/>
          <p:nvPr/>
        </p:nvCxnSpPr>
        <p:spPr>
          <a:xfrm rot="10800000">
            <a:off x="2748701" y="1172695"/>
            <a:ext cx="3157500" cy="0"/>
          </a:xfrm>
          <a:prstGeom prst="straightConnector1">
            <a:avLst/>
          </a:prstGeom>
          <a:noFill/>
          <a:ln cap="rnd" cmpd="sng" w="57150">
            <a:solidFill>
              <a:srgbClr val="262626"/>
            </a:solidFill>
            <a:prstDash val="dash"/>
            <a:round/>
            <a:headEnd len="med" w="med" type="none"/>
            <a:tailEnd len="lg" w="lg" type="triangle"/>
          </a:ln>
        </p:spPr>
      </p:cxnSp>
      <p:cxnSp>
        <p:nvCxnSpPr>
          <p:cNvPr id="416" name="Shape 416"/>
          <p:cNvCxnSpPr/>
          <p:nvPr/>
        </p:nvCxnSpPr>
        <p:spPr>
          <a:xfrm>
            <a:off x="2748775" y="1281832"/>
            <a:ext cx="0" cy="2252999"/>
          </a:xfrm>
          <a:prstGeom prst="straightConnector1">
            <a:avLst/>
          </a:prstGeom>
          <a:noFill/>
          <a:ln cap="rnd" cmpd="sng" w="57150">
            <a:solidFill>
              <a:srgbClr val="262626"/>
            </a:solidFill>
            <a:prstDash val="dash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435075" y="282622"/>
            <a:ext cx="82296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31818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b="0" baseline="0" i="0" lang="en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 Script Retrieving H2O GLM Result</a:t>
            </a:r>
          </a:p>
        </p:txBody>
      </p:sp>
      <p:sp>
        <p:nvSpPr>
          <p:cNvPr id="422" name="Shape 422"/>
          <p:cNvSpPr/>
          <p:nvPr/>
        </p:nvSpPr>
        <p:spPr>
          <a:xfrm>
            <a:off x="156777" y="1800830"/>
            <a:ext cx="2759399" cy="3423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</a:p>
        </p:txBody>
      </p:sp>
      <p:sp>
        <p:nvSpPr>
          <p:cNvPr id="423" name="Shape 423"/>
          <p:cNvSpPr/>
          <p:nvPr/>
        </p:nvSpPr>
        <p:spPr>
          <a:xfrm>
            <a:off x="156777" y="2143102"/>
            <a:ext cx="2759399" cy="342300"/>
          </a:xfrm>
          <a:prstGeom prst="rect">
            <a:avLst/>
          </a:prstGeom>
          <a:solidFill>
            <a:srgbClr val="F8E805">
              <a:alpha val="4710"/>
            </a:srgbClr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REST/JSON</a:t>
            </a:r>
          </a:p>
        </p:txBody>
      </p:sp>
      <p:sp>
        <p:nvSpPr>
          <p:cNvPr id="424" name="Shape 424"/>
          <p:cNvSpPr/>
          <p:nvPr/>
        </p:nvSpPr>
        <p:spPr>
          <a:xfrm>
            <a:off x="156777" y="2485374"/>
            <a:ext cx="2759399" cy="684600"/>
          </a:xfrm>
          <a:prstGeom prst="rect">
            <a:avLst/>
          </a:prstGeom>
          <a:solidFill>
            <a:srgbClr val="F8E805">
              <a:alpha val="40000"/>
            </a:srgbClr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h2o.getModel()</a:t>
            </a: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GET /3/Models/glm_model_id</a:t>
            </a:r>
          </a:p>
        </p:txBody>
      </p:sp>
      <p:sp>
        <p:nvSpPr>
          <p:cNvPr id="425" name="Shape 425"/>
          <p:cNvSpPr/>
          <p:nvPr/>
        </p:nvSpPr>
        <p:spPr>
          <a:xfrm>
            <a:off x="156777" y="3169918"/>
            <a:ext cx="2759399" cy="684600"/>
          </a:xfrm>
          <a:prstGeom prst="rect">
            <a:avLst/>
          </a:prstGeom>
          <a:solidFill>
            <a:srgbClr val="BF9900">
              <a:alpha val="53730"/>
            </a:srgbClr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h2o.glm()</a:t>
            </a:r>
          </a:p>
        </p:txBody>
      </p:sp>
      <p:sp>
        <p:nvSpPr>
          <p:cNvPr id="426" name="Shape 426"/>
          <p:cNvSpPr/>
          <p:nvPr/>
        </p:nvSpPr>
        <p:spPr>
          <a:xfrm>
            <a:off x="156777" y="3854462"/>
            <a:ext cx="2759399" cy="342300"/>
          </a:xfrm>
          <a:prstGeom prst="rect">
            <a:avLst/>
          </a:prstGeom>
          <a:solidFill>
            <a:srgbClr val="3F3F3F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 script</a:t>
            </a:r>
          </a:p>
        </p:txBody>
      </p:sp>
      <p:sp>
        <p:nvSpPr>
          <p:cNvPr id="427" name="Shape 427"/>
          <p:cNvSpPr/>
          <p:nvPr/>
        </p:nvSpPr>
        <p:spPr>
          <a:xfrm>
            <a:off x="156777" y="4196735"/>
            <a:ext cx="2759399" cy="342300"/>
          </a:xfrm>
          <a:prstGeom prst="rect">
            <a:avLst/>
          </a:prstGeom>
          <a:solidFill>
            <a:srgbClr val="3F3F3F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Standard R process</a:t>
            </a:r>
          </a:p>
        </p:txBody>
      </p:sp>
      <p:sp>
        <p:nvSpPr>
          <p:cNvPr id="428" name="Shape 428"/>
          <p:cNvSpPr/>
          <p:nvPr/>
        </p:nvSpPr>
        <p:spPr>
          <a:xfrm>
            <a:off x="156777" y="1458558"/>
            <a:ext cx="6027000" cy="3423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TCP/IP</a:t>
            </a:r>
          </a:p>
        </p:txBody>
      </p:sp>
      <p:sp>
        <p:nvSpPr>
          <p:cNvPr id="429" name="Shape 429"/>
          <p:cNvSpPr/>
          <p:nvPr/>
        </p:nvSpPr>
        <p:spPr>
          <a:xfrm>
            <a:off x="3349730" y="1800830"/>
            <a:ext cx="2834100" cy="3423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</a:p>
        </p:txBody>
      </p:sp>
      <p:sp>
        <p:nvSpPr>
          <p:cNvPr id="430" name="Shape 430"/>
          <p:cNvSpPr/>
          <p:nvPr/>
        </p:nvSpPr>
        <p:spPr>
          <a:xfrm>
            <a:off x="3349730" y="2143102"/>
            <a:ext cx="2834100" cy="342300"/>
          </a:xfrm>
          <a:prstGeom prst="rect">
            <a:avLst/>
          </a:prstGeom>
          <a:solidFill>
            <a:srgbClr val="F8E805">
              <a:alpha val="4710"/>
            </a:srgbClr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REST/JSON</a:t>
            </a:r>
          </a:p>
        </p:txBody>
      </p:sp>
      <p:sp>
        <p:nvSpPr>
          <p:cNvPr id="431" name="Shape 431"/>
          <p:cNvSpPr/>
          <p:nvPr/>
        </p:nvSpPr>
        <p:spPr>
          <a:xfrm>
            <a:off x="3349730" y="2485374"/>
            <a:ext cx="2834100" cy="342300"/>
          </a:xfrm>
          <a:prstGeom prst="rect">
            <a:avLst/>
          </a:prstGeom>
          <a:solidFill>
            <a:srgbClr val="BF9900">
              <a:alpha val="53730"/>
            </a:srgbClr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/3/Models endpoint</a:t>
            </a:r>
          </a:p>
        </p:txBody>
      </p:sp>
      <p:sp>
        <p:nvSpPr>
          <p:cNvPr id="432" name="Shape 432"/>
          <p:cNvSpPr/>
          <p:nvPr/>
        </p:nvSpPr>
        <p:spPr>
          <a:xfrm>
            <a:off x="3349730" y="3854462"/>
            <a:ext cx="1409399" cy="342300"/>
          </a:xfrm>
          <a:prstGeom prst="rect">
            <a:avLst/>
          </a:prstGeom>
          <a:solidFill>
            <a:srgbClr val="F8E805">
              <a:alpha val="40000"/>
            </a:srgbClr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Fork/Join framework</a:t>
            </a:r>
          </a:p>
        </p:txBody>
      </p:sp>
      <p:sp>
        <p:nvSpPr>
          <p:cNvPr id="433" name="Shape 433"/>
          <p:cNvSpPr/>
          <p:nvPr/>
        </p:nvSpPr>
        <p:spPr>
          <a:xfrm>
            <a:off x="4759123" y="3854462"/>
            <a:ext cx="1424700" cy="342300"/>
          </a:xfrm>
          <a:prstGeom prst="rect">
            <a:avLst/>
          </a:prstGeom>
          <a:solidFill>
            <a:srgbClr val="F8E805">
              <a:alpha val="40000"/>
            </a:srgbClr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K/V store framework</a:t>
            </a:r>
          </a:p>
        </p:txBody>
      </p:sp>
      <p:sp>
        <p:nvSpPr>
          <p:cNvPr id="434" name="Shape 434"/>
          <p:cNvSpPr/>
          <p:nvPr/>
        </p:nvSpPr>
        <p:spPr>
          <a:xfrm>
            <a:off x="3349730" y="4196735"/>
            <a:ext cx="2834100" cy="342300"/>
          </a:xfrm>
          <a:prstGeom prst="rect">
            <a:avLst/>
          </a:prstGeom>
          <a:solidFill>
            <a:srgbClr val="F8E805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H2O process</a:t>
            </a:r>
          </a:p>
        </p:txBody>
      </p:sp>
      <p:cxnSp>
        <p:nvCxnSpPr>
          <p:cNvPr id="435" name="Shape 435"/>
          <p:cNvCxnSpPr/>
          <p:nvPr/>
        </p:nvCxnSpPr>
        <p:spPr>
          <a:xfrm rot="10800000">
            <a:off x="282819" y="976001"/>
            <a:ext cx="0" cy="2558700"/>
          </a:xfrm>
          <a:prstGeom prst="straightConnector1">
            <a:avLst/>
          </a:prstGeom>
          <a:noFill/>
          <a:ln cap="flat" cmpd="sng" w="57150">
            <a:solidFill>
              <a:srgbClr val="262626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36" name="Shape 436"/>
          <p:cNvCxnSpPr/>
          <p:nvPr/>
        </p:nvCxnSpPr>
        <p:spPr>
          <a:xfrm>
            <a:off x="282819" y="933572"/>
            <a:ext cx="3283799" cy="0"/>
          </a:xfrm>
          <a:prstGeom prst="straightConnector1">
            <a:avLst/>
          </a:prstGeom>
          <a:noFill/>
          <a:ln cap="flat" cmpd="sng" w="57150">
            <a:solidFill>
              <a:srgbClr val="262626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37" name="Shape 437"/>
          <p:cNvCxnSpPr/>
          <p:nvPr/>
        </p:nvCxnSpPr>
        <p:spPr>
          <a:xfrm>
            <a:off x="3566753" y="1015230"/>
            <a:ext cx="0" cy="3137699"/>
          </a:xfrm>
          <a:prstGeom prst="straightConnector1">
            <a:avLst/>
          </a:prstGeom>
          <a:noFill/>
          <a:ln cap="flat" cmpd="sng" w="57150">
            <a:solidFill>
              <a:srgbClr val="262626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38" name="Shape 438"/>
          <p:cNvCxnSpPr/>
          <p:nvPr/>
        </p:nvCxnSpPr>
        <p:spPr>
          <a:xfrm rot="10800000">
            <a:off x="5984589" y="1199572"/>
            <a:ext cx="0" cy="2871599"/>
          </a:xfrm>
          <a:prstGeom prst="straightConnector1">
            <a:avLst/>
          </a:prstGeom>
          <a:noFill/>
          <a:ln cap="rnd" cmpd="sng" w="57150">
            <a:solidFill>
              <a:srgbClr val="262626"/>
            </a:solidFill>
            <a:prstDash val="dash"/>
            <a:round/>
            <a:headEnd len="med" w="med" type="none"/>
            <a:tailEnd len="lg" w="lg" type="triangle"/>
          </a:ln>
        </p:spPr>
      </p:cxnSp>
      <p:cxnSp>
        <p:nvCxnSpPr>
          <p:cNvPr id="439" name="Shape 439"/>
          <p:cNvCxnSpPr/>
          <p:nvPr/>
        </p:nvCxnSpPr>
        <p:spPr>
          <a:xfrm rot="10800000">
            <a:off x="2748701" y="1172695"/>
            <a:ext cx="3157500" cy="0"/>
          </a:xfrm>
          <a:prstGeom prst="straightConnector1">
            <a:avLst/>
          </a:prstGeom>
          <a:noFill/>
          <a:ln cap="rnd" cmpd="sng" w="57150">
            <a:solidFill>
              <a:srgbClr val="262626"/>
            </a:solidFill>
            <a:prstDash val="dash"/>
            <a:round/>
            <a:headEnd len="med" w="med" type="none"/>
            <a:tailEnd len="lg" w="lg" type="triangle"/>
          </a:ln>
        </p:spPr>
      </p:cxnSp>
      <p:cxnSp>
        <p:nvCxnSpPr>
          <p:cNvPr id="440" name="Shape 440"/>
          <p:cNvCxnSpPr/>
          <p:nvPr/>
        </p:nvCxnSpPr>
        <p:spPr>
          <a:xfrm>
            <a:off x="2748775" y="1281832"/>
            <a:ext cx="0" cy="2252999"/>
          </a:xfrm>
          <a:prstGeom prst="straightConnector1">
            <a:avLst/>
          </a:prstGeom>
          <a:noFill/>
          <a:ln cap="rnd" cmpd="sng" w="57150">
            <a:solidFill>
              <a:srgbClr val="262626"/>
            </a:solidFill>
            <a:prstDash val="dash"/>
            <a:round/>
            <a:headEnd len="med" w="med" type="none"/>
            <a:tailEnd len="lg" w="lg" type="triangle"/>
          </a:ln>
        </p:spPr>
      </p:cxnSp>
      <p:sp>
        <p:nvSpPr>
          <p:cNvPr id="441" name="Shape 441"/>
          <p:cNvSpPr/>
          <p:nvPr/>
        </p:nvSpPr>
        <p:spPr>
          <a:xfrm>
            <a:off x="6490555" y="1998861"/>
            <a:ext cx="2367299" cy="2540400"/>
          </a:xfrm>
          <a:prstGeom prst="rect">
            <a:avLst/>
          </a:prstGeom>
          <a:noFill/>
          <a:ln cap="flat" cmpd="sng" w="9525">
            <a:solidFill>
              <a:srgbClr val="26262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6738524" y="2485375"/>
            <a:ext cx="1871399" cy="233399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Network layer</a:t>
            </a:r>
          </a:p>
        </p:txBody>
      </p:sp>
      <p:sp>
        <p:nvSpPr>
          <p:cNvPr id="443" name="Shape 443"/>
          <p:cNvSpPr/>
          <p:nvPr/>
        </p:nvSpPr>
        <p:spPr>
          <a:xfrm>
            <a:off x="6738524" y="2835150"/>
            <a:ext cx="1871399" cy="233399"/>
          </a:xfrm>
          <a:prstGeom prst="rect">
            <a:avLst/>
          </a:prstGeom>
          <a:solidFill>
            <a:srgbClr val="F8E805">
              <a:alpha val="4710"/>
            </a:srgbClr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REST layer</a:t>
            </a:r>
          </a:p>
        </p:txBody>
      </p:sp>
      <p:sp>
        <p:nvSpPr>
          <p:cNvPr id="444" name="Shape 444"/>
          <p:cNvSpPr/>
          <p:nvPr/>
        </p:nvSpPr>
        <p:spPr>
          <a:xfrm>
            <a:off x="6738524" y="3184925"/>
            <a:ext cx="1871399" cy="233399"/>
          </a:xfrm>
          <a:prstGeom prst="rect">
            <a:avLst/>
          </a:prstGeom>
          <a:solidFill>
            <a:srgbClr val="BF9900">
              <a:alpha val="53730"/>
            </a:srgbClr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H2O - algos</a:t>
            </a:r>
          </a:p>
        </p:txBody>
      </p:sp>
      <p:sp>
        <p:nvSpPr>
          <p:cNvPr id="445" name="Shape 445"/>
          <p:cNvSpPr/>
          <p:nvPr/>
        </p:nvSpPr>
        <p:spPr>
          <a:xfrm>
            <a:off x="6738524" y="3534701"/>
            <a:ext cx="1871399" cy="233399"/>
          </a:xfrm>
          <a:prstGeom prst="rect">
            <a:avLst/>
          </a:prstGeom>
          <a:solidFill>
            <a:srgbClr val="F8E805">
              <a:alpha val="40000"/>
            </a:srgbClr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H2O - core</a:t>
            </a:r>
          </a:p>
        </p:txBody>
      </p:sp>
      <p:sp>
        <p:nvSpPr>
          <p:cNvPr id="446" name="Shape 446"/>
          <p:cNvSpPr/>
          <p:nvPr/>
        </p:nvSpPr>
        <p:spPr>
          <a:xfrm>
            <a:off x="6738524" y="3884476"/>
            <a:ext cx="1871399" cy="233399"/>
          </a:xfrm>
          <a:prstGeom prst="rect">
            <a:avLst/>
          </a:prstGeom>
          <a:solidFill>
            <a:srgbClr val="3F3F3F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process</a:t>
            </a:r>
          </a:p>
        </p:txBody>
      </p:sp>
      <p:sp>
        <p:nvSpPr>
          <p:cNvPr id="447" name="Shape 447"/>
          <p:cNvSpPr/>
          <p:nvPr/>
        </p:nvSpPr>
        <p:spPr>
          <a:xfrm>
            <a:off x="6738524" y="4234251"/>
            <a:ext cx="1871399" cy="233399"/>
          </a:xfrm>
          <a:prstGeom prst="rect">
            <a:avLst/>
          </a:prstGeom>
          <a:solidFill>
            <a:srgbClr val="F8E805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H2O process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6490555" y="2097480"/>
            <a:ext cx="2367299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Legend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short, short history of R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what is h2o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getting h2o and reading documentation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data exploration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model building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7000" y="4533698"/>
            <a:ext cx="1274750" cy="5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Getting H2O &amp; Docs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457200" y="1460500"/>
            <a:ext cx="8229600" cy="357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http://h2o.ai/download/</a:t>
            </a:r>
            <a:r>
              <a:rPr lang="en" sz="1800">
                <a:solidFill>
                  <a:srgbClr val="000000"/>
                </a:solidFill>
              </a:rPr>
              <a:t> 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Bleeding Edge (link)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Install in R (tab)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build h2o (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https://github.com/h2oai/h2o-3#4-building-h2o-3</a:t>
            </a:r>
            <a:r>
              <a:rPr lang="en" sz="1800">
                <a:solidFill>
                  <a:srgbClr val="000000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http://docs.h2o.ai/</a:t>
            </a:r>
            <a:r>
              <a:rPr lang="en" sz="1800">
                <a:solidFill>
                  <a:schemeClr val="dk1"/>
                </a:solidFill>
              </a:rPr>
              <a:t> -&gt; H2O 3.0 -&gt; R Users (link) -&gt; R docs (link)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57000" y="4533698"/>
            <a:ext cx="1274750" cy="5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/>
        </p:nvSpPr>
        <p:spPr>
          <a:xfrm>
            <a:off x="647225" y="439100"/>
            <a:ext cx="7715399" cy="368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 Brief History of R: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R first appears 22 years ago (1993)*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Implementation of S (which was created by John Chambers @ Bell Labs)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*  Python first appeared 24 years ago (1991)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/>
        </p:nvSpPr>
        <p:spPr>
          <a:xfrm>
            <a:off x="647225" y="439100"/>
            <a:ext cx="1967399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i="1" lang="en"/>
              <a:t>H2O is what exactly?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732775" y="1012200"/>
            <a:ext cx="7424700" cy="336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Services: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Interfaces to mainstream data science languages (R, Python, Scala)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I/O common data formats (CSV, zipped, HDFS, ORC, parquet!?)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Interface with modern big data infrastructures: Hadoop, Spark, H2O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Feature-generation capabilities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High Performance State-of-the-Art Machine Learning Algorithms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/>
        </p:nvSpPr>
        <p:spPr>
          <a:xfrm>
            <a:off x="647225" y="439100"/>
            <a:ext cx="1967399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H2O is what exactly?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/>
        </p:nvSpPr>
        <p:spPr>
          <a:xfrm>
            <a:off x="732775" y="1012200"/>
            <a:ext cx="7424700" cy="336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Object Taxonomy in H2O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H2OFrame: A 2D collection of uniformly typed columns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H2OModel: An H2O model object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ID/Key: An identifier for an H2O object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478" y="2807600"/>
            <a:ext cx="5023049" cy="290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647225" y="439100"/>
            <a:ext cx="1967399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H2O is what exactly?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 txBox="1"/>
          <p:nvPr/>
        </p:nvSpPr>
        <p:spPr>
          <a:xfrm>
            <a:off x="869625" y="1089175"/>
            <a:ext cx="7647000" cy="343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Feature Generation Capabilities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&gt; 100 operations to perform on an H2OFrame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Aggregations: </a:t>
            </a:r>
          </a:p>
          <a:p>
            <a:pPr indent="-317500" lvl="2" marL="13716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mean, min, max, sum, or any user-defined reduction</a:t>
            </a:r>
          </a:p>
          <a:p>
            <a:pPr indent="-317500" lvl="2" marL="13716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distributed parallel group-by</a:t>
            </a:r>
          </a:p>
          <a:p>
            <a:pPr indent="-317500" lvl="2" marL="13716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table, cut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Simple String manipulation: trim, sub, gsub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Date Formatting/Extraction: get/set timezones, month, year, dayOfWeek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Transformations: sqrt, log, *,+, …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Filtering: R-like slicing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/>
        </p:nvSpPr>
        <p:spPr>
          <a:xfrm>
            <a:off x="647225" y="439100"/>
            <a:ext cx="1967399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H2O is what exactly?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475" y="1123950"/>
            <a:ext cx="535305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1134800" y="909500"/>
            <a:ext cx="3660899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H2O Modeling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647225" y="439100"/>
            <a:ext cx="1967399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H2O is what exactly?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/>
        </p:nvSpPr>
        <p:spPr>
          <a:xfrm>
            <a:off x="832950" y="814525"/>
            <a:ext cx="6833099" cy="315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Infrastructure for: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KFold Cross-Validation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Grid Search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Model Import/Export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2O new template">
  <a:themeElements>
    <a:clrScheme name="Sky">
      <a:dk1>
        <a:srgbClr val="000000"/>
      </a:dk1>
      <a:lt1>
        <a:srgbClr val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Executive">
  <a:themeElements>
    <a:clrScheme name="Sky">
      <a:dk1>
        <a:srgbClr val="000000"/>
      </a:dk1>
      <a:lt1>
        <a:srgbClr val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