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602" r:id="rId3"/>
    <p:sldId id="609" r:id="rId4"/>
    <p:sldId id="610" r:id="rId5"/>
    <p:sldId id="612" r:id="rId6"/>
    <p:sldId id="703" r:id="rId7"/>
    <p:sldId id="708" r:id="rId8"/>
    <p:sldId id="522" r:id="rId9"/>
    <p:sldId id="706" r:id="rId10"/>
    <p:sldId id="705" r:id="rId11"/>
    <p:sldId id="704" r:id="rId12"/>
    <p:sldId id="710" r:id="rId13"/>
    <p:sldId id="711" r:id="rId14"/>
    <p:sldId id="709" r:id="rId15"/>
    <p:sldId id="643" r:id="rId16"/>
    <p:sldId id="644" r:id="rId17"/>
    <p:sldId id="654" r:id="rId18"/>
    <p:sldId id="707" r:id="rId19"/>
    <p:sldId id="656" r:id="rId20"/>
    <p:sldId id="655" r:id="rId21"/>
    <p:sldId id="702" r:id="rId22"/>
    <p:sldId id="701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FFFFF"/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16" autoAdjust="0"/>
    <p:restoredTop sz="87737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92" y="30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5A8F3-AA62-AC48-A387-50F2EB05A328}" type="datetimeFigureOut">
              <a:rPr lang="en-US" smtClean="0"/>
              <a:t>1/18/17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BF9B3-2054-9342-AC05-FF25C8070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75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5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4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64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01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7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47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6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58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3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11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27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7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3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0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86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25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3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9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9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3885"/>
            <a:ext cx="7772400" cy="7071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5" y="2861905"/>
            <a:ext cx="4066505" cy="1237075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17 May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bit.ly / joe_london_kaggle_2016a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5178381"/>
            <a:ext cx="9144000" cy="39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17 May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bit.ly / joe_london_kaggle_2016a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17 May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bit.ly / joe_london_kaggle_2016a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17 May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bit.ly / joe_london_kaggle_2016a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1"/>
            <a:ext cx="9144000" cy="872067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58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50" y="6356352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8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2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r>
              <a:rPr lang="en-GB" dirty="0"/>
              <a:t>17 May 2016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6356352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8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2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r>
              <a:rPr lang="en-US" dirty="0"/>
              <a:t>bit.ly / joe_london_kaggle_2016a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82" y="6356352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1"/>
            <a:ext cx="9144000" cy="872067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dirty="0"/>
              <a:t>17 May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bit.ly / joe_london_kaggle_2016a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C8A4197-7A9D-5842-BD4B-E3CFC351F8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1"/>
            <a:ext cx="9144000" cy="872067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17 May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bit.ly / joe_london_kaggle_2016a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1"/>
            <a:ext cx="9144000" cy="872067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8" y="1247447"/>
            <a:ext cx="4946875" cy="16450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17 May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bit.ly / joe_london_kaggle_2016a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3128230"/>
            <a:ext cx="4946650" cy="1551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4984751"/>
            <a:ext cx="4946650" cy="137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1247448"/>
            <a:ext cx="0" cy="5108905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3004807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4837811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1247776"/>
            <a:ext cx="2913062" cy="1644651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189" indent="0" algn="ctr">
              <a:buNone/>
              <a:defRPr baseline="0"/>
            </a:lvl2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3128965"/>
            <a:ext cx="2913062" cy="1550987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4984751"/>
            <a:ext cx="2913062" cy="13716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/>
              <a:t>Topic 3</a:t>
            </a:r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17 May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bit.ly / joe_london_kaggle_2016a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1"/>
            <a:ext cx="9144000" cy="872067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17 May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bit.ly / joe_london_kaggle_2016a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1"/>
            <a:ext cx="9144000" cy="872067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17 May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bit.ly / joe_london_kaggle_2016a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17 May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bit.ly / joe_london_kaggle_2016a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17 May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bit.ly / joe_london_kaggle_2016a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9466"/>
            <a:ext cx="8229600" cy="88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7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mtalavera.wordpress.com/2016/06/30/kaggle-grupo-bimbo-inventory-demand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talavera.wordpress.com/2016/06/30/kaggle-grupo-bimbo-inventory-demand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n/entity-embedding-rossmann" TargetMode="External"/><Relationship Id="rId4" Type="http://schemas.openxmlformats.org/officeDocument/2006/relationships/hyperlink" Target="https://arxiv.org/pdf/1604.06737v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mtalavera.wordpress.com/2016/06/30/kaggle-grupo-bimbo-inventory-demand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823" y="649095"/>
            <a:ext cx="7772400" cy="166096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  <a:br>
              <a:rPr lang="en-US" dirty="0" smtClean="0"/>
            </a:b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/>
              <a:t>Bimbo Inventory </a:t>
            </a:r>
            <a:r>
              <a:rPr lang="en-US" dirty="0" smtClean="0"/>
              <a:t>Demand</a:t>
            </a:r>
            <a:br>
              <a:rPr lang="en-US" dirty="0" smtClean="0"/>
            </a:br>
            <a:r>
              <a:rPr lang="en-US" dirty="0" smtClean="0"/>
              <a:t>Winning solution by</a:t>
            </a:r>
            <a:br>
              <a:rPr lang="en-US" dirty="0" smtClean="0"/>
            </a:br>
            <a:r>
              <a:rPr lang="en-US" dirty="0" smtClean="0"/>
              <a:t>“The Slippery Appraisals” team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230" y="2510836"/>
            <a:ext cx="5241583" cy="1722860"/>
          </a:xfrm>
        </p:spPr>
        <p:txBody>
          <a:bodyPr>
            <a:normAutofit/>
          </a:bodyPr>
          <a:lstStyle/>
          <a:p>
            <a:r>
              <a:rPr lang="en-US" sz="1800" dirty="0"/>
              <a:t>Dmitry Larko, Sr. Data Scientist @ H2O.ai</a:t>
            </a:r>
          </a:p>
          <a:p>
            <a:r>
              <a:rPr lang="en-US" sz="1800" dirty="0"/>
              <a:t>dmitry@h2o.ai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4098" y="5185924"/>
            <a:ext cx="1481752" cy="1481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0475" y="5619023"/>
            <a:ext cx="3465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January</a:t>
            </a:r>
            <a:r>
              <a:rPr lang="en-US" dirty="0" smtClean="0"/>
              <a:t> 19</a:t>
            </a:r>
            <a:r>
              <a:rPr lang="en-US" baseline="30000" dirty="0" smtClean="0"/>
              <a:t>th</a:t>
            </a:r>
            <a:r>
              <a:rPr lang="en-US" dirty="0"/>
              <a:t>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Schema</a:t>
            </a:r>
            <a:endParaRPr lang="en-US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93" y="1215301"/>
            <a:ext cx="6553613" cy="479781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415803"/>
            <a:ext cx="7614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Slide </a:t>
            </a:r>
            <a:r>
              <a:rPr lang="de-DE" sz="1000" dirty="0" err="1" smtClean="0"/>
              <a:t>based</a:t>
            </a:r>
            <a:r>
              <a:rPr lang="de-DE" sz="1000" dirty="0"/>
              <a:t> on Mario </a:t>
            </a:r>
            <a:r>
              <a:rPr lang="de-DE" sz="1000" dirty="0" err="1"/>
              <a:t>Talavera</a:t>
            </a:r>
            <a:r>
              <a:rPr lang="de-DE" sz="1000" dirty="0"/>
              <a:t> </a:t>
            </a:r>
            <a:r>
              <a:rPr lang="de-DE" sz="1000" dirty="0" err="1" smtClean="0"/>
              <a:t>Writes</a:t>
            </a:r>
            <a:r>
              <a:rPr lang="de-DE" sz="1000" dirty="0" smtClean="0"/>
              <a:t> </a:t>
            </a:r>
            <a:r>
              <a:rPr lang="de-DE" sz="1000" dirty="0" err="1" smtClean="0"/>
              <a:t>blogpost</a:t>
            </a:r>
            <a:r>
              <a:rPr lang="de-DE" sz="1000" dirty="0" smtClean="0"/>
              <a:t>: </a:t>
            </a:r>
            <a:r>
              <a:rPr lang="en-US" sz="1000" dirty="0" smtClean="0">
                <a:hlinkClick r:id="rId4"/>
              </a:rPr>
              <a:t>https</a:t>
            </a:r>
            <a:r>
              <a:rPr lang="en-US" sz="1000" dirty="0">
                <a:hlinkClick r:id="rId4"/>
              </a:rPr>
              <a:t>://mtalavera.wordpress.com/2016/06/30/kaggle-grupo-bimbo-inventory-demand</a:t>
            </a:r>
            <a:r>
              <a:rPr lang="en-US" sz="1000" dirty="0" smtClean="0">
                <a:hlinkClick r:id="rId4"/>
              </a:rPr>
              <a:t>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186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Stats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18572"/>
            <a:ext cx="8344969" cy="51391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930,500 </a:t>
            </a:r>
            <a:r>
              <a:rPr lang="en-US" dirty="0"/>
              <a:t>Clients. Of these clients, 9,663 show up in the test data set (the one to predict demand for) that do not exist in the train set. </a:t>
            </a:r>
            <a:endParaRPr lang="ru-RU" dirty="0" smtClean="0"/>
          </a:p>
          <a:p>
            <a:r>
              <a:rPr lang="en-US" dirty="0" smtClean="0"/>
              <a:t>2,592 </a:t>
            </a:r>
            <a:r>
              <a:rPr lang="en-US" dirty="0"/>
              <a:t>Distinct Products</a:t>
            </a:r>
            <a:r>
              <a:rPr lang="en-US" dirty="0" smtClean="0"/>
              <a:t>. 34 new products in test data.</a:t>
            </a:r>
          </a:p>
          <a:p>
            <a:r>
              <a:rPr lang="en-US" dirty="0" smtClean="0"/>
              <a:t>790 </a:t>
            </a:r>
            <a:r>
              <a:rPr lang="en-US" dirty="0"/>
              <a:t>Agencies across 260 towns in 33 states in Mexico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of these agencies, also known as sales depots, contain several delivery routes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route serves multiple clients delivering and collecting returned products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9 </a:t>
            </a:r>
            <a:r>
              <a:rPr lang="en-US" dirty="0"/>
              <a:t>Sales </a:t>
            </a:r>
            <a:r>
              <a:rPr lang="en-US" dirty="0" smtClean="0"/>
              <a:t>Channels.</a:t>
            </a:r>
          </a:p>
          <a:p>
            <a:r>
              <a:rPr lang="en-US" dirty="0" smtClean="0"/>
              <a:t>9 </a:t>
            </a:r>
            <a:r>
              <a:rPr lang="en-US" dirty="0"/>
              <a:t>weeks of sales data broken into 7 weeks of sales </a:t>
            </a:r>
            <a:r>
              <a:rPr lang="en-US" dirty="0" smtClean="0"/>
              <a:t>data (from week 3 to week 9) </a:t>
            </a:r>
            <a:r>
              <a:rPr lang="en-US" dirty="0"/>
              <a:t>and 2 </a:t>
            </a:r>
            <a:r>
              <a:rPr lang="en-US" dirty="0" smtClean="0"/>
              <a:t>weeks (week 10 and 11) </a:t>
            </a:r>
            <a:r>
              <a:rPr lang="en-US" dirty="0"/>
              <a:t>of test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3,603 </a:t>
            </a:r>
            <a:r>
              <a:rPr lang="en-US" dirty="0"/>
              <a:t>routes on train data, 2,608 routes on test data. </a:t>
            </a:r>
            <a:endParaRPr lang="ru-RU" dirty="0" smtClean="0"/>
          </a:p>
          <a:p>
            <a:r>
              <a:rPr lang="en-US" dirty="0" smtClean="0"/>
              <a:t>For </a:t>
            </a:r>
            <a:r>
              <a:rPr lang="en-US" dirty="0"/>
              <a:t>the 7 weeks of train data, 1,799 different products were delivered across 552 agencies on 3,603 routes to 880,604 clients.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415803"/>
            <a:ext cx="7614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Slide </a:t>
            </a:r>
            <a:r>
              <a:rPr lang="de-DE" sz="1000" dirty="0" err="1" smtClean="0"/>
              <a:t>based</a:t>
            </a:r>
            <a:r>
              <a:rPr lang="de-DE" sz="1000" dirty="0"/>
              <a:t> on Mario </a:t>
            </a:r>
            <a:r>
              <a:rPr lang="de-DE" sz="1000" dirty="0" err="1"/>
              <a:t>Talavera</a:t>
            </a:r>
            <a:r>
              <a:rPr lang="de-DE" sz="1000" dirty="0"/>
              <a:t> </a:t>
            </a:r>
            <a:r>
              <a:rPr lang="de-DE" sz="1000" dirty="0" err="1" smtClean="0"/>
              <a:t>Writes</a:t>
            </a:r>
            <a:r>
              <a:rPr lang="de-DE" sz="1000" dirty="0" smtClean="0"/>
              <a:t> </a:t>
            </a:r>
            <a:r>
              <a:rPr lang="de-DE" sz="1000" dirty="0" err="1" smtClean="0"/>
              <a:t>blogpost</a:t>
            </a:r>
            <a:r>
              <a:rPr lang="de-DE" sz="1000" dirty="0" smtClean="0"/>
              <a:t>: </a:t>
            </a:r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://mtalavera.wordpress.com/2016/06/30/kaggle-grupo-bimbo-inventory-demand</a:t>
            </a:r>
            <a:r>
              <a:rPr lang="en-US" sz="1000" dirty="0" smtClean="0">
                <a:hlinkClick r:id="rId3"/>
              </a:rPr>
              <a:t>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0116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Validation schemas</a:t>
            </a: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6806" y="6484131"/>
            <a:ext cx="2133600" cy="365125"/>
          </a:xfrm>
        </p:spPr>
        <p:txBody>
          <a:bodyPr/>
          <a:lstStyle/>
          <a:p>
            <a:fld id="{AC8A4197-7A9D-5842-BD4B-E3CFC351F87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3747" y="2652416"/>
            <a:ext cx="8013529" cy="255725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56723" y="963490"/>
            <a:ext cx="8013529" cy="157169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36601" y="1223709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03101" y="1223709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4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169601" y="1226076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5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36100" y="1223709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6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702600" y="1223709"/>
            <a:ext cx="645330" cy="39062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7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469100" y="1223709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35599" y="1223709"/>
            <a:ext cx="645330" cy="390622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9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002099" y="1223709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68598" y="1223709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36601" y="1783338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03101" y="1783338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Week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69601" y="1785706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Week 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36100" y="1783338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6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702600" y="1783338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7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5469100" y="1783338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Week 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35599" y="1783338"/>
            <a:ext cx="645330" cy="39062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9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7002099" y="1783338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768598" y="1783338"/>
            <a:ext cx="645330" cy="390622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Week 11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0554" y="971791"/>
            <a:ext cx="653951" cy="29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Direct</a:t>
            </a:r>
            <a:endParaRPr lang="en-US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573747" y="1226076"/>
            <a:ext cx="901269" cy="386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Validation</a:t>
            </a:r>
          </a:p>
          <a:p>
            <a:r>
              <a:rPr lang="en-US" sz="1000" dirty="0"/>
              <a:t>a</a:t>
            </a:r>
            <a:r>
              <a:rPr lang="en-US" sz="1000" dirty="0" smtClean="0"/>
              <a:t>nd stacking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3747" y="1859123"/>
            <a:ext cx="676434" cy="238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Full train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1636600" y="2955865"/>
            <a:ext cx="645331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03101" y="2955865"/>
            <a:ext cx="645331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4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3169601" y="2958231"/>
            <a:ext cx="645331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5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3936100" y="2955865"/>
            <a:ext cx="645331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6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4702600" y="2955865"/>
            <a:ext cx="645331" cy="39062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7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6235599" y="2960561"/>
            <a:ext cx="645331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ysClr val="windowText" lastClr="000000"/>
                </a:solidFill>
              </a:rPr>
              <a:t>Week 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469100" y="2955865"/>
            <a:ext cx="645331" cy="390622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8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7002099" y="2955865"/>
            <a:ext cx="645331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768598" y="2955865"/>
            <a:ext cx="645331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636601" y="4525279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403101" y="4525279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Week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69601" y="4527646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Week 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936100" y="4525279"/>
            <a:ext cx="645330" cy="39062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Week 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702600" y="4525279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7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5469100" y="4525279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Week 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252623" y="4064174"/>
            <a:ext cx="645330" cy="39062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9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7002099" y="4525279"/>
            <a:ext cx="645330" cy="39062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Week 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768598" y="4525279"/>
            <a:ext cx="645330" cy="390622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Week 11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6934" y="2697440"/>
            <a:ext cx="983174" cy="29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Recursive</a:t>
            </a:r>
            <a:endParaRPr lang="en-US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573747" y="2958231"/>
            <a:ext cx="901269" cy="386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Validation</a:t>
            </a:r>
          </a:p>
          <a:p>
            <a:r>
              <a:rPr lang="en-US" sz="1000" dirty="0"/>
              <a:t>a</a:t>
            </a:r>
            <a:r>
              <a:rPr lang="en-US" sz="1000" dirty="0" smtClean="0"/>
              <a:t>nd stacking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73747" y="4058030"/>
            <a:ext cx="676434" cy="238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Full train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1636601" y="3411395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403101" y="3411395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Week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69601" y="3413762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5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3936100" y="3411395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6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480916" y="3411395"/>
            <a:ext cx="645330" cy="39062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8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706222" y="3411395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Week 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235599" y="3411395"/>
            <a:ext cx="645330" cy="390622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9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7002099" y="3411395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768598" y="3411395"/>
            <a:ext cx="645331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653625" y="4061807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420125" y="4061807"/>
            <a:ext cx="645330" cy="39062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Week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186624" y="4064174"/>
            <a:ext cx="645330" cy="39062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Week 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953124" y="4061807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6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4719623" y="4061807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7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5486123" y="4061807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Week 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252623" y="4519704"/>
            <a:ext cx="645330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 9</a:t>
            </a:r>
            <a:endParaRPr lang="en-US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7019122" y="4061807"/>
            <a:ext cx="645330" cy="390622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Week 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785622" y="4061807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Week 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168644" y="1167093"/>
            <a:ext cx="776030" cy="5177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6177154" y="3378826"/>
            <a:ext cx="776030" cy="4971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6946534" y="1730071"/>
            <a:ext cx="1533862" cy="497156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6956064" y="4001845"/>
            <a:ext cx="776030" cy="497156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7705878" y="4477342"/>
            <a:ext cx="776030" cy="497156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380142" y="5513123"/>
            <a:ext cx="645331" cy="3906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7" name="Rounded Rectangle 76"/>
          <p:cNvSpPr/>
          <p:nvPr/>
        </p:nvSpPr>
        <p:spPr>
          <a:xfrm>
            <a:off x="3856067" y="5517435"/>
            <a:ext cx="645331" cy="39062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6067" y="5972965"/>
            <a:ext cx="645331" cy="390622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380142" y="5968653"/>
            <a:ext cx="645330" cy="3906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54477" y="5559104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feature extraction (lags)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054970" y="6014352"/>
            <a:ext cx="901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 used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501398" y="5571425"/>
            <a:ext cx="1497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Used for </a:t>
            </a: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4501398" y="6014387"/>
            <a:ext cx="1686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Used for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6622008" y="5513123"/>
            <a:ext cx="645331" cy="3906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267339" y="5561325"/>
            <a:ext cx="1678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Validation/stacking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6622008" y="5968653"/>
            <a:ext cx="645331" cy="39062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267339" y="6027657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Features Selection / Engineering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18572"/>
            <a:ext cx="8344969" cy="5139159"/>
          </a:xfrm>
        </p:spPr>
        <p:txBody>
          <a:bodyPr>
            <a:normAutofit/>
          </a:bodyPr>
          <a:lstStyle/>
          <a:p>
            <a:r>
              <a:rPr lang="en-US" dirty="0"/>
              <a:t>Feature transformations / engineering</a:t>
            </a:r>
          </a:p>
          <a:p>
            <a:pPr lvl="1"/>
            <a:r>
              <a:rPr lang="en-US" dirty="0"/>
              <a:t>Value’s frequency for categorical variables (e.g. </a:t>
            </a:r>
            <a:r>
              <a:rPr lang="en-US" dirty="0" err="1"/>
              <a:t>Producto_ID</a:t>
            </a:r>
            <a:r>
              <a:rPr lang="en-US" dirty="0"/>
              <a:t>, </a:t>
            </a:r>
            <a:r>
              <a:rPr lang="en-US" dirty="0" err="1"/>
              <a:t>Cliente_ID</a:t>
            </a:r>
            <a:r>
              <a:rPr lang="en-US" dirty="0"/>
              <a:t>, </a:t>
            </a:r>
            <a:r>
              <a:rPr lang="en-US" dirty="0" err="1"/>
              <a:t>Agencia_ID</a:t>
            </a:r>
            <a:r>
              <a:rPr lang="en-US" dirty="0"/>
              <a:t>, etc. ) and different combinations of them</a:t>
            </a:r>
          </a:p>
          <a:p>
            <a:pPr lvl="1"/>
            <a:r>
              <a:rPr lang="en-US" dirty="0"/>
              <a:t>Target variable </a:t>
            </a:r>
            <a:r>
              <a:rPr lang="en-US" dirty="0" err="1"/>
              <a:t>Demanda_uni_equil</a:t>
            </a:r>
            <a:r>
              <a:rPr lang="en-US" dirty="0"/>
              <a:t>, grouped by factors variables (</a:t>
            </a:r>
            <a:r>
              <a:rPr lang="en-US" dirty="0" err="1"/>
              <a:t>mean,median</a:t>
            </a:r>
            <a:r>
              <a:rPr lang="en-US" dirty="0"/>
              <a:t>, max, min, sum)</a:t>
            </a:r>
          </a:p>
          <a:p>
            <a:pPr lvl="1"/>
            <a:r>
              <a:rPr lang="en-US" dirty="0"/>
              <a:t>Numeric features (</a:t>
            </a:r>
            <a:r>
              <a:rPr lang="en-US" dirty="0" err="1"/>
              <a:t>Venta_hoy</a:t>
            </a:r>
            <a:r>
              <a:rPr lang="en-US" dirty="0"/>
              <a:t>, </a:t>
            </a:r>
            <a:r>
              <a:rPr lang="en-US" dirty="0" err="1"/>
              <a:t>Venta_uni_hoy</a:t>
            </a:r>
            <a:r>
              <a:rPr lang="en-US" dirty="0"/>
              <a:t>, </a:t>
            </a:r>
            <a:r>
              <a:rPr lang="en-US" dirty="0" err="1"/>
              <a:t>Dev_uni_proxima</a:t>
            </a:r>
            <a:r>
              <a:rPr lang="en-US" dirty="0"/>
              <a:t>, </a:t>
            </a:r>
            <a:r>
              <a:rPr lang="en-US" dirty="0" err="1"/>
              <a:t>Dev_uni_proxima</a:t>
            </a:r>
            <a:r>
              <a:rPr lang="en-US" dirty="0"/>
              <a:t>), grouped by factors variables (</a:t>
            </a:r>
            <a:r>
              <a:rPr lang="en-US" dirty="0" err="1"/>
              <a:t>mean,median</a:t>
            </a:r>
            <a:r>
              <a:rPr lang="en-US" dirty="0"/>
              <a:t>, max, min, sum)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Selection / Engineering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18572"/>
            <a:ext cx="8344969" cy="1227323"/>
          </a:xfrm>
        </p:spPr>
        <p:txBody>
          <a:bodyPr>
            <a:normAutofit/>
          </a:bodyPr>
          <a:lstStyle/>
          <a:p>
            <a:r>
              <a:rPr lang="en-US" smtClean="0"/>
              <a:t>Feature transformations / engineering</a:t>
            </a:r>
          </a:p>
          <a:p>
            <a:pPr lvl="1"/>
            <a:r>
              <a:rPr lang="en-US" dirty="0" smtClean="0"/>
              <a:t>Products clustering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Rplot.png"/>
          <p:cNvPicPr>
            <a:picLocks noChangeAspect="1"/>
          </p:cNvPicPr>
          <p:nvPr/>
        </p:nvPicPr>
        <p:blipFill>
          <a:blip r:embed="rId3">
            <a:extLst/>
          </a:blip>
          <a:srcRect l="5365" t="1419" r="9581" b="6531"/>
          <a:stretch>
            <a:fillRect/>
          </a:stretch>
        </p:blipFill>
        <p:spPr>
          <a:xfrm>
            <a:off x="3914275" y="2392401"/>
            <a:ext cx="4772526" cy="348542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41832" y="2470751"/>
            <a:ext cx="3572444" cy="2694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product names to cluster products into 864 clusters </a:t>
            </a:r>
          </a:p>
          <a:p>
            <a:pPr marL="0" indent="0">
              <a:buNone/>
            </a:pPr>
            <a:r>
              <a:rPr lang="en-US" dirty="0" smtClean="0"/>
              <a:t>(3 </a:t>
            </a:r>
            <a:r>
              <a:rPr lang="en-US" dirty="0"/>
              <a:t>products </a:t>
            </a:r>
            <a:r>
              <a:rPr lang="en-US" dirty="0" smtClean="0"/>
              <a:t>per </a:t>
            </a:r>
            <a:r>
              <a:rPr lang="en-US" dirty="0"/>
              <a:t>cluster)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0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Selection / Engineering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18572"/>
            <a:ext cx="8344969" cy="5139159"/>
          </a:xfrm>
        </p:spPr>
        <p:txBody>
          <a:bodyPr>
            <a:normAutofit/>
          </a:bodyPr>
          <a:lstStyle/>
          <a:p>
            <a:r>
              <a:rPr lang="en-US" dirty="0"/>
              <a:t>Best 5 features:</a:t>
            </a:r>
          </a:p>
          <a:p>
            <a:pPr lvl="1"/>
            <a:r>
              <a:rPr lang="en-US" dirty="0"/>
              <a:t>Mean target value per client and product</a:t>
            </a:r>
          </a:p>
          <a:p>
            <a:pPr lvl="1"/>
            <a:r>
              <a:rPr lang="en-US" dirty="0"/>
              <a:t>Mean target value per client and product cluster</a:t>
            </a:r>
          </a:p>
          <a:p>
            <a:pPr lvl="1"/>
            <a:r>
              <a:rPr lang="en-US" dirty="0"/>
              <a:t>Mean target value per route and product</a:t>
            </a:r>
          </a:p>
          <a:p>
            <a:pPr lvl="1"/>
            <a:r>
              <a:rPr lang="en-US" dirty="0"/>
              <a:t>Max target value per client and product</a:t>
            </a:r>
          </a:p>
          <a:p>
            <a:pPr lvl="1"/>
            <a:r>
              <a:rPr lang="en-US" dirty="0"/>
              <a:t>Mean target value per agency and product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Importance Plot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topfea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7765" y="872066"/>
            <a:ext cx="5928470" cy="59284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633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18572"/>
            <a:ext cx="8344969" cy="5139159"/>
          </a:xfrm>
        </p:spPr>
        <p:txBody>
          <a:bodyPr>
            <a:normAutofit/>
          </a:bodyPr>
          <a:lstStyle/>
          <a:p>
            <a:r>
              <a:rPr lang="en-US" dirty="0"/>
              <a:t>1st level: </a:t>
            </a:r>
            <a:r>
              <a:rPr lang="en-US" dirty="0" err="1"/>
              <a:t>XGBoost</a:t>
            </a:r>
            <a:r>
              <a:rPr lang="en-US" dirty="0"/>
              <a:t> build on full dataset and using features subsets and different target variables (</a:t>
            </a:r>
            <a:r>
              <a:rPr lang="en-US" dirty="0" err="1"/>
              <a:t>Venta_hoy</a:t>
            </a:r>
            <a:r>
              <a:rPr lang="en-US" dirty="0"/>
              <a:t>, </a:t>
            </a:r>
            <a:r>
              <a:rPr lang="en-US" dirty="0" err="1"/>
              <a:t>Venta_uni_hoy</a:t>
            </a:r>
            <a:r>
              <a:rPr lang="en-US" dirty="0"/>
              <a:t>, </a:t>
            </a:r>
            <a:r>
              <a:rPr lang="en-US" dirty="0" err="1"/>
              <a:t>Dev_uni_proxima</a:t>
            </a:r>
            <a:r>
              <a:rPr lang="en-US" dirty="0"/>
              <a:t>, </a:t>
            </a:r>
            <a:r>
              <a:rPr lang="en-US" dirty="0" err="1"/>
              <a:t>Dev_proxima</a:t>
            </a:r>
            <a:r>
              <a:rPr lang="en-US" dirty="0"/>
              <a:t>)</a:t>
            </a:r>
          </a:p>
          <a:p>
            <a:r>
              <a:rPr lang="en-US" dirty="0"/>
              <a:t>2nd level: Linear and </a:t>
            </a:r>
            <a:r>
              <a:rPr lang="en-US" dirty="0" err="1"/>
              <a:t>ExtraTrees</a:t>
            </a:r>
            <a:r>
              <a:rPr lang="en-US" dirty="0"/>
              <a:t> </a:t>
            </a:r>
            <a:r>
              <a:rPr lang="en-US" dirty="0" err="1"/>
              <a:t>regressor</a:t>
            </a:r>
            <a:endParaRPr lang="en-US" dirty="0"/>
          </a:p>
          <a:p>
            <a:r>
              <a:rPr lang="en-US" dirty="0"/>
              <a:t>3rd level: Weighted average (weights based on LB feedback)</a:t>
            </a:r>
          </a:p>
        </p:txBody>
      </p:sp>
    </p:spTree>
    <p:extLst>
      <p:ext uri="{BB962C8B-B14F-4D97-AF65-F5344CB8AC3E}">
        <p14:creationId xmlns:p14="http://schemas.microsoft.com/office/powerpoint/2010/main" val="11245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tricks for </a:t>
            </a:r>
            <a:r>
              <a:rPr lang="en-US" dirty="0" err="1" smtClean="0"/>
              <a:t>XGBoost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18572"/>
            <a:ext cx="8344969" cy="31145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After tuning your parameters you should adjust number of rounds (</a:t>
            </a:r>
            <a:r>
              <a:rPr lang="en-US" b="1" i="1" dirty="0" err="1" smtClean="0"/>
              <a:t>nrounds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for training on the whole dataset:</a:t>
            </a:r>
          </a:p>
          <a:p>
            <a:pPr lvl="1"/>
            <a:r>
              <a:rPr lang="en-US" dirty="0" smtClean="0"/>
              <a:t>Validation </a:t>
            </a:r>
            <a:r>
              <a:rPr lang="en-US" b="1" i="1" dirty="0" err="1" smtClean="0"/>
              <a:t>nrounds</a:t>
            </a:r>
            <a:r>
              <a:rPr lang="en-US" dirty="0" smtClean="0"/>
              <a:t> </a:t>
            </a:r>
            <a:r>
              <a:rPr lang="en-US" dirty="0"/>
              <a:t>= </a:t>
            </a:r>
            <a:r>
              <a:rPr lang="en-US" dirty="0" smtClean="0"/>
              <a:t>1089 -&gt; Full dataset train </a:t>
            </a:r>
            <a:r>
              <a:rPr lang="en-US" b="1" i="1" dirty="0" err="1" smtClean="0"/>
              <a:t>nrounds</a:t>
            </a:r>
            <a:r>
              <a:rPr lang="en-US" dirty="0" smtClean="0"/>
              <a:t> = </a:t>
            </a:r>
            <a:r>
              <a:rPr lang="en-US" dirty="0"/>
              <a:t>1903</a:t>
            </a:r>
            <a:endParaRPr lang="en-US" dirty="0"/>
          </a:p>
          <a:p>
            <a:r>
              <a:rPr lang="en-US" dirty="0" smtClean="0"/>
              <a:t>Reducing </a:t>
            </a:r>
            <a:r>
              <a:rPr lang="en-US" b="1" i="1" dirty="0" smtClean="0"/>
              <a:t>eta</a:t>
            </a:r>
            <a:r>
              <a:rPr lang="en-US" dirty="0" smtClean="0"/>
              <a:t> and increasing </a:t>
            </a:r>
            <a:r>
              <a:rPr lang="en-US" b="1" i="1" dirty="0" err="1" smtClean="0"/>
              <a:t>nrounds</a:t>
            </a:r>
            <a:r>
              <a:rPr lang="en-US" dirty="0" smtClean="0"/>
              <a:t> usually improve results:</a:t>
            </a:r>
          </a:p>
          <a:p>
            <a:pPr lvl="1"/>
            <a:r>
              <a:rPr lang="is-IS" b="1" i="1" dirty="0" smtClean="0"/>
              <a:t>eta</a:t>
            </a:r>
            <a:r>
              <a:rPr lang="is-IS" dirty="0" smtClean="0"/>
              <a:t> </a:t>
            </a:r>
            <a:r>
              <a:rPr lang="is-IS" dirty="0"/>
              <a:t>= 0.025  </a:t>
            </a:r>
            <a:r>
              <a:rPr lang="is-IS" dirty="0" smtClean="0"/>
              <a:t>-&gt; </a:t>
            </a:r>
            <a:r>
              <a:rPr lang="is-IS" b="1" i="1" dirty="0" smtClean="0"/>
              <a:t>eta</a:t>
            </a:r>
            <a:r>
              <a:rPr lang="is-IS" dirty="0" smtClean="0"/>
              <a:t> </a:t>
            </a:r>
            <a:r>
              <a:rPr lang="is-IS" dirty="0"/>
              <a:t>= </a:t>
            </a:r>
            <a:r>
              <a:rPr lang="is-IS" dirty="0" smtClean="0"/>
              <a:t>0.0125</a:t>
            </a:r>
          </a:p>
          <a:p>
            <a:pPr lvl="1"/>
            <a:r>
              <a:rPr lang="is-IS" b="1" i="1" dirty="0" smtClean="0"/>
              <a:t>nrounds</a:t>
            </a:r>
            <a:r>
              <a:rPr lang="is-IS" dirty="0" smtClean="0"/>
              <a:t> </a:t>
            </a:r>
            <a:r>
              <a:rPr lang="is-IS" dirty="0"/>
              <a:t>= </a:t>
            </a:r>
            <a:r>
              <a:rPr lang="is-IS" dirty="0" smtClean="0"/>
              <a:t>1903 -&gt; </a:t>
            </a:r>
            <a:r>
              <a:rPr lang="is-IS" dirty="0"/>
              <a:t> </a:t>
            </a:r>
            <a:r>
              <a:rPr lang="is-IS" b="1" i="1" dirty="0"/>
              <a:t>nrounds</a:t>
            </a:r>
            <a:r>
              <a:rPr lang="is-IS" dirty="0"/>
              <a:t> = </a:t>
            </a:r>
            <a:r>
              <a:rPr lang="is-IS" dirty="0" smtClean="0"/>
              <a:t>3806</a:t>
            </a:r>
            <a:endParaRPr lang="is-IS" dirty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99515" y="6319986"/>
            <a:ext cx="8344969" cy="344843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US"/>
              <a:t>Calculated for 9th week based on 7th week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and Interesting Findings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Screen Shot 2016-09-20 at 12.43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0370" y="968860"/>
            <a:ext cx="6923258" cy="52543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45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53" y="139181"/>
            <a:ext cx="8868991" cy="661149"/>
          </a:xfrm>
        </p:spPr>
        <p:txBody>
          <a:bodyPr>
            <a:normAutofit/>
          </a:bodyPr>
          <a:lstStyle/>
          <a:p>
            <a:r>
              <a:rPr lang="en-US" sz="2800" dirty="0"/>
              <a:t>About 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1033"/>
            <a:ext cx="9144000" cy="43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Model</a:t>
            </a: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18572"/>
            <a:ext cx="8344969" cy="5139159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model can be build using only top 50 features without significant loss of quality</a:t>
            </a:r>
          </a:p>
          <a:p>
            <a:r>
              <a:rPr lang="en-US" dirty="0"/>
              <a:t>Best single </a:t>
            </a:r>
            <a:r>
              <a:rPr lang="en-US" dirty="0" err="1"/>
              <a:t>XGBoost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0.43794 </a:t>
            </a:r>
            <a:r>
              <a:rPr lang="en-US" dirty="0"/>
              <a:t>/ </a:t>
            </a:r>
            <a:r>
              <a:rPr lang="en-US" dirty="0" smtClean="0"/>
              <a:t>0.45171 (17</a:t>
            </a:r>
            <a:r>
              <a:rPr lang="en-US" baseline="30000" dirty="0" smtClean="0"/>
              <a:t>th</a:t>
            </a:r>
            <a:r>
              <a:rPr lang="en-US" dirty="0" smtClean="0"/>
              <a:t> place on private LB)</a:t>
            </a:r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on 175 features: </a:t>
            </a:r>
            <a:endParaRPr lang="en-US" dirty="0" smtClean="0"/>
          </a:p>
          <a:p>
            <a:pPr lvl="1"/>
            <a:r>
              <a:rPr lang="en-US" dirty="0" smtClean="0"/>
              <a:t>0.43487 </a:t>
            </a:r>
            <a:r>
              <a:rPr lang="en-US" dirty="0"/>
              <a:t>/ </a:t>
            </a:r>
            <a:r>
              <a:rPr lang="en-US" dirty="0" smtClean="0"/>
              <a:t>0.45316 (19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place on private LB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2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What else to try?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18572"/>
            <a:ext cx="8229599" cy="5337780"/>
          </a:xfrm>
        </p:spPr>
        <p:txBody>
          <a:bodyPr anchor="t"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18572"/>
            <a:ext cx="8344969" cy="5139159"/>
          </a:xfrm>
        </p:spPr>
        <p:txBody>
          <a:bodyPr>
            <a:normAutofit/>
          </a:bodyPr>
          <a:lstStyle/>
          <a:p>
            <a:r>
              <a:rPr lang="en-US" dirty="0" smtClean="0"/>
              <a:t>Categorical embedding: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github.com/entron/entity-embedding-rossmann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arxiv.org/pdf/1604.06737v1.pdf</a:t>
            </a:r>
            <a:endParaRPr lang="en-US" dirty="0" smtClean="0"/>
          </a:p>
          <a:p>
            <a:r>
              <a:rPr lang="en-US" dirty="0" smtClean="0"/>
              <a:t>FTRL and Factorization Machines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18572"/>
            <a:ext cx="8229599" cy="53377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Q &amp; A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2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25" y="97797"/>
            <a:ext cx="8868991" cy="6611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Team</a:t>
            </a:r>
            <a:endParaRPr lang="en-US" sz="28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1" y="1215342"/>
            <a:ext cx="8343041" cy="45598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Alexander Larko </a:t>
            </a:r>
            <a:r>
              <a:rPr lang="en-US" dirty="0"/>
              <a:t>- MSc in Computer Science. 10 years in Data Mining.</a:t>
            </a:r>
          </a:p>
          <a:p>
            <a:r>
              <a:rPr lang="en-US" b="1" dirty="0"/>
              <a:t>Dmitry Larko </a:t>
            </a:r>
            <a:r>
              <a:rPr lang="en-US" dirty="0"/>
              <a:t>– </a:t>
            </a:r>
            <a:r>
              <a:rPr lang="en-US" dirty="0" err="1"/>
              <a:t>Sr</a:t>
            </a:r>
            <a:r>
              <a:rPr lang="en-US" dirty="0"/>
              <a:t> Data Scientist, H2O.ai</a:t>
            </a:r>
          </a:p>
          <a:p>
            <a:r>
              <a:rPr lang="en-US" b="1" dirty="0"/>
              <a:t>Bohdan </a:t>
            </a:r>
            <a:r>
              <a:rPr lang="en-US" b="1" dirty="0" err="1"/>
              <a:t>Pavlyshenko</a:t>
            </a:r>
            <a:r>
              <a:rPr lang="en-US" b="1" dirty="0"/>
              <a:t> </a:t>
            </a:r>
            <a:r>
              <a:rPr lang="en-US" dirty="0"/>
              <a:t>- Ph.D., Data Scientist at </a:t>
            </a:r>
            <a:r>
              <a:rPr lang="en-US" dirty="0" err="1"/>
              <a:t>SoftServe</a:t>
            </a:r>
            <a:r>
              <a:rPr lang="en-US" dirty="0"/>
              <a:t>, </a:t>
            </a:r>
            <a:r>
              <a:rPr lang="en-US" dirty="0" err="1"/>
              <a:t>assoc.prof</a:t>
            </a:r>
            <a:r>
              <a:rPr lang="en-US" dirty="0"/>
              <a:t>. at </a:t>
            </a:r>
            <a:r>
              <a:rPr lang="en-US" dirty="0" err="1"/>
              <a:t>Lviv</a:t>
            </a:r>
            <a:r>
              <a:rPr lang="en-US" dirty="0"/>
              <a:t> National University (Ukraine)</a:t>
            </a:r>
          </a:p>
          <a:p>
            <a:r>
              <a:rPr lang="en-US" b="1" dirty="0"/>
              <a:t>Philip Margolis </a:t>
            </a:r>
            <a:r>
              <a:rPr lang="en-US" dirty="0"/>
              <a:t>– Freelancer Data Scientist and Consultant</a:t>
            </a:r>
          </a:p>
          <a:p>
            <a:r>
              <a:rPr lang="en-US" b="1" dirty="0"/>
              <a:t>Stanislav Semenov </a:t>
            </a:r>
            <a:r>
              <a:rPr lang="en-US" dirty="0"/>
              <a:t>– Data Scientist and Quantitative Researcher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25" y="97796"/>
            <a:ext cx="8868991" cy="6611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Team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355" y="5436294"/>
            <a:ext cx="5212078" cy="10972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813" y="3204345"/>
            <a:ext cx="5191609" cy="1097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272" y="984859"/>
            <a:ext cx="5186150" cy="1097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813" y="2094602"/>
            <a:ext cx="5186149" cy="1097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9355" y="4326551"/>
            <a:ext cx="5191607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0" y="118313"/>
            <a:ext cx="8868991" cy="6611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Solution overview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076" y="1088020"/>
            <a:ext cx="8343041" cy="4177123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- main workhorse</a:t>
            </a:r>
          </a:p>
          <a:p>
            <a:r>
              <a:rPr lang="en-US" dirty="0"/>
              <a:t>Interesting feature: Product cluster ID</a:t>
            </a:r>
          </a:p>
          <a:p>
            <a:r>
              <a:rPr lang="en-US" dirty="0"/>
              <a:t>Tools: Python 2/3 and R</a:t>
            </a:r>
          </a:p>
          <a:p>
            <a:r>
              <a:rPr lang="en-US" dirty="0"/>
              <a:t>Full training: ~ 2 week on 8 cores to train 1st level models and another 3-4 days to build </a:t>
            </a:r>
            <a:r>
              <a:rPr lang="en-US" dirty="0" err="1" smtClean="0"/>
              <a:t>ExtraTrees</a:t>
            </a:r>
            <a:r>
              <a:rPr lang="en-US" dirty="0" smtClean="0"/>
              <a:t> and linear models </a:t>
            </a:r>
            <a:r>
              <a:rPr lang="en-US" dirty="0"/>
              <a:t>on top of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0" y="118313"/>
            <a:ext cx="8868991" cy="6611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64076" y="1088020"/>
                <a:ext cx="8343041" cy="515235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Goal:</a:t>
                </a:r>
              </a:p>
              <a:p>
                <a:pPr lvl="1"/>
                <a:r>
                  <a:rPr lang="en-US" dirty="0" smtClean="0"/>
                  <a:t>Develop a model to accurately forecast inventory demand based on historical sales data</a:t>
                </a:r>
              </a:p>
              <a:p>
                <a:r>
                  <a:rPr lang="en-US" dirty="0" smtClean="0"/>
                  <a:t>Evaluation:</a:t>
                </a:r>
              </a:p>
              <a:p>
                <a:pPr lvl="1"/>
                <a:r>
                  <a:rPr lang="en-US" dirty="0"/>
                  <a:t>Root Mean Squared Logarithmic </a:t>
                </a:r>
                <a:r>
                  <a:rPr lang="en-US" dirty="0" smtClean="0"/>
                  <a:t>Error: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s-I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is-I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64076" y="1088020"/>
                <a:ext cx="8343041" cy="5152359"/>
              </a:xfrm>
              <a:blipFill rotWithShape="0">
                <a:blip r:embed="rId3"/>
                <a:stretch>
                  <a:fillRect l="-1315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5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18573"/>
            <a:ext cx="8344969" cy="2687154"/>
          </a:xfrm>
        </p:spPr>
        <p:txBody>
          <a:bodyPr>
            <a:normAutofit/>
          </a:bodyPr>
          <a:lstStyle/>
          <a:p>
            <a:r>
              <a:rPr lang="en-US" dirty="0" err="1"/>
              <a:t>Train.csv</a:t>
            </a:r>
            <a:r>
              <a:rPr lang="en-US" dirty="0"/>
              <a:t> (74 million observations) </a:t>
            </a:r>
            <a:endParaRPr lang="en-US" dirty="0" smtClean="0"/>
          </a:p>
          <a:p>
            <a:r>
              <a:rPr lang="en-US" dirty="0" err="1" smtClean="0"/>
              <a:t>Test.csv</a:t>
            </a:r>
            <a:r>
              <a:rPr lang="en-US" dirty="0" smtClean="0"/>
              <a:t> </a:t>
            </a:r>
            <a:r>
              <a:rPr lang="en-US" dirty="0"/>
              <a:t>(7 million observations) </a:t>
            </a:r>
            <a:endParaRPr lang="en-US" dirty="0" smtClean="0"/>
          </a:p>
          <a:p>
            <a:r>
              <a:rPr lang="en-US" dirty="0" err="1" smtClean="0"/>
              <a:t>Cliente_tabla.csv</a:t>
            </a:r>
            <a:r>
              <a:rPr lang="en-US" dirty="0" smtClean="0"/>
              <a:t> </a:t>
            </a:r>
            <a:r>
              <a:rPr lang="en-US" dirty="0"/>
              <a:t>(Client Names) </a:t>
            </a:r>
            <a:endParaRPr lang="en-US" dirty="0" smtClean="0"/>
          </a:p>
          <a:p>
            <a:r>
              <a:rPr lang="en-US" dirty="0" err="1" smtClean="0"/>
              <a:t>Producto_tabla.csv</a:t>
            </a:r>
            <a:r>
              <a:rPr lang="en-US" dirty="0" smtClean="0"/>
              <a:t> </a:t>
            </a:r>
            <a:r>
              <a:rPr lang="en-US" dirty="0"/>
              <a:t>(Product Names) </a:t>
            </a:r>
            <a:endParaRPr lang="en-US" dirty="0" smtClean="0"/>
          </a:p>
          <a:p>
            <a:r>
              <a:rPr lang="en-US" dirty="0" err="1" smtClean="0"/>
              <a:t>Town_state.csv</a:t>
            </a:r>
            <a:r>
              <a:rPr lang="en-US" dirty="0" smtClean="0"/>
              <a:t> </a:t>
            </a:r>
            <a:r>
              <a:rPr lang="en-US" dirty="0"/>
              <a:t>(Town and State information)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variable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18573"/>
            <a:ext cx="8229599" cy="268715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Mean: 			7.22</a:t>
            </a:r>
          </a:p>
          <a:p>
            <a:r>
              <a:rPr lang="en-US" dirty="0" smtClean="0"/>
              <a:t>Median: 			3</a:t>
            </a:r>
          </a:p>
          <a:p>
            <a:r>
              <a:rPr lang="en-US" dirty="0" smtClean="0"/>
              <a:t>Min: 				0</a:t>
            </a:r>
          </a:p>
          <a:p>
            <a:r>
              <a:rPr lang="en-US" dirty="0" smtClean="0"/>
              <a:t>Max: 			5000</a:t>
            </a:r>
          </a:p>
          <a:p>
            <a:r>
              <a:rPr lang="en-US" dirty="0" smtClean="0"/>
              <a:t>75% of data is between 0 and 6</a:t>
            </a:r>
          </a:p>
          <a:p>
            <a:r>
              <a:rPr lang="en-US" dirty="0" smtClean="0"/>
              <a:t>Right-skewed</a:t>
            </a:r>
          </a:p>
          <a:p>
            <a:r>
              <a:rPr lang="en-US" dirty="0" smtClean="0"/>
              <a:t>Most of ML models can optimize RMSE, to optimize RMSLE, log-transform target variable: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og(target+1)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Dataset</a:t>
            </a: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1099078"/>
            <a:ext cx="7205472" cy="4870987"/>
          </a:xfrm>
        </p:spPr>
      </p:pic>
      <p:sp>
        <p:nvSpPr>
          <p:cNvPr id="8" name="TextBox 7"/>
          <p:cNvSpPr txBox="1"/>
          <p:nvPr/>
        </p:nvSpPr>
        <p:spPr>
          <a:xfrm>
            <a:off x="560151" y="6415803"/>
            <a:ext cx="7614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Slide </a:t>
            </a:r>
            <a:r>
              <a:rPr lang="de-DE" sz="1000" dirty="0" err="1" smtClean="0"/>
              <a:t>based</a:t>
            </a:r>
            <a:r>
              <a:rPr lang="de-DE" sz="1000" dirty="0"/>
              <a:t> on Mario </a:t>
            </a:r>
            <a:r>
              <a:rPr lang="de-DE" sz="1000" dirty="0" err="1"/>
              <a:t>Talavera</a:t>
            </a:r>
            <a:r>
              <a:rPr lang="de-DE" sz="1000" dirty="0"/>
              <a:t> </a:t>
            </a:r>
            <a:r>
              <a:rPr lang="de-DE" sz="1000" dirty="0" err="1" smtClean="0"/>
              <a:t>Writes</a:t>
            </a:r>
            <a:r>
              <a:rPr lang="de-DE" sz="1000" dirty="0" smtClean="0"/>
              <a:t> </a:t>
            </a:r>
            <a:r>
              <a:rPr lang="de-DE" sz="1000" dirty="0" err="1" smtClean="0"/>
              <a:t>blogpost</a:t>
            </a:r>
            <a:r>
              <a:rPr lang="de-DE" sz="1000" dirty="0" smtClean="0"/>
              <a:t>: </a:t>
            </a:r>
            <a:r>
              <a:rPr lang="en-US" sz="1000" dirty="0" smtClean="0">
                <a:hlinkClick r:id="rId4"/>
              </a:rPr>
              <a:t>https</a:t>
            </a:r>
            <a:r>
              <a:rPr lang="en-US" sz="1000" dirty="0">
                <a:hlinkClick r:id="rId4"/>
              </a:rPr>
              <a:t>://mtalavera.wordpress.com/2016/06/30/kaggle-grupo-bimbo-inventory-demand</a:t>
            </a:r>
            <a:r>
              <a:rPr lang="en-US" sz="1000" dirty="0" smtClean="0">
                <a:hlinkClick r:id="rId4"/>
              </a:rPr>
              <a:t>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885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34777</TotalTime>
  <Words>857</Words>
  <Application>Microsoft Macintosh PowerPoint</Application>
  <PresentationFormat>On-screen Show (4:3)</PresentationFormat>
  <Paragraphs>208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Cambria Math</vt:lpstr>
      <vt:lpstr>Courier New</vt:lpstr>
      <vt:lpstr>Times New Roman</vt:lpstr>
      <vt:lpstr>Arial</vt:lpstr>
      <vt:lpstr>Custom Design</vt:lpstr>
      <vt:lpstr>Kaggle competition Grupo Bimbo Inventory Demand Winning solution by “The Slippery Appraisals” team</vt:lpstr>
      <vt:lpstr>About me</vt:lpstr>
      <vt:lpstr>Team</vt:lpstr>
      <vt:lpstr>Team</vt:lpstr>
      <vt:lpstr>Solution overview</vt:lpstr>
      <vt:lpstr>Problem</vt:lpstr>
      <vt:lpstr>Dataset</vt:lpstr>
      <vt:lpstr>Target variable</vt:lpstr>
      <vt:lpstr>Dataset</vt:lpstr>
      <vt:lpstr>Schema</vt:lpstr>
      <vt:lpstr>Stats</vt:lpstr>
      <vt:lpstr>Validation schemas</vt:lpstr>
      <vt:lpstr>Features Selection / Engineering</vt:lpstr>
      <vt:lpstr>Features Selection / Engineering</vt:lpstr>
      <vt:lpstr>Features Selection / Engineering</vt:lpstr>
      <vt:lpstr>Variable Importance Plot</vt:lpstr>
      <vt:lpstr>Training Methods</vt:lpstr>
      <vt:lpstr>Some tricks for XGBoost</vt:lpstr>
      <vt:lpstr>Important and Interesting Findings</vt:lpstr>
      <vt:lpstr>Simple Model</vt:lpstr>
      <vt:lpstr>What else to try?</vt:lpstr>
      <vt:lpstr>Thank you!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Dmitry Larko</cp:lastModifiedBy>
  <cp:revision>1329</cp:revision>
  <cp:lastPrinted>2016-11-11T11:13:49Z</cp:lastPrinted>
  <dcterms:created xsi:type="dcterms:W3CDTF">2015-09-15T15:26:47Z</dcterms:created>
  <dcterms:modified xsi:type="dcterms:W3CDTF">2017-01-20T18:28:09Z</dcterms:modified>
</cp:coreProperties>
</file>