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9" r:id="rId2"/>
    <p:sldId id="316" r:id="rId3"/>
    <p:sldId id="290" r:id="rId4"/>
    <p:sldId id="292" r:id="rId5"/>
    <p:sldId id="293" r:id="rId6"/>
    <p:sldId id="318" r:id="rId7"/>
    <p:sldId id="319" r:id="rId8"/>
    <p:sldId id="297" r:id="rId9"/>
    <p:sldId id="298" r:id="rId10"/>
    <p:sldId id="301" r:id="rId11"/>
    <p:sldId id="305" r:id="rId12"/>
    <p:sldId id="320" r:id="rId13"/>
    <p:sldId id="321" r:id="rId14"/>
    <p:sldId id="314" r:id="rId15"/>
    <p:sldId id="315" r:id="rId16"/>
    <p:sldId id="313" r:id="rId17"/>
    <p:sldId id="312" r:id="rId18"/>
    <p:sldId id="323" r:id="rId19"/>
    <p:sldId id="310" r:id="rId20"/>
    <p:sldId id="294" r:id="rId21"/>
    <p:sldId id="324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A00"/>
    <a:srgbClr val="A09700"/>
    <a:srgbClr val="F22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70" autoAdjust="0"/>
  </p:normalViewPr>
  <p:slideViewPr>
    <p:cSldViewPr snapToGrid="0" snapToObjects="1">
      <p:cViewPr>
        <p:scale>
          <a:sx n="150" d="100"/>
          <a:sy n="150" d="100"/>
        </p:scale>
        <p:origin x="-896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5C459-AA2A-F342-8F54-870FE78BCFE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DEC45-B32F-784E-96DA-053F521E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8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24A50-DB09-4949-9E85-86BD13B95DD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CB278-D615-DE40-882E-8294F3FB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5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B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9920" y="2097411"/>
            <a:ext cx="7643889" cy="202902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6600" b="0" i="0" spc="-150" baseline="0">
                <a:solidFill>
                  <a:schemeClr val="tx1"/>
                </a:solidFill>
                <a:latin typeface="L Futura Light"/>
                <a:cs typeface="L Futura Light"/>
              </a:defRPr>
            </a:lvl1pPr>
          </a:lstStyle>
          <a:p>
            <a:r>
              <a:rPr lang="en-US" dirty="0" smtClean="0"/>
              <a:t>The main title goes right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451" y="4249360"/>
            <a:ext cx="4381600" cy="402687"/>
          </a:xfrm>
        </p:spPr>
        <p:txBody>
          <a:bodyPr>
            <a:normAutofit/>
          </a:bodyPr>
          <a:lstStyle>
            <a:lvl1pPr marL="0" indent="0" algn="l">
              <a:buNone/>
              <a:defRPr sz="1100" b="1" spc="0">
                <a:solidFill>
                  <a:srgbClr val="A09700"/>
                </a:solidFill>
                <a:latin typeface="Glegoo"/>
                <a:cs typeface="Glego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719920" y="6153308"/>
            <a:ext cx="541961" cy="33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3"/>
                </a:solidFill>
                <a:latin typeface="Glegoo"/>
                <a:ea typeface="+mn-ea"/>
                <a:cs typeface="Glego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Proxima nova"/>
                <a:ea typeface="+mn-ea"/>
                <a:cs typeface="Proxima nov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Proxima nova"/>
                <a:ea typeface="+mn-ea"/>
                <a:cs typeface="Proxima nov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Proxima nova"/>
                <a:ea typeface="+mn-ea"/>
                <a:cs typeface="Proxima nov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Proxima nova"/>
                <a:ea typeface="+mn-ea"/>
                <a:cs typeface="Proxima nov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b="1" spc="0" dirty="0" smtClean="0">
                <a:solidFill>
                  <a:srgbClr val="A09700"/>
                </a:solidFill>
                <a:latin typeface="Proxima nova"/>
                <a:cs typeface="Proxima nova"/>
              </a:rPr>
              <a:t>4/23/13</a:t>
            </a:r>
            <a:endParaRPr lang="en-US" sz="800" b="1" spc="0" dirty="0">
              <a:solidFill>
                <a:srgbClr val="A09700"/>
              </a:solidFill>
              <a:latin typeface="Proxima nova"/>
              <a:cs typeface="Proxima nova"/>
            </a:endParaRPr>
          </a:p>
        </p:txBody>
      </p:sp>
      <p:pic>
        <p:nvPicPr>
          <p:cNvPr id="8" name="Picture 7" descr="0xdata-final-black.eps"/>
          <p:cNvPicPr>
            <a:picLocks noChangeAspect="1"/>
          </p:cNvPicPr>
          <p:nvPr userDrawn="1"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8" y="592108"/>
            <a:ext cx="654817" cy="16842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68008" y="6067258"/>
            <a:ext cx="7595801" cy="0"/>
          </a:xfrm>
          <a:prstGeom prst="line">
            <a:avLst/>
          </a:prstGeom>
          <a:ln w="9525" cmpd="sng">
            <a:solidFill>
              <a:srgbClr val="A097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7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212"/>
            <a:ext cx="8229600" cy="60709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/>
          </p:nvPr>
        </p:nvSpPr>
        <p:spPr>
          <a:xfrm>
            <a:off x="457200" y="1927175"/>
            <a:ext cx="3895992" cy="36110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4790808" y="1927175"/>
            <a:ext cx="3895992" cy="36110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7" name="Picture 6" descr="0xdata-final-black.eps"/>
          <p:cNvPicPr>
            <a:picLocks noChangeAspect="1"/>
          </p:cNvPicPr>
          <p:nvPr userDrawn="1"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391"/>
            <a:ext cx="654817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905" y="451212"/>
            <a:ext cx="4224098" cy="52384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0xdata-final-black.eps"/>
          <p:cNvPicPr>
            <a:picLocks noChangeAspect="1"/>
          </p:cNvPicPr>
          <p:nvPr userDrawn="1"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391"/>
            <a:ext cx="654817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xdata-final-black.eps"/>
          <p:cNvPicPr>
            <a:picLocks noChangeAspect="1"/>
          </p:cNvPicPr>
          <p:nvPr userDrawn="1"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391"/>
            <a:ext cx="654817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7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rgbClr val="FB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9606" y="6214369"/>
            <a:ext cx="7913189" cy="272045"/>
          </a:xfrm>
        </p:spPr>
        <p:txBody>
          <a:bodyPr>
            <a:noAutofit/>
          </a:bodyPr>
          <a:lstStyle>
            <a:lvl1pPr algn="l">
              <a:lnSpc>
                <a:spcPct val="70000"/>
              </a:lnSpc>
              <a:defRPr sz="1600" b="1" i="0" spc="0" baseline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4" name="Picture 3" descr="0xdata-final-black.eps"/>
          <p:cNvPicPr>
            <a:picLocks noChangeAspect="1"/>
          </p:cNvPicPr>
          <p:nvPr userDrawn="1"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391"/>
            <a:ext cx="654817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3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1636" y="1854130"/>
            <a:ext cx="5060728" cy="2032907"/>
          </a:xfrm>
        </p:spPr>
        <p:txBody>
          <a:bodyPr/>
          <a:lstStyle>
            <a:lvl1pPr algn="ctr">
              <a:lnSpc>
                <a:spcPct val="100000"/>
              </a:lnSpc>
              <a:defRPr sz="5400" b="0" i="0" spc="0">
                <a:solidFill>
                  <a:schemeClr val="bg1"/>
                </a:solidFill>
                <a:latin typeface="L Futura Light"/>
                <a:cs typeface="L Futura Light"/>
              </a:defRPr>
            </a:lvl1pPr>
          </a:lstStyle>
          <a:p>
            <a:r>
              <a:rPr lang="en-US" dirty="0" smtClean="0"/>
              <a:t>The main title goes here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21127" y="3887037"/>
            <a:ext cx="4501746" cy="648533"/>
          </a:xfrm>
        </p:spPr>
        <p:txBody>
          <a:bodyPr>
            <a:normAutofit/>
          </a:bodyPr>
          <a:lstStyle>
            <a:lvl1pPr marL="0" indent="0" algn="ctr">
              <a:buNone/>
              <a:defRPr sz="1600" b="0" spc="0">
                <a:solidFill>
                  <a:schemeClr val="accent3"/>
                </a:solidFill>
                <a:latin typeface="Glegoo"/>
                <a:cs typeface="Glego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5" name="Picture 4" descr="0xdata-final-white.eps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2" y="6388715"/>
            <a:ext cx="787845" cy="20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1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905" y="451213"/>
            <a:ext cx="4572339" cy="58233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06" y="2565223"/>
            <a:ext cx="8280254" cy="34079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pic>
        <p:nvPicPr>
          <p:cNvPr id="4" name="Picture 3" descr="0xdata-final-black.eps"/>
          <p:cNvPicPr>
            <a:picLocks noChangeAspect="1"/>
          </p:cNvPicPr>
          <p:nvPr userDrawn="1"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391"/>
            <a:ext cx="654817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ransi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503" y="4298459"/>
            <a:ext cx="3316275" cy="886663"/>
          </a:xfrm>
        </p:spPr>
        <p:txBody>
          <a:bodyPr anchor="t"/>
          <a:lstStyle>
            <a:lvl1pPr algn="l">
              <a:lnSpc>
                <a:spcPct val="100000"/>
              </a:lnSpc>
              <a:defRPr sz="2400" b="1" cap="none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3503" y="5201674"/>
            <a:ext cx="3952129" cy="43512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Glegoo"/>
                <a:cs typeface="Glego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0xdata-final-white.eps"/>
          <p:cNvPicPr>
            <a:picLocks noChangeAspect="1"/>
          </p:cNvPicPr>
          <p:nvPr userDrawn="1"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259391"/>
            <a:ext cx="654816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212"/>
            <a:ext cx="8229600" cy="60709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5087"/>
            <a:ext cx="3895992" cy="3411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790808" y="2515087"/>
            <a:ext cx="3895992" cy="3411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0xdata-final-black.eps"/>
          <p:cNvPicPr>
            <a:picLocks noChangeAspect="1"/>
          </p:cNvPicPr>
          <p:nvPr userDrawn="1"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391"/>
            <a:ext cx="654817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7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51212"/>
            <a:ext cx="8229600" cy="60709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1633375"/>
              </p:ext>
            </p:extLst>
          </p:nvPr>
        </p:nvGraphicFramePr>
        <p:xfrm>
          <a:off x="457200" y="1726230"/>
          <a:ext cx="8229600" cy="31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633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elvetica"/>
                          <a:cs typeface="Helvetica"/>
                        </a:rPr>
                        <a:t>Key</a:t>
                      </a:r>
                      <a:endParaRPr lang="en-US" sz="1400" dirty="0">
                        <a:solidFill>
                          <a:schemeClr val="bg1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elvetica"/>
                          <a:cs typeface="Helvetica"/>
                        </a:rPr>
                        <a:t>Value</a:t>
                      </a:r>
                      <a:endParaRPr lang="en-US" sz="1400" dirty="0">
                        <a:solidFill>
                          <a:schemeClr val="bg1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_id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Number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633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String</a:t>
                      </a:r>
                    </a:p>
                  </a:txBody>
                  <a:tcPr anchor="ctr"/>
                </a:tc>
              </a:tr>
              <a:tr h="633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age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Number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633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actions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Document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 descr="0xdata-final-black.eps"/>
          <p:cNvPicPr>
            <a:picLocks noChangeAspect="1"/>
          </p:cNvPicPr>
          <p:nvPr userDrawn="1"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391"/>
            <a:ext cx="654817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9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05" y="451212"/>
            <a:ext cx="4224098" cy="52384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05" y="2506732"/>
            <a:ext cx="4224098" cy="35252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3936" y="354671"/>
            <a:ext cx="3425736" cy="5677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pic>
        <p:nvPicPr>
          <p:cNvPr id="5" name="Picture 4" descr="0xdata-final-black.eps"/>
          <p:cNvPicPr>
            <a:picLocks noChangeAspect="1"/>
          </p:cNvPicPr>
          <p:nvPr userDrawn="1"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391"/>
            <a:ext cx="654817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3503" y="676818"/>
            <a:ext cx="7770572" cy="4520329"/>
          </a:xfrm>
        </p:spPr>
        <p:txBody>
          <a:bodyPr anchor="b"/>
          <a:lstStyle>
            <a:lvl1pPr algn="l">
              <a:lnSpc>
                <a:spcPct val="70000"/>
              </a:lnSpc>
              <a:defRPr sz="2400" b="1" cap="none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3503" y="5205786"/>
            <a:ext cx="3952129" cy="367654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Glegoo"/>
                <a:cs typeface="Glego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0xdata-final-white.eps"/>
          <p:cNvPicPr>
            <a:picLocks noChangeAspect="1"/>
          </p:cNvPicPr>
          <p:nvPr userDrawn="1"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259391"/>
            <a:ext cx="654816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7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67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646" y="5698802"/>
            <a:ext cx="6585185" cy="350942"/>
          </a:xfrm>
        </p:spPr>
        <p:txBody>
          <a:bodyPr>
            <a:normAutofit/>
          </a:bodyPr>
          <a:lstStyle>
            <a:lvl1pPr marL="0" indent="0">
              <a:buNone/>
              <a:defRPr sz="11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0xdata-final-black.eps"/>
          <p:cNvPicPr>
            <a:picLocks noChangeAspect="1"/>
          </p:cNvPicPr>
          <p:nvPr userDrawn="1"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391"/>
            <a:ext cx="654817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9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9844" y="994338"/>
            <a:ext cx="5484312" cy="48630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1746294" y="6039134"/>
            <a:ext cx="5484312" cy="403166"/>
          </a:xfrm>
        </p:spPr>
        <p:txBody>
          <a:bodyPr/>
          <a:lstStyle>
            <a:lvl1pPr>
              <a:defRPr sz="1200" b="0">
                <a:solidFill>
                  <a:schemeClr val="accent3"/>
                </a:solidFill>
              </a:defRPr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685800" indent="0" algn="l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pic>
        <p:nvPicPr>
          <p:cNvPr id="4" name="Picture 3" descr="0xdata-final-black.eps"/>
          <p:cNvPicPr>
            <a:picLocks noChangeAspect="1"/>
          </p:cNvPicPr>
          <p:nvPr userDrawn="1"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391"/>
            <a:ext cx="654817" cy="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1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152" y="211662"/>
            <a:ext cx="8355751" cy="846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The main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995" y="2933712"/>
            <a:ext cx="8310805" cy="319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dolar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dolar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dolar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8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65" r:id="rId5"/>
    <p:sldLayoutId id="2147483660" r:id="rId6"/>
    <p:sldLayoutId id="2147483656" r:id="rId7"/>
    <p:sldLayoutId id="2147483657" r:id="rId8"/>
    <p:sldLayoutId id="2147483662" r:id="rId9"/>
    <p:sldLayoutId id="2147483663" r:id="rId10"/>
    <p:sldLayoutId id="2147483654" r:id="rId11"/>
    <p:sldLayoutId id="2147483655" r:id="rId12"/>
    <p:sldLayoutId id="2147483664" r:id="rId13"/>
    <p:sldLayoutId id="214748364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1400" b="0" kern="1200" baseline="0">
          <a:solidFill>
            <a:schemeClr val="accent3"/>
          </a:solidFill>
          <a:latin typeface="Glegoo"/>
          <a:ea typeface="+mj-ea"/>
          <a:cs typeface="Glegoo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600"/>
        </a:spcAft>
        <a:buFont typeface="Arial"/>
        <a:buNone/>
        <a:defRPr sz="2800" b="0" i="0" kern="1200">
          <a:solidFill>
            <a:schemeClr val="tx2"/>
          </a:solidFill>
          <a:latin typeface="Futura Book"/>
          <a:ea typeface="+mn-ea"/>
          <a:cs typeface="Futura Book"/>
        </a:defRPr>
      </a:lvl1pPr>
      <a:lvl2pPr marL="256032" indent="-256032" algn="l" defTabSz="457200" rtl="0" eaLnBrk="1" latinLnBrk="0" hangingPunct="1">
        <a:spcBef>
          <a:spcPts val="400"/>
        </a:spcBef>
        <a:spcAft>
          <a:spcPts val="400"/>
        </a:spcAft>
        <a:buClr>
          <a:schemeClr val="accent1">
            <a:lumMod val="40000"/>
            <a:lumOff val="60000"/>
          </a:schemeClr>
        </a:buClr>
        <a:buSzPct val="100000"/>
        <a:buFont typeface="Arial"/>
        <a:buChar char="•"/>
        <a:defRPr sz="2200" kern="1200" baseline="0">
          <a:solidFill>
            <a:schemeClr val="tx2">
              <a:lumMod val="60000"/>
              <a:lumOff val="40000"/>
            </a:schemeClr>
          </a:solidFill>
          <a:latin typeface="Helvetica"/>
          <a:ea typeface="+mn-ea"/>
          <a:cs typeface="Helvetica"/>
        </a:defRPr>
      </a:lvl2pPr>
      <a:lvl3pPr marL="457200" indent="-182880" algn="l" defTabSz="457200" rtl="0" eaLnBrk="1" latinLnBrk="0" hangingPunct="1">
        <a:spcBef>
          <a:spcPts val="400"/>
        </a:spcBef>
        <a:spcAft>
          <a:spcPts val="400"/>
        </a:spcAft>
        <a:buFont typeface="Lucida Grande"/>
        <a:buChar char="-"/>
        <a:defRPr sz="1600" b="0" i="0" kern="1200">
          <a:solidFill>
            <a:srgbClr val="949EA4"/>
          </a:solidFill>
          <a:latin typeface="B Futura Bold"/>
          <a:ea typeface="+mn-ea"/>
          <a:cs typeface="B Futura Bold"/>
        </a:defRPr>
      </a:lvl3pPr>
      <a:lvl4pPr marL="685800" indent="-182880" algn="l" defTabSz="457200" rtl="0" eaLnBrk="1" latinLnBrk="0" hangingPunct="1">
        <a:spcBef>
          <a:spcPts val="600"/>
        </a:spcBef>
        <a:spcAft>
          <a:spcPts val="600"/>
        </a:spcAft>
        <a:buFont typeface="Courier New"/>
        <a:buChar char="o"/>
        <a:defRPr sz="1200" b="0" kern="1200" spc="300">
          <a:solidFill>
            <a:srgbClr val="949EA4"/>
          </a:solidFill>
          <a:latin typeface="Helvetica"/>
          <a:ea typeface="+mn-ea"/>
          <a:cs typeface="Helvetica"/>
        </a:defRPr>
      </a:lvl4pPr>
      <a:lvl5pPr marL="868680" indent="-182880" algn="l" defTabSz="457200" rtl="0" eaLnBrk="1" latinLnBrk="0" hangingPunct="1">
        <a:spcBef>
          <a:spcPts val="400"/>
        </a:spcBef>
        <a:spcAft>
          <a:spcPts val="400"/>
        </a:spcAft>
        <a:buFont typeface="Arial"/>
        <a:buChar char="•"/>
        <a:defRPr sz="1400" kern="1200">
          <a:solidFill>
            <a:srgbClr val="949EA4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18" y="3289234"/>
            <a:ext cx="4481874" cy="753508"/>
          </a:xfrm>
        </p:spPr>
        <p:txBody>
          <a:bodyPr/>
          <a:lstStyle/>
          <a:p>
            <a:pPr algn="ctr"/>
            <a:r>
              <a:rPr lang="en-US" dirty="0" smtClean="0"/>
              <a:t>[ H</a:t>
            </a:r>
            <a:r>
              <a:rPr lang="en-US" baseline="-25000" dirty="0" smtClean="0"/>
              <a:t>2</a:t>
            </a:r>
            <a:r>
              <a:rPr lang="en-US" dirty="0" smtClean="0"/>
              <a:t>O – The Open Source In-Memory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Prediction Engine for Big Data ]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19920" y="1979824"/>
            <a:ext cx="7643889" cy="20290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5400" dirty="0" smtClean="0"/>
              <a:t>H</a:t>
            </a:r>
            <a:r>
              <a:rPr lang="en-US" sz="5400" baseline="-25000" dirty="0" smtClean="0"/>
              <a:t>2</a:t>
            </a:r>
            <a:r>
              <a:rPr lang="en-US" sz="5400" dirty="0" smtClean="0"/>
              <a:t>O on </a:t>
            </a:r>
            <a:r>
              <a:rPr lang="en-US" sz="5400" dirty="0" err="1" smtClean="0"/>
              <a:t>Hadoop</a:t>
            </a:r>
            <a:endParaRPr lang="en-US" sz="7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13411" y="4565167"/>
            <a:ext cx="6964940" cy="643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/>
              <a:buNone/>
              <a:defRPr sz="2800" b="0" i="0" kern="1200">
                <a:solidFill>
                  <a:schemeClr val="tx2"/>
                </a:solidFill>
                <a:latin typeface="Futura Book"/>
                <a:ea typeface="+mn-ea"/>
                <a:cs typeface="Futura Book"/>
              </a:defRPr>
            </a:lvl1pPr>
            <a:lvl2pPr marL="256032" indent="-256032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/>
              <a:buChar char="•"/>
              <a:defRPr sz="22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457200" indent="-18288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Lucida Grande"/>
              <a:buChar char="-"/>
              <a:defRPr sz="1600" b="0" i="0" kern="1200">
                <a:solidFill>
                  <a:srgbClr val="949EA4"/>
                </a:solidFill>
                <a:latin typeface="B Futura Bold"/>
                <a:ea typeface="+mn-ea"/>
                <a:cs typeface="B Futura Bold"/>
              </a:defRPr>
            </a:lvl3pPr>
            <a:lvl4pPr marL="685800" indent="-18288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Font typeface="Courier New"/>
              <a:buChar char="o"/>
              <a:defRPr sz="1200" b="0" kern="1200" spc="300">
                <a:solidFill>
                  <a:srgbClr val="949EA4"/>
                </a:solidFill>
                <a:latin typeface="Helvetica"/>
                <a:ea typeface="+mn-ea"/>
                <a:cs typeface="Helvetica"/>
              </a:defRPr>
            </a:lvl4pPr>
            <a:lvl5pPr marL="868680" indent="-18288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 kern="1200">
                <a:solidFill>
                  <a:srgbClr val="949EA4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Tom Kraljevic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18933" y="4076173"/>
            <a:ext cx="2519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Workshop Café, San Francisco, Dec. 12, 2013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521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 is not the typical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job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06" y="1458023"/>
            <a:ext cx="8280254" cy="451517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Long-lived </a:t>
            </a:r>
            <a:r>
              <a:rPr lang="en-US" dirty="0" err="1" smtClean="0"/>
              <a:t>Hadoop</a:t>
            </a:r>
            <a:r>
              <a:rPr lang="en-US" dirty="0" smtClean="0"/>
              <a:t> mapper tasks that take up CPUs and memory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Hadoop</a:t>
            </a:r>
            <a:r>
              <a:rPr lang="en-US" dirty="0" smtClean="0"/>
              <a:t> reduce tasks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mapper task retry (user needs to restart H</a:t>
            </a:r>
            <a:r>
              <a:rPr lang="en-US" baseline="-25000" dirty="0" smtClean="0"/>
              <a:t>2</a:t>
            </a:r>
            <a:r>
              <a:rPr lang="en-US" dirty="0" smtClean="0"/>
              <a:t>O cloud on failure)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HDFS “input file” to the </a:t>
            </a:r>
            <a:r>
              <a:rPr lang="en-US" dirty="0" err="1" smtClean="0"/>
              <a:t>Hadoop</a:t>
            </a:r>
            <a:r>
              <a:rPr lang="en-US" dirty="0" smtClean="0"/>
              <a:t> map phase</a:t>
            </a:r>
          </a:p>
          <a:p>
            <a:pPr marL="598932" lvl="1" indent="-342900"/>
            <a:r>
              <a:rPr lang="en-US" dirty="0" smtClean="0"/>
              <a:t>Null splits define number of </a:t>
            </a:r>
            <a:r>
              <a:rPr lang="en-US" dirty="0" err="1" smtClean="0"/>
              <a:t>Hadoop</a:t>
            </a:r>
            <a:r>
              <a:rPr lang="en-US" dirty="0" smtClean="0"/>
              <a:t> map tasks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HDFS “output files” produced by the </a:t>
            </a:r>
            <a:r>
              <a:rPr lang="en-US" dirty="0" err="1" smtClean="0"/>
              <a:t>Hadoop</a:t>
            </a:r>
            <a:r>
              <a:rPr lang="en-US" dirty="0" smtClean="0"/>
              <a:t> job.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Multithreaded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Big Java heap (e.g. 128 GB)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Mappers talk to each other</a:t>
            </a:r>
          </a:p>
          <a:p>
            <a:pPr marL="598932" lvl="1" indent="-342900"/>
            <a:r>
              <a:rPr lang="en-US" dirty="0" smtClean="0"/>
              <a:t>Mappers need to be run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6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(Driver) </a:t>
            </a:r>
            <a:r>
              <a:rPr lang="en-US" dirty="0" err="1" smtClean="0"/>
              <a:t>Hadoop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06" y="1168400"/>
            <a:ext cx="8280254" cy="4804793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mapreduce.job.ubertask.enable</a:t>
            </a:r>
            <a:r>
              <a:rPr lang="en-US" sz="1800" dirty="0" smtClean="0"/>
              <a:t>			false</a:t>
            </a:r>
          </a:p>
          <a:p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 </a:t>
            </a:r>
            <a:r>
              <a:rPr lang="en-US" sz="18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mapreduceMapMemoryMb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8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Xmx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+ 10% fudge factor;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sz="1800" dirty="0" err="1" smtClean="0"/>
              <a:t>mapreduce.map.memory.mb</a:t>
            </a: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mapreduceMapMemoryMb</a:t>
            </a:r>
            <a:endParaRPr lang="en-US" sz="1800" dirty="0"/>
          </a:p>
          <a:p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 </a:t>
            </a:r>
            <a:r>
              <a:rPr lang="en-US" sz="18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mapChildJavaOpts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"-</a:t>
            </a:r>
            <a:r>
              <a:rPr lang="en-US" sz="18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Xms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 + </a:t>
            </a:r>
            <a:r>
              <a:rPr lang="en-US" sz="18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mapperXmx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+ " -</a:t>
            </a:r>
            <a:r>
              <a:rPr lang="en-US" sz="18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Xmx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 + </a:t>
            </a:r>
            <a:r>
              <a:rPr lang="en-US" sz="18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mapperXmx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; ]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err="1" smtClean="0"/>
              <a:t>mapred.child.java.opts</a:t>
            </a:r>
            <a:r>
              <a:rPr lang="en-US" sz="1800" dirty="0" smtClean="0"/>
              <a:t>					</a:t>
            </a:r>
            <a:r>
              <a:rPr lang="en-US" sz="1800" dirty="0" err="1" smtClean="0"/>
              <a:t>mapChildJavaOpts</a:t>
            </a:r>
            <a:endParaRPr lang="en-US" sz="1800" dirty="0"/>
          </a:p>
          <a:p>
            <a:r>
              <a:rPr lang="en-US" sz="1800" dirty="0" err="1" smtClean="0"/>
              <a:t>mapred.map.child.java.opts</a:t>
            </a:r>
            <a:r>
              <a:rPr lang="en-US" sz="1800" dirty="0" smtClean="0"/>
              <a:t>				</a:t>
            </a:r>
            <a:r>
              <a:rPr lang="en-US" sz="1800" dirty="0" err="1" smtClean="0"/>
              <a:t>mapChildJavaOpts</a:t>
            </a:r>
            <a:endParaRPr lang="en-US" sz="1800" dirty="0" smtClean="0"/>
          </a:p>
          <a:p>
            <a:r>
              <a:rPr lang="en-US" sz="1800" dirty="0" err="1" smtClean="0"/>
              <a:t>mapreduce.map.speculative</a:t>
            </a:r>
            <a:r>
              <a:rPr lang="en-US" sz="1800" dirty="0" smtClean="0"/>
              <a:t>				false</a:t>
            </a:r>
          </a:p>
          <a:p>
            <a:r>
              <a:rPr lang="en-US" sz="1800" dirty="0" err="1" smtClean="0"/>
              <a:t>mapred.map.tasks.speculative.execution</a:t>
            </a:r>
            <a:r>
              <a:rPr lang="en-US" sz="1800" dirty="0" smtClean="0"/>
              <a:t>	false</a:t>
            </a:r>
          </a:p>
          <a:p>
            <a:r>
              <a:rPr lang="en-US" sz="1800" dirty="0" err="1" smtClean="0"/>
              <a:t>mapred.map.max.attempts</a:t>
            </a:r>
            <a:r>
              <a:rPr lang="en-US" sz="1800" dirty="0"/>
              <a:t>	</a:t>
            </a:r>
            <a:r>
              <a:rPr lang="en-US" sz="1800" dirty="0" smtClean="0"/>
              <a:t>				1</a:t>
            </a:r>
          </a:p>
          <a:p>
            <a:r>
              <a:rPr lang="en-US" sz="1800" dirty="0" err="1" smtClean="0"/>
              <a:t>mapred.job.reuse.jvm.num.tasks</a:t>
            </a:r>
            <a:r>
              <a:rPr lang="en-US" sz="1800" dirty="0"/>
              <a:t>	</a:t>
            </a:r>
            <a:r>
              <a:rPr lang="en-US" sz="1800" dirty="0" smtClean="0"/>
              <a:t>		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762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Settings in </a:t>
            </a:r>
            <a:r>
              <a:rPr lang="en-US" dirty="0" smtClean="0"/>
              <a:t>CDH4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06" y="1193800"/>
            <a:ext cx="8280254" cy="477939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mapreduce.map.memory.mb</a:t>
            </a:r>
            <a:r>
              <a:rPr lang="en-US" dirty="0" smtClean="0"/>
              <a:t>					128 GB</a:t>
            </a:r>
            <a:endParaRPr lang="en-US" dirty="0"/>
          </a:p>
          <a:p>
            <a:r>
              <a:rPr lang="en-US" dirty="0" err="1" smtClean="0"/>
              <a:t>mapreduce.map.java.opts.max.heap</a:t>
            </a:r>
            <a:r>
              <a:rPr lang="en-US" dirty="0" smtClean="0"/>
              <a:t>				100 GB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yarn.nodemanager.resource.memory</a:t>
            </a:r>
            <a:r>
              <a:rPr lang="en-US" dirty="0" err="1"/>
              <a:t>-</a:t>
            </a:r>
            <a:r>
              <a:rPr lang="en-US" dirty="0" err="1" smtClean="0"/>
              <a:t>mb</a:t>
            </a:r>
            <a:r>
              <a:rPr lang="en-US" dirty="0" smtClean="0"/>
              <a:t>		128 GB</a:t>
            </a:r>
          </a:p>
          <a:p>
            <a:endParaRPr lang="en-US" dirty="0" smtClean="0"/>
          </a:p>
          <a:p>
            <a:r>
              <a:rPr lang="en-US" b="1" dirty="0" err="1" smtClean="0"/>
              <a:t>ResourceManager</a:t>
            </a:r>
            <a:r>
              <a:rPr lang="en-US" b="1" dirty="0" smtClean="0"/>
              <a:t> </a:t>
            </a:r>
            <a:r>
              <a:rPr lang="en-US" b="1" dirty="0"/>
              <a:t>Configuration Safety Valve for yarn-</a:t>
            </a:r>
            <a:r>
              <a:rPr lang="en-US" b="1" dirty="0" err="1"/>
              <a:t>site.xml</a:t>
            </a:r>
            <a:endParaRPr lang="en-US" dirty="0" smtClean="0"/>
          </a:p>
          <a:p>
            <a:r>
              <a:rPr lang="en-US" dirty="0"/>
              <a:t>&lt;property&gt;</a:t>
            </a:r>
          </a:p>
          <a:p>
            <a:r>
              <a:rPr lang="en-US" dirty="0"/>
              <a:t>       &lt;name&gt;</a:t>
            </a:r>
            <a:r>
              <a:rPr lang="en-US" dirty="0" err="1"/>
              <a:t>yarn.scheduler.maximum</a:t>
            </a:r>
            <a:r>
              <a:rPr lang="en-US" dirty="0"/>
              <a:t>-allocation-</a:t>
            </a:r>
            <a:r>
              <a:rPr lang="en-US" dirty="0" err="1"/>
              <a:t>mb</a:t>
            </a:r>
            <a:r>
              <a:rPr lang="en-US" dirty="0"/>
              <a:t>&lt;/name&gt;</a:t>
            </a:r>
          </a:p>
          <a:p>
            <a:r>
              <a:rPr lang="en-US" dirty="0"/>
              <a:t>       &lt;value&gt;131072&lt;/value&gt;</a:t>
            </a:r>
          </a:p>
          <a:p>
            <a:r>
              <a:rPr lang="en-US" dirty="0"/>
              <a:t>&lt;/property&gt;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2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06" y="1222858"/>
            <a:ext cx="8280254" cy="475033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Empty splits determine the mapper count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 </a:t>
            </a:r>
            <a:r>
              <a:rPr lang="en-US" dirty="0" err="1" smtClean="0"/>
              <a:t>Hadoop</a:t>
            </a:r>
            <a:r>
              <a:rPr lang="en-US" dirty="0" smtClean="0"/>
              <a:t> counters </a:t>
            </a:r>
            <a:r>
              <a:rPr lang="en-US" dirty="0"/>
              <a:t>to avoid having </a:t>
            </a:r>
            <a:r>
              <a:rPr lang="en-US" dirty="0" err="1"/>
              <a:t>Hadoop</a:t>
            </a:r>
            <a:r>
              <a:rPr lang="en-US" dirty="0"/>
              <a:t> kill your </a:t>
            </a:r>
            <a:r>
              <a:rPr lang="en-US" dirty="0" smtClean="0"/>
              <a:t>job (</a:t>
            </a:r>
            <a:r>
              <a:rPr lang="en-US" dirty="0"/>
              <a:t>which doesn’t map anything) after 10 minutes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Hook </a:t>
            </a:r>
            <a:r>
              <a:rPr lang="en-US" dirty="0" err="1"/>
              <a:t>System.exit</a:t>
            </a:r>
            <a:r>
              <a:rPr lang="en-US" dirty="0"/>
              <a:t>() to get mappers to exit properly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YARN /</a:t>
            </a:r>
            <a:r>
              <a:rPr lang="en-US" dirty="0" err="1" smtClean="0"/>
              <a:t>etc</a:t>
            </a:r>
            <a:r>
              <a:rPr lang="en-US" dirty="0" smtClean="0"/>
              <a:t>/alternatives setting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YARN memory settings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YARN FIFO scheduler mapper clumping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Hortonworks</a:t>
            </a:r>
            <a:r>
              <a:rPr lang="en-US" dirty="0" smtClean="0"/>
              <a:t> -</a:t>
            </a:r>
            <a:r>
              <a:rPr lang="en-US" dirty="0" err="1" smtClean="0"/>
              <a:t>libjars</a:t>
            </a:r>
            <a:r>
              <a:rPr lang="en-US" dirty="0" smtClean="0"/>
              <a:t> distribution unpacks the .jar file</a:t>
            </a:r>
          </a:p>
        </p:txBody>
      </p:sp>
    </p:spTree>
    <p:extLst>
      <p:ext uri="{BB962C8B-B14F-4D97-AF65-F5344CB8AC3E}">
        <p14:creationId xmlns:p14="http://schemas.microsoft.com/office/powerpoint/2010/main" val="107872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Debugging a mapper process is an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06" y="1222858"/>
            <a:ext cx="8280254" cy="475033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Finding the process is a challenge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Finding the output is a challenge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Convincing </a:t>
            </a:r>
            <a:r>
              <a:rPr lang="en-US" dirty="0" err="1" smtClean="0"/>
              <a:t>Hadoop</a:t>
            </a:r>
            <a:r>
              <a:rPr lang="en-US" dirty="0" smtClean="0"/>
              <a:t> not to delete the output on a failure is a challenge</a:t>
            </a:r>
          </a:p>
          <a:p>
            <a:pPr marL="598932" lvl="1" indent="-342900"/>
            <a:r>
              <a:rPr lang="en-US" dirty="0" smtClean="0"/>
              <a:t>Even if your logger setup code gets a chance to run, you still have to find the output.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Attaching with standard JDWP debuggers is a challenge</a:t>
            </a:r>
          </a:p>
          <a:p>
            <a:pPr marL="598932" lvl="1" indent="-342900"/>
            <a:r>
              <a:rPr lang="en-US" dirty="0" smtClean="0"/>
              <a:t>Finding the process is (again) a challenge</a:t>
            </a:r>
          </a:p>
          <a:p>
            <a:pPr marL="598932" lvl="1" indent="-342900"/>
            <a:r>
              <a:rPr lang="en-US" dirty="0" smtClean="0"/>
              <a:t>Debugger doesn’t understand the mapper environment; attach </a:t>
            </a:r>
            <a:r>
              <a:rPr lang="en-US" dirty="0" err="1" smtClean="0"/>
              <a:t>didn</a:t>
            </a:r>
            <a:r>
              <a:rPr lang="fr-FR" dirty="0" smtClean="0"/>
              <a:t>’</a:t>
            </a:r>
            <a:r>
              <a:rPr lang="en-US" dirty="0" smtClean="0"/>
              <a:t>t work.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Finally resorted to POST-code style printing techniques</a:t>
            </a:r>
          </a:p>
          <a:p>
            <a:pPr marL="598932" lvl="1" indent="-342900"/>
            <a:r>
              <a:rPr lang="en-US" dirty="0" smtClean="0"/>
              <a:t>“Log” output to /</a:t>
            </a:r>
            <a:r>
              <a:rPr lang="en-US" dirty="0" err="1" smtClean="0"/>
              <a:t>tmp</a:t>
            </a:r>
            <a:r>
              <a:rPr lang="en-US" dirty="0" smtClean="0"/>
              <a:t>, bypassing everything, so I get to keep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3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06" y="1316924"/>
            <a:ext cx="8280254" cy="465626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Automated log collection upon failure</a:t>
            </a:r>
          </a:p>
          <a:p>
            <a:pPr marL="598932" lvl="1" indent="-342900"/>
            <a:r>
              <a:rPr lang="en-US" dirty="0" smtClean="0"/>
              <a:t>Fishing out logs from a cluster of 1000 </a:t>
            </a:r>
            <a:r>
              <a:rPr lang="en-US" dirty="0" err="1" smtClean="0"/>
              <a:t>Hadoop</a:t>
            </a:r>
            <a:r>
              <a:rPr lang="en-US" dirty="0" smtClean="0"/>
              <a:t> nodes is a great job for a tool.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Driver vs. host checking of </a:t>
            </a:r>
            <a:r>
              <a:rPr lang="en-US" dirty="0" err="1" smtClean="0"/>
              <a:t>Hadoop</a:t>
            </a:r>
            <a:r>
              <a:rPr lang="en-US" dirty="0" smtClean="0"/>
              <a:t> version</a:t>
            </a:r>
          </a:p>
          <a:p>
            <a:pPr marL="598932" lvl="1" indent="-342900"/>
            <a:r>
              <a:rPr lang="en-US" dirty="0" smtClean="0"/>
              <a:t>Helps avoid subtle errors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Custom YARN Application Master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Experiment further with I/O optimization for H</a:t>
            </a:r>
            <a:r>
              <a:rPr lang="en-US" baseline="-25000" dirty="0" smtClean="0"/>
              <a:t>2</a:t>
            </a:r>
            <a:r>
              <a:rPr lang="en-US" dirty="0" smtClean="0"/>
              <a:t>O </a:t>
            </a:r>
            <a:r>
              <a:rPr lang="en-US" dirty="0"/>
              <a:t>Node placement based on data locality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algn="ctr"/>
            <a:r>
              <a:rPr lang="en-US" sz="2600" b="1" i="1" dirty="0" smtClean="0">
                <a:solidFill>
                  <a:srgbClr val="3366FF"/>
                </a:solidFill>
              </a:rPr>
              <a:t>Your Contributions Welcome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4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06" y="1187588"/>
            <a:ext cx="8280254" cy="463275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H2O is the premier platform for </a:t>
            </a:r>
            <a:r>
              <a:rPr lang="en-US" b="1" i="1" dirty="0" smtClean="0"/>
              <a:t>In-Memory </a:t>
            </a:r>
            <a:r>
              <a:rPr lang="en-US" dirty="0" smtClean="0"/>
              <a:t>Predictive Analytics on Big Data</a:t>
            </a:r>
          </a:p>
          <a:p>
            <a:pPr marL="598932" lvl="1" indent="-342900"/>
            <a:r>
              <a:rPr lang="en-US" dirty="0" smtClean="0"/>
              <a:t>Open Source Apache 2 license</a:t>
            </a:r>
          </a:p>
          <a:p>
            <a:pPr marL="598932" lvl="1" indent="-342900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</a:t>
            </a:r>
            <a:r>
              <a:rPr lang="en-US" dirty="0" err="1" smtClean="0"/>
              <a:t>mapreduce</a:t>
            </a:r>
            <a:r>
              <a:rPr lang="en-US" dirty="0" smtClean="0"/>
              <a:t> (in-memory) is not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(HDFS)!</a:t>
            </a:r>
          </a:p>
          <a:p>
            <a:pPr marL="598932" lvl="1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can read your data from HDFS</a:t>
            </a:r>
          </a:p>
          <a:p>
            <a:pPr marL="598932" lvl="1" indent="-342900"/>
            <a:r>
              <a:rPr lang="en-US" dirty="0" smtClean="0"/>
              <a:t>Standalone or running on </a:t>
            </a:r>
            <a:r>
              <a:rPr lang="en-US" dirty="0" err="1" smtClean="0"/>
              <a:t>Hadoop</a:t>
            </a:r>
            <a:endParaRPr lang="en-US" dirty="0" smtClean="0"/>
          </a:p>
          <a:p>
            <a:pPr marL="598932" lvl="1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H</a:t>
            </a:r>
            <a:r>
              <a:rPr lang="en-US" baseline="-25000" dirty="0" smtClean="0"/>
              <a:t>2</a:t>
            </a:r>
            <a:r>
              <a:rPr lang="en-US" dirty="0" smtClean="0"/>
              <a:t>O on </a:t>
            </a:r>
            <a:r>
              <a:rPr lang="en-US" dirty="0" err="1" smtClean="0"/>
              <a:t>Hadoop</a:t>
            </a:r>
            <a:r>
              <a:rPr lang="en-US" dirty="0" smtClean="0"/>
              <a:t> to use CPUs and Memory from your existing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pPr marL="598932" lvl="1" indent="-342900"/>
            <a:r>
              <a:rPr lang="en-US" dirty="0" smtClean="0"/>
              <a:t>Get started easily with the gear you’ve already got</a:t>
            </a:r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903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on </a:t>
            </a:r>
            <a:r>
              <a:rPr lang="en-US" dirty="0" err="1" smtClean="0"/>
              <a:t>Hadoop</a:t>
            </a:r>
            <a:r>
              <a:rPr lang="en-US" dirty="0" smtClean="0"/>
              <a:t> in the Wild</a:t>
            </a:r>
            <a:endParaRPr lang="en-US" dirty="0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" y="975056"/>
            <a:ext cx="8576734" cy="569270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95867" y="3695495"/>
            <a:ext cx="7509933" cy="64207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/>
              <a:buNone/>
              <a:defRPr sz="2800" b="0" i="0" kern="1200">
                <a:solidFill>
                  <a:schemeClr val="tx2"/>
                </a:solidFill>
                <a:latin typeface="Futura Book"/>
                <a:ea typeface="+mn-ea"/>
                <a:cs typeface="Futura Book"/>
              </a:defRPr>
            </a:lvl1pPr>
            <a:lvl2pPr marL="256032" indent="-256032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/>
              <a:buChar char="•"/>
              <a:defRPr sz="22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457200" indent="-18288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Lucida Grande"/>
              <a:buChar char="-"/>
              <a:defRPr sz="1600" b="0" i="0" kern="1200">
                <a:solidFill>
                  <a:srgbClr val="949EA4"/>
                </a:solidFill>
                <a:latin typeface="B Futura Bold"/>
                <a:ea typeface="+mn-ea"/>
                <a:cs typeface="B Futura Bold"/>
              </a:defRPr>
            </a:lvl3pPr>
            <a:lvl4pPr marL="685800" indent="-18288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Font typeface="Courier New"/>
              <a:buChar char="o"/>
              <a:defRPr sz="1200" b="0" kern="1200" spc="300">
                <a:solidFill>
                  <a:srgbClr val="949EA4"/>
                </a:solidFill>
                <a:latin typeface="Helvetica"/>
                <a:ea typeface="+mn-ea"/>
                <a:cs typeface="Helvetica"/>
              </a:defRPr>
            </a:lvl4pPr>
            <a:lvl5pPr marL="868680" indent="-18288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 kern="1200">
                <a:solidFill>
                  <a:srgbClr val="949EA4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K-Means on a Terabyte of data (Major Insurance Co.)</a:t>
            </a:r>
          </a:p>
        </p:txBody>
      </p:sp>
    </p:spTree>
    <p:extLst>
      <p:ext uri="{BB962C8B-B14F-4D97-AF65-F5344CB8AC3E}">
        <p14:creationId xmlns:p14="http://schemas.microsoft.com/office/powerpoint/2010/main" val="248768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" y="3158942"/>
            <a:ext cx="4113623" cy="2282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51" y="1853239"/>
            <a:ext cx="3171082" cy="748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89" y="3596810"/>
            <a:ext cx="4538055" cy="1617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39" y="1853239"/>
            <a:ext cx="3282073" cy="94009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7906" y="1008922"/>
            <a:ext cx="8280254" cy="64207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/>
              <a:buNone/>
              <a:defRPr sz="2800" b="0" i="0" kern="1200">
                <a:solidFill>
                  <a:schemeClr val="tx2"/>
                </a:solidFill>
                <a:latin typeface="Futura Book"/>
                <a:ea typeface="+mn-ea"/>
                <a:cs typeface="Futura Book"/>
              </a:defRPr>
            </a:lvl1pPr>
            <a:lvl2pPr marL="256032" indent="-256032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/>
              <a:buChar char="•"/>
              <a:defRPr sz="22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457200" indent="-18288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Lucida Grande"/>
              <a:buChar char="-"/>
              <a:defRPr sz="1600" b="0" i="0" kern="1200">
                <a:solidFill>
                  <a:srgbClr val="949EA4"/>
                </a:solidFill>
                <a:latin typeface="B Futura Bold"/>
                <a:ea typeface="+mn-ea"/>
                <a:cs typeface="B Futura Bold"/>
              </a:defRPr>
            </a:lvl3pPr>
            <a:lvl4pPr marL="685800" indent="-18288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Font typeface="Courier New"/>
              <a:buChar char="o"/>
              <a:defRPr sz="1200" b="0" kern="1200" spc="300">
                <a:solidFill>
                  <a:srgbClr val="949EA4"/>
                </a:solidFill>
                <a:latin typeface="Helvetica"/>
                <a:ea typeface="+mn-ea"/>
                <a:cs typeface="Helvetica"/>
              </a:defRPr>
            </a:lvl4pPr>
            <a:lvl5pPr marL="868680" indent="-18288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 kern="1200">
                <a:solidFill>
                  <a:srgbClr val="949EA4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K-Means on a Terabyte of data (Insurance)</a:t>
            </a:r>
          </a:p>
        </p:txBody>
      </p:sp>
    </p:spTree>
    <p:extLst>
      <p:ext uri="{BB962C8B-B14F-4D97-AF65-F5344CB8AC3E}">
        <p14:creationId xmlns:p14="http://schemas.microsoft.com/office/powerpoint/2010/main" val="288968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7906" y="1430689"/>
            <a:ext cx="8280254" cy="4428243"/>
          </a:xfrm>
        </p:spPr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as a Standalone HDFS client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on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Configuration settings</a:t>
            </a:r>
          </a:p>
          <a:p>
            <a:r>
              <a:rPr lang="en-US" dirty="0" smtClean="0"/>
              <a:t>Stuff we learned</a:t>
            </a:r>
          </a:p>
          <a:p>
            <a:r>
              <a:rPr lang="en-US" dirty="0" smtClean="0"/>
              <a:t>Questions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9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DataIng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5" y="838805"/>
            <a:ext cx="6759480" cy="46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</a:t>
            </a:r>
            <a:r>
              <a:rPr lang="en-US" baseline="-25000" dirty="0" smtClean="0"/>
              <a:t>2</a:t>
            </a:r>
            <a:r>
              <a:rPr lang="en-US" dirty="0" smtClean="0"/>
              <a:t>O as an HDFS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06" y="1375715"/>
            <a:ext cx="8280254" cy="4597478"/>
          </a:xfrm>
        </p:spPr>
        <p:txBody>
          <a:bodyPr>
            <a:normAutofit/>
          </a:bodyPr>
          <a:lstStyle/>
          <a:p>
            <a:r>
              <a:rPr lang="en-US" dirty="0" smtClean="0"/>
              <a:t>Why</a:t>
            </a:r>
          </a:p>
          <a:p>
            <a:pPr lvl="1" indent="0">
              <a:buNone/>
            </a:pPr>
            <a:r>
              <a:rPr lang="en-US" dirty="0" smtClean="0"/>
              <a:t>I want to do run a Generalized Linear Model, and my data lives in HDFS.</a:t>
            </a:r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/>
              <a:t>What</a:t>
            </a:r>
          </a:p>
          <a:p>
            <a:pPr lvl="1" indent="0">
              <a:buNone/>
            </a:pPr>
            <a:r>
              <a:rPr lang="en-US" dirty="0" smtClean="0"/>
              <a:t>Use H</a:t>
            </a:r>
            <a:r>
              <a:rPr lang="en-US" baseline="-25000" dirty="0" smtClean="0"/>
              <a:t>2</a:t>
            </a:r>
            <a:r>
              <a:rPr lang="en-US" dirty="0" smtClean="0"/>
              <a:t>O.</a:t>
            </a:r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/>
              <a:t>How</a:t>
            </a:r>
          </a:p>
          <a:p>
            <a:pPr lvl="1" indent="0">
              <a:buNone/>
            </a:pPr>
            <a:r>
              <a:rPr lang="en-US" dirty="0" smtClean="0">
                <a:latin typeface="Monaco"/>
                <a:cs typeface="Monaco"/>
              </a:rPr>
              <a:t>(Command line) java -jar h2o.jar</a:t>
            </a:r>
          </a:p>
          <a:p>
            <a:pPr lvl="1" indent="0">
              <a:buNone/>
            </a:pPr>
            <a:r>
              <a:rPr lang="en-US" dirty="0" smtClean="0">
                <a:latin typeface="Monaco"/>
                <a:cs typeface="Monaco"/>
              </a:rPr>
              <a:t>(Web UI Menu)  Data -&gt; Import HDFS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7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H</a:t>
            </a:r>
            <a:r>
              <a:rPr lang="en-US" baseline="-25000" dirty="0" smtClean="0"/>
              <a:t>2</a:t>
            </a:r>
            <a:r>
              <a:rPr lang="en-US" dirty="0" smtClean="0"/>
              <a:t>O as a </a:t>
            </a:r>
            <a:r>
              <a:rPr lang="en-US" dirty="0" err="1" smtClean="0"/>
              <a:t>Hadoop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06" y="1375715"/>
            <a:ext cx="8280254" cy="45974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Why</a:t>
            </a:r>
          </a:p>
          <a:p>
            <a:pPr lvl="1" indent="0">
              <a:buNone/>
            </a:pPr>
            <a:r>
              <a:rPr lang="en-US" dirty="0" smtClean="0"/>
              <a:t>I want to do Predictive Analytics on Big Data.</a:t>
            </a:r>
          </a:p>
          <a:p>
            <a:pPr lvl="1" indent="0">
              <a:buNone/>
            </a:pPr>
            <a:r>
              <a:rPr lang="en-US" dirty="0" smtClean="0"/>
              <a:t>My data lives in HDFS.</a:t>
            </a:r>
          </a:p>
          <a:p>
            <a:pPr lvl="1" indent="0">
              <a:buNone/>
            </a:pPr>
            <a:r>
              <a:rPr lang="en-US" b="1" i="1" dirty="0" smtClean="0"/>
              <a:t>I have an existing </a:t>
            </a:r>
            <a:r>
              <a:rPr lang="en-US" b="1" i="1" dirty="0" err="1" smtClean="0"/>
              <a:t>Hadoop</a:t>
            </a:r>
            <a:r>
              <a:rPr lang="en-US" b="1" i="1" dirty="0" smtClean="0"/>
              <a:t> cluster.  Let’s utilize its CPUs and Memory!</a:t>
            </a:r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/>
              <a:t>What</a:t>
            </a:r>
          </a:p>
          <a:p>
            <a:pPr lvl="1" indent="0">
              <a:buNone/>
            </a:pPr>
            <a:r>
              <a:rPr lang="en-US" dirty="0" smtClean="0"/>
              <a:t>Run H</a:t>
            </a:r>
            <a:r>
              <a:rPr lang="en-US" baseline="-25000" dirty="0" smtClean="0"/>
              <a:t>2</a:t>
            </a:r>
            <a:r>
              <a:rPr lang="en-US" dirty="0" smtClean="0"/>
              <a:t>O on </a:t>
            </a:r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.</a:t>
            </a:r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/>
              <a:t>How</a:t>
            </a:r>
          </a:p>
          <a:p>
            <a:pPr lvl="1" indent="0">
              <a:buNone/>
            </a:pPr>
            <a:r>
              <a:rPr lang="en-US" dirty="0" err="1" smtClean="0">
                <a:latin typeface="Monaco"/>
                <a:cs typeface="Monaco"/>
              </a:rPr>
              <a:t>hadoop</a:t>
            </a:r>
            <a:r>
              <a:rPr lang="en-US" dirty="0" smtClean="0">
                <a:latin typeface="Monaco"/>
                <a:cs typeface="Monaco"/>
              </a:rPr>
              <a:t> jar h2odriver_&lt;</a:t>
            </a:r>
            <a:r>
              <a:rPr lang="en-US" dirty="0" err="1" smtClean="0">
                <a:latin typeface="Monaco"/>
                <a:cs typeface="Monaco"/>
              </a:rPr>
              <a:t>hadoop_version</a:t>
            </a:r>
            <a:r>
              <a:rPr lang="en-US" dirty="0" smtClean="0">
                <a:latin typeface="Monaco"/>
                <a:cs typeface="Monaco"/>
              </a:rPr>
              <a:t>&gt;.jar [...]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(Web UI Menu)  Data -&gt; Import HDFS</a:t>
            </a:r>
          </a:p>
          <a:p>
            <a:endParaRPr lang="en-US" dirty="0" smtClean="0"/>
          </a:p>
          <a:p>
            <a:pPr lvl="1" indent="0">
              <a:buNone/>
            </a:pP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6521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</a:t>
            </a:r>
            <a:r>
              <a:rPr lang="en-US" baseline="-25000" dirty="0" smtClean="0"/>
              <a:t>2</a:t>
            </a:r>
            <a:r>
              <a:rPr lang="en-US" dirty="0" smtClean="0"/>
              <a:t>O as an HDFS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06" y="1375715"/>
            <a:ext cx="8280254" cy="45974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</a:t>
            </a:r>
          </a:p>
          <a:p>
            <a:pPr lvl="1" indent="0">
              <a:buNone/>
            </a:pPr>
            <a:r>
              <a:rPr lang="en-US" dirty="0" smtClean="0"/>
              <a:t>I want to do run a Generalized Linear Model, and my data lives in HDFS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What</a:t>
            </a:r>
          </a:p>
          <a:p>
            <a:pPr lvl="1" indent="0">
              <a:buNone/>
            </a:pPr>
            <a:r>
              <a:rPr lang="en-US" dirty="0" smtClean="0"/>
              <a:t>Use H</a:t>
            </a:r>
            <a:r>
              <a:rPr lang="en-US" baseline="-25000" dirty="0" smtClean="0"/>
              <a:t>2</a:t>
            </a:r>
            <a:r>
              <a:rPr lang="en-US" dirty="0" smtClean="0"/>
              <a:t>O standalone.</a:t>
            </a:r>
          </a:p>
          <a:p>
            <a:endParaRPr lang="en-US" dirty="0" smtClean="0"/>
          </a:p>
          <a:p>
            <a:r>
              <a:rPr lang="en-US" dirty="0" smtClean="0"/>
              <a:t>Why</a:t>
            </a:r>
            <a:endParaRPr lang="en-US" dirty="0"/>
          </a:p>
          <a:p>
            <a:pPr lvl="1" indent="0">
              <a:buNone/>
            </a:pPr>
            <a:r>
              <a:rPr lang="en-US" dirty="0" smtClean="0"/>
              <a:t>Let’s also use the </a:t>
            </a:r>
            <a:r>
              <a:rPr lang="en-US" dirty="0"/>
              <a:t>CPUs and </a:t>
            </a:r>
            <a:r>
              <a:rPr lang="en-US" dirty="0" smtClean="0"/>
              <a:t>Memory of my </a:t>
            </a:r>
            <a:r>
              <a:rPr lang="en-US" dirty="0" err="1" smtClean="0"/>
              <a:t>Hadoop</a:t>
            </a:r>
            <a:r>
              <a:rPr lang="en-US" smtClean="0"/>
              <a:t> cluster!</a:t>
            </a:r>
            <a:endParaRPr lang="en-US" dirty="0" smtClean="0"/>
          </a:p>
          <a:p>
            <a:r>
              <a:rPr lang="en-US" dirty="0"/>
              <a:t>What</a:t>
            </a:r>
          </a:p>
          <a:p>
            <a:pPr lvl="1" indent="0">
              <a:buNone/>
            </a:pPr>
            <a:r>
              <a:rPr lang="en-US" dirty="0"/>
              <a:t>Run H</a:t>
            </a:r>
            <a:r>
              <a:rPr lang="en-US" baseline="-25000" dirty="0"/>
              <a:t>2</a:t>
            </a:r>
            <a:r>
              <a:rPr lang="en-US" dirty="0"/>
              <a:t>O on </a:t>
            </a:r>
            <a:r>
              <a:rPr lang="en-US" dirty="0" err="1"/>
              <a:t>Hadoop</a:t>
            </a:r>
            <a:r>
              <a:rPr lang="en-US" dirty="0"/>
              <a:t>.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6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Standalone Deployment Using HDFS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6674" y="1375715"/>
            <a:ext cx="165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-jar h2o.jar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5" y="1127456"/>
            <a:ext cx="6905329" cy="4933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4475" y="962713"/>
            <a:ext cx="16511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/>
              <a:t>-</a:t>
            </a:r>
            <a:r>
              <a:rPr lang="en-US" dirty="0" smtClean="0"/>
              <a:t>jar h2o.jar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8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on </a:t>
            </a:r>
            <a:r>
              <a:rPr lang="en-US" dirty="0" err="1" smtClean="0"/>
              <a:t>Hadoop</a:t>
            </a:r>
            <a:r>
              <a:rPr lang="en-US" dirty="0" smtClean="0"/>
              <a:t> Deployment</a:t>
            </a:r>
            <a:endParaRPr lang="en-US" dirty="0"/>
          </a:p>
        </p:txBody>
      </p:sp>
      <p:pic>
        <p:nvPicPr>
          <p:cNvPr id="6" name="Picture 5" descr="h2o_running_on_hadoop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749595"/>
            <a:ext cx="6011333" cy="57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2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on </a:t>
            </a:r>
            <a:r>
              <a:rPr lang="en-US" dirty="0" err="1" smtClean="0"/>
              <a:t>Hadoop</a:t>
            </a:r>
            <a:r>
              <a:rPr lang="en-US" dirty="0" smtClean="0"/>
              <a:t> Deployment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749595"/>
            <a:ext cx="6011332" cy="57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on </a:t>
            </a:r>
            <a:r>
              <a:rPr lang="en-US" dirty="0" err="1" smtClean="0"/>
              <a:t>Hadoop</a:t>
            </a:r>
            <a:r>
              <a:rPr lang="en-US" dirty="0" smtClean="0"/>
              <a:t> Deployment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749595"/>
            <a:ext cx="6011332" cy="57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2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Mode Command-Line Invocation</a:t>
            </a:r>
            <a:endParaRPr lang="en-US" dirty="0"/>
          </a:p>
        </p:txBody>
      </p:sp>
      <p:pic>
        <p:nvPicPr>
          <p:cNvPr id="4" name="Picture 3" descr="Screen Shot 2013-12-12 at 12.0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34" y="838200"/>
            <a:ext cx="5511681" cy="5424712"/>
          </a:xfrm>
          <a:prstGeom prst="rect">
            <a:avLst/>
          </a:prstGeom>
        </p:spPr>
      </p:pic>
      <p:pic>
        <p:nvPicPr>
          <p:cNvPr id="5" name="Picture 4" descr="Screen Shot 2013-12-12 at 12.06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730500"/>
            <a:ext cx="4453466" cy="22972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Oval 5"/>
          <p:cNvSpPr/>
          <p:nvPr/>
        </p:nvSpPr>
        <p:spPr>
          <a:xfrm>
            <a:off x="778933" y="975057"/>
            <a:ext cx="1549400" cy="396544"/>
          </a:xfrm>
          <a:prstGeom prst="ellipse">
            <a:avLst/>
          </a:prstGeom>
          <a:noFill/>
          <a:ln w="571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2066" y="3098800"/>
            <a:ext cx="1549400" cy="492461"/>
          </a:xfrm>
          <a:prstGeom prst="ellipse">
            <a:avLst/>
          </a:prstGeom>
          <a:noFill/>
          <a:ln w="571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28333" y="1102268"/>
            <a:ext cx="69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unzip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1466" y="2914134"/>
            <a:ext cx="93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java -jar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4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on </a:t>
            </a:r>
            <a:r>
              <a:rPr lang="en-US" dirty="0" err="1" smtClean="0"/>
              <a:t>Hadoop</a:t>
            </a:r>
            <a:r>
              <a:rPr lang="en-US" dirty="0" smtClean="0"/>
              <a:t> Client Invocation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705" y="975056"/>
            <a:ext cx="8388228" cy="5032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tomk@mr-0xb1:~/h2o-2.1.0.1144/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hadoop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$ </a:t>
            </a:r>
            <a:r>
              <a:rPr lang="en-US" sz="1200" b="1" i="1" dirty="0" err="1">
                <a:solidFill>
                  <a:schemeClr val="bg2"/>
                </a:solidFill>
                <a:latin typeface="Monaco"/>
                <a:cs typeface="Monaco"/>
              </a:rPr>
              <a:t>hadoop</a:t>
            </a:r>
            <a:r>
              <a:rPr lang="en-US" sz="1200" b="1" i="1" dirty="0">
                <a:solidFill>
                  <a:schemeClr val="bg2"/>
                </a:solidFill>
                <a:latin typeface="Monaco"/>
                <a:cs typeface="Monaco"/>
              </a:rPr>
              <a:t> jar h2odriver_cdh4.jar water.hadoop.h2odriver </a:t>
            </a:r>
            <a:r>
              <a:rPr lang="en-US" sz="1200" b="1" i="1" dirty="0" smtClean="0">
                <a:solidFill>
                  <a:schemeClr val="bg2"/>
                </a:solidFill>
                <a:latin typeface="Monaco"/>
                <a:cs typeface="Monaco"/>
              </a:rPr>
              <a:t>        -</a:t>
            </a:r>
            <a:r>
              <a:rPr lang="en-US" sz="1200" b="1" i="1" dirty="0" err="1">
                <a:solidFill>
                  <a:schemeClr val="bg2"/>
                </a:solidFill>
                <a:latin typeface="Monaco"/>
                <a:cs typeface="Monaco"/>
              </a:rPr>
              <a:t>libjars</a:t>
            </a:r>
            <a:r>
              <a:rPr lang="en-US" sz="1200" b="1" i="1" dirty="0">
                <a:solidFill>
                  <a:schemeClr val="bg2"/>
                </a:solidFill>
                <a:latin typeface="Monaco"/>
                <a:cs typeface="Monaco"/>
              </a:rPr>
              <a:t> ../h2o.jar -</a:t>
            </a:r>
            <a:r>
              <a:rPr lang="en-US" sz="1200" b="1" i="1" dirty="0" err="1">
                <a:solidFill>
                  <a:schemeClr val="bg2"/>
                </a:solidFill>
                <a:latin typeface="Monaco"/>
                <a:cs typeface="Monaco"/>
              </a:rPr>
              <a:t>mapperXmx</a:t>
            </a:r>
            <a:r>
              <a:rPr lang="en-US" sz="1200" b="1" i="1" dirty="0">
                <a:solidFill>
                  <a:schemeClr val="bg2"/>
                </a:solidFill>
                <a:latin typeface="Monaco"/>
                <a:cs typeface="Monaco"/>
              </a:rPr>
              <a:t> 30g -nodes 3 -output </a:t>
            </a:r>
            <a:r>
              <a:rPr lang="en-US" sz="1200" b="1" i="1" dirty="0" err="1">
                <a:solidFill>
                  <a:schemeClr val="bg2"/>
                </a:solidFill>
                <a:latin typeface="Monaco"/>
                <a:cs typeface="Monaco"/>
              </a:rPr>
              <a:t>hdfsOutDir</a:t>
            </a:r>
            <a:endParaRPr lang="en-US" sz="1200" b="1" i="1" dirty="0">
              <a:solidFill>
                <a:schemeClr val="bg2"/>
              </a:solidFill>
              <a:latin typeface="Monaco"/>
              <a:cs typeface="Monaco"/>
            </a:endParaRP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Determining driver host interface for mapper-&gt;driver callback...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   [Possible callback IP address: 192.168.1.161]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   [Possible callback IP address: 127.0.0.1]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Using mapper-&gt;driver callback IP address and port: 192.168.1.161:60576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(You can override these with -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driverif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and -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driverport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.)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Driver program compiled with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MapReduce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V1 (Classic)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13/12/12 13:25:29 WARN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conf.Configuration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: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mapred.map.child.java.opts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is deprecated. Instead, use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mapreduce.map.java.opts</a:t>
            </a:r>
            <a:endParaRPr lang="en-US" sz="900" dirty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Memory Settings: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  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mapred.child.java.opts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:      -Xms30g -Xmx30g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  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mapred.map.child.java.opts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:  -Xms30g -Xmx30g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   Extra memory percent:        10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  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mapreduce.map.memory.mb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:     33792</a:t>
            </a:r>
          </a:p>
          <a:p>
            <a:r>
              <a:rPr lang="en-US" sz="900" dirty="0" smtClean="0">
                <a:solidFill>
                  <a:schemeClr val="accent2"/>
                </a:solidFill>
                <a:latin typeface="Monaco"/>
                <a:cs typeface="Monaco"/>
              </a:rPr>
              <a:t>Job 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name 'H2O_49792' submitted</a:t>
            </a:r>
          </a:p>
          <a:p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JobTracker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job ID is 'job_1386713862878_0002'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Waiting for H2O cluster to come up...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H2O node 192.168.1.163:54321 requested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flatfile</a:t>
            </a:r>
            <a:endParaRPr lang="en-US" sz="900" dirty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H2O node 192.168.1.161:54323 requested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flatfile</a:t>
            </a:r>
            <a:endParaRPr lang="en-US" sz="900" dirty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H2O node 192.168.1.162:54339 requested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flatfile</a:t>
            </a:r>
            <a:endParaRPr lang="en-US" sz="900" dirty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Sending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flatfiles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to nodes...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   [Sending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flatfile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to node 192.168.1.163:54321]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   [Sending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flatfile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to node 192.168.1.161:54323]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   [Sending </a:t>
            </a:r>
            <a:r>
              <a:rPr lang="en-US" sz="900" dirty="0" err="1">
                <a:solidFill>
                  <a:schemeClr val="accent2"/>
                </a:solidFill>
                <a:latin typeface="Monaco"/>
                <a:cs typeface="Monaco"/>
              </a:rPr>
              <a:t>flatfile</a:t>
            </a:r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 to node 192.168.1.162:54339]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H2O node 192.168.1.161:54323 reports H2O cluster size 1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H2O node 192.168.1.163:54321 reports H2O cluster size 1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H2O node 192.168.1.162:54339 reports H2O cluster size 1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H2O node 192.168.1.162:54339 reports H2O cluster size 3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H2O node 192.168.1.163:54321 reports H2O cluster size 3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H2O node 192.168.1.161:54323 reports H2O cluster size 3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H2O cluster (3 nodes) is up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(Note: Use the -disown option to exit the driver after cluster formation)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(Press Ctrl-C to kill the cluster)</a:t>
            </a:r>
          </a:p>
          <a:p>
            <a:r>
              <a:rPr lang="en-US" sz="900" dirty="0">
                <a:solidFill>
                  <a:schemeClr val="accent2"/>
                </a:solidFill>
                <a:latin typeface="Monaco"/>
                <a:cs typeface="Monaco"/>
              </a:rPr>
              <a:t>Blocking until the H2O cluster shuts down...</a:t>
            </a:r>
          </a:p>
        </p:txBody>
      </p:sp>
    </p:spTree>
    <p:extLst>
      <p:ext uri="{BB962C8B-B14F-4D97-AF65-F5344CB8AC3E}">
        <p14:creationId xmlns:p14="http://schemas.microsoft.com/office/powerpoint/2010/main" val="237045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1F2426"/>
      </a:dk1>
      <a:lt1>
        <a:sysClr val="window" lastClr="FFFFFF"/>
      </a:lt1>
      <a:dk2>
        <a:srgbClr val="535C62"/>
      </a:dk2>
      <a:lt2>
        <a:srgbClr val="D42625"/>
      </a:lt2>
      <a:accent1>
        <a:srgbClr val="313639"/>
      </a:accent1>
      <a:accent2>
        <a:srgbClr val="565D61"/>
      </a:accent2>
      <a:accent3>
        <a:srgbClr val="A6A8AC"/>
      </a:accent3>
      <a:accent4>
        <a:srgbClr val="B1B1B1"/>
      </a:accent4>
      <a:accent5>
        <a:srgbClr val="F5524A"/>
      </a:accent5>
      <a:accent6>
        <a:srgbClr val="2562A7"/>
      </a:accent6>
      <a:hlink>
        <a:srgbClr val="709CC9"/>
      </a:hlink>
      <a:folHlink>
        <a:srgbClr val="B5D24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7419</TotalTime>
  <Words>1017</Words>
  <Application>Microsoft Macintosh PowerPoint</Application>
  <PresentationFormat>On-screen Show (4:3)</PresentationFormat>
  <Paragraphs>161</Paragraphs>
  <Slides>22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[ H2O – The Open Source In-Memory   Prediction Engine for Big Data ]</vt:lpstr>
      <vt:lpstr>Outline</vt:lpstr>
      <vt:lpstr>Using H2O as an HDFS client</vt:lpstr>
      <vt:lpstr>H2O Standalone Deployment Using HDFS</vt:lpstr>
      <vt:lpstr>H2O on Hadoop Deployment</vt:lpstr>
      <vt:lpstr>H2O on Hadoop Deployment</vt:lpstr>
      <vt:lpstr>H2O on Hadoop Deployment</vt:lpstr>
      <vt:lpstr>Standalone Mode Command-Line Invocation</vt:lpstr>
      <vt:lpstr>H2O on Hadoop Client Invocation</vt:lpstr>
      <vt:lpstr>H2O is not the typical Hadoop MapReduce job </vt:lpstr>
      <vt:lpstr>Hadoop Configuration</vt:lpstr>
      <vt:lpstr>Client-side (Driver) Hadoop Configuration</vt:lpstr>
      <vt:lpstr>YARN Settings in CDH4</vt:lpstr>
      <vt:lpstr>Stuff We Learned</vt:lpstr>
      <vt:lpstr>Debugging a mapper process is an experience</vt:lpstr>
      <vt:lpstr>Possible Future Work</vt:lpstr>
      <vt:lpstr>Key Takeaways</vt:lpstr>
      <vt:lpstr>H2O on Hadoop in the Wild</vt:lpstr>
      <vt:lpstr>Partners</vt:lpstr>
      <vt:lpstr>PowerPoint Presentation</vt:lpstr>
      <vt:lpstr>Using H2O as an HDFS client</vt:lpstr>
      <vt:lpstr>Run H2O as a Hadoop job</vt:lpstr>
    </vt:vector>
  </TitlesOfParts>
  <Company>Nelson Cash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Gage Salzano</dc:creator>
  <cp:lastModifiedBy>Tom Kraljevic</cp:lastModifiedBy>
  <cp:revision>236</cp:revision>
  <dcterms:created xsi:type="dcterms:W3CDTF">2013-04-24T04:15:41Z</dcterms:created>
  <dcterms:modified xsi:type="dcterms:W3CDTF">2013-12-13T19:13:56Z</dcterms:modified>
</cp:coreProperties>
</file>