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/>
  <p:notesSz cx="6858000" cy="9144000"/>
  <p:defaultTextStyle>
    <a:lvl1pPr defTabSz="457200">
      <a:defRPr>
        <a:latin typeface="+mj-lt"/>
        <a:ea typeface="+mj-ea"/>
        <a:cs typeface="+mj-cs"/>
        <a:sym typeface="Helvetica"/>
      </a:defRPr>
    </a:lvl1pPr>
    <a:lvl2pPr defTabSz="457200">
      <a:defRPr>
        <a:latin typeface="+mj-lt"/>
        <a:ea typeface="+mj-ea"/>
        <a:cs typeface="+mj-cs"/>
        <a:sym typeface="Helvetica"/>
      </a:defRPr>
    </a:lvl2pPr>
    <a:lvl3pPr defTabSz="457200">
      <a:defRPr>
        <a:latin typeface="+mj-lt"/>
        <a:ea typeface="+mj-ea"/>
        <a:cs typeface="+mj-cs"/>
        <a:sym typeface="Helvetica"/>
      </a:defRPr>
    </a:lvl3pPr>
    <a:lvl4pPr defTabSz="457200">
      <a:defRPr>
        <a:latin typeface="+mj-lt"/>
        <a:ea typeface="+mj-ea"/>
        <a:cs typeface="+mj-cs"/>
        <a:sym typeface="Helvetica"/>
      </a:defRPr>
    </a:lvl4pPr>
    <a:lvl5pPr defTabSz="457200">
      <a:defRPr>
        <a:latin typeface="+mj-lt"/>
        <a:ea typeface="+mj-ea"/>
        <a:cs typeface="+mj-cs"/>
        <a:sym typeface="Helvetica"/>
      </a:defRPr>
    </a:lvl5pPr>
    <a:lvl6pPr defTabSz="457200">
      <a:defRPr>
        <a:latin typeface="+mj-lt"/>
        <a:ea typeface="+mj-ea"/>
        <a:cs typeface="+mj-cs"/>
        <a:sym typeface="Helvetica"/>
      </a:defRPr>
    </a:lvl6pPr>
    <a:lvl7pPr defTabSz="457200">
      <a:defRPr>
        <a:latin typeface="+mj-lt"/>
        <a:ea typeface="+mj-ea"/>
        <a:cs typeface="+mj-cs"/>
        <a:sym typeface="Helvetica"/>
      </a:defRPr>
    </a:lvl7pPr>
    <a:lvl8pPr defTabSz="457200">
      <a:defRPr>
        <a:latin typeface="+mj-lt"/>
        <a:ea typeface="+mj-ea"/>
        <a:cs typeface="+mj-cs"/>
        <a:sym typeface="Helvetica"/>
      </a:defRPr>
    </a:lvl8pPr>
    <a:lvl9pPr defTabSz="457200">
      <a:defRPr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62" name="Shape 46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31" name="Shape 6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Data never goes into or through 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R tells H2O what to do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R has a pointer to the big data that lives in H2O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Operations on the R object are intercepted using operator overleading and forwarded to H2O via the REST API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H2OFrame object in R is a proxy for the big data in H2O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R: df= H2O.imporrtFile(“hdfs://path/to/data.csv”)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h2o&gt;_df is an H2OFrame object in 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93" name="Shape 6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Data never goes into or through 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R tells H2O what to do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R has a pointer to the big data that lives in H2O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Operations on the R object are intercepted using operator overleading and forwarded to H2O via the REST API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H2OFrame object in R is a proxy for the big data in H2O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R: df= H2O.imporrtFile(“hdfs://path/to/data.csv”)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h2o&gt;_df is an H2OFrame object in 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08080"/>
                </a:solidFill>
              </a:rP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  <a:endParaRPr sz="32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  <a:endParaRPr sz="32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  <a:endParaRPr sz="32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  <a:endParaRPr sz="32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08080"/>
                </a:solidFill>
              </a:rPr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</a:rPr>
              <a:t>Body Level One</a:t>
            </a:r>
            <a:endParaRPr sz="3200">
              <a:solidFill>
                <a:srgbClr val="80808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</a:rPr>
              <a:t>Body Level Two</a:t>
            </a:r>
            <a:endParaRPr sz="3200">
              <a:solidFill>
                <a:srgbClr val="80808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</a:rPr>
              <a:t>Body Level Three</a:t>
            </a:r>
            <a:endParaRPr sz="3200">
              <a:solidFill>
                <a:srgbClr val="80808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</a:rPr>
              <a:t>Body Level Four</a:t>
            </a:r>
            <a:endParaRPr sz="3200">
              <a:solidFill>
                <a:srgbClr val="80808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</a:rP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08080"/>
                </a:solidFill>
              </a:rPr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</a:rPr>
              <a:t>Body Level One</a:t>
            </a:r>
            <a:endParaRPr sz="3200">
              <a:solidFill>
                <a:srgbClr val="80808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</a:rPr>
              <a:t>Body Level Two</a:t>
            </a:r>
            <a:endParaRPr sz="3200">
              <a:solidFill>
                <a:srgbClr val="80808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</a:rPr>
              <a:t>Body Level Three</a:t>
            </a:r>
            <a:endParaRPr sz="3200">
              <a:solidFill>
                <a:srgbClr val="80808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</a:rPr>
              <a:t>Body Level Four</a:t>
            </a:r>
            <a:endParaRPr sz="3200">
              <a:solidFill>
                <a:srgbClr val="80808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</a:rPr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lors">
    <p:bg>
      <p:bgPr>
        <a:solidFill>
          <a:srgbClr val="F0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2"/>
          <p:cNvGrpSpPr/>
          <p:nvPr/>
        </p:nvGrpSpPr>
        <p:grpSpPr>
          <a:xfrm>
            <a:off x="181507" y="168147"/>
            <a:ext cx="1958077" cy="1527177"/>
            <a:chOff x="0" y="0"/>
            <a:chExt cx="1958076" cy="1527175"/>
          </a:xfrm>
        </p:grpSpPr>
        <p:sp>
          <p:nvSpPr>
            <p:cNvPr id="47" name="Shape 47"/>
            <p:cNvSpPr/>
            <p:nvPr/>
          </p:nvSpPr>
          <p:spPr>
            <a:xfrm>
              <a:off x="76200" y="249918"/>
              <a:ext cx="1675098" cy="441711"/>
            </a:xfrm>
            <a:prstGeom prst="rect">
              <a:avLst/>
            </a:prstGeom>
            <a:solidFill>
              <a:srgbClr val="01BF0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1257937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HEX: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01bf01  </a:t>
              </a:r>
            </a:p>
          </p:txBody>
        </p:sp>
        <p:sp>
          <p:nvSpPr>
            <p:cNvPr id="49" name="Shape 49"/>
            <p:cNvSpPr/>
            <p:nvPr/>
          </p:nvSpPr>
          <p:spPr>
            <a:xfrm>
              <a:off x="0" y="691627"/>
              <a:ext cx="920384" cy="55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R: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G: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191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B: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50" name="Shape 50"/>
            <p:cNvSpPr/>
            <p:nvPr/>
          </p:nvSpPr>
          <p:spPr>
            <a:xfrm>
              <a:off x="1037693" y="691627"/>
              <a:ext cx="920384" cy="69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C: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77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M: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Y: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K: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-1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80000"/>
                </a:lnSpc>
                <a:defRPr b="1"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200"/>
                <a:t>LIGHT GREEN</a:t>
              </a: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2618052" y="168147"/>
            <a:ext cx="1958079" cy="1527177"/>
            <a:chOff x="0" y="0"/>
            <a:chExt cx="1958077" cy="1527175"/>
          </a:xfrm>
        </p:grpSpPr>
        <p:sp>
          <p:nvSpPr>
            <p:cNvPr id="53" name="Shape 53"/>
            <p:cNvSpPr/>
            <p:nvPr/>
          </p:nvSpPr>
          <p:spPr>
            <a:xfrm>
              <a:off x="76200" y="249918"/>
              <a:ext cx="1675099" cy="441711"/>
            </a:xfrm>
            <a:prstGeom prst="rect">
              <a:avLst/>
            </a:prstGeom>
            <a:solidFill>
              <a:srgbClr val="018D0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4" name="Shape 54"/>
            <p:cNvSpPr/>
            <p:nvPr/>
          </p:nvSpPr>
          <p:spPr>
            <a:xfrm>
              <a:off x="0" y="1257937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HEX: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018d01</a:t>
              </a:r>
            </a:p>
          </p:txBody>
        </p:sp>
        <p:sp>
          <p:nvSpPr>
            <p:cNvPr id="55" name="Shape 55"/>
            <p:cNvSpPr/>
            <p:nvPr/>
          </p:nvSpPr>
          <p:spPr>
            <a:xfrm>
              <a:off x="0" y="691627"/>
              <a:ext cx="920383" cy="55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R: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G: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141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B: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56" name="Shape 56"/>
            <p:cNvSpPr/>
            <p:nvPr/>
          </p:nvSpPr>
          <p:spPr>
            <a:xfrm>
              <a:off x="1037694" y="691627"/>
              <a:ext cx="920384" cy="69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C: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86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M: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19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Y: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K: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57" name="Shape 57"/>
            <p:cNvSpPr/>
            <p:nvPr/>
          </p:nvSpPr>
          <p:spPr>
            <a:xfrm>
              <a:off x="0" y="-1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80000"/>
                </a:lnSpc>
                <a:defRPr b="1"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200"/>
                <a:t>DARK GREEN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181507" y="1844549"/>
            <a:ext cx="1958077" cy="1527176"/>
            <a:chOff x="0" y="0"/>
            <a:chExt cx="1958076" cy="1527175"/>
          </a:xfrm>
        </p:grpSpPr>
        <p:sp>
          <p:nvSpPr>
            <p:cNvPr id="59" name="Shape 59"/>
            <p:cNvSpPr/>
            <p:nvPr/>
          </p:nvSpPr>
          <p:spPr>
            <a:xfrm>
              <a:off x="76200" y="249918"/>
              <a:ext cx="1675098" cy="441711"/>
            </a:xfrm>
            <a:prstGeom prst="rect">
              <a:avLst/>
            </a:prstGeom>
            <a:solidFill>
              <a:srgbClr val="E21D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1257937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HEX: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e21d4c</a:t>
              </a:r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691627"/>
              <a:ext cx="920384" cy="55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R: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226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G: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29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B: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76</a:t>
              </a:r>
            </a:p>
          </p:txBody>
        </p:sp>
        <p:sp>
          <p:nvSpPr>
            <p:cNvPr id="62" name="Shape 62"/>
            <p:cNvSpPr/>
            <p:nvPr/>
          </p:nvSpPr>
          <p:spPr>
            <a:xfrm>
              <a:off x="1037693" y="691627"/>
              <a:ext cx="920384" cy="69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C: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M: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99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Y: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65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K: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63" name="Shape 63"/>
            <p:cNvSpPr/>
            <p:nvPr/>
          </p:nvSpPr>
          <p:spPr>
            <a:xfrm>
              <a:off x="0" y="-1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80000"/>
                </a:lnSpc>
                <a:defRPr b="1"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200"/>
                <a:t>LIGHT RED</a:t>
              </a:r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2541852" y="1844549"/>
            <a:ext cx="1958079" cy="1527176"/>
            <a:chOff x="0" y="0"/>
            <a:chExt cx="1958077" cy="1527175"/>
          </a:xfrm>
        </p:grpSpPr>
        <p:sp>
          <p:nvSpPr>
            <p:cNvPr id="65" name="Shape 65"/>
            <p:cNvSpPr/>
            <p:nvPr/>
          </p:nvSpPr>
          <p:spPr>
            <a:xfrm>
              <a:off x="76200" y="249918"/>
              <a:ext cx="1675099" cy="441711"/>
            </a:xfrm>
            <a:prstGeom prst="rect">
              <a:avLst/>
            </a:prstGeom>
            <a:solidFill>
              <a:srgbClr val="CE13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" name="Shape 66"/>
            <p:cNvSpPr/>
            <p:nvPr/>
          </p:nvSpPr>
          <p:spPr>
            <a:xfrm>
              <a:off x="0" y="1257937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HEX: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ce1340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0" y="691627"/>
              <a:ext cx="920383" cy="55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R: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206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G: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19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B: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64</a:t>
              </a:r>
            </a:p>
          </p:txBody>
        </p:sp>
        <p:sp>
          <p:nvSpPr>
            <p:cNvPr id="68" name="Shape 68"/>
            <p:cNvSpPr/>
            <p:nvPr/>
          </p:nvSpPr>
          <p:spPr>
            <a:xfrm>
              <a:off x="1037694" y="691627"/>
              <a:ext cx="920384" cy="69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C: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M: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Y: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74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K: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69" name="Shape 69"/>
            <p:cNvSpPr/>
            <p:nvPr/>
          </p:nvSpPr>
          <p:spPr>
            <a:xfrm>
              <a:off x="0" y="-1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80000"/>
                </a:lnSpc>
                <a:defRPr b="1"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200"/>
                <a:t>MEDIUM RED</a:t>
              </a:r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4902200" y="1844549"/>
            <a:ext cx="1958077" cy="1527176"/>
            <a:chOff x="0" y="0"/>
            <a:chExt cx="1958076" cy="1527175"/>
          </a:xfrm>
        </p:grpSpPr>
        <p:sp>
          <p:nvSpPr>
            <p:cNvPr id="71" name="Shape 71"/>
            <p:cNvSpPr/>
            <p:nvPr/>
          </p:nvSpPr>
          <p:spPr>
            <a:xfrm>
              <a:off x="76200" y="249918"/>
              <a:ext cx="1675098" cy="441711"/>
            </a:xfrm>
            <a:prstGeom prst="rect">
              <a:avLst/>
            </a:prstGeom>
            <a:solidFill>
              <a:srgbClr val="791F3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" name="Shape 72"/>
            <p:cNvSpPr/>
            <p:nvPr/>
          </p:nvSpPr>
          <p:spPr>
            <a:xfrm>
              <a:off x="0" y="1257937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HEX: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791f3a</a:t>
              </a:r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691627"/>
              <a:ext cx="920384" cy="55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R: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121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G: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31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B: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58</a:t>
              </a:r>
            </a:p>
          </p:txBody>
        </p:sp>
        <p:sp>
          <p:nvSpPr>
            <p:cNvPr id="74" name="Shape 74"/>
            <p:cNvSpPr/>
            <p:nvPr/>
          </p:nvSpPr>
          <p:spPr>
            <a:xfrm>
              <a:off x="1037693" y="691627"/>
              <a:ext cx="920384" cy="69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C: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36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M: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95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Y: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61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K: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36</a:t>
              </a:r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-1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80000"/>
                </a:lnSpc>
                <a:defRPr b="1"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200"/>
                <a:t>DARK RED</a:t>
              </a:r>
            </a:p>
          </p:txBody>
        </p:sp>
      </p:grpSp>
      <p:grpSp>
        <p:nvGrpSpPr>
          <p:cNvPr id="82" name="Group 82"/>
          <p:cNvGrpSpPr/>
          <p:nvPr/>
        </p:nvGrpSpPr>
        <p:grpSpPr>
          <a:xfrm>
            <a:off x="181507" y="3597149"/>
            <a:ext cx="1958077" cy="1527176"/>
            <a:chOff x="0" y="0"/>
            <a:chExt cx="1958076" cy="1527175"/>
          </a:xfrm>
        </p:grpSpPr>
        <p:sp>
          <p:nvSpPr>
            <p:cNvPr id="77" name="Shape 77"/>
            <p:cNvSpPr/>
            <p:nvPr/>
          </p:nvSpPr>
          <p:spPr>
            <a:xfrm>
              <a:off x="76200" y="249918"/>
              <a:ext cx="1675098" cy="441711"/>
            </a:xfrm>
            <a:prstGeom prst="rect">
              <a:avLst/>
            </a:prstGeom>
            <a:solidFill>
              <a:srgbClr val="17DAE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" name="Shape 78"/>
            <p:cNvSpPr/>
            <p:nvPr/>
          </p:nvSpPr>
          <p:spPr>
            <a:xfrm>
              <a:off x="0" y="1257937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HEX: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17dae8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0" y="691627"/>
              <a:ext cx="920384" cy="55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R: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G: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218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B: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232</a:t>
              </a:r>
            </a:p>
          </p:txBody>
        </p:sp>
        <p:sp>
          <p:nvSpPr>
            <p:cNvPr id="80" name="Shape 80"/>
            <p:cNvSpPr/>
            <p:nvPr/>
          </p:nvSpPr>
          <p:spPr>
            <a:xfrm>
              <a:off x="1037693" y="691627"/>
              <a:ext cx="920384" cy="69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C: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61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M: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Y: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K: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81" name="Shape 81"/>
            <p:cNvSpPr/>
            <p:nvPr/>
          </p:nvSpPr>
          <p:spPr>
            <a:xfrm>
              <a:off x="0" y="-1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80000"/>
                </a:lnSpc>
                <a:defRPr b="1"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200"/>
                <a:t>LIGHT BLUE</a:t>
              </a:r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2541852" y="3597149"/>
            <a:ext cx="1958079" cy="1527176"/>
            <a:chOff x="0" y="0"/>
            <a:chExt cx="1958077" cy="1527175"/>
          </a:xfrm>
        </p:grpSpPr>
        <p:sp>
          <p:nvSpPr>
            <p:cNvPr id="83" name="Shape 83"/>
            <p:cNvSpPr/>
            <p:nvPr/>
          </p:nvSpPr>
          <p:spPr>
            <a:xfrm>
              <a:off x="76200" y="249918"/>
              <a:ext cx="1675099" cy="441711"/>
            </a:xfrm>
            <a:prstGeom prst="rect">
              <a:avLst/>
            </a:prstGeom>
            <a:solidFill>
              <a:srgbClr val="20B6C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" name="Shape 84"/>
            <p:cNvSpPr/>
            <p:nvPr/>
          </p:nvSpPr>
          <p:spPr>
            <a:xfrm>
              <a:off x="0" y="1257937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HEX: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20b6c1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691627"/>
              <a:ext cx="920383" cy="55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R: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G: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182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B: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193</a:t>
              </a:r>
            </a:p>
          </p:txBody>
        </p:sp>
        <p:sp>
          <p:nvSpPr>
            <p:cNvPr id="86" name="Shape 86"/>
            <p:cNvSpPr/>
            <p:nvPr/>
          </p:nvSpPr>
          <p:spPr>
            <a:xfrm>
              <a:off x="1037694" y="691627"/>
              <a:ext cx="920384" cy="69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C: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72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M: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Y: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26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K: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87" name="Shape 87"/>
            <p:cNvSpPr/>
            <p:nvPr/>
          </p:nvSpPr>
          <p:spPr>
            <a:xfrm>
              <a:off x="0" y="-1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80000"/>
                </a:lnSpc>
                <a:defRPr b="1"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200"/>
                <a:t>MEDIUM BLUE</a:t>
              </a:r>
            </a:p>
          </p:txBody>
        </p:sp>
      </p:grpSp>
      <p:grpSp>
        <p:nvGrpSpPr>
          <p:cNvPr id="94" name="Group 94"/>
          <p:cNvGrpSpPr/>
          <p:nvPr/>
        </p:nvGrpSpPr>
        <p:grpSpPr>
          <a:xfrm>
            <a:off x="4902200" y="3597149"/>
            <a:ext cx="1958077" cy="1527176"/>
            <a:chOff x="0" y="0"/>
            <a:chExt cx="1958076" cy="1527175"/>
          </a:xfrm>
        </p:grpSpPr>
        <p:sp>
          <p:nvSpPr>
            <p:cNvPr id="89" name="Shape 89"/>
            <p:cNvSpPr/>
            <p:nvPr/>
          </p:nvSpPr>
          <p:spPr>
            <a:xfrm>
              <a:off x="76200" y="249918"/>
              <a:ext cx="1675098" cy="441711"/>
            </a:xfrm>
            <a:prstGeom prst="rect">
              <a:avLst/>
            </a:prstGeom>
            <a:solidFill>
              <a:srgbClr val="0077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" name="Shape 90"/>
            <p:cNvSpPr/>
            <p:nvPr/>
          </p:nvSpPr>
          <p:spPr>
            <a:xfrm>
              <a:off x="0" y="1257937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HEX: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007794</a:t>
              </a: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691627"/>
              <a:ext cx="920384" cy="55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R: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G: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119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B: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148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1037693" y="691627"/>
              <a:ext cx="920384" cy="69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C: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88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M: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42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Y: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K: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0" y="-1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80000"/>
                </a:lnSpc>
                <a:defRPr b="1"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200"/>
                <a:t>DARK BLUE</a:t>
              </a:r>
            </a:p>
          </p:txBody>
        </p:sp>
      </p:grpSp>
      <p:grpSp>
        <p:nvGrpSpPr>
          <p:cNvPr id="100" name="Group 100"/>
          <p:cNvGrpSpPr/>
          <p:nvPr/>
        </p:nvGrpSpPr>
        <p:grpSpPr>
          <a:xfrm>
            <a:off x="181507" y="5273549"/>
            <a:ext cx="1958077" cy="1527176"/>
            <a:chOff x="0" y="0"/>
            <a:chExt cx="1958076" cy="1527175"/>
          </a:xfrm>
        </p:grpSpPr>
        <p:sp>
          <p:nvSpPr>
            <p:cNvPr id="95" name="Shape 95"/>
            <p:cNvSpPr/>
            <p:nvPr/>
          </p:nvSpPr>
          <p:spPr>
            <a:xfrm>
              <a:off x="76200" y="249918"/>
              <a:ext cx="1675098" cy="441711"/>
            </a:xfrm>
            <a:prstGeom prst="rect">
              <a:avLst/>
            </a:prstGeom>
            <a:solidFill>
              <a:srgbClr val="2264D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6" name="Shape 96"/>
            <p:cNvSpPr/>
            <p:nvPr/>
          </p:nvSpPr>
          <p:spPr>
            <a:xfrm>
              <a:off x="0" y="1257937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HEX: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2264d0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0" y="691627"/>
              <a:ext cx="920384" cy="55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R: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34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G: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B: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208</a:t>
              </a:r>
            </a:p>
          </p:txBody>
        </p:sp>
        <p:sp>
          <p:nvSpPr>
            <p:cNvPr id="98" name="Shape 98"/>
            <p:cNvSpPr/>
            <p:nvPr/>
          </p:nvSpPr>
          <p:spPr>
            <a:xfrm>
              <a:off x="1037693" y="691627"/>
              <a:ext cx="920384" cy="69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C: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83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M: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63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Y: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K: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0" y="-1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80000"/>
                </a:lnSpc>
                <a:defRPr b="1"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200"/>
                <a:t>LIGHT NAVY</a:t>
              </a:r>
            </a:p>
          </p:txBody>
        </p:sp>
      </p:grpSp>
      <p:grpSp>
        <p:nvGrpSpPr>
          <p:cNvPr id="106" name="Group 106"/>
          <p:cNvGrpSpPr/>
          <p:nvPr/>
        </p:nvGrpSpPr>
        <p:grpSpPr>
          <a:xfrm>
            <a:off x="2541852" y="5273549"/>
            <a:ext cx="1958079" cy="1527176"/>
            <a:chOff x="0" y="0"/>
            <a:chExt cx="1958077" cy="1527175"/>
          </a:xfrm>
        </p:grpSpPr>
        <p:sp>
          <p:nvSpPr>
            <p:cNvPr id="101" name="Shape 101"/>
            <p:cNvSpPr/>
            <p:nvPr/>
          </p:nvSpPr>
          <p:spPr>
            <a:xfrm>
              <a:off x="76200" y="249918"/>
              <a:ext cx="1675099" cy="441711"/>
            </a:xfrm>
            <a:prstGeom prst="rect">
              <a:avLst/>
            </a:prstGeom>
            <a:solidFill>
              <a:srgbClr val="1161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2" name="Shape 102"/>
            <p:cNvSpPr/>
            <p:nvPr/>
          </p:nvSpPr>
          <p:spPr>
            <a:xfrm>
              <a:off x="0" y="1257937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HEX: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116199</a:t>
              </a:r>
            </a:p>
          </p:txBody>
        </p:sp>
        <p:sp>
          <p:nvSpPr>
            <p:cNvPr id="103" name="Shape 103"/>
            <p:cNvSpPr/>
            <p:nvPr/>
          </p:nvSpPr>
          <p:spPr>
            <a:xfrm>
              <a:off x="0" y="691627"/>
              <a:ext cx="920383" cy="55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R: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17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G: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97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B: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153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037694" y="691627"/>
              <a:ext cx="920384" cy="69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C: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93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M: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63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Y: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K: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105" name="Shape 105"/>
            <p:cNvSpPr/>
            <p:nvPr/>
          </p:nvSpPr>
          <p:spPr>
            <a:xfrm>
              <a:off x="0" y="-1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80000"/>
                </a:lnSpc>
                <a:defRPr b="1"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200"/>
                <a:t>MEDIUM NAVY</a:t>
              </a:r>
            </a:p>
          </p:txBody>
        </p:sp>
      </p:grpSp>
      <p:grpSp>
        <p:nvGrpSpPr>
          <p:cNvPr id="112" name="Group 112"/>
          <p:cNvGrpSpPr/>
          <p:nvPr/>
        </p:nvGrpSpPr>
        <p:grpSpPr>
          <a:xfrm>
            <a:off x="4902200" y="5273549"/>
            <a:ext cx="1958077" cy="1527176"/>
            <a:chOff x="0" y="0"/>
            <a:chExt cx="1958076" cy="1527175"/>
          </a:xfrm>
        </p:grpSpPr>
        <p:sp>
          <p:nvSpPr>
            <p:cNvPr id="107" name="Shape 107"/>
            <p:cNvSpPr/>
            <p:nvPr/>
          </p:nvSpPr>
          <p:spPr>
            <a:xfrm>
              <a:off x="76200" y="249918"/>
              <a:ext cx="1675098" cy="441711"/>
            </a:xfrm>
            <a:prstGeom prst="rect">
              <a:avLst/>
            </a:prstGeom>
            <a:solidFill>
              <a:srgbClr val="2848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8" name="Shape 108"/>
            <p:cNvSpPr/>
            <p:nvPr/>
          </p:nvSpPr>
          <p:spPr>
            <a:xfrm>
              <a:off x="0" y="1257937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HEX: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28485f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0" y="691627"/>
              <a:ext cx="920384" cy="55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R:  4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G: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72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B: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95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1037693" y="691627"/>
              <a:ext cx="920384" cy="69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C: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88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M: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66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Y: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43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K: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29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0" y="-1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80000"/>
                </a:lnSpc>
                <a:defRPr b="1"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200"/>
                <a:t>DARK BLUE</a:t>
              </a:r>
            </a:p>
          </p:txBody>
        </p:sp>
      </p:grpSp>
      <p:grpSp>
        <p:nvGrpSpPr>
          <p:cNvPr id="118" name="Group 118"/>
          <p:cNvGrpSpPr/>
          <p:nvPr/>
        </p:nvGrpSpPr>
        <p:grpSpPr>
          <a:xfrm>
            <a:off x="4889500" y="168147"/>
            <a:ext cx="1958077" cy="1527177"/>
            <a:chOff x="0" y="0"/>
            <a:chExt cx="1958076" cy="1527175"/>
          </a:xfrm>
        </p:grpSpPr>
        <p:sp>
          <p:nvSpPr>
            <p:cNvPr id="113" name="Shape 113"/>
            <p:cNvSpPr/>
            <p:nvPr/>
          </p:nvSpPr>
          <p:spPr>
            <a:xfrm>
              <a:off x="76200" y="249918"/>
              <a:ext cx="1675098" cy="441711"/>
            </a:xfrm>
            <a:prstGeom prst="rect">
              <a:avLst/>
            </a:prstGeom>
            <a:solidFill>
              <a:srgbClr val="ADD82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4" name="Shape 114"/>
            <p:cNvSpPr/>
            <p:nvPr/>
          </p:nvSpPr>
          <p:spPr>
            <a:xfrm>
              <a:off x="0" y="1257937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HEX: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add82f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0" y="691627"/>
              <a:ext cx="920384" cy="55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R: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173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G: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216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B: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47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1037693" y="691627"/>
              <a:ext cx="920384" cy="69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C: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37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M: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Y: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99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K: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117" name="Shape 117"/>
            <p:cNvSpPr/>
            <p:nvPr/>
          </p:nvSpPr>
          <p:spPr>
            <a:xfrm>
              <a:off x="0" y="-1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80000"/>
                </a:lnSpc>
                <a:defRPr b="1"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200"/>
                <a:t>LIGHT YELLOW</a:t>
              </a:r>
            </a:p>
          </p:txBody>
        </p:sp>
      </p:grpSp>
      <p:grpSp>
        <p:nvGrpSpPr>
          <p:cNvPr id="124" name="Group 124"/>
          <p:cNvGrpSpPr/>
          <p:nvPr/>
        </p:nvGrpSpPr>
        <p:grpSpPr>
          <a:xfrm>
            <a:off x="7043066" y="168147"/>
            <a:ext cx="1958078" cy="1527177"/>
            <a:chOff x="0" y="0"/>
            <a:chExt cx="1958077" cy="1527175"/>
          </a:xfrm>
        </p:grpSpPr>
        <p:sp>
          <p:nvSpPr>
            <p:cNvPr id="119" name="Shape 119"/>
            <p:cNvSpPr/>
            <p:nvPr/>
          </p:nvSpPr>
          <p:spPr>
            <a:xfrm>
              <a:off x="76200" y="249918"/>
              <a:ext cx="1675099" cy="441711"/>
            </a:xfrm>
            <a:prstGeom prst="rect">
              <a:avLst/>
            </a:prstGeom>
            <a:solidFill>
              <a:srgbClr val="778A3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0" name="Shape 120"/>
            <p:cNvSpPr/>
            <p:nvPr/>
          </p:nvSpPr>
          <p:spPr>
            <a:xfrm>
              <a:off x="0" y="1257937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HEX: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778a3c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0" y="691627"/>
              <a:ext cx="920383" cy="55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R: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119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G: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138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B: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60</a:t>
              </a:r>
            </a:p>
          </p:txBody>
        </p:sp>
        <p:sp>
          <p:nvSpPr>
            <p:cNvPr id="122" name="Shape 122"/>
            <p:cNvSpPr/>
            <p:nvPr/>
          </p:nvSpPr>
          <p:spPr>
            <a:xfrm>
              <a:off x="1037694" y="691627"/>
              <a:ext cx="920384" cy="69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C: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56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M: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Y: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97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K: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10</a:t>
              </a:r>
            </a:p>
          </p:txBody>
        </p:sp>
        <p:sp>
          <p:nvSpPr>
            <p:cNvPr id="123" name="Shape 123"/>
            <p:cNvSpPr/>
            <p:nvPr/>
          </p:nvSpPr>
          <p:spPr>
            <a:xfrm>
              <a:off x="0" y="-1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80000"/>
                </a:lnSpc>
                <a:defRPr b="1"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200"/>
                <a:t>DARK YELLOW</a:t>
              </a:r>
            </a:p>
          </p:txBody>
        </p:sp>
      </p:grpSp>
      <p:grpSp>
        <p:nvGrpSpPr>
          <p:cNvPr id="130" name="Group 130"/>
          <p:cNvGrpSpPr/>
          <p:nvPr/>
        </p:nvGrpSpPr>
        <p:grpSpPr>
          <a:xfrm>
            <a:off x="7069055" y="1844549"/>
            <a:ext cx="1958077" cy="1527176"/>
            <a:chOff x="0" y="0"/>
            <a:chExt cx="1958076" cy="1527175"/>
          </a:xfrm>
        </p:grpSpPr>
        <p:sp>
          <p:nvSpPr>
            <p:cNvPr id="125" name="Shape 125"/>
            <p:cNvSpPr/>
            <p:nvPr/>
          </p:nvSpPr>
          <p:spPr>
            <a:xfrm>
              <a:off x="76200" y="249918"/>
              <a:ext cx="1675098" cy="441711"/>
            </a:xfrm>
            <a:prstGeom prst="rect">
              <a:avLst/>
            </a:prstGeom>
            <a:solidFill>
              <a:srgbClr val="1F2B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6" name="Shape 126"/>
            <p:cNvSpPr/>
            <p:nvPr/>
          </p:nvSpPr>
          <p:spPr>
            <a:xfrm>
              <a:off x="0" y="1257937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HEX: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1f2b33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0" y="691627"/>
              <a:ext cx="920384" cy="55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R: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31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G: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43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B: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51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1037693" y="691627"/>
              <a:ext cx="920384" cy="69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C: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82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M: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68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Y: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57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K: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61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0" y="-1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80000"/>
                </a:lnSpc>
                <a:defRPr b="1"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200"/>
                <a:t>DARK GREY</a:t>
              </a:r>
            </a:p>
          </p:txBody>
        </p:sp>
      </p:grpSp>
      <p:grpSp>
        <p:nvGrpSpPr>
          <p:cNvPr id="136" name="Group 136"/>
          <p:cNvGrpSpPr/>
          <p:nvPr/>
        </p:nvGrpSpPr>
        <p:grpSpPr>
          <a:xfrm>
            <a:off x="7069055" y="3597149"/>
            <a:ext cx="1958077" cy="1527176"/>
            <a:chOff x="0" y="0"/>
            <a:chExt cx="1958076" cy="1527175"/>
          </a:xfrm>
        </p:grpSpPr>
        <p:sp>
          <p:nvSpPr>
            <p:cNvPr id="131" name="Shape 131"/>
            <p:cNvSpPr/>
            <p:nvPr/>
          </p:nvSpPr>
          <p:spPr>
            <a:xfrm>
              <a:off x="76200" y="249918"/>
              <a:ext cx="1675098" cy="441711"/>
            </a:xfrm>
            <a:prstGeom prst="rect">
              <a:avLst/>
            </a:prstGeom>
            <a:solidFill>
              <a:srgbClr val="47545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2" name="Shape 132"/>
            <p:cNvSpPr/>
            <p:nvPr/>
          </p:nvSpPr>
          <p:spPr>
            <a:xfrm>
              <a:off x="0" y="1257937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HEX: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47545d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0" y="691627"/>
              <a:ext cx="920384" cy="55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R: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71	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G: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84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B: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93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1037693" y="691627"/>
              <a:ext cx="920384" cy="69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C: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73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M: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58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Y: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49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K: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29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0" y="-1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80000"/>
                </a:lnSpc>
                <a:defRPr b="1"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200"/>
                <a:t>MEDIUM GREY</a:t>
              </a:r>
            </a:p>
          </p:txBody>
        </p:sp>
      </p:grpSp>
      <p:grpSp>
        <p:nvGrpSpPr>
          <p:cNvPr id="142" name="Group 142"/>
          <p:cNvGrpSpPr/>
          <p:nvPr/>
        </p:nvGrpSpPr>
        <p:grpSpPr>
          <a:xfrm>
            <a:off x="7069055" y="5273549"/>
            <a:ext cx="1958077" cy="1527176"/>
            <a:chOff x="0" y="0"/>
            <a:chExt cx="1958076" cy="1527175"/>
          </a:xfrm>
        </p:grpSpPr>
        <p:sp>
          <p:nvSpPr>
            <p:cNvPr id="137" name="Shape 137"/>
            <p:cNvSpPr/>
            <p:nvPr/>
          </p:nvSpPr>
          <p:spPr>
            <a:xfrm>
              <a:off x="76200" y="249918"/>
              <a:ext cx="1675098" cy="441711"/>
            </a:xfrm>
            <a:prstGeom prst="rect">
              <a:avLst/>
            </a:prstGeom>
            <a:solidFill>
              <a:srgbClr val="BBBF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8" name="Shape 138"/>
            <p:cNvSpPr/>
            <p:nvPr/>
          </p:nvSpPr>
          <p:spPr>
            <a:xfrm>
              <a:off x="0" y="1257937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HEX: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bbbfbf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0" y="691627"/>
              <a:ext cx="920384" cy="55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R: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187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G: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191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B: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191</a:t>
              </a:r>
            </a:p>
          </p:txBody>
        </p:sp>
        <p:sp>
          <p:nvSpPr>
            <p:cNvPr id="140" name="Shape 140"/>
            <p:cNvSpPr/>
            <p:nvPr/>
          </p:nvSpPr>
          <p:spPr>
            <a:xfrm>
              <a:off x="1037693" y="691627"/>
              <a:ext cx="920384" cy="69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C: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27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M: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19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Y: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K: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141" name="Shape 141"/>
            <p:cNvSpPr/>
            <p:nvPr/>
          </p:nvSpPr>
          <p:spPr>
            <a:xfrm>
              <a:off x="0" y="-1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80000"/>
                </a:lnSpc>
                <a:defRPr b="1"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200"/>
                <a:t>LIGHT GREY</a:t>
              </a:r>
            </a:p>
          </p:txBody>
        </p:sp>
      </p:grp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 Slide solid gradient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251373" y="6590479"/>
            <a:ext cx="3291927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1059" tIns="41059" rIns="41059" bIns="41059" anchor="b">
            <a:spAutoFit/>
          </a:bodyPr>
          <a:lstStyle>
            <a:lvl1pPr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© 2014 Cisco and/or its affiliates. All rights reserved.</a:t>
            </a:r>
          </a:p>
        </p:txBody>
      </p:sp>
      <p:sp>
        <p:nvSpPr>
          <p:cNvPr id="145" name="Shape 145"/>
          <p:cNvSpPr/>
          <p:nvPr/>
        </p:nvSpPr>
        <p:spPr>
          <a:xfrm>
            <a:off x="8722001" y="6584642"/>
            <a:ext cx="187950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059" tIns="41059" rIns="41059" bIns="41059" anchor="b">
            <a:spAutoFit/>
          </a:bodyPr>
          <a:lstStyle>
            <a:lvl1pPr algn="r"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‹#›</a:t>
            </a:r>
          </a:p>
        </p:txBody>
      </p:sp>
      <p:pic>
        <p:nvPicPr>
          <p:cNvPr id="146" name="image1.jpeg" descr="bottom bar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375" y="6378338"/>
            <a:ext cx="8477250" cy="162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1.png" descr="C:\Documents and Settings\contractor\Desktop\Blue_Green_Gradi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2700" y="0"/>
            <a:ext cx="91567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1823497" y="3308941"/>
            <a:ext cx="1729742" cy="1401417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577C">
                  <a:alpha val="18000"/>
                </a:srgbClr>
              </a:gs>
              <a:gs pos="100000">
                <a:srgbClr val="0096D6">
                  <a:alpha val="2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b="1" sz="3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0" y="1236687"/>
            <a:ext cx="1729740" cy="814843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577C">
                  <a:alpha val="18000"/>
                </a:srgbClr>
              </a:gs>
              <a:gs pos="100000">
                <a:srgbClr val="0096D6">
                  <a:alpha val="2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b="1" sz="3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150" name="Shape 150"/>
          <p:cNvSpPr/>
          <p:nvPr/>
        </p:nvSpPr>
        <p:spPr>
          <a:xfrm rot="10800000">
            <a:off x="1013791" y="4248605"/>
            <a:ext cx="1729740" cy="814843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57550">
                  <a:alpha val="46000"/>
                </a:srgbClr>
              </a:gs>
              <a:gs pos="100000">
                <a:srgbClr val="0096D6">
                  <a:alpha val="2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b="1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151" name="Shape 151"/>
          <p:cNvSpPr/>
          <p:nvPr/>
        </p:nvSpPr>
        <p:spPr>
          <a:xfrm>
            <a:off x="6585483" y="-2056029"/>
            <a:ext cx="1729742" cy="814843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6031">
                  <a:alpha val="28000"/>
                </a:srgbClr>
              </a:gs>
              <a:gs pos="100000">
                <a:srgbClr val="006031">
                  <a:alpha val="29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b="1" sz="3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8105450" y="2783783"/>
            <a:ext cx="1729742" cy="814843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6031">
                  <a:alpha val="28000"/>
                </a:srgbClr>
              </a:gs>
              <a:gs pos="100000">
                <a:srgbClr val="006031">
                  <a:alpha val="29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b="1" sz="3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153" name="Shape 153"/>
          <p:cNvSpPr/>
          <p:nvPr/>
        </p:nvSpPr>
        <p:spPr>
          <a:xfrm rot="10800000">
            <a:off x="3036073" y="174389"/>
            <a:ext cx="1729740" cy="814843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57550">
                  <a:alpha val="46000"/>
                </a:srgbClr>
              </a:gs>
              <a:gs pos="100000">
                <a:srgbClr val="0096D6">
                  <a:alpha val="2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b="1" sz="3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154" name="Shape 154"/>
          <p:cNvSpPr/>
          <p:nvPr>
            <p:ph type="title"/>
          </p:nvPr>
        </p:nvSpPr>
        <p:spPr>
          <a:xfrm>
            <a:off x="221393" y="0"/>
            <a:ext cx="8112126" cy="415546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>
              <a:lnSpc>
                <a:spcPct val="90000"/>
              </a:lnSpc>
              <a:defRPr spc="-200" sz="6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200" sz="6000">
                <a:solidFill>
                  <a:srgbClr val="FFFFFF"/>
                </a:solidFill>
              </a:rPr>
              <a:t>Title Text</a:t>
            </a:r>
          </a:p>
        </p:txBody>
      </p:sp>
      <p:grpSp>
        <p:nvGrpSpPr>
          <p:cNvPr id="169" name="Group 169"/>
          <p:cNvGrpSpPr/>
          <p:nvPr/>
        </p:nvGrpSpPr>
        <p:grpSpPr>
          <a:xfrm>
            <a:off x="341313" y="311148"/>
            <a:ext cx="829174" cy="438362"/>
            <a:chOff x="0" y="-1"/>
            <a:chExt cx="829172" cy="438360"/>
          </a:xfrm>
        </p:grpSpPr>
        <p:sp>
          <p:nvSpPr>
            <p:cNvPr id="155" name="Shape 155"/>
            <p:cNvSpPr/>
            <p:nvPr/>
          </p:nvSpPr>
          <p:spPr>
            <a:xfrm>
              <a:off x="233575" y="291063"/>
              <a:ext cx="37831" cy="14332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156" name="Shape 156"/>
            <p:cNvSpPr/>
            <p:nvPr/>
          </p:nvSpPr>
          <p:spPr>
            <a:xfrm>
              <a:off x="453954" y="287094"/>
              <a:ext cx="109531" cy="15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6480"/>
                  </a:moveTo>
                  <a:cubicBezTo>
                    <a:pt x="21600" y="6210"/>
                    <a:pt x="18993" y="5400"/>
                    <a:pt x="15641" y="5400"/>
                  </a:cubicBezTo>
                  <a:cubicBezTo>
                    <a:pt x="11172" y="5400"/>
                    <a:pt x="7821" y="7560"/>
                    <a:pt x="7821" y="10800"/>
                  </a:cubicBezTo>
                  <a:cubicBezTo>
                    <a:pt x="7821" y="13770"/>
                    <a:pt x="10800" y="16200"/>
                    <a:pt x="15641" y="16200"/>
                  </a:cubicBezTo>
                  <a:cubicBezTo>
                    <a:pt x="18993" y="16200"/>
                    <a:pt x="21228" y="15390"/>
                    <a:pt x="21600" y="15120"/>
                  </a:cubicBezTo>
                  <a:cubicBezTo>
                    <a:pt x="21600" y="20790"/>
                    <a:pt x="21600" y="20790"/>
                    <a:pt x="21600" y="20790"/>
                  </a:cubicBezTo>
                  <a:cubicBezTo>
                    <a:pt x="20855" y="21060"/>
                    <a:pt x="18248" y="21600"/>
                    <a:pt x="15269" y="21600"/>
                  </a:cubicBezTo>
                  <a:cubicBezTo>
                    <a:pt x="7076" y="21600"/>
                    <a:pt x="0" y="17550"/>
                    <a:pt x="0" y="10800"/>
                  </a:cubicBezTo>
                  <a:cubicBezTo>
                    <a:pt x="0" y="4590"/>
                    <a:pt x="6331" y="0"/>
                    <a:pt x="15269" y="0"/>
                  </a:cubicBezTo>
                  <a:cubicBezTo>
                    <a:pt x="18621" y="0"/>
                    <a:pt x="20855" y="810"/>
                    <a:pt x="21600" y="810"/>
                  </a:cubicBezTo>
                  <a:lnTo>
                    <a:pt x="21600" y="648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157" name="Shape 157"/>
            <p:cNvSpPr/>
            <p:nvPr/>
          </p:nvSpPr>
          <p:spPr>
            <a:xfrm>
              <a:off x="75219" y="287094"/>
              <a:ext cx="109531" cy="15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6480"/>
                  </a:moveTo>
                  <a:cubicBezTo>
                    <a:pt x="21228" y="6210"/>
                    <a:pt x="18993" y="5400"/>
                    <a:pt x="15641" y="5400"/>
                  </a:cubicBezTo>
                  <a:cubicBezTo>
                    <a:pt x="10800" y="5400"/>
                    <a:pt x="7821" y="7560"/>
                    <a:pt x="7821" y="10800"/>
                  </a:cubicBezTo>
                  <a:cubicBezTo>
                    <a:pt x="7821" y="13770"/>
                    <a:pt x="10800" y="16200"/>
                    <a:pt x="15641" y="16200"/>
                  </a:cubicBezTo>
                  <a:cubicBezTo>
                    <a:pt x="18993" y="16200"/>
                    <a:pt x="21228" y="15390"/>
                    <a:pt x="21600" y="15120"/>
                  </a:cubicBezTo>
                  <a:cubicBezTo>
                    <a:pt x="21600" y="20790"/>
                    <a:pt x="21600" y="20790"/>
                    <a:pt x="21600" y="20790"/>
                  </a:cubicBezTo>
                  <a:cubicBezTo>
                    <a:pt x="20855" y="21060"/>
                    <a:pt x="18248" y="21600"/>
                    <a:pt x="14897" y="21600"/>
                  </a:cubicBezTo>
                  <a:cubicBezTo>
                    <a:pt x="7076" y="21600"/>
                    <a:pt x="0" y="17550"/>
                    <a:pt x="0" y="10800"/>
                  </a:cubicBezTo>
                  <a:cubicBezTo>
                    <a:pt x="0" y="4590"/>
                    <a:pt x="6331" y="0"/>
                    <a:pt x="14897" y="0"/>
                  </a:cubicBezTo>
                  <a:cubicBezTo>
                    <a:pt x="18248" y="0"/>
                    <a:pt x="20855" y="810"/>
                    <a:pt x="21600" y="810"/>
                  </a:cubicBezTo>
                  <a:lnTo>
                    <a:pt x="21600" y="648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03072" y="287094"/>
              <a:ext cx="150441" cy="15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40"/>
                    <a:pt x="17280" y="21600"/>
                    <a:pt x="10800" y="21600"/>
                  </a:cubicBezTo>
                  <a:cubicBezTo>
                    <a:pt x="4320" y="21600"/>
                    <a:pt x="0" y="16740"/>
                    <a:pt x="0" y="10800"/>
                  </a:cubicBezTo>
                  <a:cubicBezTo>
                    <a:pt x="0" y="4860"/>
                    <a:pt x="432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moveTo>
                    <a:pt x="10800" y="5400"/>
                  </a:moveTo>
                  <a:cubicBezTo>
                    <a:pt x="7830" y="5400"/>
                    <a:pt x="5400" y="7830"/>
                    <a:pt x="5400" y="10800"/>
                  </a:cubicBezTo>
                  <a:cubicBezTo>
                    <a:pt x="5400" y="13770"/>
                    <a:pt x="7830" y="16200"/>
                    <a:pt x="10800" y="16200"/>
                  </a:cubicBezTo>
                  <a:cubicBezTo>
                    <a:pt x="13770" y="16200"/>
                    <a:pt x="16200" y="13770"/>
                    <a:pt x="16200" y="10800"/>
                  </a:cubicBezTo>
                  <a:cubicBezTo>
                    <a:pt x="16200" y="7830"/>
                    <a:pt x="13770" y="5400"/>
                    <a:pt x="10800" y="540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159" name="Shape 159"/>
            <p:cNvSpPr/>
            <p:nvPr/>
          </p:nvSpPr>
          <p:spPr>
            <a:xfrm>
              <a:off x="320231" y="287094"/>
              <a:ext cx="98095" cy="15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23" y="5130"/>
                  </a:moveTo>
                  <a:cubicBezTo>
                    <a:pt x="19523" y="5130"/>
                    <a:pt x="15785" y="4590"/>
                    <a:pt x="13292" y="4590"/>
                  </a:cubicBezTo>
                  <a:cubicBezTo>
                    <a:pt x="9969" y="4590"/>
                    <a:pt x="8308" y="5130"/>
                    <a:pt x="8308" y="6210"/>
                  </a:cubicBezTo>
                  <a:cubicBezTo>
                    <a:pt x="8308" y="7560"/>
                    <a:pt x="10800" y="7830"/>
                    <a:pt x="12046" y="8100"/>
                  </a:cubicBezTo>
                  <a:cubicBezTo>
                    <a:pt x="14123" y="8640"/>
                    <a:pt x="14123" y="8640"/>
                    <a:pt x="14123" y="8640"/>
                  </a:cubicBezTo>
                  <a:cubicBezTo>
                    <a:pt x="19523" y="9720"/>
                    <a:pt x="21600" y="12150"/>
                    <a:pt x="21600" y="14580"/>
                  </a:cubicBezTo>
                  <a:cubicBezTo>
                    <a:pt x="21600" y="19710"/>
                    <a:pt x="14538" y="21600"/>
                    <a:pt x="8723" y="21600"/>
                  </a:cubicBezTo>
                  <a:cubicBezTo>
                    <a:pt x="4154" y="21600"/>
                    <a:pt x="415" y="21060"/>
                    <a:pt x="0" y="20790"/>
                  </a:cubicBezTo>
                  <a:cubicBezTo>
                    <a:pt x="0" y="16200"/>
                    <a:pt x="0" y="16200"/>
                    <a:pt x="0" y="16200"/>
                  </a:cubicBezTo>
                  <a:cubicBezTo>
                    <a:pt x="831" y="16200"/>
                    <a:pt x="4154" y="17010"/>
                    <a:pt x="7477" y="17010"/>
                  </a:cubicBezTo>
                  <a:cubicBezTo>
                    <a:pt x="11631" y="17010"/>
                    <a:pt x="13292" y="16200"/>
                    <a:pt x="13292" y="15120"/>
                  </a:cubicBezTo>
                  <a:cubicBezTo>
                    <a:pt x="13292" y="14040"/>
                    <a:pt x="11631" y="13230"/>
                    <a:pt x="9554" y="12960"/>
                  </a:cubicBezTo>
                  <a:cubicBezTo>
                    <a:pt x="9138" y="12960"/>
                    <a:pt x="8723" y="12690"/>
                    <a:pt x="7892" y="12690"/>
                  </a:cubicBezTo>
                  <a:cubicBezTo>
                    <a:pt x="3738" y="11610"/>
                    <a:pt x="0" y="9990"/>
                    <a:pt x="0" y="6480"/>
                  </a:cubicBezTo>
                  <a:cubicBezTo>
                    <a:pt x="0" y="2700"/>
                    <a:pt x="4154" y="0"/>
                    <a:pt x="11631" y="0"/>
                  </a:cubicBezTo>
                  <a:cubicBezTo>
                    <a:pt x="15369" y="0"/>
                    <a:pt x="19108" y="810"/>
                    <a:pt x="19523" y="810"/>
                  </a:cubicBezTo>
                  <a:lnTo>
                    <a:pt x="19523" y="513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160" name="Shape 160"/>
            <p:cNvSpPr/>
            <p:nvPr/>
          </p:nvSpPr>
          <p:spPr>
            <a:xfrm>
              <a:off x="-1" y="117306"/>
              <a:ext cx="35632" cy="73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5538"/>
                  </a:moveTo>
                  <a:cubicBezTo>
                    <a:pt x="21600" y="2215"/>
                    <a:pt x="17053" y="0"/>
                    <a:pt x="11368" y="0"/>
                  </a:cubicBezTo>
                  <a:cubicBezTo>
                    <a:pt x="4547" y="0"/>
                    <a:pt x="0" y="2215"/>
                    <a:pt x="0" y="5538"/>
                  </a:cubicBezTo>
                  <a:cubicBezTo>
                    <a:pt x="0" y="16615"/>
                    <a:pt x="0" y="16615"/>
                    <a:pt x="0" y="16615"/>
                  </a:cubicBezTo>
                  <a:cubicBezTo>
                    <a:pt x="0" y="19385"/>
                    <a:pt x="4547" y="21600"/>
                    <a:pt x="11368" y="21600"/>
                  </a:cubicBezTo>
                  <a:cubicBezTo>
                    <a:pt x="17053" y="21600"/>
                    <a:pt x="21600" y="19385"/>
                    <a:pt x="21600" y="16615"/>
                  </a:cubicBezTo>
                  <a:lnTo>
                    <a:pt x="21600" y="553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161" name="Shape 161"/>
            <p:cNvSpPr/>
            <p:nvPr/>
          </p:nvSpPr>
          <p:spPr>
            <a:xfrm>
              <a:off x="99852" y="67914"/>
              <a:ext cx="35632" cy="123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991"/>
                  </a:moveTo>
                  <a:cubicBezTo>
                    <a:pt x="21600" y="1329"/>
                    <a:pt x="15916" y="0"/>
                    <a:pt x="10232" y="0"/>
                  </a:cubicBezTo>
                  <a:cubicBezTo>
                    <a:pt x="4547" y="0"/>
                    <a:pt x="0" y="1329"/>
                    <a:pt x="0" y="2991"/>
                  </a:cubicBezTo>
                  <a:cubicBezTo>
                    <a:pt x="0" y="18609"/>
                    <a:pt x="0" y="18609"/>
                    <a:pt x="0" y="18609"/>
                  </a:cubicBezTo>
                  <a:cubicBezTo>
                    <a:pt x="0" y="20271"/>
                    <a:pt x="4547" y="21600"/>
                    <a:pt x="10232" y="21600"/>
                  </a:cubicBezTo>
                  <a:cubicBezTo>
                    <a:pt x="15916" y="21600"/>
                    <a:pt x="21600" y="20271"/>
                    <a:pt x="21600" y="18609"/>
                  </a:cubicBezTo>
                  <a:lnTo>
                    <a:pt x="21600" y="299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97945" y="-2"/>
              <a:ext cx="35632" cy="226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20"/>
                  </a:moveTo>
                  <a:cubicBezTo>
                    <a:pt x="21600" y="720"/>
                    <a:pt x="17053" y="0"/>
                    <a:pt x="11368" y="0"/>
                  </a:cubicBezTo>
                  <a:cubicBezTo>
                    <a:pt x="5684" y="0"/>
                    <a:pt x="0" y="720"/>
                    <a:pt x="0" y="1620"/>
                  </a:cubicBezTo>
                  <a:cubicBezTo>
                    <a:pt x="0" y="19980"/>
                    <a:pt x="0" y="19980"/>
                    <a:pt x="0" y="19980"/>
                  </a:cubicBezTo>
                  <a:cubicBezTo>
                    <a:pt x="0" y="20880"/>
                    <a:pt x="5684" y="21600"/>
                    <a:pt x="11368" y="21600"/>
                  </a:cubicBezTo>
                  <a:cubicBezTo>
                    <a:pt x="17053" y="21600"/>
                    <a:pt x="21600" y="20880"/>
                    <a:pt x="21600" y="19980"/>
                  </a:cubicBezTo>
                  <a:lnTo>
                    <a:pt x="21600" y="162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163" name="Shape 163"/>
            <p:cNvSpPr/>
            <p:nvPr/>
          </p:nvSpPr>
          <p:spPr>
            <a:xfrm>
              <a:off x="297797" y="67914"/>
              <a:ext cx="35632" cy="123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991"/>
                  </a:moveTo>
                  <a:cubicBezTo>
                    <a:pt x="21600" y="1329"/>
                    <a:pt x="17053" y="0"/>
                    <a:pt x="10232" y="0"/>
                  </a:cubicBezTo>
                  <a:cubicBezTo>
                    <a:pt x="4547" y="0"/>
                    <a:pt x="0" y="1329"/>
                    <a:pt x="0" y="2991"/>
                  </a:cubicBezTo>
                  <a:cubicBezTo>
                    <a:pt x="0" y="18609"/>
                    <a:pt x="0" y="18609"/>
                    <a:pt x="0" y="18609"/>
                  </a:cubicBezTo>
                  <a:cubicBezTo>
                    <a:pt x="0" y="20271"/>
                    <a:pt x="4547" y="21600"/>
                    <a:pt x="10232" y="21600"/>
                  </a:cubicBezTo>
                  <a:cubicBezTo>
                    <a:pt x="17053" y="21600"/>
                    <a:pt x="21600" y="20271"/>
                    <a:pt x="21600" y="18609"/>
                  </a:cubicBezTo>
                  <a:lnTo>
                    <a:pt x="21600" y="299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164" name="Shape 164"/>
            <p:cNvSpPr/>
            <p:nvPr/>
          </p:nvSpPr>
          <p:spPr>
            <a:xfrm>
              <a:off x="395450" y="117306"/>
              <a:ext cx="37832" cy="73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5538"/>
                  </a:moveTo>
                  <a:cubicBezTo>
                    <a:pt x="21600" y="2215"/>
                    <a:pt x="16200" y="0"/>
                    <a:pt x="10800" y="0"/>
                  </a:cubicBezTo>
                  <a:cubicBezTo>
                    <a:pt x="5400" y="0"/>
                    <a:pt x="0" y="2215"/>
                    <a:pt x="0" y="5538"/>
                  </a:cubicBezTo>
                  <a:cubicBezTo>
                    <a:pt x="0" y="16615"/>
                    <a:pt x="0" y="16615"/>
                    <a:pt x="0" y="16615"/>
                  </a:cubicBezTo>
                  <a:cubicBezTo>
                    <a:pt x="0" y="19385"/>
                    <a:pt x="5400" y="21600"/>
                    <a:pt x="10800" y="21600"/>
                  </a:cubicBezTo>
                  <a:cubicBezTo>
                    <a:pt x="16200" y="21600"/>
                    <a:pt x="21600" y="19385"/>
                    <a:pt x="21600" y="16615"/>
                  </a:cubicBezTo>
                  <a:lnTo>
                    <a:pt x="21600" y="553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165" name="Shape 165"/>
            <p:cNvSpPr/>
            <p:nvPr/>
          </p:nvSpPr>
          <p:spPr>
            <a:xfrm>
              <a:off x="495302" y="67914"/>
              <a:ext cx="36072" cy="123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991"/>
                  </a:moveTo>
                  <a:cubicBezTo>
                    <a:pt x="21600" y="1329"/>
                    <a:pt x="17053" y="0"/>
                    <a:pt x="11368" y="0"/>
                  </a:cubicBezTo>
                  <a:cubicBezTo>
                    <a:pt x="4547" y="0"/>
                    <a:pt x="0" y="1329"/>
                    <a:pt x="0" y="2991"/>
                  </a:cubicBezTo>
                  <a:cubicBezTo>
                    <a:pt x="0" y="18609"/>
                    <a:pt x="0" y="18609"/>
                    <a:pt x="0" y="18609"/>
                  </a:cubicBezTo>
                  <a:cubicBezTo>
                    <a:pt x="0" y="20271"/>
                    <a:pt x="4547" y="21600"/>
                    <a:pt x="11368" y="21600"/>
                  </a:cubicBezTo>
                  <a:cubicBezTo>
                    <a:pt x="17053" y="21600"/>
                    <a:pt x="21600" y="20271"/>
                    <a:pt x="21600" y="18609"/>
                  </a:cubicBezTo>
                  <a:lnTo>
                    <a:pt x="21600" y="299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166" name="Shape 166"/>
            <p:cNvSpPr/>
            <p:nvPr/>
          </p:nvSpPr>
          <p:spPr>
            <a:xfrm>
              <a:off x="595155" y="-2"/>
              <a:ext cx="36072" cy="226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20"/>
                  </a:moveTo>
                  <a:cubicBezTo>
                    <a:pt x="21600" y="720"/>
                    <a:pt x="17053" y="0"/>
                    <a:pt x="10232" y="0"/>
                  </a:cubicBezTo>
                  <a:cubicBezTo>
                    <a:pt x="4547" y="0"/>
                    <a:pt x="0" y="720"/>
                    <a:pt x="0" y="1620"/>
                  </a:cubicBezTo>
                  <a:cubicBezTo>
                    <a:pt x="0" y="19980"/>
                    <a:pt x="0" y="19980"/>
                    <a:pt x="0" y="19980"/>
                  </a:cubicBezTo>
                  <a:cubicBezTo>
                    <a:pt x="0" y="20880"/>
                    <a:pt x="4547" y="21600"/>
                    <a:pt x="10232" y="21600"/>
                  </a:cubicBezTo>
                  <a:cubicBezTo>
                    <a:pt x="17053" y="21600"/>
                    <a:pt x="21600" y="20880"/>
                    <a:pt x="21600" y="19980"/>
                  </a:cubicBezTo>
                  <a:lnTo>
                    <a:pt x="21600" y="162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167" name="Shape 167"/>
            <p:cNvSpPr/>
            <p:nvPr/>
          </p:nvSpPr>
          <p:spPr>
            <a:xfrm>
              <a:off x="693247" y="67914"/>
              <a:ext cx="36072" cy="123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991"/>
                  </a:moveTo>
                  <a:cubicBezTo>
                    <a:pt x="21600" y="1329"/>
                    <a:pt x="17053" y="0"/>
                    <a:pt x="11368" y="0"/>
                  </a:cubicBezTo>
                  <a:cubicBezTo>
                    <a:pt x="5684" y="0"/>
                    <a:pt x="0" y="1329"/>
                    <a:pt x="0" y="2991"/>
                  </a:cubicBezTo>
                  <a:cubicBezTo>
                    <a:pt x="0" y="18609"/>
                    <a:pt x="0" y="18609"/>
                    <a:pt x="0" y="18609"/>
                  </a:cubicBezTo>
                  <a:cubicBezTo>
                    <a:pt x="0" y="20271"/>
                    <a:pt x="5684" y="21600"/>
                    <a:pt x="11368" y="21600"/>
                  </a:cubicBezTo>
                  <a:cubicBezTo>
                    <a:pt x="17053" y="21600"/>
                    <a:pt x="21600" y="20271"/>
                    <a:pt x="21600" y="18609"/>
                  </a:cubicBezTo>
                  <a:lnTo>
                    <a:pt x="21600" y="299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168" name="Shape 168"/>
            <p:cNvSpPr/>
            <p:nvPr/>
          </p:nvSpPr>
          <p:spPr>
            <a:xfrm>
              <a:off x="793099" y="117306"/>
              <a:ext cx="36074" cy="73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5538"/>
                  </a:moveTo>
                  <a:cubicBezTo>
                    <a:pt x="21600" y="2215"/>
                    <a:pt x="17053" y="0"/>
                    <a:pt x="10232" y="0"/>
                  </a:cubicBezTo>
                  <a:cubicBezTo>
                    <a:pt x="4547" y="0"/>
                    <a:pt x="0" y="2215"/>
                    <a:pt x="0" y="5538"/>
                  </a:cubicBezTo>
                  <a:cubicBezTo>
                    <a:pt x="0" y="16615"/>
                    <a:pt x="0" y="16615"/>
                    <a:pt x="0" y="16615"/>
                  </a:cubicBezTo>
                  <a:cubicBezTo>
                    <a:pt x="0" y="19385"/>
                    <a:pt x="4547" y="21600"/>
                    <a:pt x="10232" y="21600"/>
                  </a:cubicBezTo>
                  <a:cubicBezTo>
                    <a:pt x="17053" y="21600"/>
                    <a:pt x="21600" y="19385"/>
                    <a:pt x="21600" y="16615"/>
                  </a:cubicBezTo>
                  <a:lnTo>
                    <a:pt x="21600" y="553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</p:grpSp>
      <p:sp>
        <p:nvSpPr>
          <p:cNvPr id="170" name="Shape 170"/>
          <p:cNvSpPr/>
          <p:nvPr>
            <p:ph type="body" idx="1"/>
          </p:nvPr>
        </p:nvSpPr>
        <p:spPr>
          <a:xfrm>
            <a:off x="236383" y="4464067"/>
            <a:ext cx="8112126" cy="2393934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5000"/>
              </a:lnSpc>
              <a:spcBef>
                <a:spcPts val="14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  <a:lvl2pPr marL="0" indent="0" defTabSz="914400">
              <a:lnSpc>
                <a:spcPct val="95000"/>
              </a:lnSpc>
              <a:spcBef>
                <a:spcPts val="14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2pPr>
            <a:lvl3pPr marL="0" indent="0" defTabSz="914400">
              <a:lnSpc>
                <a:spcPct val="95000"/>
              </a:lnSpc>
              <a:spcBef>
                <a:spcPts val="14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3pPr>
            <a:lvl4pPr marL="0" indent="0" defTabSz="914400">
              <a:lnSpc>
                <a:spcPct val="95000"/>
              </a:lnSpc>
              <a:spcBef>
                <a:spcPts val="14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4pPr>
            <a:lvl5pPr marL="0" indent="0" defTabSz="914400">
              <a:lnSpc>
                <a:spcPct val="95000"/>
              </a:lnSpc>
              <a:spcBef>
                <a:spcPts val="14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One</a:t>
            </a:r>
            <a:endParaRPr sz="2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Two</a:t>
            </a:r>
            <a:endParaRPr sz="2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Three</a:t>
            </a:r>
            <a:endParaRPr sz="2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Four</a:t>
            </a:r>
            <a:endParaRPr sz="2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71" name="Shape 171"/>
          <p:cNvSpPr/>
          <p:nvPr/>
        </p:nvSpPr>
        <p:spPr>
          <a:xfrm>
            <a:off x="8722001" y="6584642"/>
            <a:ext cx="187950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059" tIns="41059" rIns="41059" bIns="41059" anchor="b">
            <a:spAutoFit/>
          </a:bodyPr>
          <a:lstStyle>
            <a:lvl1pPr algn="r" defTabSz="814387">
              <a:defRPr b="1" sz="6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FFFFFF"/>
                </a:solidFill>
              </a:rPr>
              <a:t>‹#›</a:t>
            </a:r>
          </a:p>
        </p:txBody>
      </p:sp>
      <p:sp>
        <p:nvSpPr>
          <p:cNvPr id="172" name="Shape 172"/>
          <p:cNvSpPr/>
          <p:nvPr/>
        </p:nvSpPr>
        <p:spPr>
          <a:xfrm>
            <a:off x="251373" y="6590479"/>
            <a:ext cx="3291927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1059" tIns="41059" rIns="41059" bIns="41059" anchor="b">
            <a:spAutoFit/>
          </a:bodyPr>
          <a:lstStyle>
            <a:lvl1pPr defTabSz="814387">
              <a:defRPr b="1" sz="6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FFFFFF"/>
                </a:solidFill>
              </a:rPr>
              <a:t>© 2014 Cisco and/or its affiliates. All rights reserved.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251373" y="6590479"/>
            <a:ext cx="3291927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1059" tIns="41059" rIns="41059" bIns="41059" anchor="b">
            <a:spAutoFit/>
          </a:bodyPr>
          <a:lstStyle>
            <a:lvl1pPr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© 2014 Cisco and/or its affiliates. All rights reserved.</a:t>
            </a:r>
          </a:p>
        </p:txBody>
      </p:sp>
      <p:sp>
        <p:nvSpPr>
          <p:cNvPr id="175" name="Shape 175"/>
          <p:cNvSpPr/>
          <p:nvPr/>
        </p:nvSpPr>
        <p:spPr>
          <a:xfrm>
            <a:off x="8722001" y="6584642"/>
            <a:ext cx="187950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059" tIns="41059" rIns="41059" bIns="41059" anchor="b">
            <a:spAutoFit/>
          </a:bodyPr>
          <a:lstStyle>
            <a:lvl1pPr algn="r"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‹#›</a:t>
            </a:r>
          </a:p>
        </p:txBody>
      </p:sp>
      <p:pic>
        <p:nvPicPr>
          <p:cNvPr id="176" name="image1.jpeg" descr="bottom bar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375" y="6378338"/>
            <a:ext cx="8477250" cy="162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2.png" descr="C:\Documents and Settings\contractor\Desktop\Pattern_Half_P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3375" y="3106738"/>
            <a:ext cx="8477250" cy="3438527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/>
        </p:nvSpPr>
        <p:spPr>
          <a:xfrm>
            <a:off x="217357" y="3020516"/>
            <a:ext cx="8694295" cy="3357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b="1" sz="3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179" name="Shape 179"/>
          <p:cNvSpPr/>
          <p:nvPr/>
        </p:nvSpPr>
        <p:spPr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180" name="Shape 180"/>
          <p:cNvSpPr/>
          <p:nvPr>
            <p:ph type="title"/>
          </p:nvPr>
        </p:nvSpPr>
        <p:spPr>
          <a:xfrm>
            <a:off x="221393" y="399143"/>
            <a:ext cx="8112126" cy="2407044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>
              <a:lnSpc>
                <a:spcPct val="85000"/>
              </a:lnSpc>
              <a:defRPr spc="-150" sz="5400">
                <a:solidFill>
                  <a:srgbClr val="2BBC9B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50" sz="5400">
                <a:solidFill>
                  <a:srgbClr val="2BBC9B"/>
                </a:solidFill>
              </a:rPr>
              <a:t>Title Text</a:t>
            </a:r>
          </a:p>
        </p:txBody>
      </p:sp>
      <p:sp>
        <p:nvSpPr>
          <p:cNvPr id="181" name="Shape 181"/>
          <p:cNvSpPr/>
          <p:nvPr/>
        </p:nvSpPr>
        <p:spPr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8722001" y="6584642"/>
            <a:ext cx="187950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059" tIns="41059" rIns="41059" bIns="41059" anchor="b">
            <a:spAutoFit/>
          </a:bodyPr>
          <a:lstStyle>
            <a:lvl1pPr algn="r"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‹#›</a:t>
            </a:r>
          </a:p>
        </p:txBody>
      </p:sp>
      <p:sp>
        <p:nvSpPr>
          <p:cNvPr id="183" name="Shape 183"/>
          <p:cNvSpPr/>
          <p:nvPr/>
        </p:nvSpPr>
        <p:spPr>
          <a:xfrm>
            <a:off x="251373" y="6590479"/>
            <a:ext cx="3291927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1059" tIns="41059" rIns="41059" bIns="41059" anchor="b">
            <a:spAutoFit/>
          </a:bodyPr>
          <a:lstStyle>
            <a:lvl1pPr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© 2014 Cisco and/or its affiliates. All rights reserved.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251373" y="6590479"/>
            <a:ext cx="3291927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1059" tIns="41059" rIns="41059" bIns="41059" anchor="b">
            <a:spAutoFit/>
          </a:bodyPr>
          <a:lstStyle>
            <a:lvl1pPr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© 2014 Cisco and/or its affiliates. All rights reserved.</a:t>
            </a:r>
          </a:p>
        </p:txBody>
      </p:sp>
      <p:sp>
        <p:nvSpPr>
          <p:cNvPr id="186" name="Shape 186"/>
          <p:cNvSpPr/>
          <p:nvPr/>
        </p:nvSpPr>
        <p:spPr>
          <a:xfrm>
            <a:off x="8722001" y="6584642"/>
            <a:ext cx="187950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059" tIns="41059" rIns="41059" bIns="41059" anchor="b">
            <a:spAutoFit/>
          </a:bodyPr>
          <a:lstStyle>
            <a:lvl1pPr algn="r"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‹#›</a:t>
            </a:r>
          </a:p>
        </p:txBody>
      </p:sp>
      <p:pic>
        <p:nvPicPr>
          <p:cNvPr id="187" name="image1.jpeg" descr="bottom bar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375" y="6378338"/>
            <a:ext cx="8477250" cy="162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image1.png" descr="C:\Documents and Settings\contractor\Desktop\Blue_Green_Gradi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2700" y="0"/>
            <a:ext cx="91567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6312989" y="3708603"/>
            <a:ext cx="116618" cy="4418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6992342" y="3697604"/>
            <a:ext cx="337644" cy="466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6480"/>
                </a:moveTo>
                <a:cubicBezTo>
                  <a:pt x="21600" y="6210"/>
                  <a:pt x="18993" y="5400"/>
                  <a:pt x="15641" y="5400"/>
                </a:cubicBezTo>
                <a:cubicBezTo>
                  <a:pt x="11172" y="5400"/>
                  <a:pt x="7821" y="7560"/>
                  <a:pt x="7821" y="10800"/>
                </a:cubicBezTo>
                <a:cubicBezTo>
                  <a:pt x="7821" y="13770"/>
                  <a:pt x="10800" y="16200"/>
                  <a:pt x="15641" y="16200"/>
                </a:cubicBezTo>
                <a:cubicBezTo>
                  <a:pt x="18993" y="16200"/>
                  <a:pt x="21228" y="15390"/>
                  <a:pt x="21600" y="15120"/>
                </a:cubicBezTo>
                <a:cubicBezTo>
                  <a:pt x="21600" y="20790"/>
                  <a:pt x="21600" y="20790"/>
                  <a:pt x="21600" y="20790"/>
                </a:cubicBezTo>
                <a:cubicBezTo>
                  <a:pt x="20855" y="21060"/>
                  <a:pt x="18248" y="21600"/>
                  <a:pt x="15269" y="21600"/>
                </a:cubicBezTo>
                <a:cubicBezTo>
                  <a:pt x="7076" y="21600"/>
                  <a:pt x="0" y="17550"/>
                  <a:pt x="0" y="10800"/>
                </a:cubicBezTo>
                <a:cubicBezTo>
                  <a:pt x="0" y="4590"/>
                  <a:pt x="6331" y="0"/>
                  <a:pt x="15269" y="0"/>
                </a:cubicBezTo>
                <a:cubicBezTo>
                  <a:pt x="18621" y="0"/>
                  <a:pt x="20855" y="810"/>
                  <a:pt x="21600" y="810"/>
                </a:cubicBezTo>
                <a:lnTo>
                  <a:pt x="21600" y="648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5824830" y="3697604"/>
            <a:ext cx="337644" cy="466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6480"/>
                </a:moveTo>
                <a:cubicBezTo>
                  <a:pt x="21228" y="6210"/>
                  <a:pt x="18993" y="5400"/>
                  <a:pt x="15641" y="5400"/>
                </a:cubicBezTo>
                <a:cubicBezTo>
                  <a:pt x="10800" y="5400"/>
                  <a:pt x="7821" y="7560"/>
                  <a:pt x="7821" y="10800"/>
                </a:cubicBezTo>
                <a:cubicBezTo>
                  <a:pt x="7821" y="13770"/>
                  <a:pt x="10800" y="16200"/>
                  <a:pt x="15641" y="16200"/>
                </a:cubicBezTo>
                <a:cubicBezTo>
                  <a:pt x="18993" y="16200"/>
                  <a:pt x="21228" y="15390"/>
                  <a:pt x="21600" y="15120"/>
                </a:cubicBezTo>
                <a:cubicBezTo>
                  <a:pt x="21600" y="20790"/>
                  <a:pt x="21600" y="20790"/>
                  <a:pt x="21600" y="20790"/>
                </a:cubicBezTo>
                <a:cubicBezTo>
                  <a:pt x="20855" y="21060"/>
                  <a:pt x="18248" y="21600"/>
                  <a:pt x="14897" y="21600"/>
                </a:cubicBezTo>
                <a:cubicBezTo>
                  <a:pt x="7076" y="21600"/>
                  <a:pt x="0" y="17550"/>
                  <a:pt x="0" y="10800"/>
                </a:cubicBezTo>
                <a:cubicBezTo>
                  <a:pt x="0" y="4590"/>
                  <a:pt x="6331" y="0"/>
                  <a:pt x="14897" y="0"/>
                </a:cubicBezTo>
                <a:cubicBezTo>
                  <a:pt x="18248" y="0"/>
                  <a:pt x="20855" y="810"/>
                  <a:pt x="21600" y="810"/>
                </a:cubicBezTo>
                <a:lnTo>
                  <a:pt x="21600" y="648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7452021" y="3697604"/>
            <a:ext cx="463752" cy="466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740"/>
                  <a:pt x="17280" y="21600"/>
                  <a:pt x="10800" y="21600"/>
                </a:cubicBezTo>
                <a:cubicBezTo>
                  <a:pt x="4320" y="21600"/>
                  <a:pt x="0" y="16740"/>
                  <a:pt x="0" y="10800"/>
                </a:cubicBezTo>
                <a:cubicBezTo>
                  <a:pt x="0" y="4860"/>
                  <a:pt x="4320" y="0"/>
                  <a:pt x="10800" y="0"/>
                </a:cubicBezTo>
                <a:cubicBezTo>
                  <a:pt x="17280" y="0"/>
                  <a:pt x="21600" y="4860"/>
                  <a:pt x="21600" y="10800"/>
                </a:cubicBezTo>
                <a:moveTo>
                  <a:pt x="10800" y="5400"/>
                </a:moveTo>
                <a:cubicBezTo>
                  <a:pt x="7830" y="5400"/>
                  <a:pt x="5400" y="7830"/>
                  <a:pt x="5400" y="10800"/>
                </a:cubicBezTo>
                <a:cubicBezTo>
                  <a:pt x="5400" y="13770"/>
                  <a:pt x="7830" y="16200"/>
                  <a:pt x="10800" y="16200"/>
                </a:cubicBezTo>
                <a:cubicBezTo>
                  <a:pt x="13770" y="16200"/>
                  <a:pt x="16200" y="13770"/>
                  <a:pt x="16200" y="10800"/>
                </a:cubicBezTo>
                <a:cubicBezTo>
                  <a:pt x="16200" y="7830"/>
                  <a:pt x="13770" y="5400"/>
                  <a:pt x="10800" y="540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6580116" y="3697604"/>
            <a:ext cx="302389" cy="466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523" y="5130"/>
                </a:moveTo>
                <a:cubicBezTo>
                  <a:pt x="19523" y="5130"/>
                  <a:pt x="15785" y="4590"/>
                  <a:pt x="13292" y="4590"/>
                </a:cubicBezTo>
                <a:cubicBezTo>
                  <a:pt x="9969" y="4590"/>
                  <a:pt x="8308" y="5130"/>
                  <a:pt x="8308" y="6210"/>
                </a:cubicBezTo>
                <a:cubicBezTo>
                  <a:pt x="8308" y="7560"/>
                  <a:pt x="10800" y="7830"/>
                  <a:pt x="12046" y="8100"/>
                </a:cubicBezTo>
                <a:cubicBezTo>
                  <a:pt x="14123" y="8640"/>
                  <a:pt x="14123" y="8640"/>
                  <a:pt x="14123" y="8640"/>
                </a:cubicBezTo>
                <a:cubicBezTo>
                  <a:pt x="19523" y="9720"/>
                  <a:pt x="21600" y="12150"/>
                  <a:pt x="21600" y="14580"/>
                </a:cubicBezTo>
                <a:cubicBezTo>
                  <a:pt x="21600" y="19710"/>
                  <a:pt x="14538" y="21600"/>
                  <a:pt x="8723" y="21600"/>
                </a:cubicBezTo>
                <a:cubicBezTo>
                  <a:pt x="4154" y="21600"/>
                  <a:pt x="415" y="21060"/>
                  <a:pt x="0" y="20790"/>
                </a:cubicBezTo>
                <a:cubicBezTo>
                  <a:pt x="0" y="16200"/>
                  <a:pt x="0" y="16200"/>
                  <a:pt x="0" y="16200"/>
                </a:cubicBezTo>
                <a:cubicBezTo>
                  <a:pt x="831" y="16200"/>
                  <a:pt x="4154" y="17010"/>
                  <a:pt x="7477" y="17010"/>
                </a:cubicBezTo>
                <a:cubicBezTo>
                  <a:pt x="11631" y="17010"/>
                  <a:pt x="13292" y="16200"/>
                  <a:pt x="13292" y="15120"/>
                </a:cubicBezTo>
                <a:cubicBezTo>
                  <a:pt x="13292" y="14040"/>
                  <a:pt x="11631" y="13230"/>
                  <a:pt x="9554" y="12960"/>
                </a:cubicBezTo>
                <a:cubicBezTo>
                  <a:pt x="9138" y="12960"/>
                  <a:pt x="8723" y="12690"/>
                  <a:pt x="7892" y="12690"/>
                </a:cubicBezTo>
                <a:cubicBezTo>
                  <a:pt x="3738" y="11610"/>
                  <a:pt x="0" y="9990"/>
                  <a:pt x="0" y="6480"/>
                </a:cubicBezTo>
                <a:cubicBezTo>
                  <a:pt x="0" y="2700"/>
                  <a:pt x="4154" y="0"/>
                  <a:pt x="11631" y="0"/>
                </a:cubicBezTo>
                <a:cubicBezTo>
                  <a:pt x="15369" y="0"/>
                  <a:pt x="19108" y="810"/>
                  <a:pt x="19523" y="810"/>
                </a:cubicBezTo>
                <a:lnTo>
                  <a:pt x="19523" y="513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5592955" y="3082438"/>
            <a:ext cx="109837" cy="227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5538"/>
                </a:moveTo>
                <a:cubicBezTo>
                  <a:pt x="21600" y="2215"/>
                  <a:pt x="17053" y="0"/>
                  <a:pt x="11368" y="0"/>
                </a:cubicBezTo>
                <a:cubicBezTo>
                  <a:pt x="4547" y="0"/>
                  <a:pt x="0" y="2215"/>
                  <a:pt x="0" y="5538"/>
                </a:cubicBezTo>
                <a:cubicBezTo>
                  <a:pt x="0" y="16615"/>
                  <a:pt x="0" y="16615"/>
                  <a:pt x="0" y="16615"/>
                </a:cubicBezTo>
                <a:cubicBezTo>
                  <a:pt x="0" y="19385"/>
                  <a:pt x="4547" y="21600"/>
                  <a:pt x="11368" y="21600"/>
                </a:cubicBezTo>
                <a:cubicBezTo>
                  <a:pt x="17053" y="21600"/>
                  <a:pt x="21600" y="19385"/>
                  <a:pt x="21600" y="16615"/>
                </a:cubicBezTo>
                <a:lnTo>
                  <a:pt x="21600" y="5538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5900763" y="2930180"/>
            <a:ext cx="109837" cy="379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991"/>
                </a:moveTo>
                <a:cubicBezTo>
                  <a:pt x="21600" y="1329"/>
                  <a:pt x="15916" y="0"/>
                  <a:pt x="10232" y="0"/>
                </a:cubicBezTo>
                <a:cubicBezTo>
                  <a:pt x="4547" y="0"/>
                  <a:pt x="0" y="1329"/>
                  <a:pt x="0" y="2991"/>
                </a:cubicBezTo>
                <a:cubicBezTo>
                  <a:pt x="0" y="18609"/>
                  <a:pt x="0" y="18609"/>
                  <a:pt x="0" y="18609"/>
                </a:cubicBezTo>
                <a:cubicBezTo>
                  <a:pt x="0" y="20271"/>
                  <a:pt x="4547" y="21600"/>
                  <a:pt x="10232" y="21600"/>
                </a:cubicBezTo>
                <a:cubicBezTo>
                  <a:pt x="15916" y="21600"/>
                  <a:pt x="21600" y="20271"/>
                  <a:pt x="21600" y="18609"/>
                </a:cubicBezTo>
                <a:lnTo>
                  <a:pt x="21600" y="299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6203153" y="2720820"/>
            <a:ext cx="109837" cy="698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0"/>
                </a:moveTo>
                <a:cubicBezTo>
                  <a:pt x="21600" y="720"/>
                  <a:pt x="17053" y="0"/>
                  <a:pt x="11368" y="0"/>
                </a:cubicBezTo>
                <a:cubicBezTo>
                  <a:pt x="5684" y="0"/>
                  <a:pt x="0" y="720"/>
                  <a:pt x="0" y="1620"/>
                </a:cubicBezTo>
                <a:cubicBezTo>
                  <a:pt x="0" y="19980"/>
                  <a:pt x="0" y="19980"/>
                  <a:pt x="0" y="19980"/>
                </a:cubicBezTo>
                <a:cubicBezTo>
                  <a:pt x="0" y="20880"/>
                  <a:pt x="5684" y="21600"/>
                  <a:pt x="11368" y="21600"/>
                </a:cubicBezTo>
                <a:cubicBezTo>
                  <a:pt x="17053" y="21600"/>
                  <a:pt x="21600" y="20880"/>
                  <a:pt x="21600" y="19980"/>
                </a:cubicBezTo>
                <a:lnTo>
                  <a:pt x="21600" y="162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6510963" y="2930181"/>
            <a:ext cx="109837" cy="379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991"/>
                </a:moveTo>
                <a:cubicBezTo>
                  <a:pt x="21600" y="1329"/>
                  <a:pt x="17053" y="0"/>
                  <a:pt x="10232" y="0"/>
                </a:cubicBezTo>
                <a:cubicBezTo>
                  <a:pt x="4547" y="0"/>
                  <a:pt x="0" y="1329"/>
                  <a:pt x="0" y="2991"/>
                </a:cubicBezTo>
                <a:cubicBezTo>
                  <a:pt x="0" y="18609"/>
                  <a:pt x="0" y="18609"/>
                  <a:pt x="0" y="18609"/>
                </a:cubicBezTo>
                <a:cubicBezTo>
                  <a:pt x="0" y="20271"/>
                  <a:pt x="4547" y="21600"/>
                  <a:pt x="10232" y="21600"/>
                </a:cubicBezTo>
                <a:cubicBezTo>
                  <a:pt x="17053" y="21600"/>
                  <a:pt x="21600" y="20271"/>
                  <a:pt x="21600" y="18609"/>
                </a:cubicBezTo>
                <a:lnTo>
                  <a:pt x="21600" y="299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6811994" y="3082438"/>
            <a:ext cx="116618" cy="227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5538"/>
                </a:moveTo>
                <a:cubicBezTo>
                  <a:pt x="21600" y="2215"/>
                  <a:pt x="16200" y="0"/>
                  <a:pt x="10800" y="0"/>
                </a:cubicBezTo>
                <a:cubicBezTo>
                  <a:pt x="5400" y="0"/>
                  <a:pt x="0" y="2215"/>
                  <a:pt x="0" y="5538"/>
                </a:cubicBezTo>
                <a:cubicBezTo>
                  <a:pt x="0" y="16615"/>
                  <a:pt x="0" y="16615"/>
                  <a:pt x="0" y="16615"/>
                </a:cubicBezTo>
                <a:cubicBezTo>
                  <a:pt x="0" y="19385"/>
                  <a:pt x="5400" y="21600"/>
                  <a:pt x="10800" y="21600"/>
                </a:cubicBezTo>
                <a:cubicBezTo>
                  <a:pt x="16200" y="21600"/>
                  <a:pt x="21600" y="19385"/>
                  <a:pt x="21600" y="16615"/>
                </a:cubicBezTo>
                <a:lnTo>
                  <a:pt x="21600" y="5538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7119804" y="2930181"/>
            <a:ext cx="111193" cy="379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991"/>
                </a:moveTo>
                <a:cubicBezTo>
                  <a:pt x="21600" y="1329"/>
                  <a:pt x="17053" y="0"/>
                  <a:pt x="11368" y="0"/>
                </a:cubicBezTo>
                <a:cubicBezTo>
                  <a:pt x="4547" y="0"/>
                  <a:pt x="0" y="1329"/>
                  <a:pt x="0" y="2991"/>
                </a:cubicBezTo>
                <a:cubicBezTo>
                  <a:pt x="0" y="18609"/>
                  <a:pt x="0" y="18609"/>
                  <a:pt x="0" y="18609"/>
                </a:cubicBezTo>
                <a:cubicBezTo>
                  <a:pt x="0" y="20271"/>
                  <a:pt x="4547" y="21600"/>
                  <a:pt x="11368" y="21600"/>
                </a:cubicBezTo>
                <a:cubicBezTo>
                  <a:pt x="17053" y="21600"/>
                  <a:pt x="21600" y="20271"/>
                  <a:pt x="21600" y="18609"/>
                </a:cubicBezTo>
                <a:lnTo>
                  <a:pt x="21600" y="299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00" name="Shape 200"/>
          <p:cNvSpPr/>
          <p:nvPr/>
        </p:nvSpPr>
        <p:spPr>
          <a:xfrm>
            <a:off x="7427617" y="2720823"/>
            <a:ext cx="111193" cy="698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0"/>
                </a:moveTo>
                <a:cubicBezTo>
                  <a:pt x="21600" y="720"/>
                  <a:pt x="17053" y="0"/>
                  <a:pt x="10232" y="0"/>
                </a:cubicBezTo>
                <a:cubicBezTo>
                  <a:pt x="4547" y="0"/>
                  <a:pt x="0" y="720"/>
                  <a:pt x="0" y="1620"/>
                </a:cubicBezTo>
                <a:cubicBezTo>
                  <a:pt x="0" y="19980"/>
                  <a:pt x="0" y="19980"/>
                  <a:pt x="0" y="19980"/>
                </a:cubicBezTo>
                <a:cubicBezTo>
                  <a:pt x="0" y="20880"/>
                  <a:pt x="4547" y="21600"/>
                  <a:pt x="10232" y="21600"/>
                </a:cubicBezTo>
                <a:cubicBezTo>
                  <a:pt x="17053" y="21600"/>
                  <a:pt x="21600" y="20880"/>
                  <a:pt x="21600" y="19980"/>
                </a:cubicBezTo>
                <a:lnTo>
                  <a:pt x="21600" y="162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01" name="Shape 201"/>
          <p:cNvSpPr/>
          <p:nvPr/>
        </p:nvSpPr>
        <p:spPr>
          <a:xfrm>
            <a:off x="7730001" y="2930181"/>
            <a:ext cx="111193" cy="379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991"/>
                </a:moveTo>
                <a:cubicBezTo>
                  <a:pt x="21600" y="1329"/>
                  <a:pt x="17053" y="0"/>
                  <a:pt x="11368" y="0"/>
                </a:cubicBezTo>
                <a:cubicBezTo>
                  <a:pt x="5684" y="0"/>
                  <a:pt x="0" y="1329"/>
                  <a:pt x="0" y="2991"/>
                </a:cubicBezTo>
                <a:cubicBezTo>
                  <a:pt x="0" y="18609"/>
                  <a:pt x="0" y="18609"/>
                  <a:pt x="0" y="18609"/>
                </a:cubicBezTo>
                <a:cubicBezTo>
                  <a:pt x="0" y="20271"/>
                  <a:pt x="5684" y="21600"/>
                  <a:pt x="11368" y="21600"/>
                </a:cubicBezTo>
                <a:cubicBezTo>
                  <a:pt x="17053" y="21600"/>
                  <a:pt x="21600" y="20271"/>
                  <a:pt x="21600" y="18609"/>
                </a:cubicBezTo>
                <a:lnTo>
                  <a:pt x="21600" y="299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02" name="Shape 202"/>
          <p:cNvSpPr/>
          <p:nvPr/>
        </p:nvSpPr>
        <p:spPr>
          <a:xfrm>
            <a:off x="8037814" y="3082438"/>
            <a:ext cx="111193" cy="227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5538"/>
                </a:moveTo>
                <a:cubicBezTo>
                  <a:pt x="21600" y="2215"/>
                  <a:pt x="17053" y="0"/>
                  <a:pt x="10232" y="0"/>
                </a:cubicBezTo>
                <a:cubicBezTo>
                  <a:pt x="4547" y="0"/>
                  <a:pt x="0" y="2215"/>
                  <a:pt x="0" y="5538"/>
                </a:cubicBezTo>
                <a:cubicBezTo>
                  <a:pt x="0" y="16615"/>
                  <a:pt x="0" y="16615"/>
                  <a:pt x="0" y="16615"/>
                </a:cubicBezTo>
                <a:cubicBezTo>
                  <a:pt x="0" y="19385"/>
                  <a:pt x="4547" y="21600"/>
                  <a:pt x="10232" y="21600"/>
                </a:cubicBezTo>
                <a:cubicBezTo>
                  <a:pt x="17053" y="21600"/>
                  <a:pt x="21600" y="19385"/>
                  <a:pt x="21600" y="16615"/>
                </a:cubicBezTo>
                <a:lnTo>
                  <a:pt x="21600" y="5538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644690" y="3060487"/>
            <a:ext cx="2517387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 b="1" sz="36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Thank you.</a:t>
            </a:r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251373" y="6590479"/>
            <a:ext cx="3291927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1059" tIns="41059" rIns="41059" bIns="41059" anchor="b">
            <a:spAutoFit/>
          </a:bodyPr>
          <a:lstStyle>
            <a:lvl1pPr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© 2014 Cisco and/or its affiliates. All rights reserved.</a:t>
            </a:r>
          </a:p>
        </p:txBody>
      </p:sp>
      <p:sp>
        <p:nvSpPr>
          <p:cNvPr id="206" name="Shape 206"/>
          <p:cNvSpPr/>
          <p:nvPr/>
        </p:nvSpPr>
        <p:spPr>
          <a:xfrm>
            <a:off x="8722001" y="6584642"/>
            <a:ext cx="187950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059" tIns="41059" rIns="41059" bIns="41059" anchor="b">
            <a:spAutoFit/>
          </a:bodyPr>
          <a:lstStyle>
            <a:lvl1pPr algn="r"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‹#›</a:t>
            </a:r>
          </a:p>
        </p:txBody>
      </p:sp>
      <p:pic>
        <p:nvPicPr>
          <p:cNvPr id="207" name="image1.jpeg" descr="bottom bar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375" y="6378338"/>
            <a:ext cx="8477250" cy="162914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>
            <p:ph type="title"/>
          </p:nvPr>
        </p:nvSpPr>
        <p:spPr>
          <a:xfrm>
            <a:off x="655637" y="0"/>
            <a:ext cx="8145464" cy="1295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>
              <a:lnSpc>
                <a:spcPct val="80000"/>
              </a:lnSpc>
              <a:defRPr spc="-100" sz="3600">
                <a:solidFill>
                  <a:srgbClr val="008B8C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3600">
                <a:solidFill>
                  <a:srgbClr val="008B8C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 Slide solid gradient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251373" y="6590479"/>
            <a:ext cx="3291927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1059" tIns="41059" rIns="41059" bIns="41059" anchor="b">
            <a:spAutoFit/>
          </a:bodyPr>
          <a:lstStyle>
            <a:lvl1pPr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© 2014 Cisco and/or its affiliates. All rights reserved.</a:t>
            </a:r>
          </a:p>
        </p:txBody>
      </p:sp>
      <p:sp>
        <p:nvSpPr>
          <p:cNvPr id="211" name="Shape 211"/>
          <p:cNvSpPr/>
          <p:nvPr/>
        </p:nvSpPr>
        <p:spPr>
          <a:xfrm>
            <a:off x="8722001" y="6584642"/>
            <a:ext cx="187950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059" tIns="41059" rIns="41059" bIns="41059" anchor="b">
            <a:spAutoFit/>
          </a:bodyPr>
          <a:lstStyle>
            <a:lvl1pPr algn="r"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‹#›</a:t>
            </a:r>
          </a:p>
        </p:txBody>
      </p:sp>
      <p:pic>
        <p:nvPicPr>
          <p:cNvPr id="212" name="image1.jpeg" descr="bottom bar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375" y="6378338"/>
            <a:ext cx="8477250" cy="162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mage1.png" descr="C:\Documents and Settings\contractor\Desktop\Blue_Green_Gradi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2700" y="0"/>
            <a:ext cx="91567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/>
        </p:nvSpPr>
        <p:spPr>
          <a:xfrm>
            <a:off x="1823497" y="3308941"/>
            <a:ext cx="1729742" cy="1401417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577C">
                  <a:alpha val="18000"/>
                </a:srgbClr>
              </a:gs>
              <a:gs pos="100000">
                <a:srgbClr val="0096D6">
                  <a:alpha val="2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b="1" sz="3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15" name="Shape 215"/>
          <p:cNvSpPr/>
          <p:nvPr/>
        </p:nvSpPr>
        <p:spPr>
          <a:xfrm>
            <a:off x="0" y="1236687"/>
            <a:ext cx="1729740" cy="814843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577C">
                  <a:alpha val="18000"/>
                </a:srgbClr>
              </a:gs>
              <a:gs pos="100000">
                <a:srgbClr val="0096D6">
                  <a:alpha val="2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b="1" sz="3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16" name="Shape 216"/>
          <p:cNvSpPr/>
          <p:nvPr/>
        </p:nvSpPr>
        <p:spPr>
          <a:xfrm rot="10800000">
            <a:off x="1013791" y="4248605"/>
            <a:ext cx="1729740" cy="814843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57550">
                  <a:alpha val="46000"/>
                </a:srgbClr>
              </a:gs>
              <a:gs pos="100000">
                <a:srgbClr val="0096D6">
                  <a:alpha val="2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b="1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17" name="Shape 217"/>
          <p:cNvSpPr/>
          <p:nvPr/>
        </p:nvSpPr>
        <p:spPr>
          <a:xfrm>
            <a:off x="6585483" y="-2056029"/>
            <a:ext cx="1729742" cy="814843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6031">
                  <a:alpha val="28000"/>
                </a:srgbClr>
              </a:gs>
              <a:gs pos="100000">
                <a:srgbClr val="006031">
                  <a:alpha val="29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b="1" sz="3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18" name="Shape 218"/>
          <p:cNvSpPr/>
          <p:nvPr/>
        </p:nvSpPr>
        <p:spPr>
          <a:xfrm>
            <a:off x="8105450" y="2783783"/>
            <a:ext cx="1729742" cy="814843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6031">
                  <a:alpha val="28000"/>
                </a:srgbClr>
              </a:gs>
              <a:gs pos="100000">
                <a:srgbClr val="006031">
                  <a:alpha val="29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b="1" sz="3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19" name="Shape 219"/>
          <p:cNvSpPr/>
          <p:nvPr/>
        </p:nvSpPr>
        <p:spPr>
          <a:xfrm rot="10800000">
            <a:off x="3036073" y="174389"/>
            <a:ext cx="1729740" cy="814843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57550">
                  <a:alpha val="46000"/>
                </a:srgbClr>
              </a:gs>
              <a:gs pos="100000">
                <a:srgbClr val="0096D6">
                  <a:alpha val="2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b="1" sz="3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20" name="Shape 220"/>
          <p:cNvSpPr/>
          <p:nvPr>
            <p:ph type="title"/>
          </p:nvPr>
        </p:nvSpPr>
        <p:spPr>
          <a:xfrm>
            <a:off x="221393" y="0"/>
            <a:ext cx="8112126" cy="415546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>
              <a:lnSpc>
                <a:spcPct val="90000"/>
              </a:lnSpc>
              <a:defRPr spc="-200" sz="6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200" sz="6000">
                <a:solidFill>
                  <a:srgbClr val="FFFFFF"/>
                </a:solidFill>
              </a:rPr>
              <a:t>Title Text</a:t>
            </a:r>
          </a:p>
        </p:txBody>
      </p:sp>
      <p:grpSp>
        <p:nvGrpSpPr>
          <p:cNvPr id="235" name="Group 235"/>
          <p:cNvGrpSpPr/>
          <p:nvPr/>
        </p:nvGrpSpPr>
        <p:grpSpPr>
          <a:xfrm>
            <a:off x="341313" y="311148"/>
            <a:ext cx="829174" cy="438362"/>
            <a:chOff x="0" y="-1"/>
            <a:chExt cx="829172" cy="438360"/>
          </a:xfrm>
        </p:grpSpPr>
        <p:sp>
          <p:nvSpPr>
            <p:cNvPr id="221" name="Shape 221"/>
            <p:cNvSpPr/>
            <p:nvPr/>
          </p:nvSpPr>
          <p:spPr>
            <a:xfrm>
              <a:off x="233575" y="291063"/>
              <a:ext cx="37831" cy="14332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222" name="Shape 222"/>
            <p:cNvSpPr/>
            <p:nvPr/>
          </p:nvSpPr>
          <p:spPr>
            <a:xfrm>
              <a:off x="453954" y="287094"/>
              <a:ext cx="109531" cy="15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6480"/>
                  </a:moveTo>
                  <a:cubicBezTo>
                    <a:pt x="21600" y="6210"/>
                    <a:pt x="18993" y="5400"/>
                    <a:pt x="15641" y="5400"/>
                  </a:cubicBezTo>
                  <a:cubicBezTo>
                    <a:pt x="11172" y="5400"/>
                    <a:pt x="7821" y="7560"/>
                    <a:pt x="7821" y="10800"/>
                  </a:cubicBezTo>
                  <a:cubicBezTo>
                    <a:pt x="7821" y="13770"/>
                    <a:pt x="10800" y="16200"/>
                    <a:pt x="15641" y="16200"/>
                  </a:cubicBezTo>
                  <a:cubicBezTo>
                    <a:pt x="18993" y="16200"/>
                    <a:pt x="21228" y="15390"/>
                    <a:pt x="21600" y="15120"/>
                  </a:cubicBezTo>
                  <a:cubicBezTo>
                    <a:pt x="21600" y="20790"/>
                    <a:pt x="21600" y="20790"/>
                    <a:pt x="21600" y="20790"/>
                  </a:cubicBezTo>
                  <a:cubicBezTo>
                    <a:pt x="20855" y="21060"/>
                    <a:pt x="18248" y="21600"/>
                    <a:pt x="15269" y="21600"/>
                  </a:cubicBezTo>
                  <a:cubicBezTo>
                    <a:pt x="7076" y="21600"/>
                    <a:pt x="0" y="17550"/>
                    <a:pt x="0" y="10800"/>
                  </a:cubicBezTo>
                  <a:cubicBezTo>
                    <a:pt x="0" y="4590"/>
                    <a:pt x="6331" y="0"/>
                    <a:pt x="15269" y="0"/>
                  </a:cubicBezTo>
                  <a:cubicBezTo>
                    <a:pt x="18621" y="0"/>
                    <a:pt x="20855" y="810"/>
                    <a:pt x="21600" y="810"/>
                  </a:cubicBezTo>
                  <a:lnTo>
                    <a:pt x="21600" y="648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223" name="Shape 223"/>
            <p:cNvSpPr/>
            <p:nvPr/>
          </p:nvSpPr>
          <p:spPr>
            <a:xfrm>
              <a:off x="75219" y="287094"/>
              <a:ext cx="109531" cy="15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6480"/>
                  </a:moveTo>
                  <a:cubicBezTo>
                    <a:pt x="21228" y="6210"/>
                    <a:pt x="18993" y="5400"/>
                    <a:pt x="15641" y="5400"/>
                  </a:cubicBezTo>
                  <a:cubicBezTo>
                    <a:pt x="10800" y="5400"/>
                    <a:pt x="7821" y="7560"/>
                    <a:pt x="7821" y="10800"/>
                  </a:cubicBezTo>
                  <a:cubicBezTo>
                    <a:pt x="7821" y="13770"/>
                    <a:pt x="10800" y="16200"/>
                    <a:pt x="15641" y="16200"/>
                  </a:cubicBezTo>
                  <a:cubicBezTo>
                    <a:pt x="18993" y="16200"/>
                    <a:pt x="21228" y="15390"/>
                    <a:pt x="21600" y="15120"/>
                  </a:cubicBezTo>
                  <a:cubicBezTo>
                    <a:pt x="21600" y="20790"/>
                    <a:pt x="21600" y="20790"/>
                    <a:pt x="21600" y="20790"/>
                  </a:cubicBezTo>
                  <a:cubicBezTo>
                    <a:pt x="20855" y="21060"/>
                    <a:pt x="18248" y="21600"/>
                    <a:pt x="14897" y="21600"/>
                  </a:cubicBezTo>
                  <a:cubicBezTo>
                    <a:pt x="7076" y="21600"/>
                    <a:pt x="0" y="17550"/>
                    <a:pt x="0" y="10800"/>
                  </a:cubicBezTo>
                  <a:cubicBezTo>
                    <a:pt x="0" y="4590"/>
                    <a:pt x="6331" y="0"/>
                    <a:pt x="14897" y="0"/>
                  </a:cubicBezTo>
                  <a:cubicBezTo>
                    <a:pt x="18248" y="0"/>
                    <a:pt x="20855" y="810"/>
                    <a:pt x="21600" y="810"/>
                  </a:cubicBezTo>
                  <a:lnTo>
                    <a:pt x="21600" y="648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224" name="Shape 224"/>
            <p:cNvSpPr/>
            <p:nvPr/>
          </p:nvSpPr>
          <p:spPr>
            <a:xfrm>
              <a:off x="603072" y="287094"/>
              <a:ext cx="150441" cy="15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40"/>
                    <a:pt x="17280" y="21600"/>
                    <a:pt x="10800" y="21600"/>
                  </a:cubicBezTo>
                  <a:cubicBezTo>
                    <a:pt x="4320" y="21600"/>
                    <a:pt x="0" y="16740"/>
                    <a:pt x="0" y="10800"/>
                  </a:cubicBezTo>
                  <a:cubicBezTo>
                    <a:pt x="0" y="4860"/>
                    <a:pt x="432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moveTo>
                    <a:pt x="10800" y="5400"/>
                  </a:moveTo>
                  <a:cubicBezTo>
                    <a:pt x="7830" y="5400"/>
                    <a:pt x="5400" y="7830"/>
                    <a:pt x="5400" y="10800"/>
                  </a:cubicBezTo>
                  <a:cubicBezTo>
                    <a:pt x="5400" y="13770"/>
                    <a:pt x="7830" y="16200"/>
                    <a:pt x="10800" y="16200"/>
                  </a:cubicBezTo>
                  <a:cubicBezTo>
                    <a:pt x="13770" y="16200"/>
                    <a:pt x="16200" y="13770"/>
                    <a:pt x="16200" y="10800"/>
                  </a:cubicBezTo>
                  <a:cubicBezTo>
                    <a:pt x="16200" y="7830"/>
                    <a:pt x="13770" y="5400"/>
                    <a:pt x="10800" y="540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225" name="Shape 225"/>
            <p:cNvSpPr/>
            <p:nvPr/>
          </p:nvSpPr>
          <p:spPr>
            <a:xfrm>
              <a:off x="320231" y="287094"/>
              <a:ext cx="98095" cy="15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23" y="5130"/>
                  </a:moveTo>
                  <a:cubicBezTo>
                    <a:pt x="19523" y="5130"/>
                    <a:pt x="15785" y="4590"/>
                    <a:pt x="13292" y="4590"/>
                  </a:cubicBezTo>
                  <a:cubicBezTo>
                    <a:pt x="9969" y="4590"/>
                    <a:pt x="8308" y="5130"/>
                    <a:pt x="8308" y="6210"/>
                  </a:cubicBezTo>
                  <a:cubicBezTo>
                    <a:pt x="8308" y="7560"/>
                    <a:pt x="10800" y="7830"/>
                    <a:pt x="12046" y="8100"/>
                  </a:cubicBezTo>
                  <a:cubicBezTo>
                    <a:pt x="14123" y="8640"/>
                    <a:pt x="14123" y="8640"/>
                    <a:pt x="14123" y="8640"/>
                  </a:cubicBezTo>
                  <a:cubicBezTo>
                    <a:pt x="19523" y="9720"/>
                    <a:pt x="21600" y="12150"/>
                    <a:pt x="21600" y="14580"/>
                  </a:cubicBezTo>
                  <a:cubicBezTo>
                    <a:pt x="21600" y="19710"/>
                    <a:pt x="14538" y="21600"/>
                    <a:pt x="8723" y="21600"/>
                  </a:cubicBezTo>
                  <a:cubicBezTo>
                    <a:pt x="4154" y="21600"/>
                    <a:pt x="415" y="21060"/>
                    <a:pt x="0" y="20790"/>
                  </a:cubicBezTo>
                  <a:cubicBezTo>
                    <a:pt x="0" y="16200"/>
                    <a:pt x="0" y="16200"/>
                    <a:pt x="0" y="16200"/>
                  </a:cubicBezTo>
                  <a:cubicBezTo>
                    <a:pt x="831" y="16200"/>
                    <a:pt x="4154" y="17010"/>
                    <a:pt x="7477" y="17010"/>
                  </a:cubicBezTo>
                  <a:cubicBezTo>
                    <a:pt x="11631" y="17010"/>
                    <a:pt x="13292" y="16200"/>
                    <a:pt x="13292" y="15120"/>
                  </a:cubicBezTo>
                  <a:cubicBezTo>
                    <a:pt x="13292" y="14040"/>
                    <a:pt x="11631" y="13230"/>
                    <a:pt x="9554" y="12960"/>
                  </a:cubicBezTo>
                  <a:cubicBezTo>
                    <a:pt x="9138" y="12960"/>
                    <a:pt x="8723" y="12690"/>
                    <a:pt x="7892" y="12690"/>
                  </a:cubicBezTo>
                  <a:cubicBezTo>
                    <a:pt x="3738" y="11610"/>
                    <a:pt x="0" y="9990"/>
                    <a:pt x="0" y="6480"/>
                  </a:cubicBezTo>
                  <a:cubicBezTo>
                    <a:pt x="0" y="2700"/>
                    <a:pt x="4154" y="0"/>
                    <a:pt x="11631" y="0"/>
                  </a:cubicBezTo>
                  <a:cubicBezTo>
                    <a:pt x="15369" y="0"/>
                    <a:pt x="19108" y="810"/>
                    <a:pt x="19523" y="810"/>
                  </a:cubicBezTo>
                  <a:lnTo>
                    <a:pt x="19523" y="513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226" name="Shape 226"/>
            <p:cNvSpPr/>
            <p:nvPr/>
          </p:nvSpPr>
          <p:spPr>
            <a:xfrm>
              <a:off x="-1" y="117306"/>
              <a:ext cx="35632" cy="73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5538"/>
                  </a:moveTo>
                  <a:cubicBezTo>
                    <a:pt x="21600" y="2215"/>
                    <a:pt x="17053" y="0"/>
                    <a:pt x="11368" y="0"/>
                  </a:cubicBezTo>
                  <a:cubicBezTo>
                    <a:pt x="4547" y="0"/>
                    <a:pt x="0" y="2215"/>
                    <a:pt x="0" y="5538"/>
                  </a:cubicBezTo>
                  <a:cubicBezTo>
                    <a:pt x="0" y="16615"/>
                    <a:pt x="0" y="16615"/>
                    <a:pt x="0" y="16615"/>
                  </a:cubicBezTo>
                  <a:cubicBezTo>
                    <a:pt x="0" y="19385"/>
                    <a:pt x="4547" y="21600"/>
                    <a:pt x="11368" y="21600"/>
                  </a:cubicBezTo>
                  <a:cubicBezTo>
                    <a:pt x="17053" y="21600"/>
                    <a:pt x="21600" y="19385"/>
                    <a:pt x="21600" y="16615"/>
                  </a:cubicBezTo>
                  <a:lnTo>
                    <a:pt x="21600" y="553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227" name="Shape 227"/>
            <p:cNvSpPr/>
            <p:nvPr/>
          </p:nvSpPr>
          <p:spPr>
            <a:xfrm>
              <a:off x="99852" y="67914"/>
              <a:ext cx="35632" cy="123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991"/>
                  </a:moveTo>
                  <a:cubicBezTo>
                    <a:pt x="21600" y="1329"/>
                    <a:pt x="15916" y="0"/>
                    <a:pt x="10232" y="0"/>
                  </a:cubicBezTo>
                  <a:cubicBezTo>
                    <a:pt x="4547" y="0"/>
                    <a:pt x="0" y="1329"/>
                    <a:pt x="0" y="2991"/>
                  </a:cubicBezTo>
                  <a:cubicBezTo>
                    <a:pt x="0" y="18609"/>
                    <a:pt x="0" y="18609"/>
                    <a:pt x="0" y="18609"/>
                  </a:cubicBezTo>
                  <a:cubicBezTo>
                    <a:pt x="0" y="20271"/>
                    <a:pt x="4547" y="21600"/>
                    <a:pt x="10232" y="21600"/>
                  </a:cubicBezTo>
                  <a:cubicBezTo>
                    <a:pt x="15916" y="21600"/>
                    <a:pt x="21600" y="20271"/>
                    <a:pt x="21600" y="18609"/>
                  </a:cubicBezTo>
                  <a:lnTo>
                    <a:pt x="21600" y="299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228" name="Shape 228"/>
            <p:cNvSpPr/>
            <p:nvPr/>
          </p:nvSpPr>
          <p:spPr>
            <a:xfrm>
              <a:off x="197945" y="-2"/>
              <a:ext cx="35632" cy="226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20"/>
                  </a:moveTo>
                  <a:cubicBezTo>
                    <a:pt x="21600" y="720"/>
                    <a:pt x="17053" y="0"/>
                    <a:pt x="11368" y="0"/>
                  </a:cubicBezTo>
                  <a:cubicBezTo>
                    <a:pt x="5684" y="0"/>
                    <a:pt x="0" y="720"/>
                    <a:pt x="0" y="1620"/>
                  </a:cubicBezTo>
                  <a:cubicBezTo>
                    <a:pt x="0" y="19980"/>
                    <a:pt x="0" y="19980"/>
                    <a:pt x="0" y="19980"/>
                  </a:cubicBezTo>
                  <a:cubicBezTo>
                    <a:pt x="0" y="20880"/>
                    <a:pt x="5684" y="21600"/>
                    <a:pt x="11368" y="21600"/>
                  </a:cubicBezTo>
                  <a:cubicBezTo>
                    <a:pt x="17053" y="21600"/>
                    <a:pt x="21600" y="20880"/>
                    <a:pt x="21600" y="19980"/>
                  </a:cubicBezTo>
                  <a:lnTo>
                    <a:pt x="21600" y="162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229" name="Shape 229"/>
            <p:cNvSpPr/>
            <p:nvPr/>
          </p:nvSpPr>
          <p:spPr>
            <a:xfrm>
              <a:off x="297797" y="67914"/>
              <a:ext cx="35632" cy="123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991"/>
                  </a:moveTo>
                  <a:cubicBezTo>
                    <a:pt x="21600" y="1329"/>
                    <a:pt x="17053" y="0"/>
                    <a:pt x="10232" y="0"/>
                  </a:cubicBezTo>
                  <a:cubicBezTo>
                    <a:pt x="4547" y="0"/>
                    <a:pt x="0" y="1329"/>
                    <a:pt x="0" y="2991"/>
                  </a:cubicBezTo>
                  <a:cubicBezTo>
                    <a:pt x="0" y="18609"/>
                    <a:pt x="0" y="18609"/>
                    <a:pt x="0" y="18609"/>
                  </a:cubicBezTo>
                  <a:cubicBezTo>
                    <a:pt x="0" y="20271"/>
                    <a:pt x="4547" y="21600"/>
                    <a:pt x="10232" y="21600"/>
                  </a:cubicBezTo>
                  <a:cubicBezTo>
                    <a:pt x="17053" y="21600"/>
                    <a:pt x="21600" y="20271"/>
                    <a:pt x="21600" y="18609"/>
                  </a:cubicBezTo>
                  <a:lnTo>
                    <a:pt x="21600" y="299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230" name="Shape 230"/>
            <p:cNvSpPr/>
            <p:nvPr/>
          </p:nvSpPr>
          <p:spPr>
            <a:xfrm>
              <a:off x="395450" y="117306"/>
              <a:ext cx="37832" cy="73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5538"/>
                  </a:moveTo>
                  <a:cubicBezTo>
                    <a:pt x="21600" y="2215"/>
                    <a:pt x="16200" y="0"/>
                    <a:pt x="10800" y="0"/>
                  </a:cubicBezTo>
                  <a:cubicBezTo>
                    <a:pt x="5400" y="0"/>
                    <a:pt x="0" y="2215"/>
                    <a:pt x="0" y="5538"/>
                  </a:cubicBezTo>
                  <a:cubicBezTo>
                    <a:pt x="0" y="16615"/>
                    <a:pt x="0" y="16615"/>
                    <a:pt x="0" y="16615"/>
                  </a:cubicBezTo>
                  <a:cubicBezTo>
                    <a:pt x="0" y="19385"/>
                    <a:pt x="5400" y="21600"/>
                    <a:pt x="10800" y="21600"/>
                  </a:cubicBezTo>
                  <a:cubicBezTo>
                    <a:pt x="16200" y="21600"/>
                    <a:pt x="21600" y="19385"/>
                    <a:pt x="21600" y="16615"/>
                  </a:cubicBezTo>
                  <a:lnTo>
                    <a:pt x="21600" y="553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231" name="Shape 231"/>
            <p:cNvSpPr/>
            <p:nvPr/>
          </p:nvSpPr>
          <p:spPr>
            <a:xfrm>
              <a:off x="495302" y="67914"/>
              <a:ext cx="36072" cy="123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991"/>
                  </a:moveTo>
                  <a:cubicBezTo>
                    <a:pt x="21600" y="1329"/>
                    <a:pt x="17053" y="0"/>
                    <a:pt x="11368" y="0"/>
                  </a:cubicBezTo>
                  <a:cubicBezTo>
                    <a:pt x="4547" y="0"/>
                    <a:pt x="0" y="1329"/>
                    <a:pt x="0" y="2991"/>
                  </a:cubicBezTo>
                  <a:cubicBezTo>
                    <a:pt x="0" y="18609"/>
                    <a:pt x="0" y="18609"/>
                    <a:pt x="0" y="18609"/>
                  </a:cubicBezTo>
                  <a:cubicBezTo>
                    <a:pt x="0" y="20271"/>
                    <a:pt x="4547" y="21600"/>
                    <a:pt x="11368" y="21600"/>
                  </a:cubicBezTo>
                  <a:cubicBezTo>
                    <a:pt x="17053" y="21600"/>
                    <a:pt x="21600" y="20271"/>
                    <a:pt x="21600" y="18609"/>
                  </a:cubicBezTo>
                  <a:lnTo>
                    <a:pt x="21600" y="299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232" name="Shape 232"/>
            <p:cNvSpPr/>
            <p:nvPr/>
          </p:nvSpPr>
          <p:spPr>
            <a:xfrm>
              <a:off x="595155" y="-2"/>
              <a:ext cx="36072" cy="226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20"/>
                  </a:moveTo>
                  <a:cubicBezTo>
                    <a:pt x="21600" y="720"/>
                    <a:pt x="17053" y="0"/>
                    <a:pt x="10232" y="0"/>
                  </a:cubicBezTo>
                  <a:cubicBezTo>
                    <a:pt x="4547" y="0"/>
                    <a:pt x="0" y="720"/>
                    <a:pt x="0" y="1620"/>
                  </a:cubicBezTo>
                  <a:cubicBezTo>
                    <a:pt x="0" y="19980"/>
                    <a:pt x="0" y="19980"/>
                    <a:pt x="0" y="19980"/>
                  </a:cubicBezTo>
                  <a:cubicBezTo>
                    <a:pt x="0" y="20880"/>
                    <a:pt x="4547" y="21600"/>
                    <a:pt x="10232" y="21600"/>
                  </a:cubicBezTo>
                  <a:cubicBezTo>
                    <a:pt x="17053" y="21600"/>
                    <a:pt x="21600" y="20880"/>
                    <a:pt x="21600" y="19980"/>
                  </a:cubicBezTo>
                  <a:lnTo>
                    <a:pt x="21600" y="162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233" name="Shape 233"/>
            <p:cNvSpPr/>
            <p:nvPr/>
          </p:nvSpPr>
          <p:spPr>
            <a:xfrm>
              <a:off x="693247" y="67914"/>
              <a:ext cx="36072" cy="123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991"/>
                  </a:moveTo>
                  <a:cubicBezTo>
                    <a:pt x="21600" y="1329"/>
                    <a:pt x="17053" y="0"/>
                    <a:pt x="11368" y="0"/>
                  </a:cubicBezTo>
                  <a:cubicBezTo>
                    <a:pt x="5684" y="0"/>
                    <a:pt x="0" y="1329"/>
                    <a:pt x="0" y="2991"/>
                  </a:cubicBezTo>
                  <a:cubicBezTo>
                    <a:pt x="0" y="18609"/>
                    <a:pt x="0" y="18609"/>
                    <a:pt x="0" y="18609"/>
                  </a:cubicBezTo>
                  <a:cubicBezTo>
                    <a:pt x="0" y="20271"/>
                    <a:pt x="5684" y="21600"/>
                    <a:pt x="11368" y="21600"/>
                  </a:cubicBezTo>
                  <a:cubicBezTo>
                    <a:pt x="17053" y="21600"/>
                    <a:pt x="21600" y="20271"/>
                    <a:pt x="21600" y="18609"/>
                  </a:cubicBezTo>
                  <a:lnTo>
                    <a:pt x="21600" y="299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234" name="Shape 234"/>
            <p:cNvSpPr/>
            <p:nvPr/>
          </p:nvSpPr>
          <p:spPr>
            <a:xfrm>
              <a:off x="793099" y="117306"/>
              <a:ext cx="36074" cy="73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5538"/>
                  </a:moveTo>
                  <a:cubicBezTo>
                    <a:pt x="21600" y="2215"/>
                    <a:pt x="17053" y="0"/>
                    <a:pt x="10232" y="0"/>
                  </a:cubicBezTo>
                  <a:cubicBezTo>
                    <a:pt x="4547" y="0"/>
                    <a:pt x="0" y="2215"/>
                    <a:pt x="0" y="5538"/>
                  </a:cubicBezTo>
                  <a:cubicBezTo>
                    <a:pt x="0" y="16615"/>
                    <a:pt x="0" y="16615"/>
                    <a:pt x="0" y="16615"/>
                  </a:cubicBezTo>
                  <a:cubicBezTo>
                    <a:pt x="0" y="19385"/>
                    <a:pt x="4547" y="21600"/>
                    <a:pt x="10232" y="21600"/>
                  </a:cubicBezTo>
                  <a:cubicBezTo>
                    <a:pt x="17053" y="21600"/>
                    <a:pt x="21600" y="19385"/>
                    <a:pt x="21600" y="16615"/>
                  </a:cubicBezTo>
                  <a:lnTo>
                    <a:pt x="21600" y="553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</p:grpSp>
      <p:sp>
        <p:nvSpPr>
          <p:cNvPr id="236" name="Shape 236"/>
          <p:cNvSpPr/>
          <p:nvPr>
            <p:ph type="body" idx="1"/>
          </p:nvPr>
        </p:nvSpPr>
        <p:spPr>
          <a:xfrm>
            <a:off x="236383" y="4464067"/>
            <a:ext cx="8112126" cy="2393934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5000"/>
              </a:lnSpc>
              <a:spcBef>
                <a:spcPts val="14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  <a:lvl2pPr marL="0" indent="0" defTabSz="914400">
              <a:lnSpc>
                <a:spcPct val="95000"/>
              </a:lnSpc>
              <a:spcBef>
                <a:spcPts val="14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2pPr>
            <a:lvl3pPr marL="0" indent="0" defTabSz="914400">
              <a:lnSpc>
                <a:spcPct val="95000"/>
              </a:lnSpc>
              <a:spcBef>
                <a:spcPts val="14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3pPr>
            <a:lvl4pPr marL="0" indent="0" defTabSz="914400">
              <a:lnSpc>
                <a:spcPct val="95000"/>
              </a:lnSpc>
              <a:spcBef>
                <a:spcPts val="14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4pPr>
            <a:lvl5pPr marL="0" indent="0" defTabSz="914400">
              <a:lnSpc>
                <a:spcPct val="95000"/>
              </a:lnSpc>
              <a:spcBef>
                <a:spcPts val="14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One</a:t>
            </a:r>
            <a:endParaRPr sz="2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Two</a:t>
            </a:r>
            <a:endParaRPr sz="2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Three</a:t>
            </a:r>
            <a:endParaRPr sz="2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Four</a:t>
            </a:r>
            <a:endParaRPr sz="2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237" name="Shape 237"/>
          <p:cNvSpPr/>
          <p:nvPr/>
        </p:nvSpPr>
        <p:spPr>
          <a:xfrm>
            <a:off x="8722001" y="6584642"/>
            <a:ext cx="187950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059" tIns="41059" rIns="41059" bIns="41059" anchor="b">
            <a:spAutoFit/>
          </a:bodyPr>
          <a:lstStyle>
            <a:lvl1pPr algn="r" defTabSz="814387">
              <a:defRPr b="1" sz="6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FFFFFF"/>
                </a:solidFill>
              </a:rPr>
              <a:t>‹#›</a:t>
            </a:r>
          </a:p>
        </p:txBody>
      </p:sp>
      <p:sp>
        <p:nvSpPr>
          <p:cNvPr id="238" name="Shape 238"/>
          <p:cNvSpPr/>
          <p:nvPr/>
        </p:nvSpPr>
        <p:spPr>
          <a:xfrm>
            <a:off x="251373" y="6590479"/>
            <a:ext cx="3291927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1059" tIns="41059" rIns="41059" bIns="41059" anchor="b">
            <a:spAutoFit/>
          </a:bodyPr>
          <a:lstStyle>
            <a:lvl1pPr defTabSz="814387">
              <a:defRPr b="1" sz="6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FFFFFF"/>
                </a:solidFill>
              </a:rPr>
              <a:t>© 2014 Cisco and/or its affiliates. All rights reserved.</a:t>
            </a:r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251373" y="6590479"/>
            <a:ext cx="3291927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1059" tIns="41059" rIns="41059" bIns="41059" anchor="b">
            <a:spAutoFit/>
          </a:bodyPr>
          <a:lstStyle>
            <a:lvl1pPr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© 2014 Cisco and/or its affiliates. All rights reserved.</a:t>
            </a:r>
          </a:p>
        </p:txBody>
      </p:sp>
      <p:sp>
        <p:nvSpPr>
          <p:cNvPr id="241" name="Shape 241"/>
          <p:cNvSpPr/>
          <p:nvPr/>
        </p:nvSpPr>
        <p:spPr>
          <a:xfrm>
            <a:off x="8722001" y="6584642"/>
            <a:ext cx="187950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059" tIns="41059" rIns="41059" bIns="41059" anchor="b">
            <a:spAutoFit/>
          </a:bodyPr>
          <a:lstStyle>
            <a:lvl1pPr algn="r"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‹#›</a:t>
            </a:r>
          </a:p>
        </p:txBody>
      </p:sp>
      <p:pic>
        <p:nvPicPr>
          <p:cNvPr id="242" name="image1.jpeg" descr="bottom bar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375" y="6378338"/>
            <a:ext cx="8477250" cy="162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image2.png" descr="C:\Documents and Settings\contractor\Desktop\Pattern_Half_P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3375" y="3106738"/>
            <a:ext cx="8477250" cy="3438527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hape 244"/>
          <p:cNvSpPr/>
          <p:nvPr/>
        </p:nvSpPr>
        <p:spPr>
          <a:xfrm>
            <a:off x="217357" y="3020516"/>
            <a:ext cx="8694295" cy="3357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b="1" sz="3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45" name="Shape 245"/>
          <p:cNvSpPr/>
          <p:nvPr/>
        </p:nvSpPr>
        <p:spPr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46" name="Shape 246"/>
          <p:cNvSpPr/>
          <p:nvPr>
            <p:ph type="title"/>
          </p:nvPr>
        </p:nvSpPr>
        <p:spPr>
          <a:xfrm>
            <a:off x="221393" y="399143"/>
            <a:ext cx="8112126" cy="2407044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>
              <a:lnSpc>
                <a:spcPct val="85000"/>
              </a:lnSpc>
              <a:defRPr spc="-150" sz="5400">
                <a:solidFill>
                  <a:srgbClr val="2BBC9B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50" sz="5400">
                <a:solidFill>
                  <a:srgbClr val="2BBC9B"/>
                </a:solidFill>
              </a:rPr>
              <a:t>Title Text</a:t>
            </a:r>
          </a:p>
        </p:txBody>
      </p:sp>
      <p:sp>
        <p:nvSpPr>
          <p:cNvPr id="247" name="Shape 247"/>
          <p:cNvSpPr/>
          <p:nvPr/>
        </p:nvSpPr>
        <p:spPr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48" name="Shape 248"/>
          <p:cNvSpPr/>
          <p:nvPr/>
        </p:nvSpPr>
        <p:spPr>
          <a:xfrm>
            <a:off x="8722001" y="6584642"/>
            <a:ext cx="187950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059" tIns="41059" rIns="41059" bIns="41059" anchor="b">
            <a:spAutoFit/>
          </a:bodyPr>
          <a:lstStyle>
            <a:lvl1pPr algn="r"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‹#›</a:t>
            </a:r>
          </a:p>
        </p:txBody>
      </p:sp>
      <p:sp>
        <p:nvSpPr>
          <p:cNvPr id="249" name="Shape 249"/>
          <p:cNvSpPr/>
          <p:nvPr/>
        </p:nvSpPr>
        <p:spPr>
          <a:xfrm>
            <a:off x="251373" y="6590479"/>
            <a:ext cx="3291927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1059" tIns="41059" rIns="41059" bIns="41059" anchor="b">
            <a:spAutoFit/>
          </a:bodyPr>
          <a:lstStyle>
            <a:lvl1pPr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© 2014 Cisco and/or its affiliates. All rights reserved.</a:t>
            </a:r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251373" y="6590479"/>
            <a:ext cx="3291927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1059" tIns="41059" rIns="41059" bIns="41059" anchor="b">
            <a:spAutoFit/>
          </a:bodyPr>
          <a:lstStyle>
            <a:lvl1pPr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© 2014 Cisco and/or its affiliates. All rights reserved.</a:t>
            </a:r>
          </a:p>
        </p:txBody>
      </p:sp>
      <p:sp>
        <p:nvSpPr>
          <p:cNvPr id="252" name="Shape 252"/>
          <p:cNvSpPr/>
          <p:nvPr/>
        </p:nvSpPr>
        <p:spPr>
          <a:xfrm>
            <a:off x="8722001" y="6584642"/>
            <a:ext cx="187950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059" tIns="41059" rIns="41059" bIns="41059" anchor="b">
            <a:spAutoFit/>
          </a:bodyPr>
          <a:lstStyle>
            <a:lvl1pPr algn="r"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‹#›</a:t>
            </a:r>
          </a:p>
        </p:txBody>
      </p:sp>
      <p:pic>
        <p:nvPicPr>
          <p:cNvPr id="253" name="image1.jpeg" descr="bottom bar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375" y="6378338"/>
            <a:ext cx="8477250" cy="162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image1.png" descr="C:\Documents and Settings\contractor\Desktop\Blue_Green_Gradi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2700" y="0"/>
            <a:ext cx="91567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Shape 255"/>
          <p:cNvSpPr/>
          <p:nvPr/>
        </p:nvSpPr>
        <p:spPr>
          <a:xfrm>
            <a:off x="6312989" y="3708603"/>
            <a:ext cx="116618" cy="4418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56" name="Shape 256"/>
          <p:cNvSpPr/>
          <p:nvPr/>
        </p:nvSpPr>
        <p:spPr>
          <a:xfrm>
            <a:off x="6992342" y="3697604"/>
            <a:ext cx="337644" cy="466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6480"/>
                </a:moveTo>
                <a:cubicBezTo>
                  <a:pt x="21600" y="6210"/>
                  <a:pt x="18993" y="5400"/>
                  <a:pt x="15641" y="5400"/>
                </a:cubicBezTo>
                <a:cubicBezTo>
                  <a:pt x="11172" y="5400"/>
                  <a:pt x="7821" y="7560"/>
                  <a:pt x="7821" y="10800"/>
                </a:cubicBezTo>
                <a:cubicBezTo>
                  <a:pt x="7821" y="13770"/>
                  <a:pt x="10800" y="16200"/>
                  <a:pt x="15641" y="16200"/>
                </a:cubicBezTo>
                <a:cubicBezTo>
                  <a:pt x="18993" y="16200"/>
                  <a:pt x="21228" y="15390"/>
                  <a:pt x="21600" y="15120"/>
                </a:cubicBezTo>
                <a:cubicBezTo>
                  <a:pt x="21600" y="20790"/>
                  <a:pt x="21600" y="20790"/>
                  <a:pt x="21600" y="20790"/>
                </a:cubicBezTo>
                <a:cubicBezTo>
                  <a:pt x="20855" y="21060"/>
                  <a:pt x="18248" y="21600"/>
                  <a:pt x="15269" y="21600"/>
                </a:cubicBezTo>
                <a:cubicBezTo>
                  <a:pt x="7076" y="21600"/>
                  <a:pt x="0" y="17550"/>
                  <a:pt x="0" y="10800"/>
                </a:cubicBezTo>
                <a:cubicBezTo>
                  <a:pt x="0" y="4590"/>
                  <a:pt x="6331" y="0"/>
                  <a:pt x="15269" y="0"/>
                </a:cubicBezTo>
                <a:cubicBezTo>
                  <a:pt x="18621" y="0"/>
                  <a:pt x="20855" y="810"/>
                  <a:pt x="21600" y="810"/>
                </a:cubicBezTo>
                <a:lnTo>
                  <a:pt x="21600" y="648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57" name="Shape 257"/>
          <p:cNvSpPr/>
          <p:nvPr/>
        </p:nvSpPr>
        <p:spPr>
          <a:xfrm>
            <a:off x="5824830" y="3697604"/>
            <a:ext cx="337644" cy="466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6480"/>
                </a:moveTo>
                <a:cubicBezTo>
                  <a:pt x="21228" y="6210"/>
                  <a:pt x="18993" y="5400"/>
                  <a:pt x="15641" y="5400"/>
                </a:cubicBezTo>
                <a:cubicBezTo>
                  <a:pt x="10800" y="5400"/>
                  <a:pt x="7821" y="7560"/>
                  <a:pt x="7821" y="10800"/>
                </a:cubicBezTo>
                <a:cubicBezTo>
                  <a:pt x="7821" y="13770"/>
                  <a:pt x="10800" y="16200"/>
                  <a:pt x="15641" y="16200"/>
                </a:cubicBezTo>
                <a:cubicBezTo>
                  <a:pt x="18993" y="16200"/>
                  <a:pt x="21228" y="15390"/>
                  <a:pt x="21600" y="15120"/>
                </a:cubicBezTo>
                <a:cubicBezTo>
                  <a:pt x="21600" y="20790"/>
                  <a:pt x="21600" y="20790"/>
                  <a:pt x="21600" y="20790"/>
                </a:cubicBezTo>
                <a:cubicBezTo>
                  <a:pt x="20855" y="21060"/>
                  <a:pt x="18248" y="21600"/>
                  <a:pt x="14897" y="21600"/>
                </a:cubicBezTo>
                <a:cubicBezTo>
                  <a:pt x="7076" y="21600"/>
                  <a:pt x="0" y="17550"/>
                  <a:pt x="0" y="10800"/>
                </a:cubicBezTo>
                <a:cubicBezTo>
                  <a:pt x="0" y="4590"/>
                  <a:pt x="6331" y="0"/>
                  <a:pt x="14897" y="0"/>
                </a:cubicBezTo>
                <a:cubicBezTo>
                  <a:pt x="18248" y="0"/>
                  <a:pt x="20855" y="810"/>
                  <a:pt x="21600" y="810"/>
                </a:cubicBezTo>
                <a:lnTo>
                  <a:pt x="21600" y="648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7452021" y="3697604"/>
            <a:ext cx="463752" cy="466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740"/>
                  <a:pt x="17280" y="21600"/>
                  <a:pt x="10800" y="21600"/>
                </a:cubicBezTo>
                <a:cubicBezTo>
                  <a:pt x="4320" y="21600"/>
                  <a:pt x="0" y="16740"/>
                  <a:pt x="0" y="10800"/>
                </a:cubicBezTo>
                <a:cubicBezTo>
                  <a:pt x="0" y="4860"/>
                  <a:pt x="4320" y="0"/>
                  <a:pt x="10800" y="0"/>
                </a:cubicBezTo>
                <a:cubicBezTo>
                  <a:pt x="17280" y="0"/>
                  <a:pt x="21600" y="4860"/>
                  <a:pt x="21600" y="10800"/>
                </a:cubicBezTo>
                <a:moveTo>
                  <a:pt x="10800" y="5400"/>
                </a:moveTo>
                <a:cubicBezTo>
                  <a:pt x="7830" y="5400"/>
                  <a:pt x="5400" y="7830"/>
                  <a:pt x="5400" y="10800"/>
                </a:cubicBezTo>
                <a:cubicBezTo>
                  <a:pt x="5400" y="13770"/>
                  <a:pt x="7830" y="16200"/>
                  <a:pt x="10800" y="16200"/>
                </a:cubicBezTo>
                <a:cubicBezTo>
                  <a:pt x="13770" y="16200"/>
                  <a:pt x="16200" y="13770"/>
                  <a:pt x="16200" y="10800"/>
                </a:cubicBezTo>
                <a:cubicBezTo>
                  <a:pt x="16200" y="7830"/>
                  <a:pt x="13770" y="5400"/>
                  <a:pt x="10800" y="540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59" name="Shape 259"/>
          <p:cNvSpPr/>
          <p:nvPr/>
        </p:nvSpPr>
        <p:spPr>
          <a:xfrm>
            <a:off x="6580116" y="3697604"/>
            <a:ext cx="302389" cy="466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523" y="5130"/>
                </a:moveTo>
                <a:cubicBezTo>
                  <a:pt x="19523" y="5130"/>
                  <a:pt x="15785" y="4590"/>
                  <a:pt x="13292" y="4590"/>
                </a:cubicBezTo>
                <a:cubicBezTo>
                  <a:pt x="9969" y="4590"/>
                  <a:pt x="8308" y="5130"/>
                  <a:pt x="8308" y="6210"/>
                </a:cubicBezTo>
                <a:cubicBezTo>
                  <a:pt x="8308" y="7560"/>
                  <a:pt x="10800" y="7830"/>
                  <a:pt x="12046" y="8100"/>
                </a:cubicBezTo>
                <a:cubicBezTo>
                  <a:pt x="14123" y="8640"/>
                  <a:pt x="14123" y="8640"/>
                  <a:pt x="14123" y="8640"/>
                </a:cubicBezTo>
                <a:cubicBezTo>
                  <a:pt x="19523" y="9720"/>
                  <a:pt x="21600" y="12150"/>
                  <a:pt x="21600" y="14580"/>
                </a:cubicBezTo>
                <a:cubicBezTo>
                  <a:pt x="21600" y="19710"/>
                  <a:pt x="14538" y="21600"/>
                  <a:pt x="8723" y="21600"/>
                </a:cubicBezTo>
                <a:cubicBezTo>
                  <a:pt x="4154" y="21600"/>
                  <a:pt x="415" y="21060"/>
                  <a:pt x="0" y="20790"/>
                </a:cubicBezTo>
                <a:cubicBezTo>
                  <a:pt x="0" y="16200"/>
                  <a:pt x="0" y="16200"/>
                  <a:pt x="0" y="16200"/>
                </a:cubicBezTo>
                <a:cubicBezTo>
                  <a:pt x="831" y="16200"/>
                  <a:pt x="4154" y="17010"/>
                  <a:pt x="7477" y="17010"/>
                </a:cubicBezTo>
                <a:cubicBezTo>
                  <a:pt x="11631" y="17010"/>
                  <a:pt x="13292" y="16200"/>
                  <a:pt x="13292" y="15120"/>
                </a:cubicBezTo>
                <a:cubicBezTo>
                  <a:pt x="13292" y="14040"/>
                  <a:pt x="11631" y="13230"/>
                  <a:pt x="9554" y="12960"/>
                </a:cubicBezTo>
                <a:cubicBezTo>
                  <a:pt x="9138" y="12960"/>
                  <a:pt x="8723" y="12690"/>
                  <a:pt x="7892" y="12690"/>
                </a:cubicBezTo>
                <a:cubicBezTo>
                  <a:pt x="3738" y="11610"/>
                  <a:pt x="0" y="9990"/>
                  <a:pt x="0" y="6480"/>
                </a:cubicBezTo>
                <a:cubicBezTo>
                  <a:pt x="0" y="2700"/>
                  <a:pt x="4154" y="0"/>
                  <a:pt x="11631" y="0"/>
                </a:cubicBezTo>
                <a:cubicBezTo>
                  <a:pt x="15369" y="0"/>
                  <a:pt x="19108" y="810"/>
                  <a:pt x="19523" y="810"/>
                </a:cubicBezTo>
                <a:lnTo>
                  <a:pt x="19523" y="513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5592955" y="3082438"/>
            <a:ext cx="109837" cy="227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5538"/>
                </a:moveTo>
                <a:cubicBezTo>
                  <a:pt x="21600" y="2215"/>
                  <a:pt x="17053" y="0"/>
                  <a:pt x="11368" y="0"/>
                </a:cubicBezTo>
                <a:cubicBezTo>
                  <a:pt x="4547" y="0"/>
                  <a:pt x="0" y="2215"/>
                  <a:pt x="0" y="5538"/>
                </a:cubicBezTo>
                <a:cubicBezTo>
                  <a:pt x="0" y="16615"/>
                  <a:pt x="0" y="16615"/>
                  <a:pt x="0" y="16615"/>
                </a:cubicBezTo>
                <a:cubicBezTo>
                  <a:pt x="0" y="19385"/>
                  <a:pt x="4547" y="21600"/>
                  <a:pt x="11368" y="21600"/>
                </a:cubicBezTo>
                <a:cubicBezTo>
                  <a:pt x="17053" y="21600"/>
                  <a:pt x="21600" y="19385"/>
                  <a:pt x="21600" y="16615"/>
                </a:cubicBezTo>
                <a:lnTo>
                  <a:pt x="21600" y="5538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61" name="Shape 261"/>
          <p:cNvSpPr/>
          <p:nvPr/>
        </p:nvSpPr>
        <p:spPr>
          <a:xfrm>
            <a:off x="5900763" y="2930180"/>
            <a:ext cx="109837" cy="379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991"/>
                </a:moveTo>
                <a:cubicBezTo>
                  <a:pt x="21600" y="1329"/>
                  <a:pt x="15916" y="0"/>
                  <a:pt x="10232" y="0"/>
                </a:cubicBezTo>
                <a:cubicBezTo>
                  <a:pt x="4547" y="0"/>
                  <a:pt x="0" y="1329"/>
                  <a:pt x="0" y="2991"/>
                </a:cubicBezTo>
                <a:cubicBezTo>
                  <a:pt x="0" y="18609"/>
                  <a:pt x="0" y="18609"/>
                  <a:pt x="0" y="18609"/>
                </a:cubicBezTo>
                <a:cubicBezTo>
                  <a:pt x="0" y="20271"/>
                  <a:pt x="4547" y="21600"/>
                  <a:pt x="10232" y="21600"/>
                </a:cubicBezTo>
                <a:cubicBezTo>
                  <a:pt x="15916" y="21600"/>
                  <a:pt x="21600" y="20271"/>
                  <a:pt x="21600" y="18609"/>
                </a:cubicBezTo>
                <a:lnTo>
                  <a:pt x="21600" y="299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62" name="Shape 262"/>
          <p:cNvSpPr/>
          <p:nvPr/>
        </p:nvSpPr>
        <p:spPr>
          <a:xfrm>
            <a:off x="6203153" y="2720820"/>
            <a:ext cx="109837" cy="698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0"/>
                </a:moveTo>
                <a:cubicBezTo>
                  <a:pt x="21600" y="720"/>
                  <a:pt x="17053" y="0"/>
                  <a:pt x="11368" y="0"/>
                </a:cubicBezTo>
                <a:cubicBezTo>
                  <a:pt x="5684" y="0"/>
                  <a:pt x="0" y="720"/>
                  <a:pt x="0" y="1620"/>
                </a:cubicBezTo>
                <a:cubicBezTo>
                  <a:pt x="0" y="19980"/>
                  <a:pt x="0" y="19980"/>
                  <a:pt x="0" y="19980"/>
                </a:cubicBezTo>
                <a:cubicBezTo>
                  <a:pt x="0" y="20880"/>
                  <a:pt x="5684" y="21600"/>
                  <a:pt x="11368" y="21600"/>
                </a:cubicBezTo>
                <a:cubicBezTo>
                  <a:pt x="17053" y="21600"/>
                  <a:pt x="21600" y="20880"/>
                  <a:pt x="21600" y="19980"/>
                </a:cubicBezTo>
                <a:lnTo>
                  <a:pt x="21600" y="162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63" name="Shape 263"/>
          <p:cNvSpPr/>
          <p:nvPr/>
        </p:nvSpPr>
        <p:spPr>
          <a:xfrm>
            <a:off x="6510963" y="2930181"/>
            <a:ext cx="109837" cy="379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991"/>
                </a:moveTo>
                <a:cubicBezTo>
                  <a:pt x="21600" y="1329"/>
                  <a:pt x="17053" y="0"/>
                  <a:pt x="10232" y="0"/>
                </a:cubicBezTo>
                <a:cubicBezTo>
                  <a:pt x="4547" y="0"/>
                  <a:pt x="0" y="1329"/>
                  <a:pt x="0" y="2991"/>
                </a:cubicBezTo>
                <a:cubicBezTo>
                  <a:pt x="0" y="18609"/>
                  <a:pt x="0" y="18609"/>
                  <a:pt x="0" y="18609"/>
                </a:cubicBezTo>
                <a:cubicBezTo>
                  <a:pt x="0" y="20271"/>
                  <a:pt x="4547" y="21600"/>
                  <a:pt x="10232" y="21600"/>
                </a:cubicBezTo>
                <a:cubicBezTo>
                  <a:pt x="17053" y="21600"/>
                  <a:pt x="21600" y="20271"/>
                  <a:pt x="21600" y="18609"/>
                </a:cubicBezTo>
                <a:lnTo>
                  <a:pt x="21600" y="299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6811994" y="3082438"/>
            <a:ext cx="116618" cy="227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5538"/>
                </a:moveTo>
                <a:cubicBezTo>
                  <a:pt x="21600" y="2215"/>
                  <a:pt x="16200" y="0"/>
                  <a:pt x="10800" y="0"/>
                </a:cubicBezTo>
                <a:cubicBezTo>
                  <a:pt x="5400" y="0"/>
                  <a:pt x="0" y="2215"/>
                  <a:pt x="0" y="5538"/>
                </a:cubicBezTo>
                <a:cubicBezTo>
                  <a:pt x="0" y="16615"/>
                  <a:pt x="0" y="16615"/>
                  <a:pt x="0" y="16615"/>
                </a:cubicBezTo>
                <a:cubicBezTo>
                  <a:pt x="0" y="19385"/>
                  <a:pt x="5400" y="21600"/>
                  <a:pt x="10800" y="21600"/>
                </a:cubicBezTo>
                <a:cubicBezTo>
                  <a:pt x="16200" y="21600"/>
                  <a:pt x="21600" y="19385"/>
                  <a:pt x="21600" y="16615"/>
                </a:cubicBezTo>
                <a:lnTo>
                  <a:pt x="21600" y="5538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65" name="Shape 265"/>
          <p:cNvSpPr/>
          <p:nvPr/>
        </p:nvSpPr>
        <p:spPr>
          <a:xfrm>
            <a:off x="7119804" y="2930181"/>
            <a:ext cx="111193" cy="379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991"/>
                </a:moveTo>
                <a:cubicBezTo>
                  <a:pt x="21600" y="1329"/>
                  <a:pt x="17053" y="0"/>
                  <a:pt x="11368" y="0"/>
                </a:cubicBezTo>
                <a:cubicBezTo>
                  <a:pt x="4547" y="0"/>
                  <a:pt x="0" y="1329"/>
                  <a:pt x="0" y="2991"/>
                </a:cubicBezTo>
                <a:cubicBezTo>
                  <a:pt x="0" y="18609"/>
                  <a:pt x="0" y="18609"/>
                  <a:pt x="0" y="18609"/>
                </a:cubicBezTo>
                <a:cubicBezTo>
                  <a:pt x="0" y="20271"/>
                  <a:pt x="4547" y="21600"/>
                  <a:pt x="11368" y="21600"/>
                </a:cubicBezTo>
                <a:cubicBezTo>
                  <a:pt x="17053" y="21600"/>
                  <a:pt x="21600" y="20271"/>
                  <a:pt x="21600" y="18609"/>
                </a:cubicBezTo>
                <a:lnTo>
                  <a:pt x="21600" y="299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66" name="Shape 266"/>
          <p:cNvSpPr/>
          <p:nvPr/>
        </p:nvSpPr>
        <p:spPr>
          <a:xfrm>
            <a:off x="7427617" y="2720823"/>
            <a:ext cx="111193" cy="698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0"/>
                </a:moveTo>
                <a:cubicBezTo>
                  <a:pt x="21600" y="720"/>
                  <a:pt x="17053" y="0"/>
                  <a:pt x="10232" y="0"/>
                </a:cubicBezTo>
                <a:cubicBezTo>
                  <a:pt x="4547" y="0"/>
                  <a:pt x="0" y="720"/>
                  <a:pt x="0" y="1620"/>
                </a:cubicBezTo>
                <a:cubicBezTo>
                  <a:pt x="0" y="19980"/>
                  <a:pt x="0" y="19980"/>
                  <a:pt x="0" y="19980"/>
                </a:cubicBezTo>
                <a:cubicBezTo>
                  <a:pt x="0" y="20880"/>
                  <a:pt x="4547" y="21600"/>
                  <a:pt x="10232" y="21600"/>
                </a:cubicBezTo>
                <a:cubicBezTo>
                  <a:pt x="17053" y="21600"/>
                  <a:pt x="21600" y="20880"/>
                  <a:pt x="21600" y="19980"/>
                </a:cubicBezTo>
                <a:lnTo>
                  <a:pt x="21600" y="162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67" name="Shape 267"/>
          <p:cNvSpPr/>
          <p:nvPr/>
        </p:nvSpPr>
        <p:spPr>
          <a:xfrm>
            <a:off x="7730001" y="2930181"/>
            <a:ext cx="111193" cy="379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991"/>
                </a:moveTo>
                <a:cubicBezTo>
                  <a:pt x="21600" y="1329"/>
                  <a:pt x="17053" y="0"/>
                  <a:pt x="11368" y="0"/>
                </a:cubicBezTo>
                <a:cubicBezTo>
                  <a:pt x="5684" y="0"/>
                  <a:pt x="0" y="1329"/>
                  <a:pt x="0" y="2991"/>
                </a:cubicBezTo>
                <a:cubicBezTo>
                  <a:pt x="0" y="18609"/>
                  <a:pt x="0" y="18609"/>
                  <a:pt x="0" y="18609"/>
                </a:cubicBezTo>
                <a:cubicBezTo>
                  <a:pt x="0" y="20271"/>
                  <a:pt x="5684" y="21600"/>
                  <a:pt x="11368" y="21600"/>
                </a:cubicBezTo>
                <a:cubicBezTo>
                  <a:pt x="17053" y="21600"/>
                  <a:pt x="21600" y="20271"/>
                  <a:pt x="21600" y="18609"/>
                </a:cubicBezTo>
                <a:lnTo>
                  <a:pt x="21600" y="299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68" name="Shape 268"/>
          <p:cNvSpPr/>
          <p:nvPr/>
        </p:nvSpPr>
        <p:spPr>
          <a:xfrm>
            <a:off x="8037814" y="3082438"/>
            <a:ext cx="111193" cy="227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5538"/>
                </a:moveTo>
                <a:cubicBezTo>
                  <a:pt x="21600" y="2215"/>
                  <a:pt x="17053" y="0"/>
                  <a:pt x="10232" y="0"/>
                </a:cubicBezTo>
                <a:cubicBezTo>
                  <a:pt x="4547" y="0"/>
                  <a:pt x="0" y="2215"/>
                  <a:pt x="0" y="5538"/>
                </a:cubicBezTo>
                <a:cubicBezTo>
                  <a:pt x="0" y="16615"/>
                  <a:pt x="0" y="16615"/>
                  <a:pt x="0" y="16615"/>
                </a:cubicBezTo>
                <a:cubicBezTo>
                  <a:pt x="0" y="19385"/>
                  <a:pt x="4547" y="21600"/>
                  <a:pt x="10232" y="21600"/>
                </a:cubicBezTo>
                <a:cubicBezTo>
                  <a:pt x="17053" y="21600"/>
                  <a:pt x="21600" y="19385"/>
                  <a:pt x="21600" y="16615"/>
                </a:cubicBezTo>
                <a:lnTo>
                  <a:pt x="21600" y="5538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69" name="Shape 269"/>
          <p:cNvSpPr/>
          <p:nvPr/>
        </p:nvSpPr>
        <p:spPr>
          <a:xfrm>
            <a:off x="644690" y="3060487"/>
            <a:ext cx="2517387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 b="1" sz="36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Thank you.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08080"/>
                </a:solidFill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</a:rPr>
              <a:t>Body Level One</a:t>
            </a:r>
            <a:endParaRPr sz="3200">
              <a:solidFill>
                <a:srgbClr val="80808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</a:rPr>
              <a:t>Body Level Two</a:t>
            </a:r>
            <a:endParaRPr sz="3200">
              <a:solidFill>
                <a:srgbClr val="80808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</a:rPr>
              <a:t>Body Level Three</a:t>
            </a:r>
            <a:endParaRPr sz="3200">
              <a:solidFill>
                <a:srgbClr val="80808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</a:rPr>
              <a:t>Body Level Four</a:t>
            </a:r>
            <a:endParaRPr sz="3200">
              <a:solidFill>
                <a:srgbClr val="80808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</a:rPr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251373" y="6590479"/>
            <a:ext cx="3291927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1059" tIns="41059" rIns="41059" bIns="41059" anchor="b">
            <a:spAutoFit/>
          </a:bodyPr>
          <a:lstStyle>
            <a:lvl1pPr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© 2014 Cisco and/or its affiliates. All rights reserved.</a:t>
            </a:r>
          </a:p>
        </p:txBody>
      </p:sp>
      <p:sp>
        <p:nvSpPr>
          <p:cNvPr id="272" name="Shape 272"/>
          <p:cNvSpPr/>
          <p:nvPr/>
        </p:nvSpPr>
        <p:spPr>
          <a:xfrm>
            <a:off x="8722001" y="6584642"/>
            <a:ext cx="187950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059" tIns="41059" rIns="41059" bIns="41059" anchor="b">
            <a:spAutoFit/>
          </a:bodyPr>
          <a:lstStyle>
            <a:lvl1pPr algn="r"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‹#›</a:t>
            </a:r>
          </a:p>
        </p:txBody>
      </p:sp>
      <p:pic>
        <p:nvPicPr>
          <p:cNvPr id="273" name="image1.jpeg" descr="bottom bar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375" y="6378338"/>
            <a:ext cx="8477250" cy="162914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>
            <p:ph type="title"/>
          </p:nvPr>
        </p:nvSpPr>
        <p:spPr>
          <a:xfrm>
            <a:off x="655637" y="0"/>
            <a:ext cx="8145464" cy="1295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>
              <a:lnSpc>
                <a:spcPct val="80000"/>
              </a:lnSpc>
              <a:defRPr spc="-100" sz="3600">
                <a:solidFill>
                  <a:srgbClr val="008B8C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3600">
                <a:solidFill>
                  <a:srgbClr val="008B8C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251373" y="6590479"/>
            <a:ext cx="3291927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1059" tIns="41059" rIns="41059" bIns="41059" anchor="b">
            <a:spAutoFit/>
          </a:bodyPr>
          <a:lstStyle>
            <a:lvl1pPr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© 2014 Cisco and/or its affiliates. All rights reserved.</a:t>
            </a:r>
          </a:p>
        </p:txBody>
      </p:sp>
      <p:sp>
        <p:nvSpPr>
          <p:cNvPr id="277" name="Shape 277"/>
          <p:cNvSpPr/>
          <p:nvPr/>
        </p:nvSpPr>
        <p:spPr>
          <a:xfrm>
            <a:off x="8722001" y="6584642"/>
            <a:ext cx="187950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059" tIns="41059" rIns="41059" bIns="41059" anchor="b">
            <a:spAutoFit/>
          </a:bodyPr>
          <a:lstStyle>
            <a:lvl1pPr algn="r"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‹#›</a:t>
            </a:r>
          </a:p>
        </p:txBody>
      </p:sp>
      <p:pic>
        <p:nvPicPr>
          <p:cNvPr id="278" name="image1.jpeg" descr="bottom bar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375" y="6378338"/>
            <a:ext cx="8477250" cy="162914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Shape 279"/>
          <p:cNvSpPr/>
          <p:nvPr>
            <p:ph type="title"/>
          </p:nvPr>
        </p:nvSpPr>
        <p:spPr>
          <a:xfrm>
            <a:off x="655637" y="0"/>
            <a:ext cx="8145464" cy="1295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>
              <a:lnSpc>
                <a:spcPct val="80000"/>
              </a:lnSpc>
              <a:defRPr spc="-100" sz="3600">
                <a:solidFill>
                  <a:srgbClr val="008B8C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3600">
                <a:solidFill>
                  <a:srgbClr val="008B8C"/>
                </a:solidFill>
              </a:rPr>
              <a:t>Title Text</a:t>
            </a:r>
          </a:p>
        </p:txBody>
      </p:sp>
      <p:sp>
        <p:nvSpPr>
          <p:cNvPr id="280" name="Shape 280"/>
          <p:cNvSpPr/>
          <p:nvPr>
            <p:ph type="body" idx="1"/>
          </p:nvPr>
        </p:nvSpPr>
        <p:spPr>
          <a:xfrm>
            <a:off x="655637" y="1781175"/>
            <a:ext cx="3894140" cy="5076825"/>
          </a:xfrm>
          <a:prstGeom prst="rect">
            <a:avLst/>
          </a:prstGeom>
        </p:spPr>
        <p:txBody>
          <a:bodyPr/>
          <a:lstStyle>
            <a:lvl1pPr marL="228600" indent="-228600" defTabSz="914400">
              <a:lnSpc>
                <a:spcPct val="95000"/>
              </a:lnSpc>
              <a:spcBef>
                <a:spcPts val="1400"/>
              </a:spcBef>
              <a:buClr>
                <a:srgbClr val="6DB344"/>
              </a:buClr>
              <a:buSzPct val="90000"/>
              <a:defRPr sz="2000">
                <a:solidFill>
                  <a:srgbClr val="546568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  <a:lvl2pPr marL="0" indent="0" defTabSz="914400">
              <a:lnSpc>
                <a:spcPct val="95000"/>
              </a:lnSpc>
              <a:spcBef>
                <a:spcPts val="1400"/>
              </a:spcBef>
              <a:buClr>
                <a:srgbClr val="6DB344"/>
              </a:buClr>
              <a:buSzTx/>
              <a:buNone/>
              <a:defRPr sz="2000">
                <a:solidFill>
                  <a:srgbClr val="546568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2pPr>
            <a:lvl3pPr marL="0" indent="0" defTabSz="914400">
              <a:lnSpc>
                <a:spcPct val="95000"/>
              </a:lnSpc>
              <a:spcBef>
                <a:spcPts val="1400"/>
              </a:spcBef>
              <a:buClr>
                <a:srgbClr val="6DB344"/>
              </a:buClr>
              <a:buSzTx/>
              <a:buNone/>
              <a:defRPr sz="2000">
                <a:solidFill>
                  <a:srgbClr val="546568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3pPr>
            <a:lvl4pPr marL="0" indent="0" defTabSz="914400">
              <a:lnSpc>
                <a:spcPct val="95000"/>
              </a:lnSpc>
              <a:spcBef>
                <a:spcPts val="1400"/>
              </a:spcBef>
              <a:buClr>
                <a:srgbClr val="6DB344"/>
              </a:buClr>
              <a:buSzTx/>
              <a:buNone/>
              <a:defRPr sz="2000">
                <a:solidFill>
                  <a:srgbClr val="546568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4pPr>
            <a:lvl5pPr marL="0" indent="0" defTabSz="914400">
              <a:lnSpc>
                <a:spcPct val="95000"/>
              </a:lnSpc>
              <a:spcBef>
                <a:spcPts val="1400"/>
              </a:spcBef>
              <a:buClr>
                <a:srgbClr val="6DB344"/>
              </a:buClr>
              <a:buSzTx/>
              <a:buNone/>
              <a:defRPr sz="2000">
                <a:solidFill>
                  <a:srgbClr val="546568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46568"/>
                </a:solidFill>
              </a:rPr>
              <a:t>Body Level One</a:t>
            </a:r>
            <a:endParaRPr sz="2000">
              <a:solidFill>
                <a:srgbClr val="54656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46568"/>
                </a:solidFill>
              </a:rPr>
              <a:t>Body Level Two</a:t>
            </a:r>
            <a:endParaRPr sz="2000">
              <a:solidFill>
                <a:srgbClr val="54656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46568"/>
                </a:solidFill>
              </a:rPr>
              <a:t>Body Level Three</a:t>
            </a:r>
            <a:endParaRPr sz="2000">
              <a:solidFill>
                <a:srgbClr val="54656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46568"/>
                </a:solidFill>
              </a:rPr>
              <a:t>Body Level Four</a:t>
            </a:r>
            <a:endParaRPr sz="2000">
              <a:solidFill>
                <a:srgbClr val="54656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46568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 Slide solid gradient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251373" y="6590479"/>
            <a:ext cx="3291927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1059" tIns="41059" rIns="41059" bIns="41059" anchor="b">
            <a:spAutoFit/>
          </a:bodyPr>
          <a:lstStyle>
            <a:lvl1pPr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© 2014 Cisco and/or its affiliates. All rights reserved.</a:t>
            </a:r>
          </a:p>
        </p:txBody>
      </p:sp>
      <p:sp>
        <p:nvSpPr>
          <p:cNvPr id="283" name="Shape 283"/>
          <p:cNvSpPr/>
          <p:nvPr/>
        </p:nvSpPr>
        <p:spPr>
          <a:xfrm>
            <a:off x="8722001" y="6584642"/>
            <a:ext cx="187950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059" tIns="41059" rIns="41059" bIns="41059" anchor="b">
            <a:spAutoFit/>
          </a:bodyPr>
          <a:lstStyle>
            <a:lvl1pPr algn="r"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‹#›</a:t>
            </a:r>
          </a:p>
        </p:txBody>
      </p:sp>
      <p:pic>
        <p:nvPicPr>
          <p:cNvPr id="284" name="image1.jpeg" descr="bottom bar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375" y="6378338"/>
            <a:ext cx="8477250" cy="162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image1.png" descr="C:\Documents and Settings\contractor\Desktop\Blue_Green_Gradi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2700" y="0"/>
            <a:ext cx="91567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Shape 286"/>
          <p:cNvSpPr/>
          <p:nvPr/>
        </p:nvSpPr>
        <p:spPr>
          <a:xfrm>
            <a:off x="1823497" y="3308941"/>
            <a:ext cx="1729742" cy="1401417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577C">
                  <a:alpha val="18000"/>
                </a:srgbClr>
              </a:gs>
              <a:gs pos="100000">
                <a:srgbClr val="0096D6">
                  <a:alpha val="2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b="1" sz="3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87" name="Shape 287"/>
          <p:cNvSpPr/>
          <p:nvPr/>
        </p:nvSpPr>
        <p:spPr>
          <a:xfrm>
            <a:off x="0" y="1236687"/>
            <a:ext cx="1729740" cy="814843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577C">
                  <a:alpha val="18000"/>
                </a:srgbClr>
              </a:gs>
              <a:gs pos="100000">
                <a:srgbClr val="0096D6">
                  <a:alpha val="2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b="1" sz="3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88" name="Shape 288"/>
          <p:cNvSpPr/>
          <p:nvPr/>
        </p:nvSpPr>
        <p:spPr>
          <a:xfrm rot="10800000">
            <a:off x="1013791" y="4248605"/>
            <a:ext cx="1729740" cy="814843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57550">
                  <a:alpha val="46000"/>
                </a:srgbClr>
              </a:gs>
              <a:gs pos="100000">
                <a:srgbClr val="0096D6">
                  <a:alpha val="2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b="1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89" name="Shape 289"/>
          <p:cNvSpPr/>
          <p:nvPr/>
        </p:nvSpPr>
        <p:spPr>
          <a:xfrm>
            <a:off x="6585483" y="-2056029"/>
            <a:ext cx="1729742" cy="814843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6031">
                  <a:alpha val="28000"/>
                </a:srgbClr>
              </a:gs>
              <a:gs pos="100000">
                <a:srgbClr val="006031">
                  <a:alpha val="29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b="1" sz="3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90" name="Shape 290"/>
          <p:cNvSpPr/>
          <p:nvPr/>
        </p:nvSpPr>
        <p:spPr>
          <a:xfrm>
            <a:off x="8105450" y="2783783"/>
            <a:ext cx="1729742" cy="814843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6031">
                  <a:alpha val="28000"/>
                </a:srgbClr>
              </a:gs>
              <a:gs pos="100000">
                <a:srgbClr val="006031">
                  <a:alpha val="29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b="1" sz="3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91" name="Shape 291"/>
          <p:cNvSpPr/>
          <p:nvPr/>
        </p:nvSpPr>
        <p:spPr>
          <a:xfrm rot="10800000">
            <a:off x="3036073" y="174389"/>
            <a:ext cx="1729740" cy="814843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57550">
                  <a:alpha val="46000"/>
                </a:srgbClr>
              </a:gs>
              <a:gs pos="100000">
                <a:srgbClr val="0096D6">
                  <a:alpha val="2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b="1" sz="3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292" name="Shape 292"/>
          <p:cNvSpPr/>
          <p:nvPr>
            <p:ph type="title"/>
          </p:nvPr>
        </p:nvSpPr>
        <p:spPr>
          <a:xfrm>
            <a:off x="221393" y="0"/>
            <a:ext cx="8112126" cy="415546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>
              <a:lnSpc>
                <a:spcPct val="90000"/>
              </a:lnSpc>
              <a:defRPr spc="-200" sz="6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200" sz="6000">
                <a:solidFill>
                  <a:srgbClr val="FFFFFF"/>
                </a:solidFill>
              </a:rPr>
              <a:t>Title Text</a:t>
            </a:r>
          </a:p>
        </p:txBody>
      </p:sp>
      <p:grpSp>
        <p:nvGrpSpPr>
          <p:cNvPr id="307" name="Group 307"/>
          <p:cNvGrpSpPr/>
          <p:nvPr/>
        </p:nvGrpSpPr>
        <p:grpSpPr>
          <a:xfrm>
            <a:off x="341313" y="311148"/>
            <a:ext cx="829174" cy="438362"/>
            <a:chOff x="0" y="-1"/>
            <a:chExt cx="829172" cy="438360"/>
          </a:xfrm>
        </p:grpSpPr>
        <p:sp>
          <p:nvSpPr>
            <p:cNvPr id="293" name="Shape 293"/>
            <p:cNvSpPr/>
            <p:nvPr/>
          </p:nvSpPr>
          <p:spPr>
            <a:xfrm>
              <a:off x="233575" y="291063"/>
              <a:ext cx="37831" cy="14332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294" name="Shape 294"/>
            <p:cNvSpPr/>
            <p:nvPr/>
          </p:nvSpPr>
          <p:spPr>
            <a:xfrm>
              <a:off x="453954" y="287094"/>
              <a:ext cx="109531" cy="15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6480"/>
                  </a:moveTo>
                  <a:cubicBezTo>
                    <a:pt x="21600" y="6210"/>
                    <a:pt x="18993" y="5400"/>
                    <a:pt x="15641" y="5400"/>
                  </a:cubicBezTo>
                  <a:cubicBezTo>
                    <a:pt x="11172" y="5400"/>
                    <a:pt x="7821" y="7560"/>
                    <a:pt x="7821" y="10800"/>
                  </a:cubicBezTo>
                  <a:cubicBezTo>
                    <a:pt x="7821" y="13770"/>
                    <a:pt x="10800" y="16200"/>
                    <a:pt x="15641" y="16200"/>
                  </a:cubicBezTo>
                  <a:cubicBezTo>
                    <a:pt x="18993" y="16200"/>
                    <a:pt x="21228" y="15390"/>
                    <a:pt x="21600" y="15120"/>
                  </a:cubicBezTo>
                  <a:cubicBezTo>
                    <a:pt x="21600" y="20790"/>
                    <a:pt x="21600" y="20790"/>
                    <a:pt x="21600" y="20790"/>
                  </a:cubicBezTo>
                  <a:cubicBezTo>
                    <a:pt x="20855" y="21060"/>
                    <a:pt x="18248" y="21600"/>
                    <a:pt x="15269" y="21600"/>
                  </a:cubicBezTo>
                  <a:cubicBezTo>
                    <a:pt x="7076" y="21600"/>
                    <a:pt x="0" y="17550"/>
                    <a:pt x="0" y="10800"/>
                  </a:cubicBezTo>
                  <a:cubicBezTo>
                    <a:pt x="0" y="4590"/>
                    <a:pt x="6331" y="0"/>
                    <a:pt x="15269" y="0"/>
                  </a:cubicBezTo>
                  <a:cubicBezTo>
                    <a:pt x="18621" y="0"/>
                    <a:pt x="20855" y="810"/>
                    <a:pt x="21600" y="810"/>
                  </a:cubicBezTo>
                  <a:lnTo>
                    <a:pt x="21600" y="648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295" name="Shape 295"/>
            <p:cNvSpPr/>
            <p:nvPr/>
          </p:nvSpPr>
          <p:spPr>
            <a:xfrm>
              <a:off x="75219" y="287094"/>
              <a:ext cx="109531" cy="15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6480"/>
                  </a:moveTo>
                  <a:cubicBezTo>
                    <a:pt x="21228" y="6210"/>
                    <a:pt x="18993" y="5400"/>
                    <a:pt x="15641" y="5400"/>
                  </a:cubicBezTo>
                  <a:cubicBezTo>
                    <a:pt x="10800" y="5400"/>
                    <a:pt x="7821" y="7560"/>
                    <a:pt x="7821" y="10800"/>
                  </a:cubicBezTo>
                  <a:cubicBezTo>
                    <a:pt x="7821" y="13770"/>
                    <a:pt x="10800" y="16200"/>
                    <a:pt x="15641" y="16200"/>
                  </a:cubicBezTo>
                  <a:cubicBezTo>
                    <a:pt x="18993" y="16200"/>
                    <a:pt x="21228" y="15390"/>
                    <a:pt x="21600" y="15120"/>
                  </a:cubicBezTo>
                  <a:cubicBezTo>
                    <a:pt x="21600" y="20790"/>
                    <a:pt x="21600" y="20790"/>
                    <a:pt x="21600" y="20790"/>
                  </a:cubicBezTo>
                  <a:cubicBezTo>
                    <a:pt x="20855" y="21060"/>
                    <a:pt x="18248" y="21600"/>
                    <a:pt x="14897" y="21600"/>
                  </a:cubicBezTo>
                  <a:cubicBezTo>
                    <a:pt x="7076" y="21600"/>
                    <a:pt x="0" y="17550"/>
                    <a:pt x="0" y="10800"/>
                  </a:cubicBezTo>
                  <a:cubicBezTo>
                    <a:pt x="0" y="4590"/>
                    <a:pt x="6331" y="0"/>
                    <a:pt x="14897" y="0"/>
                  </a:cubicBezTo>
                  <a:cubicBezTo>
                    <a:pt x="18248" y="0"/>
                    <a:pt x="20855" y="810"/>
                    <a:pt x="21600" y="810"/>
                  </a:cubicBezTo>
                  <a:lnTo>
                    <a:pt x="21600" y="648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03072" y="287094"/>
              <a:ext cx="150441" cy="15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40"/>
                    <a:pt x="17280" y="21600"/>
                    <a:pt x="10800" y="21600"/>
                  </a:cubicBezTo>
                  <a:cubicBezTo>
                    <a:pt x="4320" y="21600"/>
                    <a:pt x="0" y="16740"/>
                    <a:pt x="0" y="10800"/>
                  </a:cubicBezTo>
                  <a:cubicBezTo>
                    <a:pt x="0" y="4860"/>
                    <a:pt x="432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moveTo>
                    <a:pt x="10800" y="5400"/>
                  </a:moveTo>
                  <a:cubicBezTo>
                    <a:pt x="7830" y="5400"/>
                    <a:pt x="5400" y="7830"/>
                    <a:pt x="5400" y="10800"/>
                  </a:cubicBezTo>
                  <a:cubicBezTo>
                    <a:pt x="5400" y="13770"/>
                    <a:pt x="7830" y="16200"/>
                    <a:pt x="10800" y="16200"/>
                  </a:cubicBezTo>
                  <a:cubicBezTo>
                    <a:pt x="13770" y="16200"/>
                    <a:pt x="16200" y="13770"/>
                    <a:pt x="16200" y="10800"/>
                  </a:cubicBezTo>
                  <a:cubicBezTo>
                    <a:pt x="16200" y="7830"/>
                    <a:pt x="13770" y="5400"/>
                    <a:pt x="10800" y="540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297" name="Shape 297"/>
            <p:cNvSpPr/>
            <p:nvPr/>
          </p:nvSpPr>
          <p:spPr>
            <a:xfrm>
              <a:off x="320231" y="287094"/>
              <a:ext cx="98095" cy="15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23" y="5130"/>
                  </a:moveTo>
                  <a:cubicBezTo>
                    <a:pt x="19523" y="5130"/>
                    <a:pt x="15785" y="4590"/>
                    <a:pt x="13292" y="4590"/>
                  </a:cubicBezTo>
                  <a:cubicBezTo>
                    <a:pt x="9969" y="4590"/>
                    <a:pt x="8308" y="5130"/>
                    <a:pt x="8308" y="6210"/>
                  </a:cubicBezTo>
                  <a:cubicBezTo>
                    <a:pt x="8308" y="7560"/>
                    <a:pt x="10800" y="7830"/>
                    <a:pt x="12046" y="8100"/>
                  </a:cubicBezTo>
                  <a:cubicBezTo>
                    <a:pt x="14123" y="8640"/>
                    <a:pt x="14123" y="8640"/>
                    <a:pt x="14123" y="8640"/>
                  </a:cubicBezTo>
                  <a:cubicBezTo>
                    <a:pt x="19523" y="9720"/>
                    <a:pt x="21600" y="12150"/>
                    <a:pt x="21600" y="14580"/>
                  </a:cubicBezTo>
                  <a:cubicBezTo>
                    <a:pt x="21600" y="19710"/>
                    <a:pt x="14538" y="21600"/>
                    <a:pt x="8723" y="21600"/>
                  </a:cubicBezTo>
                  <a:cubicBezTo>
                    <a:pt x="4154" y="21600"/>
                    <a:pt x="415" y="21060"/>
                    <a:pt x="0" y="20790"/>
                  </a:cubicBezTo>
                  <a:cubicBezTo>
                    <a:pt x="0" y="16200"/>
                    <a:pt x="0" y="16200"/>
                    <a:pt x="0" y="16200"/>
                  </a:cubicBezTo>
                  <a:cubicBezTo>
                    <a:pt x="831" y="16200"/>
                    <a:pt x="4154" y="17010"/>
                    <a:pt x="7477" y="17010"/>
                  </a:cubicBezTo>
                  <a:cubicBezTo>
                    <a:pt x="11631" y="17010"/>
                    <a:pt x="13292" y="16200"/>
                    <a:pt x="13292" y="15120"/>
                  </a:cubicBezTo>
                  <a:cubicBezTo>
                    <a:pt x="13292" y="14040"/>
                    <a:pt x="11631" y="13230"/>
                    <a:pt x="9554" y="12960"/>
                  </a:cubicBezTo>
                  <a:cubicBezTo>
                    <a:pt x="9138" y="12960"/>
                    <a:pt x="8723" y="12690"/>
                    <a:pt x="7892" y="12690"/>
                  </a:cubicBezTo>
                  <a:cubicBezTo>
                    <a:pt x="3738" y="11610"/>
                    <a:pt x="0" y="9990"/>
                    <a:pt x="0" y="6480"/>
                  </a:cubicBezTo>
                  <a:cubicBezTo>
                    <a:pt x="0" y="2700"/>
                    <a:pt x="4154" y="0"/>
                    <a:pt x="11631" y="0"/>
                  </a:cubicBezTo>
                  <a:cubicBezTo>
                    <a:pt x="15369" y="0"/>
                    <a:pt x="19108" y="810"/>
                    <a:pt x="19523" y="810"/>
                  </a:cubicBezTo>
                  <a:lnTo>
                    <a:pt x="19523" y="513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298" name="Shape 298"/>
            <p:cNvSpPr/>
            <p:nvPr/>
          </p:nvSpPr>
          <p:spPr>
            <a:xfrm>
              <a:off x="-1" y="117306"/>
              <a:ext cx="35632" cy="73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5538"/>
                  </a:moveTo>
                  <a:cubicBezTo>
                    <a:pt x="21600" y="2215"/>
                    <a:pt x="17053" y="0"/>
                    <a:pt x="11368" y="0"/>
                  </a:cubicBezTo>
                  <a:cubicBezTo>
                    <a:pt x="4547" y="0"/>
                    <a:pt x="0" y="2215"/>
                    <a:pt x="0" y="5538"/>
                  </a:cubicBezTo>
                  <a:cubicBezTo>
                    <a:pt x="0" y="16615"/>
                    <a:pt x="0" y="16615"/>
                    <a:pt x="0" y="16615"/>
                  </a:cubicBezTo>
                  <a:cubicBezTo>
                    <a:pt x="0" y="19385"/>
                    <a:pt x="4547" y="21600"/>
                    <a:pt x="11368" y="21600"/>
                  </a:cubicBezTo>
                  <a:cubicBezTo>
                    <a:pt x="17053" y="21600"/>
                    <a:pt x="21600" y="19385"/>
                    <a:pt x="21600" y="16615"/>
                  </a:cubicBezTo>
                  <a:lnTo>
                    <a:pt x="21600" y="553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299" name="Shape 299"/>
            <p:cNvSpPr/>
            <p:nvPr/>
          </p:nvSpPr>
          <p:spPr>
            <a:xfrm>
              <a:off x="99852" y="67914"/>
              <a:ext cx="35632" cy="123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991"/>
                  </a:moveTo>
                  <a:cubicBezTo>
                    <a:pt x="21600" y="1329"/>
                    <a:pt x="15916" y="0"/>
                    <a:pt x="10232" y="0"/>
                  </a:cubicBezTo>
                  <a:cubicBezTo>
                    <a:pt x="4547" y="0"/>
                    <a:pt x="0" y="1329"/>
                    <a:pt x="0" y="2991"/>
                  </a:cubicBezTo>
                  <a:cubicBezTo>
                    <a:pt x="0" y="18609"/>
                    <a:pt x="0" y="18609"/>
                    <a:pt x="0" y="18609"/>
                  </a:cubicBezTo>
                  <a:cubicBezTo>
                    <a:pt x="0" y="20271"/>
                    <a:pt x="4547" y="21600"/>
                    <a:pt x="10232" y="21600"/>
                  </a:cubicBezTo>
                  <a:cubicBezTo>
                    <a:pt x="15916" y="21600"/>
                    <a:pt x="21600" y="20271"/>
                    <a:pt x="21600" y="18609"/>
                  </a:cubicBezTo>
                  <a:lnTo>
                    <a:pt x="21600" y="299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300" name="Shape 300"/>
            <p:cNvSpPr/>
            <p:nvPr/>
          </p:nvSpPr>
          <p:spPr>
            <a:xfrm>
              <a:off x="197945" y="-2"/>
              <a:ext cx="35632" cy="226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20"/>
                  </a:moveTo>
                  <a:cubicBezTo>
                    <a:pt x="21600" y="720"/>
                    <a:pt x="17053" y="0"/>
                    <a:pt x="11368" y="0"/>
                  </a:cubicBezTo>
                  <a:cubicBezTo>
                    <a:pt x="5684" y="0"/>
                    <a:pt x="0" y="720"/>
                    <a:pt x="0" y="1620"/>
                  </a:cubicBezTo>
                  <a:cubicBezTo>
                    <a:pt x="0" y="19980"/>
                    <a:pt x="0" y="19980"/>
                    <a:pt x="0" y="19980"/>
                  </a:cubicBezTo>
                  <a:cubicBezTo>
                    <a:pt x="0" y="20880"/>
                    <a:pt x="5684" y="21600"/>
                    <a:pt x="11368" y="21600"/>
                  </a:cubicBezTo>
                  <a:cubicBezTo>
                    <a:pt x="17053" y="21600"/>
                    <a:pt x="21600" y="20880"/>
                    <a:pt x="21600" y="19980"/>
                  </a:cubicBezTo>
                  <a:lnTo>
                    <a:pt x="21600" y="162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301" name="Shape 301"/>
            <p:cNvSpPr/>
            <p:nvPr/>
          </p:nvSpPr>
          <p:spPr>
            <a:xfrm>
              <a:off x="297797" y="67914"/>
              <a:ext cx="35632" cy="123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991"/>
                  </a:moveTo>
                  <a:cubicBezTo>
                    <a:pt x="21600" y="1329"/>
                    <a:pt x="17053" y="0"/>
                    <a:pt x="10232" y="0"/>
                  </a:cubicBezTo>
                  <a:cubicBezTo>
                    <a:pt x="4547" y="0"/>
                    <a:pt x="0" y="1329"/>
                    <a:pt x="0" y="2991"/>
                  </a:cubicBezTo>
                  <a:cubicBezTo>
                    <a:pt x="0" y="18609"/>
                    <a:pt x="0" y="18609"/>
                    <a:pt x="0" y="18609"/>
                  </a:cubicBezTo>
                  <a:cubicBezTo>
                    <a:pt x="0" y="20271"/>
                    <a:pt x="4547" y="21600"/>
                    <a:pt x="10232" y="21600"/>
                  </a:cubicBezTo>
                  <a:cubicBezTo>
                    <a:pt x="17053" y="21600"/>
                    <a:pt x="21600" y="20271"/>
                    <a:pt x="21600" y="18609"/>
                  </a:cubicBezTo>
                  <a:lnTo>
                    <a:pt x="21600" y="299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5450" y="117306"/>
              <a:ext cx="37832" cy="73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5538"/>
                  </a:moveTo>
                  <a:cubicBezTo>
                    <a:pt x="21600" y="2215"/>
                    <a:pt x="16200" y="0"/>
                    <a:pt x="10800" y="0"/>
                  </a:cubicBezTo>
                  <a:cubicBezTo>
                    <a:pt x="5400" y="0"/>
                    <a:pt x="0" y="2215"/>
                    <a:pt x="0" y="5538"/>
                  </a:cubicBezTo>
                  <a:cubicBezTo>
                    <a:pt x="0" y="16615"/>
                    <a:pt x="0" y="16615"/>
                    <a:pt x="0" y="16615"/>
                  </a:cubicBezTo>
                  <a:cubicBezTo>
                    <a:pt x="0" y="19385"/>
                    <a:pt x="5400" y="21600"/>
                    <a:pt x="10800" y="21600"/>
                  </a:cubicBezTo>
                  <a:cubicBezTo>
                    <a:pt x="16200" y="21600"/>
                    <a:pt x="21600" y="19385"/>
                    <a:pt x="21600" y="16615"/>
                  </a:cubicBezTo>
                  <a:lnTo>
                    <a:pt x="21600" y="553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303" name="Shape 303"/>
            <p:cNvSpPr/>
            <p:nvPr/>
          </p:nvSpPr>
          <p:spPr>
            <a:xfrm>
              <a:off x="495302" y="67914"/>
              <a:ext cx="36072" cy="123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991"/>
                  </a:moveTo>
                  <a:cubicBezTo>
                    <a:pt x="21600" y="1329"/>
                    <a:pt x="17053" y="0"/>
                    <a:pt x="11368" y="0"/>
                  </a:cubicBezTo>
                  <a:cubicBezTo>
                    <a:pt x="4547" y="0"/>
                    <a:pt x="0" y="1329"/>
                    <a:pt x="0" y="2991"/>
                  </a:cubicBezTo>
                  <a:cubicBezTo>
                    <a:pt x="0" y="18609"/>
                    <a:pt x="0" y="18609"/>
                    <a:pt x="0" y="18609"/>
                  </a:cubicBezTo>
                  <a:cubicBezTo>
                    <a:pt x="0" y="20271"/>
                    <a:pt x="4547" y="21600"/>
                    <a:pt x="11368" y="21600"/>
                  </a:cubicBezTo>
                  <a:cubicBezTo>
                    <a:pt x="17053" y="21600"/>
                    <a:pt x="21600" y="20271"/>
                    <a:pt x="21600" y="18609"/>
                  </a:cubicBezTo>
                  <a:lnTo>
                    <a:pt x="21600" y="299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304" name="Shape 304"/>
            <p:cNvSpPr/>
            <p:nvPr/>
          </p:nvSpPr>
          <p:spPr>
            <a:xfrm>
              <a:off x="595155" y="-2"/>
              <a:ext cx="36072" cy="226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20"/>
                  </a:moveTo>
                  <a:cubicBezTo>
                    <a:pt x="21600" y="720"/>
                    <a:pt x="17053" y="0"/>
                    <a:pt x="10232" y="0"/>
                  </a:cubicBezTo>
                  <a:cubicBezTo>
                    <a:pt x="4547" y="0"/>
                    <a:pt x="0" y="720"/>
                    <a:pt x="0" y="1620"/>
                  </a:cubicBezTo>
                  <a:cubicBezTo>
                    <a:pt x="0" y="19980"/>
                    <a:pt x="0" y="19980"/>
                    <a:pt x="0" y="19980"/>
                  </a:cubicBezTo>
                  <a:cubicBezTo>
                    <a:pt x="0" y="20880"/>
                    <a:pt x="4547" y="21600"/>
                    <a:pt x="10232" y="21600"/>
                  </a:cubicBezTo>
                  <a:cubicBezTo>
                    <a:pt x="17053" y="21600"/>
                    <a:pt x="21600" y="20880"/>
                    <a:pt x="21600" y="19980"/>
                  </a:cubicBezTo>
                  <a:lnTo>
                    <a:pt x="21600" y="162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93247" y="67914"/>
              <a:ext cx="36072" cy="123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991"/>
                  </a:moveTo>
                  <a:cubicBezTo>
                    <a:pt x="21600" y="1329"/>
                    <a:pt x="17053" y="0"/>
                    <a:pt x="11368" y="0"/>
                  </a:cubicBezTo>
                  <a:cubicBezTo>
                    <a:pt x="5684" y="0"/>
                    <a:pt x="0" y="1329"/>
                    <a:pt x="0" y="2991"/>
                  </a:cubicBezTo>
                  <a:cubicBezTo>
                    <a:pt x="0" y="18609"/>
                    <a:pt x="0" y="18609"/>
                    <a:pt x="0" y="18609"/>
                  </a:cubicBezTo>
                  <a:cubicBezTo>
                    <a:pt x="0" y="20271"/>
                    <a:pt x="5684" y="21600"/>
                    <a:pt x="11368" y="21600"/>
                  </a:cubicBezTo>
                  <a:cubicBezTo>
                    <a:pt x="17053" y="21600"/>
                    <a:pt x="21600" y="20271"/>
                    <a:pt x="21600" y="18609"/>
                  </a:cubicBezTo>
                  <a:lnTo>
                    <a:pt x="21600" y="299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  <p:sp>
          <p:nvSpPr>
            <p:cNvPr id="306" name="Shape 306"/>
            <p:cNvSpPr/>
            <p:nvPr/>
          </p:nvSpPr>
          <p:spPr>
            <a:xfrm>
              <a:off x="793099" y="117306"/>
              <a:ext cx="36074" cy="73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5538"/>
                  </a:moveTo>
                  <a:cubicBezTo>
                    <a:pt x="21600" y="2215"/>
                    <a:pt x="17053" y="0"/>
                    <a:pt x="10232" y="0"/>
                  </a:cubicBezTo>
                  <a:cubicBezTo>
                    <a:pt x="4547" y="0"/>
                    <a:pt x="0" y="2215"/>
                    <a:pt x="0" y="5538"/>
                  </a:cubicBezTo>
                  <a:cubicBezTo>
                    <a:pt x="0" y="16615"/>
                    <a:pt x="0" y="16615"/>
                    <a:pt x="0" y="16615"/>
                  </a:cubicBezTo>
                  <a:cubicBezTo>
                    <a:pt x="0" y="19385"/>
                    <a:pt x="4547" y="21600"/>
                    <a:pt x="10232" y="21600"/>
                  </a:cubicBezTo>
                  <a:cubicBezTo>
                    <a:pt x="17053" y="21600"/>
                    <a:pt x="21600" y="19385"/>
                    <a:pt x="21600" y="16615"/>
                  </a:cubicBezTo>
                  <a:lnTo>
                    <a:pt x="21600" y="553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914400">
                <a:defRPr b="1" sz="3000">
                  <a:solidFill>
                    <a:srgbClr val="0096D6"/>
                  </a:solidFill>
                  <a:latin typeface="CiscoSans ExtraLight"/>
                  <a:ea typeface="CiscoSans ExtraLight"/>
                  <a:cs typeface="CiscoSans ExtraLight"/>
                  <a:sym typeface="CiscoSans ExtraLight"/>
                </a:defRPr>
              </a:pPr>
            </a:p>
          </p:txBody>
        </p:sp>
      </p:grpSp>
      <p:sp>
        <p:nvSpPr>
          <p:cNvPr id="308" name="Shape 308"/>
          <p:cNvSpPr/>
          <p:nvPr>
            <p:ph type="body" idx="1"/>
          </p:nvPr>
        </p:nvSpPr>
        <p:spPr>
          <a:xfrm>
            <a:off x="236383" y="4464067"/>
            <a:ext cx="8112126" cy="2393934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5000"/>
              </a:lnSpc>
              <a:spcBef>
                <a:spcPts val="14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  <a:lvl2pPr marL="0" indent="0" defTabSz="914400">
              <a:lnSpc>
                <a:spcPct val="95000"/>
              </a:lnSpc>
              <a:spcBef>
                <a:spcPts val="14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2pPr>
            <a:lvl3pPr marL="0" indent="0" defTabSz="914400">
              <a:lnSpc>
                <a:spcPct val="95000"/>
              </a:lnSpc>
              <a:spcBef>
                <a:spcPts val="14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3pPr>
            <a:lvl4pPr marL="0" indent="0" defTabSz="914400">
              <a:lnSpc>
                <a:spcPct val="95000"/>
              </a:lnSpc>
              <a:spcBef>
                <a:spcPts val="14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4pPr>
            <a:lvl5pPr marL="0" indent="0" defTabSz="914400">
              <a:lnSpc>
                <a:spcPct val="95000"/>
              </a:lnSpc>
              <a:spcBef>
                <a:spcPts val="14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One</a:t>
            </a:r>
            <a:endParaRPr sz="2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Two</a:t>
            </a:r>
            <a:endParaRPr sz="2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Three</a:t>
            </a:r>
            <a:endParaRPr sz="2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Four</a:t>
            </a:r>
            <a:endParaRPr sz="2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309" name="Shape 309"/>
          <p:cNvSpPr/>
          <p:nvPr/>
        </p:nvSpPr>
        <p:spPr>
          <a:xfrm>
            <a:off x="8722001" y="6584642"/>
            <a:ext cx="187950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059" tIns="41059" rIns="41059" bIns="41059" anchor="b">
            <a:spAutoFit/>
          </a:bodyPr>
          <a:lstStyle>
            <a:lvl1pPr algn="r" defTabSz="814387">
              <a:defRPr b="1" sz="6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FFFFFF"/>
                </a:solidFill>
              </a:rPr>
              <a:t>‹#›</a:t>
            </a:r>
          </a:p>
        </p:txBody>
      </p:sp>
      <p:sp>
        <p:nvSpPr>
          <p:cNvPr id="310" name="Shape 310"/>
          <p:cNvSpPr/>
          <p:nvPr/>
        </p:nvSpPr>
        <p:spPr>
          <a:xfrm>
            <a:off x="251373" y="6590479"/>
            <a:ext cx="3291927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1059" tIns="41059" rIns="41059" bIns="41059" anchor="b">
            <a:spAutoFit/>
          </a:bodyPr>
          <a:lstStyle>
            <a:lvl1pPr defTabSz="814387">
              <a:defRPr b="1" sz="6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FFFFFF"/>
                </a:solidFill>
              </a:rPr>
              <a:t>© 2014 Cisco and/or its affiliates. All rights reserved.</a:t>
            </a:r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/>
        </p:nvSpPr>
        <p:spPr>
          <a:xfrm>
            <a:off x="251373" y="6590479"/>
            <a:ext cx="3291927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1059" tIns="41059" rIns="41059" bIns="41059" anchor="b">
            <a:spAutoFit/>
          </a:bodyPr>
          <a:lstStyle>
            <a:lvl1pPr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© 2014 Cisco and/or its affiliates. All rights reserved.</a:t>
            </a:r>
          </a:p>
        </p:txBody>
      </p:sp>
      <p:sp>
        <p:nvSpPr>
          <p:cNvPr id="313" name="Shape 313"/>
          <p:cNvSpPr/>
          <p:nvPr/>
        </p:nvSpPr>
        <p:spPr>
          <a:xfrm>
            <a:off x="8722001" y="6584642"/>
            <a:ext cx="187950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059" tIns="41059" rIns="41059" bIns="41059" anchor="b">
            <a:spAutoFit/>
          </a:bodyPr>
          <a:lstStyle>
            <a:lvl1pPr algn="r"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‹#›</a:t>
            </a:r>
          </a:p>
        </p:txBody>
      </p:sp>
      <p:pic>
        <p:nvPicPr>
          <p:cNvPr id="314" name="image1.jpeg" descr="bottom bar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375" y="6378338"/>
            <a:ext cx="8477250" cy="162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image2.png" descr="C:\Documents and Settings\contractor\Desktop\Pattern_Half_P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3375" y="3106738"/>
            <a:ext cx="8477250" cy="3438527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Shape 316"/>
          <p:cNvSpPr/>
          <p:nvPr/>
        </p:nvSpPr>
        <p:spPr>
          <a:xfrm>
            <a:off x="217357" y="3020516"/>
            <a:ext cx="8694295" cy="3357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914400">
              <a:defRPr b="1" sz="30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317" name="Shape 317"/>
          <p:cNvSpPr/>
          <p:nvPr/>
        </p:nvSpPr>
        <p:spPr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318" name="Shape 318"/>
          <p:cNvSpPr/>
          <p:nvPr>
            <p:ph type="title"/>
          </p:nvPr>
        </p:nvSpPr>
        <p:spPr>
          <a:xfrm>
            <a:off x="221393" y="399143"/>
            <a:ext cx="8112126" cy="2407044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>
              <a:lnSpc>
                <a:spcPct val="85000"/>
              </a:lnSpc>
              <a:defRPr spc="-150" sz="5400">
                <a:solidFill>
                  <a:srgbClr val="2BBC9B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50" sz="5400">
                <a:solidFill>
                  <a:srgbClr val="2BBC9B"/>
                </a:solidFill>
              </a:rPr>
              <a:t>Title Text</a:t>
            </a:r>
          </a:p>
        </p:txBody>
      </p:sp>
      <p:sp>
        <p:nvSpPr>
          <p:cNvPr id="319" name="Shape 319"/>
          <p:cNvSpPr/>
          <p:nvPr/>
        </p:nvSpPr>
        <p:spPr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320" name="Shape 320"/>
          <p:cNvSpPr/>
          <p:nvPr/>
        </p:nvSpPr>
        <p:spPr>
          <a:xfrm>
            <a:off x="8722001" y="6584642"/>
            <a:ext cx="187950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059" tIns="41059" rIns="41059" bIns="41059" anchor="b">
            <a:spAutoFit/>
          </a:bodyPr>
          <a:lstStyle>
            <a:lvl1pPr algn="r"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‹#›</a:t>
            </a:r>
          </a:p>
        </p:txBody>
      </p:sp>
      <p:sp>
        <p:nvSpPr>
          <p:cNvPr id="321" name="Shape 321"/>
          <p:cNvSpPr/>
          <p:nvPr/>
        </p:nvSpPr>
        <p:spPr>
          <a:xfrm>
            <a:off x="251373" y="6590479"/>
            <a:ext cx="3291927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1059" tIns="41059" rIns="41059" bIns="41059" anchor="b">
            <a:spAutoFit/>
          </a:bodyPr>
          <a:lstStyle>
            <a:lvl1pPr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© 2014 Cisco and/or its affiliates. All rights reserved.</a:t>
            </a:r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251373" y="6590479"/>
            <a:ext cx="3291927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1059" tIns="41059" rIns="41059" bIns="41059" anchor="b">
            <a:spAutoFit/>
          </a:bodyPr>
          <a:lstStyle>
            <a:lvl1pPr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© 2014 Cisco and/or its affiliates. All rights reserved.</a:t>
            </a:r>
          </a:p>
        </p:txBody>
      </p:sp>
      <p:sp>
        <p:nvSpPr>
          <p:cNvPr id="324" name="Shape 324"/>
          <p:cNvSpPr/>
          <p:nvPr/>
        </p:nvSpPr>
        <p:spPr>
          <a:xfrm>
            <a:off x="8722001" y="6584642"/>
            <a:ext cx="187950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059" tIns="41059" rIns="41059" bIns="41059" anchor="b">
            <a:spAutoFit/>
          </a:bodyPr>
          <a:lstStyle>
            <a:lvl1pPr algn="r"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‹#›</a:t>
            </a:r>
          </a:p>
        </p:txBody>
      </p:sp>
      <p:pic>
        <p:nvPicPr>
          <p:cNvPr id="325" name="image1.jpeg" descr="bottom bar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375" y="6378338"/>
            <a:ext cx="8477250" cy="162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image1.png" descr="C:\Documents and Settings\contractor\Desktop\Blue_Green_Gradien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2700" y="0"/>
            <a:ext cx="91567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Shape 327"/>
          <p:cNvSpPr/>
          <p:nvPr/>
        </p:nvSpPr>
        <p:spPr>
          <a:xfrm>
            <a:off x="6312989" y="3708603"/>
            <a:ext cx="116618" cy="4418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328" name="Shape 328"/>
          <p:cNvSpPr/>
          <p:nvPr/>
        </p:nvSpPr>
        <p:spPr>
          <a:xfrm>
            <a:off x="6992342" y="3697604"/>
            <a:ext cx="337644" cy="466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6480"/>
                </a:moveTo>
                <a:cubicBezTo>
                  <a:pt x="21600" y="6210"/>
                  <a:pt x="18993" y="5400"/>
                  <a:pt x="15641" y="5400"/>
                </a:cubicBezTo>
                <a:cubicBezTo>
                  <a:pt x="11172" y="5400"/>
                  <a:pt x="7821" y="7560"/>
                  <a:pt x="7821" y="10800"/>
                </a:cubicBezTo>
                <a:cubicBezTo>
                  <a:pt x="7821" y="13770"/>
                  <a:pt x="10800" y="16200"/>
                  <a:pt x="15641" y="16200"/>
                </a:cubicBezTo>
                <a:cubicBezTo>
                  <a:pt x="18993" y="16200"/>
                  <a:pt x="21228" y="15390"/>
                  <a:pt x="21600" y="15120"/>
                </a:cubicBezTo>
                <a:cubicBezTo>
                  <a:pt x="21600" y="20790"/>
                  <a:pt x="21600" y="20790"/>
                  <a:pt x="21600" y="20790"/>
                </a:cubicBezTo>
                <a:cubicBezTo>
                  <a:pt x="20855" y="21060"/>
                  <a:pt x="18248" y="21600"/>
                  <a:pt x="15269" y="21600"/>
                </a:cubicBezTo>
                <a:cubicBezTo>
                  <a:pt x="7076" y="21600"/>
                  <a:pt x="0" y="17550"/>
                  <a:pt x="0" y="10800"/>
                </a:cubicBezTo>
                <a:cubicBezTo>
                  <a:pt x="0" y="4590"/>
                  <a:pt x="6331" y="0"/>
                  <a:pt x="15269" y="0"/>
                </a:cubicBezTo>
                <a:cubicBezTo>
                  <a:pt x="18621" y="0"/>
                  <a:pt x="20855" y="810"/>
                  <a:pt x="21600" y="810"/>
                </a:cubicBezTo>
                <a:lnTo>
                  <a:pt x="21600" y="648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329" name="Shape 329"/>
          <p:cNvSpPr/>
          <p:nvPr/>
        </p:nvSpPr>
        <p:spPr>
          <a:xfrm>
            <a:off x="5824830" y="3697604"/>
            <a:ext cx="337644" cy="466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6480"/>
                </a:moveTo>
                <a:cubicBezTo>
                  <a:pt x="21228" y="6210"/>
                  <a:pt x="18993" y="5400"/>
                  <a:pt x="15641" y="5400"/>
                </a:cubicBezTo>
                <a:cubicBezTo>
                  <a:pt x="10800" y="5400"/>
                  <a:pt x="7821" y="7560"/>
                  <a:pt x="7821" y="10800"/>
                </a:cubicBezTo>
                <a:cubicBezTo>
                  <a:pt x="7821" y="13770"/>
                  <a:pt x="10800" y="16200"/>
                  <a:pt x="15641" y="16200"/>
                </a:cubicBezTo>
                <a:cubicBezTo>
                  <a:pt x="18993" y="16200"/>
                  <a:pt x="21228" y="15390"/>
                  <a:pt x="21600" y="15120"/>
                </a:cubicBezTo>
                <a:cubicBezTo>
                  <a:pt x="21600" y="20790"/>
                  <a:pt x="21600" y="20790"/>
                  <a:pt x="21600" y="20790"/>
                </a:cubicBezTo>
                <a:cubicBezTo>
                  <a:pt x="20855" y="21060"/>
                  <a:pt x="18248" y="21600"/>
                  <a:pt x="14897" y="21600"/>
                </a:cubicBezTo>
                <a:cubicBezTo>
                  <a:pt x="7076" y="21600"/>
                  <a:pt x="0" y="17550"/>
                  <a:pt x="0" y="10800"/>
                </a:cubicBezTo>
                <a:cubicBezTo>
                  <a:pt x="0" y="4590"/>
                  <a:pt x="6331" y="0"/>
                  <a:pt x="14897" y="0"/>
                </a:cubicBezTo>
                <a:cubicBezTo>
                  <a:pt x="18248" y="0"/>
                  <a:pt x="20855" y="810"/>
                  <a:pt x="21600" y="810"/>
                </a:cubicBezTo>
                <a:lnTo>
                  <a:pt x="21600" y="648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330" name="Shape 330"/>
          <p:cNvSpPr/>
          <p:nvPr/>
        </p:nvSpPr>
        <p:spPr>
          <a:xfrm>
            <a:off x="7452021" y="3697604"/>
            <a:ext cx="463752" cy="466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740"/>
                  <a:pt x="17280" y="21600"/>
                  <a:pt x="10800" y="21600"/>
                </a:cubicBezTo>
                <a:cubicBezTo>
                  <a:pt x="4320" y="21600"/>
                  <a:pt x="0" y="16740"/>
                  <a:pt x="0" y="10800"/>
                </a:cubicBezTo>
                <a:cubicBezTo>
                  <a:pt x="0" y="4860"/>
                  <a:pt x="4320" y="0"/>
                  <a:pt x="10800" y="0"/>
                </a:cubicBezTo>
                <a:cubicBezTo>
                  <a:pt x="17280" y="0"/>
                  <a:pt x="21600" y="4860"/>
                  <a:pt x="21600" y="10800"/>
                </a:cubicBezTo>
                <a:moveTo>
                  <a:pt x="10800" y="5400"/>
                </a:moveTo>
                <a:cubicBezTo>
                  <a:pt x="7830" y="5400"/>
                  <a:pt x="5400" y="7830"/>
                  <a:pt x="5400" y="10800"/>
                </a:cubicBezTo>
                <a:cubicBezTo>
                  <a:pt x="5400" y="13770"/>
                  <a:pt x="7830" y="16200"/>
                  <a:pt x="10800" y="16200"/>
                </a:cubicBezTo>
                <a:cubicBezTo>
                  <a:pt x="13770" y="16200"/>
                  <a:pt x="16200" y="13770"/>
                  <a:pt x="16200" y="10800"/>
                </a:cubicBezTo>
                <a:cubicBezTo>
                  <a:pt x="16200" y="7830"/>
                  <a:pt x="13770" y="5400"/>
                  <a:pt x="10800" y="540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331" name="Shape 331"/>
          <p:cNvSpPr/>
          <p:nvPr/>
        </p:nvSpPr>
        <p:spPr>
          <a:xfrm>
            <a:off x="6580116" y="3697604"/>
            <a:ext cx="302389" cy="466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523" y="5130"/>
                </a:moveTo>
                <a:cubicBezTo>
                  <a:pt x="19523" y="5130"/>
                  <a:pt x="15785" y="4590"/>
                  <a:pt x="13292" y="4590"/>
                </a:cubicBezTo>
                <a:cubicBezTo>
                  <a:pt x="9969" y="4590"/>
                  <a:pt x="8308" y="5130"/>
                  <a:pt x="8308" y="6210"/>
                </a:cubicBezTo>
                <a:cubicBezTo>
                  <a:pt x="8308" y="7560"/>
                  <a:pt x="10800" y="7830"/>
                  <a:pt x="12046" y="8100"/>
                </a:cubicBezTo>
                <a:cubicBezTo>
                  <a:pt x="14123" y="8640"/>
                  <a:pt x="14123" y="8640"/>
                  <a:pt x="14123" y="8640"/>
                </a:cubicBezTo>
                <a:cubicBezTo>
                  <a:pt x="19523" y="9720"/>
                  <a:pt x="21600" y="12150"/>
                  <a:pt x="21600" y="14580"/>
                </a:cubicBezTo>
                <a:cubicBezTo>
                  <a:pt x="21600" y="19710"/>
                  <a:pt x="14538" y="21600"/>
                  <a:pt x="8723" y="21600"/>
                </a:cubicBezTo>
                <a:cubicBezTo>
                  <a:pt x="4154" y="21600"/>
                  <a:pt x="415" y="21060"/>
                  <a:pt x="0" y="20790"/>
                </a:cubicBezTo>
                <a:cubicBezTo>
                  <a:pt x="0" y="16200"/>
                  <a:pt x="0" y="16200"/>
                  <a:pt x="0" y="16200"/>
                </a:cubicBezTo>
                <a:cubicBezTo>
                  <a:pt x="831" y="16200"/>
                  <a:pt x="4154" y="17010"/>
                  <a:pt x="7477" y="17010"/>
                </a:cubicBezTo>
                <a:cubicBezTo>
                  <a:pt x="11631" y="17010"/>
                  <a:pt x="13292" y="16200"/>
                  <a:pt x="13292" y="15120"/>
                </a:cubicBezTo>
                <a:cubicBezTo>
                  <a:pt x="13292" y="14040"/>
                  <a:pt x="11631" y="13230"/>
                  <a:pt x="9554" y="12960"/>
                </a:cubicBezTo>
                <a:cubicBezTo>
                  <a:pt x="9138" y="12960"/>
                  <a:pt x="8723" y="12690"/>
                  <a:pt x="7892" y="12690"/>
                </a:cubicBezTo>
                <a:cubicBezTo>
                  <a:pt x="3738" y="11610"/>
                  <a:pt x="0" y="9990"/>
                  <a:pt x="0" y="6480"/>
                </a:cubicBezTo>
                <a:cubicBezTo>
                  <a:pt x="0" y="2700"/>
                  <a:pt x="4154" y="0"/>
                  <a:pt x="11631" y="0"/>
                </a:cubicBezTo>
                <a:cubicBezTo>
                  <a:pt x="15369" y="0"/>
                  <a:pt x="19108" y="810"/>
                  <a:pt x="19523" y="810"/>
                </a:cubicBezTo>
                <a:lnTo>
                  <a:pt x="19523" y="513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332" name="Shape 332"/>
          <p:cNvSpPr/>
          <p:nvPr/>
        </p:nvSpPr>
        <p:spPr>
          <a:xfrm>
            <a:off x="5592955" y="3082438"/>
            <a:ext cx="109837" cy="227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5538"/>
                </a:moveTo>
                <a:cubicBezTo>
                  <a:pt x="21600" y="2215"/>
                  <a:pt x="17053" y="0"/>
                  <a:pt x="11368" y="0"/>
                </a:cubicBezTo>
                <a:cubicBezTo>
                  <a:pt x="4547" y="0"/>
                  <a:pt x="0" y="2215"/>
                  <a:pt x="0" y="5538"/>
                </a:cubicBezTo>
                <a:cubicBezTo>
                  <a:pt x="0" y="16615"/>
                  <a:pt x="0" y="16615"/>
                  <a:pt x="0" y="16615"/>
                </a:cubicBezTo>
                <a:cubicBezTo>
                  <a:pt x="0" y="19385"/>
                  <a:pt x="4547" y="21600"/>
                  <a:pt x="11368" y="21600"/>
                </a:cubicBezTo>
                <a:cubicBezTo>
                  <a:pt x="17053" y="21600"/>
                  <a:pt x="21600" y="19385"/>
                  <a:pt x="21600" y="16615"/>
                </a:cubicBezTo>
                <a:lnTo>
                  <a:pt x="21600" y="5538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333" name="Shape 333"/>
          <p:cNvSpPr/>
          <p:nvPr/>
        </p:nvSpPr>
        <p:spPr>
          <a:xfrm>
            <a:off x="5900763" y="2930180"/>
            <a:ext cx="109837" cy="379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991"/>
                </a:moveTo>
                <a:cubicBezTo>
                  <a:pt x="21600" y="1329"/>
                  <a:pt x="15916" y="0"/>
                  <a:pt x="10232" y="0"/>
                </a:cubicBezTo>
                <a:cubicBezTo>
                  <a:pt x="4547" y="0"/>
                  <a:pt x="0" y="1329"/>
                  <a:pt x="0" y="2991"/>
                </a:cubicBezTo>
                <a:cubicBezTo>
                  <a:pt x="0" y="18609"/>
                  <a:pt x="0" y="18609"/>
                  <a:pt x="0" y="18609"/>
                </a:cubicBezTo>
                <a:cubicBezTo>
                  <a:pt x="0" y="20271"/>
                  <a:pt x="4547" y="21600"/>
                  <a:pt x="10232" y="21600"/>
                </a:cubicBezTo>
                <a:cubicBezTo>
                  <a:pt x="15916" y="21600"/>
                  <a:pt x="21600" y="20271"/>
                  <a:pt x="21600" y="18609"/>
                </a:cubicBezTo>
                <a:lnTo>
                  <a:pt x="21600" y="299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334" name="Shape 334"/>
          <p:cNvSpPr/>
          <p:nvPr/>
        </p:nvSpPr>
        <p:spPr>
          <a:xfrm>
            <a:off x="6203153" y="2720820"/>
            <a:ext cx="109837" cy="698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0"/>
                </a:moveTo>
                <a:cubicBezTo>
                  <a:pt x="21600" y="720"/>
                  <a:pt x="17053" y="0"/>
                  <a:pt x="11368" y="0"/>
                </a:cubicBezTo>
                <a:cubicBezTo>
                  <a:pt x="5684" y="0"/>
                  <a:pt x="0" y="720"/>
                  <a:pt x="0" y="1620"/>
                </a:cubicBezTo>
                <a:cubicBezTo>
                  <a:pt x="0" y="19980"/>
                  <a:pt x="0" y="19980"/>
                  <a:pt x="0" y="19980"/>
                </a:cubicBezTo>
                <a:cubicBezTo>
                  <a:pt x="0" y="20880"/>
                  <a:pt x="5684" y="21600"/>
                  <a:pt x="11368" y="21600"/>
                </a:cubicBezTo>
                <a:cubicBezTo>
                  <a:pt x="17053" y="21600"/>
                  <a:pt x="21600" y="20880"/>
                  <a:pt x="21600" y="19980"/>
                </a:cubicBezTo>
                <a:lnTo>
                  <a:pt x="21600" y="162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335" name="Shape 335"/>
          <p:cNvSpPr/>
          <p:nvPr/>
        </p:nvSpPr>
        <p:spPr>
          <a:xfrm>
            <a:off x="6510963" y="2930181"/>
            <a:ext cx="109837" cy="379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991"/>
                </a:moveTo>
                <a:cubicBezTo>
                  <a:pt x="21600" y="1329"/>
                  <a:pt x="17053" y="0"/>
                  <a:pt x="10232" y="0"/>
                </a:cubicBezTo>
                <a:cubicBezTo>
                  <a:pt x="4547" y="0"/>
                  <a:pt x="0" y="1329"/>
                  <a:pt x="0" y="2991"/>
                </a:cubicBezTo>
                <a:cubicBezTo>
                  <a:pt x="0" y="18609"/>
                  <a:pt x="0" y="18609"/>
                  <a:pt x="0" y="18609"/>
                </a:cubicBezTo>
                <a:cubicBezTo>
                  <a:pt x="0" y="20271"/>
                  <a:pt x="4547" y="21600"/>
                  <a:pt x="10232" y="21600"/>
                </a:cubicBezTo>
                <a:cubicBezTo>
                  <a:pt x="17053" y="21600"/>
                  <a:pt x="21600" y="20271"/>
                  <a:pt x="21600" y="18609"/>
                </a:cubicBezTo>
                <a:lnTo>
                  <a:pt x="21600" y="299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336" name="Shape 336"/>
          <p:cNvSpPr/>
          <p:nvPr/>
        </p:nvSpPr>
        <p:spPr>
          <a:xfrm>
            <a:off x="6811994" y="3082438"/>
            <a:ext cx="116618" cy="227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5538"/>
                </a:moveTo>
                <a:cubicBezTo>
                  <a:pt x="21600" y="2215"/>
                  <a:pt x="16200" y="0"/>
                  <a:pt x="10800" y="0"/>
                </a:cubicBezTo>
                <a:cubicBezTo>
                  <a:pt x="5400" y="0"/>
                  <a:pt x="0" y="2215"/>
                  <a:pt x="0" y="5538"/>
                </a:cubicBezTo>
                <a:cubicBezTo>
                  <a:pt x="0" y="16615"/>
                  <a:pt x="0" y="16615"/>
                  <a:pt x="0" y="16615"/>
                </a:cubicBezTo>
                <a:cubicBezTo>
                  <a:pt x="0" y="19385"/>
                  <a:pt x="5400" y="21600"/>
                  <a:pt x="10800" y="21600"/>
                </a:cubicBezTo>
                <a:cubicBezTo>
                  <a:pt x="16200" y="21600"/>
                  <a:pt x="21600" y="19385"/>
                  <a:pt x="21600" y="16615"/>
                </a:cubicBezTo>
                <a:lnTo>
                  <a:pt x="21600" y="5538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337" name="Shape 337"/>
          <p:cNvSpPr/>
          <p:nvPr/>
        </p:nvSpPr>
        <p:spPr>
          <a:xfrm>
            <a:off x="7119804" y="2930181"/>
            <a:ext cx="111193" cy="379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991"/>
                </a:moveTo>
                <a:cubicBezTo>
                  <a:pt x="21600" y="1329"/>
                  <a:pt x="17053" y="0"/>
                  <a:pt x="11368" y="0"/>
                </a:cubicBezTo>
                <a:cubicBezTo>
                  <a:pt x="4547" y="0"/>
                  <a:pt x="0" y="1329"/>
                  <a:pt x="0" y="2991"/>
                </a:cubicBezTo>
                <a:cubicBezTo>
                  <a:pt x="0" y="18609"/>
                  <a:pt x="0" y="18609"/>
                  <a:pt x="0" y="18609"/>
                </a:cubicBezTo>
                <a:cubicBezTo>
                  <a:pt x="0" y="20271"/>
                  <a:pt x="4547" y="21600"/>
                  <a:pt x="11368" y="21600"/>
                </a:cubicBezTo>
                <a:cubicBezTo>
                  <a:pt x="17053" y="21600"/>
                  <a:pt x="21600" y="20271"/>
                  <a:pt x="21600" y="18609"/>
                </a:cubicBezTo>
                <a:lnTo>
                  <a:pt x="21600" y="299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338" name="Shape 338"/>
          <p:cNvSpPr/>
          <p:nvPr/>
        </p:nvSpPr>
        <p:spPr>
          <a:xfrm>
            <a:off x="7427617" y="2720823"/>
            <a:ext cx="111193" cy="698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0"/>
                </a:moveTo>
                <a:cubicBezTo>
                  <a:pt x="21600" y="720"/>
                  <a:pt x="17053" y="0"/>
                  <a:pt x="10232" y="0"/>
                </a:cubicBezTo>
                <a:cubicBezTo>
                  <a:pt x="4547" y="0"/>
                  <a:pt x="0" y="720"/>
                  <a:pt x="0" y="1620"/>
                </a:cubicBezTo>
                <a:cubicBezTo>
                  <a:pt x="0" y="19980"/>
                  <a:pt x="0" y="19980"/>
                  <a:pt x="0" y="19980"/>
                </a:cubicBezTo>
                <a:cubicBezTo>
                  <a:pt x="0" y="20880"/>
                  <a:pt x="4547" y="21600"/>
                  <a:pt x="10232" y="21600"/>
                </a:cubicBezTo>
                <a:cubicBezTo>
                  <a:pt x="17053" y="21600"/>
                  <a:pt x="21600" y="20880"/>
                  <a:pt x="21600" y="19980"/>
                </a:cubicBezTo>
                <a:lnTo>
                  <a:pt x="21600" y="162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339" name="Shape 339"/>
          <p:cNvSpPr/>
          <p:nvPr/>
        </p:nvSpPr>
        <p:spPr>
          <a:xfrm>
            <a:off x="7730001" y="2930181"/>
            <a:ext cx="111193" cy="379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991"/>
                </a:moveTo>
                <a:cubicBezTo>
                  <a:pt x="21600" y="1329"/>
                  <a:pt x="17053" y="0"/>
                  <a:pt x="11368" y="0"/>
                </a:cubicBezTo>
                <a:cubicBezTo>
                  <a:pt x="5684" y="0"/>
                  <a:pt x="0" y="1329"/>
                  <a:pt x="0" y="2991"/>
                </a:cubicBezTo>
                <a:cubicBezTo>
                  <a:pt x="0" y="18609"/>
                  <a:pt x="0" y="18609"/>
                  <a:pt x="0" y="18609"/>
                </a:cubicBezTo>
                <a:cubicBezTo>
                  <a:pt x="0" y="20271"/>
                  <a:pt x="5684" y="21600"/>
                  <a:pt x="11368" y="21600"/>
                </a:cubicBezTo>
                <a:cubicBezTo>
                  <a:pt x="17053" y="21600"/>
                  <a:pt x="21600" y="20271"/>
                  <a:pt x="21600" y="18609"/>
                </a:cubicBezTo>
                <a:lnTo>
                  <a:pt x="21600" y="299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340" name="Shape 340"/>
          <p:cNvSpPr/>
          <p:nvPr/>
        </p:nvSpPr>
        <p:spPr>
          <a:xfrm>
            <a:off x="8037814" y="3082438"/>
            <a:ext cx="111193" cy="227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5538"/>
                </a:moveTo>
                <a:cubicBezTo>
                  <a:pt x="21600" y="2215"/>
                  <a:pt x="17053" y="0"/>
                  <a:pt x="10232" y="0"/>
                </a:cubicBezTo>
                <a:cubicBezTo>
                  <a:pt x="4547" y="0"/>
                  <a:pt x="0" y="2215"/>
                  <a:pt x="0" y="5538"/>
                </a:cubicBezTo>
                <a:cubicBezTo>
                  <a:pt x="0" y="16615"/>
                  <a:pt x="0" y="16615"/>
                  <a:pt x="0" y="16615"/>
                </a:cubicBezTo>
                <a:cubicBezTo>
                  <a:pt x="0" y="19385"/>
                  <a:pt x="4547" y="21600"/>
                  <a:pt x="10232" y="21600"/>
                </a:cubicBezTo>
                <a:cubicBezTo>
                  <a:pt x="17053" y="21600"/>
                  <a:pt x="21600" y="19385"/>
                  <a:pt x="21600" y="16615"/>
                </a:cubicBezTo>
                <a:lnTo>
                  <a:pt x="21600" y="5538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914400">
              <a:defRPr b="1" sz="3000">
                <a:solidFill>
                  <a:srgbClr val="0096D6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pPr>
          </a:p>
        </p:txBody>
      </p:sp>
      <p:sp>
        <p:nvSpPr>
          <p:cNvPr id="341" name="Shape 341"/>
          <p:cNvSpPr/>
          <p:nvPr/>
        </p:nvSpPr>
        <p:spPr>
          <a:xfrm>
            <a:off x="644690" y="3060487"/>
            <a:ext cx="2517387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 b="1" sz="3600">
                <a:solidFill>
                  <a:srgbClr val="FFFFFF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Thank you.</a:t>
            </a:r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251373" y="6590479"/>
            <a:ext cx="3291927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1059" tIns="41059" rIns="41059" bIns="41059" anchor="b">
            <a:spAutoFit/>
          </a:bodyPr>
          <a:lstStyle>
            <a:lvl1pPr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© 2014 Cisco and/or its affiliates. All rights reserved.</a:t>
            </a:r>
          </a:p>
        </p:txBody>
      </p:sp>
      <p:sp>
        <p:nvSpPr>
          <p:cNvPr id="344" name="Shape 344"/>
          <p:cNvSpPr/>
          <p:nvPr/>
        </p:nvSpPr>
        <p:spPr>
          <a:xfrm>
            <a:off x="8722001" y="6584642"/>
            <a:ext cx="187950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059" tIns="41059" rIns="41059" bIns="41059" anchor="b">
            <a:spAutoFit/>
          </a:bodyPr>
          <a:lstStyle>
            <a:lvl1pPr algn="r"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‹#›</a:t>
            </a:r>
          </a:p>
        </p:txBody>
      </p:sp>
      <p:pic>
        <p:nvPicPr>
          <p:cNvPr id="345" name="image1.jpeg" descr="bottom bar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375" y="6378338"/>
            <a:ext cx="8477250" cy="162914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Shape 346"/>
          <p:cNvSpPr/>
          <p:nvPr>
            <p:ph type="title"/>
          </p:nvPr>
        </p:nvSpPr>
        <p:spPr>
          <a:xfrm>
            <a:off x="229700" y="0"/>
            <a:ext cx="8588865" cy="1270415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>
              <a:lnSpc>
                <a:spcPct val="80000"/>
              </a:lnSpc>
              <a:defRPr spc="-100" sz="3600">
                <a:solidFill>
                  <a:srgbClr val="008B8C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3600">
                <a:solidFill>
                  <a:srgbClr val="008B8C"/>
                </a:solidFill>
              </a:rPr>
              <a:t>Title Text</a:t>
            </a:r>
          </a:p>
        </p:txBody>
      </p:sp>
      <p:sp>
        <p:nvSpPr>
          <p:cNvPr id="347" name="Shape 347"/>
          <p:cNvSpPr/>
          <p:nvPr>
            <p:ph type="body" idx="1"/>
          </p:nvPr>
        </p:nvSpPr>
        <p:spPr>
          <a:xfrm>
            <a:off x="229700" y="1339743"/>
            <a:ext cx="8551443" cy="5518257"/>
          </a:xfrm>
          <a:prstGeom prst="rect">
            <a:avLst/>
          </a:prstGeom>
        </p:spPr>
        <p:txBody>
          <a:bodyPr/>
          <a:lstStyle>
            <a:lvl1pPr marL="228600" indent="-228600" defTabSz="914400">
              <a:lnSpc>
                <a:spcPct val="95000"/>
              </a:lnSpc>
              <a:spcBef>
                <a:spcPts val="1400"/>
              </a:spcBef>
              <a:buClr>
                <a:srgbClr val="6DB344"/>
              </a:buClr>
              <a:buSzPct val="90000"/>
              <a:defRPr sz="2000">
                <a:solidFill>
                  <a:srgbClr val="546568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  <a:lvl2pPr marL="0" indent="0" defTabSz="914400">
              <a:lnSpc>
                <a:spcPct val="95000"/>
              </a:lnSpc>
              <a:spcBef>
                <a:spcPts val="1400"/>
              </a:spcBef>
              <a:buClr>
                <a:srgbClr val="6DB344"/>
              </a:buClr>
              <a:buSzTx/>
              <a:buNone/>
              <a:defRPr sz="2000">
                <a:solidFill>
                  <a:srgbClr val="546568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2pPr>
            <a:lvl3pPr marL="0" indent="0" defTabSz="914400">
              <a:lnSpc>
                <a:spcPct val="95000"/>
              </a:lnSpc>
              <a:spcBef>
                <a:spcPts val="1400"/>
              </a:spcBef>
              <a:buClr>
                <a:srgbClr val="6DB344"/>
              </a:buClr>
              <a:buSzTx/>
              <a:buNone/>
              <a:defRPr sz="2000">
                <a:solidFill>
                  <a:srgbClr val="546568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3pPr>
            <a:lvl4pPr marL="0" indent="0" defTabSz="914400">
              <a:lnSpc>
                <a:spcPct val="95000"/>
              </a:lnSpc>
              <a:spcBef>
                <a:spcPts val="1400"/>
              </a:spcBef>
              <a:buClr>
                <a:srgbClr val="6DB344"/>
              </a:buClr>
              <a:buSzTx/>
              <a:buNone/>
              <a:defRPr sz="2000">
                <a:solidFill>
                  <a:srgbClr val="546568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4pPr>
            <a:lvl5pPr marL="0" indent="0" defTabSz="914400">
              <a:lnSpc>
                <a:spcPct val="95000"/>
              </a:lnSpc>
              <a:spcBef>
                <a:spcPts val="1400"/>
              </a:spcBef>
              <a:buClr>
                <a:srgbClr val="6DB344"/>
              </a:buClr>
              <a:buSzTx/>
              <a:buNone/>
              <a:defRPr sz="2000">
                <a:solidFill>
                  <a:srgbClr val="546568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46568"/>
                </a:solidFill>
              </a:rPr>
              <a:t>Body Level One</a:t>
            </a:r>
            <a:endParaRPr sz="2000">
              <a:solidFill>
                <a:srgbClr val="54656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46568"/>
                </a:solidFill>
              </a:rPr>
              <a:t>Body Level Two</a:t>
            </a:r>
            <a:endParaRPr sz="2000">
              <a:solidFill>
                <a:srgbClr val="54656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46568"/>
                </a:solidFill>
              </a:rPr>
              <a:t>Body Level Three</a:t>
            </a:r>
            <a:endParaRPr sz="2000">
              <a:solidFill>
                <a:srgbClr val="54656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46568"/>
                </a:solidFill>
              </a:rPr>
              <a:t>Body Level Four</a:t>
            </a:r>
            <a:endParaRPr sz="2000">
              <a:solidFill>
                <a:srgbClr val="54656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46568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/>
        </p:nvSpPr>
        <p:spPr>
          <a:xfrm>
            <a:off x="251373" y="6590479"/>
            <a:ext cx="3291927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1059" tIns="41059" rIns="41059" bIns="41059" anchor="b">
            <a:spAutoFit/>
          </a:bodyPr>
          <a:lstStyle>
            <a:lvl1pPr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© 2014 Cisco and/or its affiliates. All rights reserved.</a:t>
            </a:r>
          </a:p>
        </p:txBody>
      </p:sp>
      <p:sp>
        <p:nvSpPr>
          <p:cNvPr id="350" name="Shape 350"/>
          <p:cNvSpPr/>
          <p:nvPr/>
        </p:nvSpPr>
        <p:spPr>
          <a:xfrm>
            <a:off x="8722001" y="6584642"/>
            <a:ext cx="187950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059" tIns="41059" rIns="41059" bIns="41059" anchor="b">
            <a:spAutoFit/>
          </a:bodyPr>
          <a:lstStyle>
            <a:lvl1pPr algn="r"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‹#›</a:t>
            </a:r>
          </a:p>
        </p:txBody>
      </p:sp>
      <p:pic>
        <p:nvPicPr>
          <p:cNvPr id="351" name="image1.jpeg" descr="bottom bar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375" y="6378338"/>
            <a:ext cx="8477250" cy="162914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Shape 352"/>
          <p:cNvSpPr/>
          <p:nvPr>
            <p:ph type="title"/>
          </p:nvPr>
        </p:nvSpPr>
        <p:spPr>
          <a:xfrm>
            <a:off x="655637" y="0"/>
            <a:ext cx="8145464" cy="1295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>
              <a:lnSpc>
                <a:spcPct val="80000"/>
              </a:lnSpc>
              <a:defRPr spc="-100" sz="3600">
                <a:solidFill>
                  <a:srgbClr val="008B8C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3600">
                <a:solidFill>
                  <a:srgbClr val="008B8C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251373" y="6590479"/>
            <a:ext cx="3291927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1059" tIns="41059" rIns="41059" bIns="41059" anchor="b">
            <a:spAutoFit/>
          </a:bodyPr>
          <a:lstStyle>
            <a:lvl1pPr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© 2014 Cisco and/or its affiliates. All rights reserved.</a:t>
            </a:r>
          </a:p>
        </p:txBody>
      </p:sp>
      <p:sp>
        <p:nvSpPr>
          <p:cNvPr id="355" name="Shape 355"/>
          <p:cNvSpPr/>
          <p:nvPr/>
        </p:nvSpPr>
        <p:spPr>
          <a:xfrm>
            <a:off x="8722001" y="6584642"/>
            <a:ext cx="187950" cy="17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059" tIns="41059" rIns="41059" bIns="41059" anchor="b">
            <a:spAutoFit/>
          </a:bodyPr>
          <a:lstStyle>
            <a:lvl1pPr algn="r" defTabSz="814387">
              <a:defRPr b="1" sz="600">
                <a:solidFill>
                  <a:srgbClr val="C0C0C0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00">
                <a:solidFill>
                  <a:srgbClr val="C0C0C0"/>
                </a:solidFill>
              </a:rPr>
              <a:t>‹#›</a:t>
            </a:r>
          </a:p>
        </p:txBody>
      </p:sp>
      <p:pic>
        <p:nvPicPr>
          <p:cNvPr id="356" name="image1.jpeg" descr="bottom bar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375" y="6378338"/>
            <a:ext cx="8477250" cy="162914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Shape 357"/>
          <p:cNvSpPr/>
          <p:nvPr>
            <p:ph type="title"/>
          </p:nvPr>
        </p:nvSpPr>
        <p:spPr>
          <a:xfrm>
            <a:off x="655637" y="0"/>
            <a:ext cx="8145464" cy="1295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>
              <a:lnSpc>
                <a:spcPct val="80000"/>
              </a:lnSpc>
              <a:defRPr spc="-100" sz="3600">
                <a:solidFill>
                  <a:srgbClr val="008B8C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3600">
                <a:solidFill>
                  <a:srgbClr val="008B8C"/>
                </a:solidFill>
              </a:rPr>
              <a:t>Title Text</a:t>
            </a:r>
          </a:p>
        </p:txBody>
      </p:sp>
      <p:sp>
        <p:nvSpPr>
          <p:cNvPr id="358" name="Shape 358"/>
          <p:cNvSpPr/>
          <p:nvPr>
            <p:ph type="body" idx="1"/>
          </p:nvPr>
        </p:nvSpPr>
        <p:spPr>
          <a:xfrm>
            <a:off x="655637" y="1781175"/>
            <a:ext cx="3894140" cy="5076825"/>
          </a:xfrm>
          <a:prstGeom prst="rect">
            <a:avLst/>
          </a:prstGeom>
        </p:spPr>
        <p:txBody>
          <a:bodyPr/>
          <a:lstStyle>
            <a:lvl1pPr marL="228600" indent="-228600" defTabSz="914400">
              <a:lnSpc>
                <a:spcPct val="95000"/>
              </a:lnSpc>
              <a:spcBef>
                <a:spcPts val="1400"/>
              </a:spcBef>
              <a:buClr>
                <a:srgbClr val="6DB344"/>
              </a:buClr>
              <a:buSzPct val="90000"/>
              <a:defRPr sz="2000">
                <a:solidFill>
                  <a:srgbClr val="546568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1pPr>
            <a:lvl2pPr marL="0" indent="0" defTabSz="914400">
              <a:lnSpc>
                <a:spcPct val="95000"/>
              </a:lnSpc>
              <a:spcBef>
                <a:spcPts val="1400"/>
              </a:spcBef>
              <a:buClr>
                <a:srgbClr val="6DB344"/>
              </a:buClr>
              <a:buSzTx/>
              <a:buNone/>
              <a:defRPr sz="2000">
                <a:solidFill>
                  <a:srgbClr val="546568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2pPr>
            <a:lvl3pPr marL="0" indent="0" defTabSz="914400">
              <a:lnSpc>
                <a:spcPct val="95000"/>
              </a:lnSpc>
              <a:spcBef>
                <a:spcPts val="1400"/>
              </a:spcBef>
              <a:buClr>
                <a:srgbClr val="6DB344"/>
              </a:buClr>
              <a:buSzTx/>
              <a:buNone/>
              <a:defRPr sz="2000">
                <a:solidFill>
                  <a:srgbClr val="546568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3pPr>
            <a:lvl4pPr marL="0" indent="0" defTabSz="914400">
              <a:lnSpc>
                <a:spcPct val="95000"/>
              </a:lnSpc>
              <a:spcBef>
                <a:spcPts val="1400"/>
              </a:spcBef>
              <a:buClr>
                <a:srgbClr val="6DB344"/>
              </a:buClr>
              <a:buSzTx/>
              <a:buNone/>
              <a:defRPr sz="2000">
                <a:solidFill>
                  <a:srgbClr val="546568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4pPr>
            <a:lvl5pPr marL="0" indent="0" defTabSz="914400">
              <a:lnSpc>
                <a:spcPct val="95000"/>
              </a:lnSpc>
              <a:spcBef>
                <a:spcPts val="1400"/>
              </a:spcBef>
              <a:buClr>
                <a:srgbClr val="6DB344"/>
              </a:buClr>
              <a:buSzTx/>
              <a:buNone/>
              <a:defRPr sz="2000">
                <a:solidFill>
                  <a:srgbClr val="546568"/>
                </a:solidFill>
                <a:latin typeface="CiscoSans ExtraLight"/>
                <a:ea typeface="CiscoSans ExtraLight"/>
                <a:cs typeface="CiscoSans ExtraLight"/>
                <a:sym typeface="CiscoSans Extra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46568"/>
                </a:solidFill>
              </a:rPr>
              <a:t>Body Level One</a:t>
            </a:r>
            <a:endParaRPr sz="2000">
              <a:solidFill>
                <a:srgbClr val="54656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46568"/>
                </a:solidFill>
              </a:rPr>
              <a:t>Body Level Two</a:t>
            </a:r>
            <a:endParaRPr sz="2000">
              <a:solidFill>
                <a:srgbClr val="54656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46568"/>
                </a:solidFill>
              </a:rPr>
              <a:t>Body Level Three</a:t>
            </a:r>
            <a:endParaRPr sz="2000">
              <a:solidFill>
                <a:srgbClr val="54656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46568"/>
                </a:solidFill>
              </a:rPr>
              <a:t>Body Level Four</a:t>
            </a:r>
            <a:endParaRPr sz="2000">
              <a:solidFill>
                <a:srgbClr val="54656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46568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lors">
    <p:bg>
      <p:bgPr>
        <a:solidFill>
          <a:srgbClr val="F0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roup 365"/>
          <p:cNvGrpSpPr/>
          <p:nvPr/>
        </p:nvGrpSpPr>
        <p:grpSpPr>
          <a:xfrm>
            <a:off x="181507" y="168147"/>
            <a:ext cx="1958077" cy="1527177"/>
            <a:chOff x="0" y="0"/>
            <a:chExt cx="1958076" cy="1527175"/>
          </a:xfrm>
        </p:grpSpPr>
        <p:sp>
          <p:nvSpPr>
            <p:cNvPr id="360" name="Shape 360"/>
            <p:cNvSpPr/>
            <p:nvPr/>
          </p:nvSpPr>
          <p:spPr>
            <a:xfrm>
              <a:off x="76200" y="249918"/>
              <a:ext cx="1675098" cy="441711"/>
            </a:xfrm>
            <a:prstGeom prst="rect">
              <a:avLst/>
            </a:prstGeom>
            <a:solidFill>
              <a:srgbClr val="01BF0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1" name="Shape 361"/>
            <p:cNvSpPr/>
            <p:nvPr/>
          </p:nvSpPr>
          <p:spPr>
            <a:xfrm>
              <a:off x="0" y="1257937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HEX: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01bf01  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x="0" y="691627"/>
              <a:ext cx="920384" cy="55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R: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G: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191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B: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63" name="Shape 363"/>
            <p:cNvSpPr/>
            <p:nvPr/>
          </p:nvSpPr>
          <p:spPr>
            <a:xfrm>
              <a:off x="1037693" y="691627"/>
              <a:ext cx="920384" cy="69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C: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77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M: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Y: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K: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0" y="-1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80000"/>
                </a:lnSpc>
                <a:defRPr b="1"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200"/>
                <a:t>LIGHT GREEN</a:t>
              </a:r>
            </a:p>
          </p:txBody>
        </p:sp>
      </p:grpSp>
      <p:grpSp>
        <p:nvGrpSpPr>
          <p:cNvPr id="371" name="Group 371"/>
          <p:cNvGrpSpPr/>
          <p:nvPr/>
        </p:nvGrpSpPr>
        <p:grpSpPr>
          <a:xfrm>
            <a:off x="2618052" y="168147"/>
            <a:ext cx="1958079" cy="1527177"/>
            <a:chOff x="0" y="0"/>
            <a:chExt cx="1958077" cy="1527175"/>
          </a:xfrm>
        </p:grpSpPr>
        <p:sp>
          <p:nvSpPr>
            <p:cNvPr id="366" name="Shape 366"/>
            <p:cNvSpPr/>
            <p:nvPr/>
          </p:nvSpPr>
          <p:spPr>
            <a:xfrm>
              <a:off x="76200" y="249918"/>
              <a:ext cx="1675099" cy="441711"/>
            </a:xfrm>
            <a:prstGeom prst="rect">
              <a:avLst/>
            </a:prstGeom>
            <a:solidFill>
              <a:srgbClr val="018D0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7" name="Shape 367"/>
            <p:cNvSpPr/>
            <p:nvPr/>
          </p:nvSpPr>
          <p:spPr>
            <a:xfrm>
              <a:off x="0" y="1257937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HEX: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018d01</a:t>
              </a:r>
            </a:p>
          </p:txBody>
        </p:sp>
        <p:sp>
          <p:nvSpPr>
            <p:cNvPr id="368" name="Shape 368"/>
            <p:cNvSpPr/>
            <p:nvPr/>
          </p:nvSpPr>
          <p:spPr>
            <a:xfrm>
              <a:off x="0" y="691627"/>
              <a:ext cx="920383" cy="55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R: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G: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141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B: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69" name="Shape 369"/>
            <p:cNvSpPr/>
            <p:nvPr/>
          </p:nvSpPr>
          <p:spPr>
            <a:xfrm>
              <a:off x="1037694" y="691627"/>
              <a:ext cx="920384" cy="69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C: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86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M: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19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Y: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K: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370" name="Shape 370"/>
            <p:cNvSpPr/>
            <p:nvPr/>
          </p:nvSpPr>
          <p:spPr>
            <a:xfrm>
              <a:off x="0" y="-1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80000"/>
                </a:lnSpc>
                <a:defRPr b="1"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200"/>
                <a:t>DARK GREEN</a:t>
              </a:r>
            </a:p>
          </p:txBody>
        </p:sp>
      </p:grpSp>
      <p:grpSp>
        <p:nvGrpSpPr>
          <p:cNvPr id="377" name="Group 377"/>
          <p:cNvGrpSpPr/>
          <p:nvPr/>
        </p:nvGrpSpPr>
        <p:grpSpPr>
          <a:xfrm>
            <a:off x="181507" y="1844549"/>
            <a:ext cx="1958077" cy="1527176"/>
            <a:chOff x="0" y="0"/>
            <a:chExt cx="1958076" cy="1527175"/>
          </a:xfrm>
        </p:grpSpPr>
        <p:sp>
          <p:nvSpPr>
            <p:cNvPr id="372" name="Shape 372"/>
            <p:cNvSpPr/>
            <p:nvPr/>
          </p:nvSpPr>
          <p:spPr>
            <a:xfrm>
              <a:off x="76200" y="249918"/>
              <a:ext cx="1675098" cy="441711"/>
            </a:xfrm>
            <a:prstGeom prst="rect">
              <a:avLst/>
            </a:prstGeom>
            <a:solidFill>
              <a:srgbClr val="E21D4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3" name="Shape 373"/>
            <p:cNvSpPr/>
            <p:nvPr/>
          </p:nvSpPr>
          <p:spPr>
            <a:xfrm>
              <a:off x="0" y="1257937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HEX: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e21d4c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0" y="691627"/>
              <a:ext cx="920384" cy="55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R: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226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G: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29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B: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76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1037693" y="691627"/>
              <a:ext cx="920384" cy="69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C: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M: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99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Y: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65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K: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76" name="Shape 376"/>
            <p:cNvSpPr/>
            <p:nvPr/>
          </p:nvSpPr>
          <p:spPr>
            <a:xfrm>
              <a:off x="0" y="-1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80000"/>
                </a:lnSpc>
                <a:defRPr b="1"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200"/>
                <a:t>LIGHT RED</a:t>
              </a:r>
            </a:p>
          </p:txBody>
        </p:sp>
      </p:grpSp>
      <p:grpSp>
        <p:nvGrpSpPr>
          <p:cNvPr id="383" name="Group 383"/>
          <p:cNvGrpSpPr/>
          <p:nvPr/>
        </p:nvGrpSpPr>
        <p:grpSpPr>
          <a:xfrm>
            <a:off x="2541852" y="1844549"/>
            <a:ext cx="1958079" cy="1527176"/>
            <a:chOff x="0" y="0"/>
            <a:chExt cx="1958077" cy="1527175"/>
          </a:xfrm>
        </p:grpSpPr>
        <p:sp>
          <p:nvSpPr>
            <p:cNvPr id="378" name="Shape 378"/>
            <p:cNvSpPr/>
            <p:nvPr/>
          </p:nvSpPr>
          <p:spPr>
            <a:xfrm>
              <a:off x="76200" y="249918"/>
              <a:ext cx="1675099" cy="441711"/>
            </a:xfrm>
            <a:prstGeom prst="rect">
              <a:avLst/>
            </a:prstGeom>
            <a:solidFill>
              <a:srgbClr val="CE13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9" name="Shape 379"/>
            <p:cNvSpPr/>
            <p:nvPr/>
          </p:nvSpPr>
          <p:spPr>
            <a:xfrm>
              <a:off x="0" y="1257937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HEX: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ce1340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0" y="691627"/>
              <a:ext cx="920383" cy="55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R: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206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G: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19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B: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64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1037694" y="691627"/>
              <a:ext cx="920384" cy="69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C: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M: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Y: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74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K: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0" y="-1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80000"/>
                </a:lnSpc>
                <a:defRPr b="1"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200"/>
                <a:t>MEDIUM RED</a:t>
              </a:r>
            </a:p>
          </p:txBody>
        </p:sp>
      </p:grpSp>
      <p:grpSp>
        <p:nvGrpSpPr>
          <p:cNvPr id="389" name="Group 389"/>
          <p:cNvGrpSpPr/>
          <p:nvPr/>
        </p:nvGrpSpPr>
        <p:grpSpPr>
          <a:xfrm>
            <a:off x="4902200" y="1844549"/>
            <a:ext cx="1958077" cy="1527176"/>
            <a:chOff x="0" y="0"/>
            <a:chExt cx="1958076" cy="1527175"/>
          </a:xfrm>
        </p:grpSpPr>
        <p:sp>
          <p:nvSpPr>
            <p:cNvPr id="384" name="Shape 384"/>
            <p:cNvSpPr/>
            <p:nvPr/>
          </p:nvSpPr>
          <p:spPr>
            <a:xfrm>
              <a:off x="76200" y="249918"/>
              <a:ext cx="1675098" cy="441711"/>
            </a:xfrm>
            <a:prstGeom prst="rect">
              <a:avLst/>
            </a:prstGeom>
            <a:solidFill>
              <a:srgbClr val="791F3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5" name="Shape 385"/>
            <p:cNvSpPr/>
            <p:nvPr/>
          </p:nvSpPr>
          <p:spPr>
            <a:xfrm>
              <a:off x="0" y="1257937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HEX: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791f3a</a:t>
              </a:r>
            </a:p>
          </p:txBody>
        </p:sp>
        <p:sp>
          <p:nvSpPr>
            <p:cNvPr id="386" name="Shape 386"/>
            <p:cNvSpPr/>
            <p:nvPr/>
          </p:nvSpPr>
          <p:spPr>
            <a:xfrm>
              <a:off x="0" y="691627"/>
              <a:ext cx="920384" cy="55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R: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121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G: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31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B: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58</a:t>
              </a:r>
            </a:p>
          </p:txBody>
        </p:sp>
        <p:sp>
          <p:nvSpPr>
            <p:cNvPr id="387" name="Shape 387"/>
            <p:cNvSpPr/>
            <p:nvPr/>
          </p:nvSpPr>
          <p:spPr>
            <a:xfrm>
              <a:off x="1037693" y="691627"/>
              <a:ext cx="920384" cy="69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C: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36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M: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95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Y: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61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K: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36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0" y="-1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80000"/>
                </a:lnSpc>
                <a:defRPr b="1"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200"/>
                <a:t>DARK RED</a:t>
              </a:r>
            </a:p>
          </p:txBody>
        </p:sp>
      </p:grpSp>
      <p:grpSp>
        <p:nvGrpSpPr>
          <p:cNvPr id="395" name="Group 395"/>
          <p:cNvGrpSpPr/>
          <p:nvPr/>
        </p:nvGrpSpPr>
        <p:grpSpPr>
          <a:xfrm>
            <a:off x="181507" y="3597149"/>
            <a:ext cx="1958077" cy="1527176"/>
            <a:chOff x="0" y="0"/>
            <a:chExt cx="1958076" cy="1527175"/>
          </a:xfrm>
        </p:grpSpPr>
        <p:sp>
          <p:nvSpPr>
            <p:cNvPr id="390" name="Shape 390"/>
            <p:cNvSpPr/>
            <p:nvPr/>
          </p:nvSpPr>
          <p:spPr>
            <a:xfrm>
              <a:off x="76200" y="249918"/>
              <a:ext cx="1675098" cy="441711"/>
            </a:xfrm>
            <a:prstGeom prst="rect">
              <a:avLst/>
            </a:prstGeom>
            <a:solidFill>
              <a:srgbClr val="17DAE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1" name="Shape 391"/>
            <p:cNvSpPr/>
            <p:nvPr/>
          </p:nvSpPr>
          <p:spPr>
            <a:xfrm>
              <a:off x="0" y="1257937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HEX: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17dae8</a:t>
              </a:r>
            </a:p>
          </p:txBody>
        </p:sp>
        <p:sp>
          <p:nvSpPr>
            <p:cNvPr id="392" name="Shape 392"/>
            <p:cNvSpPr/>
            <p:nvPr/>
          </p:nvSpPr>
          <p:spPr>
            <a:xfrm>
              <a:off x="0" y="691627"/>
              <a:ext cx="920384" cy="55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R: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G: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218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B: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232</a:t>
              </a:r>
            </a:p>
          </p:txBody>
        </p:sp>
        <p:sp>
          <p:nvSpPr>
            <p:cNvPr id="393" name="Shape 393"/>
            <p:cNvSpPr/>
            <p:nvPr/>
          </p:nvSpPr>
          <p:spPr>
            <a:xfrm>
              <a:off x="1037693" y="691627"/>
              <a:ext cx="920384" cy="69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C: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61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M: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Y: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K: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394" name="Shape 394"/>
            <p:cNvSpPr/>
            <p:nvPr/>
          </p:nvSpPr>
          <p:spPr>
            <a:xfrm>
              <a:off x="0" y="-1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80000"/>
                </a:lnSpc>
                <a:defRPr b="1"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200"/>
                <a:t>LIGHT BLUE</a:t>
              </a:r>
            </a:p>
          </p:txBody>
        </p:sp>
      </p:grpSp>
      <p:grpSp>
        <p:nvGrpSpPr>
          <p:cNvPr id="401" name="Group 401"/>
          <p:cNvGrpSpPr/>
          <p:nvPr/>
        </p:nvGrpSpPr>
        <p:grpSpPr>
          <a:xfrm>
            <a:off x="2541852" y="3597149"/>
            <a:ext cx="1958079" cy="1527176"/>
            <a:chOff x="0" y="0"/>
            <a:chExt cx="1958077" cy="1527175"/>
          </a:xfrm>
        </p:grpSpPr>
        <p:sp>
          <p:nvSpPr>
            <p:cNvPr id="396" name="Shape 396"/>
            <p:cNvSpPr/>
            <p:nvPr/>
          </p:nvSpPr>
          <p:spPr>
            <a:xfrm>
              <a:off x="76200" y="249918"/>
              <a:ext cx="1675099" cy="441711"/>
            </a:xfrm>
            <a:prstGeom prst="rect">
              <a:avLst/>
            </a:prstGeom>
            <a:solidFill>
              <a:srgbClr val="20B6C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7" name="Shape 397"/>
            <p:cNvSpPr/>
            <p:nvPr/>
          </p:nvSpPr>
          <p:spPr>
            <a:xfrm>
              <a:off x="0" y="1257937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HEX: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20b6c1</a:t>
              </a:r>
            </a:p>
          </p:txBody>
        </p:sp>
        <p:sp>
          <p:nvSpPr>
            <p:cNvPr id="398" name="Shape 398"/>
            <p:cNvSpPr/>
            <p:nvPr/>
          </p:nvSpPr>
          <p:spPr>
            <a:xfrm>
              <a:off x="0" y="691627"/>
              <a:ext cx="920383" cy="55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R: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G: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182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B: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193</a:t>
              </a:r>
            </a:p>
          </p:txBody>
        </p:sp>
        <p:sp>
          <p:nvSpPr>
            <p:cNvPr id="399" name="Shape 399"/>
            <p:cNvSpPr/>
            <p:nvPr/>
          </p:nvSpPr>
          <p:spPr>
            <a:xfrm>
              <a:off x="1037694" y="691627"/>
              <a:ext cx="920384" cy="69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C: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72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M: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Y: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26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K: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400" name="Shape 400"/>
            <p:cNvSpPr/>
            <p:nvPr/>
          </p:nvSpPr>
          <p:spPr>
            <a:xfrm>
              <a:off x="0" y="-1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80000"/>
                </a:lnSpc>
                <a:defRPr b="1"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200"/>
                <a:t>MEDIUM BLUE</a:t>
              </a:r>
            </a:p>
          </p:txBody>
        </p:sp>
      </p:grpSp>
      <p:grpSp>
        <p:nvGrpSpPr>
          <p:cNvPr id="407" name="Group 407"/>
          <p:cNvGrpSpPr/>
          <p:nvPr/>
        </p:nvGrpSpPr>
        <p:grpSpPr>
          <a:xfrm>
            <a:off x="4902200" y="3597149"/>
            <a:ext cx="1958077" cy="1527176"/>
            <a:chOff x="0" y="0"/>
            <a:chExt cx="1958076" cy="1527175"/>
          </a:xfrm>
        </p:grpSpPr>
        <p:sp>
          <p:nvSpPr>
            <p:cNvPr id="402" name="Shape 402"/>
            <p:cNvSpPr/>
            <p:nvPr/>
          </p:nvSpPr>
          <p:spPr>
            <a:xfrm>
              <a:off x="76200" y="249918"/>
              <a:ext cx="1675098" cy="441711"/>
            </a:xfrm>
            <a:prstGeom prst="rect">
              <a:avLst/>
            </a:prstGeom>
            <a:solidFill>
              <a:srgbClr val="0077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3" name="Shape 403"/>
            <p:cNvSpPr/>
            <p:nvPr/>
          </p:nvSpPr>
          <p:spPr>
            <a:xfrm>
              <a:off x="0" y="1257937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HEX: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007794</a:t>
              </a:r>
            </a:p>
          </p:txBody>
        </p:sp>
        <p:sp>
          <p:nvSpPr>
            <p:cNvPr id="404" name="Shape 404"/>
            <p:cNvSpPr/>
            <p:nvPr/>
          </p:nvSpPr>
          <p:spPr>
            <a:xfrm>
              <a:off x="0" y="691627"/>
              <a:ext cx="920384" cy="55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R: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G: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119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B: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148</a:t>
              </a:r>
            </a:p>
          </p:txBody>
        </p:sp>
        <p:sp>
          <p:nvSpPr>
            <p:cNvPr id="405" name="Shape 405"/>
            <p:cNvSpPr/>
            <p:nvPr/>
          </p:nvSpPr>
          <p:spPr>
            <a:xfrm>
              <a:off x="1037693" y="691627"/>
              <a:ext cx="920384" cy="69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C: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88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M: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42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Y: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K: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406" name="Shape 406"/>
            <p:cNvSpPr/>
            <p:nvPr/>
          </p:nvSpPr>
          <p:spPr>
            <a:xfrm>
              <a:off x="0" y="-1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80000"/>
                </a:lnSpc>
                <a:defRPr b="1"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200"/>
                <a:t>DARK BLUE</a:t>
              </a:r>
            </a:p>
          </p:txBody>
        </p:sp>
      </p:grpSp>
      <p:grpSp>
        <p:nvGrpSpPr>
          <p:cNvPr id="413" name="Group 413"/>
          <p:cNvGrpSpPr/>
          <p:nvPr/>
        </p:nvGrpSpPr>
        <p:grpSpPr>
          <a:xfrm>
            <a:off x="181507" y="5273549"/>
            <a:ext cx="1958077" cy="1527176"/>
            <a:chOff x="0" y="0"/>
            <a:chExt cx="1958076" cy="1527175"/>
          </a:xfrm>
        </p:grpSpPr>
        <p:sp>
          <p:nvSpPr>
            <p:cNvPr id="408" name="Shape 408"/>
            <p:cNvSpPr/>
            <p:nvPr/>
          </p:nvSpPr>
          <p:spPr>
            <a:xfrm>
              <a:off x="76200" y="249918"/>
              <a:ext cx="1675098" cy="441711"/>
            </a:xfrm>
            <a:prstGeom prst="rect">
              <a:avLst/>
            </a:prstGeom>
            <a:solidFill>
              <a:srgbClr val="2264D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9" name="Shape 409"/>
            <p:cNvSpPr/>
            <p:nvPr/>
          </p:nvSpPr>
          <p:spPr>
            <a:xfrm>
              <a:off x="0" y="1257937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HEX: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2264d0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0" y="691627"/>
              <a:ext cx="920384" cy="55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R: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34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G: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B: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208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1037693" y="691627"/>
              <a:ext cx="920384" cy="69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C: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83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M: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63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Y: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K: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412" name="Shape 412"/>
            <p:cNvSpPr/>
            <p:nvPr/>
          </p:nvSpPr>
          <p:spPr>
            <a:xfrm>
              <a:off x="0" y="-1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80000"/>
                </a:lnSpc>
                <a:defRPr b="1"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200"/>
                <a:t>LIGHT NAVY</a:t>
              </a:r>
            </a:p>
          </p:txBody>
        </p:sp>
      </p:grpSp>
      <p:grpSp>
        <p:nvGrpSpPr>
          <p:cNvPr id="419" name="Group 419"/>
          <p:cNvGrpSpPr/>
          <p:nvPr/>
        </p:nvGrpSpPr>
        <p:grpSpPr>
          <a:xfrm>
            <a:off x="2541852" y="5273549"/>
            <a:ext cx="1958079" cy="1527176"/>
            <a:chOff x="0" y="0"/>
            <a:chExt cx="1958077" cy="1527175"/>
          </a:xfrm>
        </p:grpSpPr>
        <p:sp>
          <p:nvSpPr>
            <p:cNvPr id="414" name="Shape 414"/>
            <p:cNvSpPr/>
            <p:nvPr/>
          </p:nvSpPr>
          <p:spPr>
            <a:xfrm>
              <a:off x="76200" y="249918"/>
              <a:ext cx="1675099" cy="441711"/>
            </a:xfrm>
            <a:prstGeom prst="rect">
              <a:avLst/>
            </a:prstGeom>
            <a:solidFill>
              <a:srgbClr val="1161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5" name="Shape 415"/>
            <p:cNvSpPr/>
            <p:nvPr/>
          </p:nvSpPr>
          <p:spPr>
            <a:xfrm>
              <a:off x="0" y="1257937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HEX: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116199</a:t>
              </a:r>
            </a:p>
          </p:txBody>
        </p:sp>
        <p:sp>
          <p:nvSpPr>
            <p:cNvPr id="416" name="Shape 416"/>
            <p:cNvSpPr/>
            <p:nvPr/>
          </p:nvSpPr>
          <p:spPr>
            <a:xfrm>
              <a:off x="0" y="691627"/>
              <a:ext cx="920383" cy="55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R: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17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G: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97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B: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153</a:t>
              </a:r>
            </a:p>
          </p:txBody>
        </p:sp>
        <p:sp>
          <p:nvSpPr>
            <p:cNvPr id="417" name="Shape 417"/>
            <p:cNvSpPr/>
            <p:nvPr/>
          </p:nvSpPr>
          <p:spPr>
            <a:xfrm>
              <a:off x="1037694" y="691627"/>
              <a:ext cx="920384" cy="69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C: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93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M: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63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Y: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K: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418" name="Shape 418"/>
            <p:cNvSpPr/>
            <p:nvPr/>
          </p:nvSpPr>
          <p:spPr>
            <a:xfrm>
              <a:off x="0" y="-1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80000"/>
                </a:lnSpc>
                <a:defRPr b="1"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200"/>
                <a:t>MEDIUM NAVY</a:t>
              </a:r>
            </a:p>
          </p:txBody>
        </p:sp>
      </p:grpSp>
      <p:grpSp>
        <p:nvGrpSpPr>
          <p:cNvPr id="425" name="Group 425"/>
          <p:cNvGrpSpPr/>
          <p:nvPr/>
        </p:nvGrpSpPr>
        <p:grpSpPr>
          <a:xfrm>
            <a:off x="4902200" y="5273549"/>
            <a:ext cx="1958077" cy="1527176"/>
            <a:chOff x="0" y="0"/>
            <a:chExt cx="1958076" cy="1527175"/>
          </a:xfrm>
        </p:grpSpPr>
        <p:sp>
          <p:nvSpPr>
            <p:cNvPr id="420" name="Shape 420"/>
            <p:cNvSpPr/>
            <p:nvPr/>
          </p:nvSpPr>
          <p:spPr>
            <a:xfrm>
              <a:off x="76200" y="249918"/>
              <a:ext cx="1675098" cy="441711"/>
            </a:xfrm>
            <a:prstGeom prst="rect">
              <a:avLst/>
            </a:prstGeom>
            <a:solidFill>
              <a:srgbClr val="2848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21" name="Shape 421"/>
            <p:cNvSpPr/>
            <p:nvPr/>
          </p:nvSpPr>
          <p:spPr>
            <a:xfrm>
              <a:off x="0" y="1257937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HEX: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28485f</a:t>
              </a:r>
            </a:p>
          </p:txBody>
        </p:sp>
        <p:sp>
          <p:nvSpPr>
            <p:cNvPr id="422" name="Shape 422"/>
            <p:cNvSpPr/>
            <p:nvPr/>
          </p:nvSpPr>
          <p:spPr>
            <a:xfrm>
              <a:off x="0" y="691627"/>
              <a:ext cx="920384" cy="55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R:  4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G: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72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B: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95</a:t>
              </a:r>
            </a:p>
          </p:txBody>
        </p:sp>
        <p:sp>
          <p:nvSpPr>
            <p:cNvPr id="423" name="Shape 423"/>
            <p:cNvSpPr/>
            <p:nvPr/>
          </p:nvSpPr>
          <p:spPr>
            <a:xfrm>
              <a:off x="1037693" y="691627"/>
              <a:ext cx="920384" cy="69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C: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88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M: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66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Y: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43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K: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29</a:t>
              </a:r>
            </a:p>
          </p:txBody>
        </p:sp>
        <p:sp>
          <p:nvSpPr>
            <p:cNvPr id="424" name="Shape 424"/>
            <p:cNvSpPr/>
            <p:nvPr/>
          </p:nvSpPr>
          <p:spPr>
            <a:xfrm>
              <a:off x="0" y="-1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80000"/>
                </a:lnSpc>
                <a:defRPr b="1"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200"/>
                <a:t>DARK BLUE</a:t>
              </a:r>
            </a:p>
          </p:txBody>
        </p:sp>
      </p:grpSp>
      <p:grpSp>
        <p:nvGrpSpPr>
          <p:cNvPr id="431" name="Group 431"/>
          <p:cNvGrpSpPr/>
          <p:nvPr/>
        </p:nvGrpSpPr>
        <p:grpSpPr>
          <a:xfrm>
            <a:off x="4889500" y="168147"/>
            <a:ext cx="1958077" cy="1527177"/>
            <a:chOff x="0" y="0"/>
            <a:chExt cx="1958076" cy="1527175"/>
          </a:xfrm>
        </p:grpSpPr>
        <p:sp>
          <p:nvSpPr>
            <p:cNvPr id="426" name="Shape 426"/>
            <p:cNvSpPr/>
            <p:nvPr/>
          </p:nvSpPr>
          <p:spPr>
            <a:xfrm>
              <a:off x="76200" y="249918"/>
              <a:ext cx="1675098" cy="441711"/>
            </a:xfrm>
            <a:prstGeom prst="rect">
              <a:avLst/>
            </a:prstGeom>
            <a:solidFill>
              <a:srgbClr val="ADD82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27" name="Shape 427"/>
            <p:cNvSpPr/>
            <p:nvPr/>
          </p:nvSpPr>
          <p:spPr>
            <a:xfrm>
              <a:off x="0" y="1257937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HEX: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add82f</a:t>
              </a:r>
            </a:p>
          </p:txBody>
        </p:sp>
        <p:sp>
          <p:nvSpPr>
            <p:cNvPr id="428" name="Shape 428"/>
            <p:cNvSpPr/>
            <p:nvPr/>
          </p:nvSpPr>
          <p:spPr>
            <a:xfrm>
              <a:off x="0" y="691627"/>
              <a:ext cx="920384" cy="55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R: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173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G: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216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B: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47</a:t>
              </a:r>
            </a:p>
          </p:txBody>
        </p:sp>
        <p:sp>
          <p:nvSpPr>
            <p:cNvPr id="429" name="Shape 429"/>
            <p:cNvSpPr/>
            <p:nvPr/>
          </p:nvSpPr>
          <p:spPr>
            <a:xfrm>
              <a:off x="1037693" y="691627"/>
              <a:ext cx="920384" cy="69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C: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37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M: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Y: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99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K: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430" name="Shape 430"/>
            <p:cNvSpPr/>
            <p:nvPr/>
          </p:nvSpPr>
          <p:spPr>
            <a:xfrm>
              <a:off x="0" y="-1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80000"/>
                </a:lnSpc>
                <a:defRPr b="1"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200"/>
                <a:t>LIGHT YELLOW</a:t>
              </a:r>
            </a:p>
          </p:txBody>
        </p:sp>
      </p:grpSp>
      <p:grpSp>
        <p:nvGrpSpPr>
          <p:cNvPr id="437" name="Group 437"/>
          <p:cNvGrpSpPr/>
          <p:nvPr/>
        </p:nvGrpSpPr>
        <p:grpSpPr>
          <a:xfrm>
            <a:off x="7043066" y="168147"/>
            <a:ext cx="1958078" cy="1527177"/>
            <a:chOff x="0" y="0"/>
            <a:chExt cx="1958077" cy="1527175"/>
          </a:xfrm>
        </p:grpSpPr>
        <p:sp>
          <p:nvSpPr>
            <p:cNvPr id="432" name="Shape 432"/>
            <p:cNvSpPr/>
            <p:nvPr/>
          </p:nvSpPr>
          <p:spPr>
            <a:xfrm>
              <a:off x="76200" y="249918"/>
              <a:ext cx="1675099" cy="441711"/>
            </a:xfrm>
            <a:prstGeom prst="rect">
              <a:avLst/>
            </a:prstGeom>
            <a:solidFill>
              <a:srgbClr val="778A3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3" name="Shape 433"/>
            <p:cNvSpPr/>
            <p:nvPr/>
          </p:nvSpPr>
          <p:spPr>
            <a:xfrm>
              <a:off x="0" y="1257937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HEX: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778a3c</a:t>
              </a:r>
            </a:p>
          </p:txBody>
        </p:sp>
        <p:sp>
          <p:nvSpPr>
            <p:cNvPr id="434" name="Shape 434"/>
            <p:cNvSpPr/>
            <p:nvPr/>
          </p:nvSpPr>
          <p:spPr>
            <a:xfrm>
              <a:off x="0" y="691627"/>
              <a:ext cx="920383" cy="55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R: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119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G: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138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B: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60</a:t>
              </a:r>
            </a:p>
          </p:txBody>
        </p:sp>
        <p:sp>
          <p:nvSpPr>
            <p:cNvPr id="435" name="Shape 435"/>
            <p:cNvSpPr/>
            <p:nvPr/>
          </p:nvSpPr>
          <p:spPr>
            <a:xfrm>
              <a:off x="1037694" y="691627"/>
              <a:ext cx="920384" cy="69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C: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56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M: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Y: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97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K: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10</a:t>
              </a:r>
            </a:p>
          </p:txBody>
        </p:sp>
        <p:sp>
          <p:nvSpPr>
            <p:cNvPr id="436" name="Shape 436"/>
            <p:cNvSpPr/>
            <p:nvPr/>
          </p:nvSpPr>
          <p:spPr>
            <a:xfrm>
              <a:off x="0" y="-1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80000"/>
                </a:lnSpc>
                <a:defRPr b="1"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200"/>
                <a:t>DARK YELLOW</a:t>
              </a:r>
            </a:p>
          </p:txBody>
        </p:sp>
      </p:grpSp>
      <p:grpSp>
        <p:nvGrpSpPr>
          <p:cNvPr id="443" name="Group 443"/>
          <p:cNvGrpSpPr/>
          <p:nvPr/>
        </p:nvGrpSpPr>
        <p:grpSpPr>
          <a:xfrm>
            <a:off x="7069055" y="1844549"/>
            <a:ext cx="1958077" cy="1527176"/>
            <a:chOff x="0" y="0"/>
            <a:chExt cx="1958076" cy="1527175"/>
          </a:xfrm>
        </p:grpSpPr>
        <p:sp>
          <p:nvSpPr>
            <p:cNvPr id="438" name="Shape 438"/>
            <p:cNvSpPr/>
            <p:nvPr/>
          </p:nvSpPr>
          <p:spPr>
            <a:xfrm>
              <a:off x="76200" y="249918"/>
              <a:ext cx="1675098" cy="441711"/>
            </a:xfrm>
            <a:prstGeom prst="rect">
              <a:avLst/>
            </a:prstGeom>
            <a:solidFill>
              <a:srgbClr val="1F2B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9" name="Shape 439"/>
            <p:cNvSpPr/>
            <p:nvPr/>
          </p:nvSpPr>
          <p:spPr>
            <a:xfrm>
              <a:off x="0" y="1257937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HEX: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1f2b33</a:t>
              </a:r>
            </a:p>
          </p:txBody>
        </p:sp>
        <p:sp>
          <p:nvSpPr>
            <p:cNvPr id="440" name="Shape 440"/>
            <p:cNvSpPr/>
            <p:nvPr/>
          </p:nvSpPr>
          <p:spPr>
            <a:xfrm>
              <a:off x="0" y="691627"/>
              <a:ext cx="920384" cy="55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R: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31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G: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43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B: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51</a:t>
              </a:r>
            </a:p>
          </p:txBody>
        </p:sp>
        <p:sp>
          <p:nvSpPr>
            <p:cNvPr id="441" name="Shape 441"/>
            <p:cNvSpPr/>
            <p:nvPr/>
          </p:nvSpPr>
          <p:spPr>
            <a:xfrm>
              <a:off x="1037693" y="691627"/>
              <a:ext cx="920384" cy="69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C: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82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M: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68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Y: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57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K: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61</a:t>
              </a:r>
            </a:p>
          </p:txBody>
        </p:sp>
        <p:sp>
          <p:nvSpPr>
            <p:cNvPr id="442" name="Shape 442"/>
            <p:cNvSpPr/>
            <p:nvPr/>
          </p:nvSpPr>
          <p:spPr>
            <a:xfrm>
              <a:off x="0" y="-1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80000"/>
                </a:lnSpc>
                <a:defRPr b="1"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200"/>
                <a:t>DARK GREY</a:t>
              </a:r>
            </a:p>
          </p:txBody>
        </p:sp>
      </p:grpSp>
      <p:grpSp>
        <p:nvGrpSpPr>
          <p:cNvPr id="449" name="Group 449"/>
          <p:cNvGrpSpPr/>
          <p:nvPr/>
        </p:nvGrpSpPr>
        <p:grpSpPr>
          <a:xfrm>
            <a:off x="7069055" y="3597149"/>
            <a:ext cx="1958077" cy="1527176"/>
            <a:chOff x="0" y="0"/>
            <a:chExt cx="1958076" cy="1527175"/>
          </a:xfrm>
        </p:grpSpPr>
        <p:sp>
          <p:nvSpPr>
            <p:cNvPr id="444" name="Shape 444"/>
            <p:cNvSpPr/>
            <p:nvPr/>
          </p:nvSpPr>
          <p:spPr>
            <a:xfrm>
              <a:off x="76200" y="249918"/>
              <a:ext cx="1675098" cy="441711"/>
            </a:xfrm>
            <a:prstGeom prst="rect">
              <a:avLst/>
            </a:prstGeom>
            <a:solidFill>
              <a:srgbClr val="47545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5" name="Shape 445"/>
            <p:cNvSpPr/>
            <p:nvPr/>
          </p:nvSpPr>
          <p:spPr>
            <a:xfrm>
              <a:off x="0" y="1257937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HEX: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47545d</a:t>
              </a:r>
            </a:p>
          </p:txBody>
        </p:sp>
        <p:sp>
          <p:nvSpPr>
            <p:cNvPr id="446" name="Shape 446"/>
            <p:cNvSpPr/>
            <p:nvPr/>
          </p:nvSpPr>
          <p:spPr>
            <a:xfrm>
              <a:off x="0" y="691627"/>
              <a:ext cx="920384" cy="55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R: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71	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G: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84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B: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93</a:t>
              </a:r>
            </a:p>
          </p:txBody>
        </p:sp>
        <p:sp>
          <p:nvSpPr>
            <p:cNvPr id="447" name="Shape 447"/>
            <p:cNvSpPr/>
            <p:nvPr/>
          </p:nvSpPr>
          <p:spPr>
            <a:xfrm>
              <a:off x="1037693" y="691627"/>
              <a:ext cx="920384" cy="69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C: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73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M: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58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Y: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49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K: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29</a:t>
              </a:r>
            </a:p>
          </p:txBody>
        </p:sp>
        <p:sp>
          <p:nvSpPr>
            <p:cNvPr id="448" name="Shape 448"/>
            <p:cNvSpPr/>
            <p:nvPr/>
          </p:nvSpPr>
          <p:spPr>
            <a:xfrm>
              <a:off x="0" y="-1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80000"/>
                </a:lnSpc>
                <a:defRPr b="1"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200"/>
                <a:t>MEDIUM GREY</a:t>
              </a:r>
            </a:p>
          </p:txBody>
        </p:sp>
      </p:grpSp>
      <p:grpSp>
        <p:nvGrpSpPr>
          <p:cNvPr id="455" name="Group 455"/>
          <p:cNvGrpSpPr/>
          <p:nvPr/>
        </p:nvGrpSpPr>
        <p:grpSpPr>
          <a:xfrm>
            <a:off x="7069055" y="5273549"/>
            <a:ext cx="1958077" cy="1527176"/>
            <a:chOff x="0" y="0"/>
            <a:chExt cx="1958076" cy="1527175"/>
          </a:xfrm>
        </p:grpSpPr>
        <p:sp>
          <p:nvSpPr>
            <p:cNvPr id="450" name="Shape 450"/>
            <p:cNvSpPr/>
            <p:nvPr/>
          </p:nvSpPr>
          <p:spPr>
            <a:xfrm>
              <a:off x="76200" y="249918"/>
              <a:ext cx="1675098" cy="441711"/>
            </a:xfrm>
            <a:prstGeom prst="rect">
              <a:avLst/>
            </a:prstGeom>
            <a:solidFill>
              <a:srgbClr val="BBBF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51" name="Shape 451"/>
            <p:cNvSpPr/>
            <p:nvPr/>
          </p:nvSpPr>
          <p:spPr>
            <a:xfrm>
              <a:off x="0" y="1257937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HEX: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bbbfbf</a:t>
              </a:r>
            </a:p>
          </p:txBody>
        </p:sp>
        <p:sp>
          <p:nvSpPr>
            <p:cNvPr id="452" name="Shape 452"/>
            <p:cNvSpPr/>
            <p:nvPr/>
          </p:nvSpPr>
          <p:spPr>
            <a:xfrm>
              <a:off x="0" y="691627"/>
              <a:ext cx="920384" cy="553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R: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187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G: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191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B: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191</a:t>
              </a:r>
            </a:p>
          </p:txBody>
        </p:sp>
        <p:sp>
          <p:nvSpPr>
            <p:cNvPr id="453" name="Shape 453"/>
            <p:cNvSpPr/>
            <p:nvPr/>
          </p:nvSpPr>
          <p:spPr>
            <a:xfrm>
              <a:off x="1037693" y="691627"/>
              <a:ext cx="920384" cy="6959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C: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27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M: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19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Y: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21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80000"/>
                </a:lnSpc>
              </a:pPr>
              <a:r>
                <a:rPr b="1" sz="1200">
                  <a:latin typeface="Calibri"/>
                  <a:ea typeface="Calibri"/>
                  <a:cs typeface="Calibri"/>
                  <a:sym typeface="Calibri"/>
                </a:rPr>
                <a:t>K: 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454" name="Shape 454"/>
            <p:cNvSpPr/>
            <p:nvPr/>
          </p:nvSpPr>
          <p:spPr>
            <a:xfrm>
              <a:off x="0" y="-1"/>
              <a:ext cx="167509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80000"/>
                </a:lnSpc>
                <a:defRPr b="1"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200"/>
                <a:t>LIGHT GREY</a:t>
              </a:r>
            </a:p>
          </p:txBody>
        </p:sp>
      </p:grp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/>
        </p:nvSpPr>
        <p:spPr>
          <a:xfrm>
            <a:off x="15965" y="6072280"/>
            <a:ext cx="7259385" cy="898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/>
            <a:r>
              <a:rPr sz="2000">
                <a:solidFill>
                  <a:srgbClr val="EFC71F"/>
                </a:solidFill>
                <a:latin typeface="Futura"/>
                <a:ea typeface="Futura"/>
                <a:cs typeface="Futura"/>
                <a:sym typeface="Futura"/>
              </a:rPr>
              <a:t>H</a:t>
            </a:r>
            <a:r>
              <a:rPr baseline="-25000" sz="2000">
                <a:solidFill>
                  <a:srgbClr val="EFC71F"/>
                </a:solidFill>
                <a:latin typeface="Futura"/>
                <a:ea typeface="Futura"/>
                <a:cs typeface="Futura"/>
                <a:sym typeface="Futura"/>
              </a:rPr>
              <a:t>2</a:t>
            </a:r>
            <a:r>
              <a:rPr sz="2000">
                <a:solidFill>
                  <a:srgbClr val="EFC71F"/>
                </a:solidFill>
                <a:latin typeface="Futura"/>
                <a:ea typeface="Futura"/>
                <a:cs typeface="Futura"/>
                <a:sym typeface="Futura"/>
              </a:rPr>
              <a:t>O</a:t>
            </a:r>
            <a:r>
              <a:rPr sz="1600">
                <a:solidFill>
                  <a:srgbClr val="808080"/>
                </a:solidFill>
                <a:latin typeface="Futura"/>
                <a:ea typeface="Futura"/>
                <a:cs typeface="Futura"/>
                <a:sym typeface="Futura"/>
              </a:rPr>
              <a:t>.ai</a:t>
            </a:r>
            <a:br>
              <a:rPr sz="1600">
                <a:solidFill>
                  <a:srgbClr val="808080"/>
                </a:solidFill>
                <a:latin typeface="Futura"/>
                <a:ea typeface="Futura"/>
                <a:cs typeface="Futura"/>
                <a:sym typeface="Futura"/>
              </a:rPr>
            </a:br>
            <a:r>
              <a:rPr sz="1200">
                <a:solidFill>
                  <a:srgbClr val="EFC71F"/>
                </a:solidFill>
                <a:latin typeface="Futura"/>
                <a:ea typeface="Futura"/>
                <a:cs typeface="Futura"/>
                <a:sym typeface="Futura"/>
              </a:rPr>
              <a:t>Machine </a:t>
            </a:r>
            <a:r>
              <a:rPr sz="1200">
                <a:solidFill>
                  <a:srgbClr val="7F7F7F"/>
                </a:solidFill>
                <a:latin typeface="Futura"/>
                <a:ea typeface="Futura"/>
                <a:cs typeface="Futura"/>
                <a:sym typeface="Futura"/>
              </a:rPr>
              <a:t>Intelligence</a:t>
            </a:r>
          </a:p>
        </p:txBody>
      </p:sp>
      <p:sp>
        <p:nvSpPr>
          <p:cNvPr id="458" name="Shape 458"/>
          <p:cNvSpPr/>
          <p:nvPr>
            <p:ph type="title"/>
          </p:nvPr>
        </p:nvSpPr>
        <p:spPr>
          <a:xfrm>
            <a:off x="457200" y="0"/>
            <a:ext cx="8229600" cy="105797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defTabSz="914400">
              <a:lnSpc>
                <a:spcPts val="5800"/>
              </a:lnSpc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59" name="Shape 4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 defTabSz="914400">
              <a:spcBef>
                <a:spcPts val="500"/>
              </a:spcBef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  <a:lvl2pPr marL="885825" indent="-428625" defTabSz="914400">
              <a:spcBef>
                <a:spcPts val="500"/>
              </a:spcBef>
              <a:buChar char="o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lvl2pPr>
            <a:lvl3pPr marL="1257300" indent="-342900" defTabSz="914400">
              <a:spcBef>
                <a:spcPts val="500"/>
              </a:spcBef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lvl3pPr>
            <a:lvl4pPr marL="1714500" indent="-342900" defTabSz="914400">
              <a:spcBef>
                <a:spcPts val="500"/>
              </a:spcBef>
              <a:buChar char="o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lvl4pPr>
            <a:lvl5pPr marL="2171700" indent="-342900" defTabSz="914400">
              <a:spcBef>
                <a:spcPts val="500"/>
              </a:spcBef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Body Level One</a:t>
            </a:r>
            <a:endParaRPr sz="2400">
              <a:solidFill>
                <a:srgbClr val="80808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Body Level Two</a:t>
            </a:r>
            <a:endParaRPr sz="2400">
              <a:solidFill>
                <a:srgbClr val="80808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Body Level Three</a:t>
            </a:r>
            <a:endParaRPr sz="2400">
              <a:solidFill>
                <a:srgbClr val="80808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Body Level Four</a:t>
            </a:r>
            <a:endParaRPr sz="2400">
              <a:solidFill>
                <a:srgbClr val="80808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Body Level Five</a:t>
            </a:r>
          </a:p>
        </p:txBody>
      </p:sp>
      <p:sp>
        <p:nvSpPr>
          <p:cNvPr id="460" name="Shape 460"/>
          <p:cNvSpPr/>
          <p:nvPr>
            <p:ph type="sldNum" sz="quarter" idx="2"/>
          </p:nvPr>
        </p:nvSpPr>
        <p:spPr>
          <a:xfrm>
            <a:off x="8543276" y="6356350"/>
            <a:ext cx="561977" cy="2667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808080"/>
                </a:solidFill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  <a:endParaRPr sz="2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  <a:endParaRPr sz="20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  <a:endParaRPr sz="20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  <a:endParaRPr sz="20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08080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08080"/>
                </a:solidFill>
              </a:rPr>
              <a:t>Body Level One</a:t>
            </a:r>
            <a:endParaRPr sz="2800">
              <a:solidFill>
                <a:srgbClr val="80808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08080"/>
                </a:solidFill>
              </a:rPr>
              <a:t>Body Level Two</a:t>
            </a:r>
            <a:endParaRPr sz="2800">
              <a:solidFill>
                <a:srgbClr val="80808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08080"/>
                </a:solidFill>
              </a:rPr>
              <a:t>Body Level Three</a:t>
            </a:r>
            <a:endParaRPr sz="2800">
              <a:solidFill>
                <a:srgbClr val="80808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08080"/>
                </a:solidFill>
              </a:rPr>
              <a:t>Body Level Four</a:t>
            </a:r>
            <a:endParaRPr sz="2800">
              <a:solidFill>
                <a:srgbClr val="80808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08080"/>
                </a:solidFill>
              </a:rPr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08080"/>
                </a:solidFill>
              </a:rP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435464"/>
            <a:ext cx="4040188" cy="73941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Body Level One</a:t>
            </a:r>
            <a:endParaRPr sz="2400">
              <a:solidFill>
                <a:srgbClr val="80808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Body Level Two</a:t>
            </a:r>
            <a:endParaRPr sz="2400">
              <a:solidFill>
                <a:srgbClr val="80808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Body Level Three</a:t>
            </a:r>
            <a:endParaRPr sz="2400">
              <a:solidFill>
                <a:srgbClr val="80808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Body Level Four</a:t>
            </a:r>
            <a:endParaRPr sz="2400">
              <a:solidFill>
                <a:srgbClr val="80808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69227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08080"/>
                </a:solidFill>
              </a:rPr>
              <a:t>Title Text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5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08080"/>
                </a:solidFill>
              </a:rPr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</a:rPr>
              <a:t>Body Level One</a:t>
            </a:r>
            <a:endParaRPr sz="3200">
              <a:solidFill>
                <a:srgbClr val="80808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</a:rPr>
              <a:t>Body Level Two</a:t>
            </a:r>
            <a:endParaRPr sz="3200">
              <a:solidFill>
                <a:srgbClr val="80808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</a:rPr>
              <a:t>Body Level Three</a:t>
            </a:r>
            <a:endParaRPr sz="3200">
              <a:solidFill>
                <a:srgbClr val="80808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</a:rPr>
              <a:t>Body Level Four</a:t>
            </a:r>
            <a:endParaRPr sz="3200">
              <a:solidFill>
                <a:srgbClr val="80808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</a:rPr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08080"/>
                </a:solidFill>
              </a:rPr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</a:rPr>
              <a:t>Body Level One</a:t>
            </a:r>
            <a:endParaRPr sz="1400">
              <a:solidFill>
                <a:srgbClr val="80808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</a:rPr>
              <a:t>Body Level Two</a:t>
            </a:r>
            <a:endParaRPr sz="1400">
              <a:solidFill>
                <a:srgbClr val="80808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</a:rPr>
              <a:t>Body Level Three</a:t>
            </a:r>
            <a:endParaRPr sz="1400">
              <a:solidFill>
                <a:srgbClr val="80808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</a:rPr>
              <a:t>Body Level Four</a:t>
            </a:r>
            <a:endParaRPr sz="1400">
              <a:solidFill>
                <a:srgbClr val="80808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</a:rPr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5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08080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</a:rPr>
              <a:t>Body Level One</a:t>
            </a:r>
            <a:endParaRPr sz="3200">
              <a:solidFill>
                <a:srgbClr val="80808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</a:rPr>
              <a:t>Body Level Two</a:t>
            </a:r>
            <a:endParaRPr sz="3200">
              <a:solidFill>
                <a:srgbClr val="80808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</a:rPr>
              <a:t>Body Level Three</a:t>
            </a:r>
            <a:endParaRPr sz="3200">
              <a:solidFill>
                <a:srgbClr val="80808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</a:rPr>
              <a:t>Body Level Four</a:t>
            </a:r>
            <a:endParaRPr sz="3200">
              <a:solidFill>
                <a:srgbClr val="80808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</a:rP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2"/>
            <a:ext cx="2133600" cy="2692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transition spd="med" advClick="1"/>
  <p:txStyles>
    <p:titleStyle>
      <a:lvl1pPr algn="ctr" defTabSz="457200">
        <a:defRPr sz="4400">
          <a:solidFill>
            <a:srgbClr val="808080"/>
          </a:solidFill>
          <a:latin typeface="Futura"/>
          <a:ea typeface="Futura"/>
          <a:cs typeface="Futura"/>
          <a:sym typeface="Futura"/>
        </a:defRPr>
      </a:lvl1pPr>
      <a:lvl2pPr algn="ctr" defTabSz="457200">
        <a:defRPr sz="4400">
          <a:solidFill>
            <a:srgbClr val="808080"/>
          </a:solidFill>
          <a:latin typeface="Futura"/>
          <a:ea typeface="Futura"/>
          <a:cs typeface="Futura"/>
          <a:sym typeface="Futura"/>
        </a:defRPr>
      </a:lvl2pPr>
      <a:lvl3pPr algn="ctr" defTabSz="457200">
        <a:defRPr sz="4400">
          <a:solidFill>
            <a:srgbClr val="808080"/>
          </a:solidFill>
          <a:latin typeface="Futura"/>
          <a:ea typeface="Futura"/>
          <a:cs typeface="Futura"/>
          <a:sym typeface="Futura"/>
        </a:defRPr>
      </a:lvl3pPr>
      <a:lvl4pPr algn="ctr" defTabSz="457200">
        <a:defRPr sz="4400">
          <a:solidFill>
            <a:srgbClr val="808080"/>
          </a:solidFill>
          <a:latin typeface="Futura"/>
          <a:ea typeface="Futura"/>
          <a:cs typeface="Futura"/>
          <a:sym typeface="Futura"/>
        </a:defRPr>
      </a:lvl4pPr>
      <a:lvl5pPr algn="ctr" defTabSz="457200">
        <a:defRPr sz="4400">
          <a:solidFill>
            <a:srgbClr val="808080"/>
          </a:solidFill>
          <a:latin typeface="Futura"/>
          <a:ea typeface="Futura"/>
          <a:cs typeface="Futura"/>
          <a:sym typeface="Futura"/>
        </a:defRPr>
      </a:lvl5pPr>
      <a:lvl6pPr algn="ctr" defTabSz="457200">
        <a:defRPr sz="4400">
          <a:solidFill>
            <a:srgbClr val="808080"/>
          </a:solidFill>
          <a:latin typeface="Futura"/>
          <a:ea typeface="Futura"/>
          <a:cs typeface="Futura"/>
          <a:sym typeface="Futura"/>
        </a:defRPr>
      </a:lvl6pPr>
      <a:lvl7pPr algn="ctr" defTabSz="457200">
        <a:defRPr sz="4400">
          <a:solidFill>
            <a:srgbClr val="808080"/>
          </a:solidFill>
          <a:latin typeface="Futura"/>
          <a:ea typeface="Futura"/>
          <a:cs typeface="Futura"/>
          <a:sym typeface="Futura"/>
        </a:defRPr>
      </a:lvl7pPr>
      <a:lvl8pPr algn="ctr" defTabSz="457200">
        <a:defRPr sz="4400">
          <a:solidFill>
            <a:srgbClr val="808080"/>
          </a:solidFill>
          <a:latin typeface="Futura"/>
          <a:ea typeface="Futura"/>
          <a:cs typeface="Futura"/>
          <a:sym typeface="Futura"/>
        </a:defRPr>
      </a:lvl8pPr>
      <a:lvl9pPr algn="ctr" defTabSz="457200">
        <a:defRPr sz="4400">
          <a:solidFill>
            <a:srgbClr val="808080"/>
          </a:solidFill>
          <a:latin typeface="Futura"/>
          <a:ea typeface="Futura"/>
          <a:cs typeface="Futura"/>
          <a:sym typeface="Futura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solidFill>
            <a:srgbClr val="808080"/>
          </a:solidFill>
          <a:latin typeface="Futura"/>
          <a:ea typeface="Futura"/>
          <a:cs typeface="Futura"/>
          <a:sym typeface="Futura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solidFill>
            <a:srgbClr val="808080"/>
          </a:solidFill>
          <a:latin typeface="Futura"/>
          <a:ea typeface="Futura"/>
          <a:cs typeface="Futura"/>
          <a:sym typeface="Futura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solidFill>
            <a:srgbClr val="808080"/>
          </a:solidFill>
          <a:latin typeface="Futura"/>
          <a:ea typeface="Futura"/>
          <a:cs typeface="Futura"/>
          <a:sym typeface="Futura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solidFill>
            <a:srgbClr val="808080"/>
          </a:solidFill>
          <a:latin typeface="Futura"/>
          <a:ea typeface="Futura"/>
          <a:cs typeface="Futura"/>
          <a:sym typeface="Futura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solidFill>
            <a:srgbClr val="808080"/>
          </a:solidFill>
          <a:latin typeface="Futura"/>
          <a:ea typeface="Futura"/>
          <a:cs typeface="Futura"/>
          <a:sym typeface="Futura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solidFill>
            <a:srgbClr val="808080"/>
          </a:solidFill>
          <a:latin typeface="Futura"/>
          <a:ea typeface="Futura"/>
          <a:cs typeface="Futura"/>
          <a:sym typeface="Futura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solidFill>
            <a:srgbClr val="808080"/>
          </a:solidFill>
          <a:latin typeface="Futura"/>
          <a:ea typeface="Futura"/>
          <a:cs typeface="Futura"/>
          <a:sym typeface="Futura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solidFill>
            <a:srgbClr val="808080"/>
          </a:solidFill>
          <a:latin typeface="Futura"/>
          <a:ea typeface="Futura"/>
          <a:cs typeface="Futura"/>
          <a:sym typeface="Futura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solidFill>
            <a:srgbClr val="808080"/>
          </a:solidFill>
          <a:latin typeface="Futura"/>
          <a:ea typeface="Futura"/>
          <a:cs typeface="Futura"/>
          <a:sym typeface="Futura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3.amazonaws.com/0xdata-public/hank/mikeditka.csv" TargetMode="External"/><Relationship Id="rId3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hank@h2oai.com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1.png"/><Relationship Id="rId3" Type="http://schemas.openxmlformats.org/officeDocument/2006/relationships/hyperlink" Target="hdfs://path/to/data.csv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0" y="2618507"/>
            <a:ext cx="9144000" cy="4239493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5" name="Shape 465"/>
          <p:cNvSpPr/>
          <p:nvPr/>
        </p:nvSpPr>
        <p:spPr>
          <a:xfrm>
            <a:off x="0" y="0"/>
            <a:ext cx="9157855" cy="2618509"/>
          </a:xfrm>
          <a:prstGeom prst="rect">
            <a:avLst/>
          </a:prstGeom>
          <a:solidFill>
            <a:srgbClr val="FBE93A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466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5956" y="443330"/>
            <a:ext cx="4516614" cy="1731820"/>
          </a:xfrm>
          <a:prstGeom prst="rect">
            <a:avLst/>
          </a:prstGeom>
          <a:ln w="12700">
            <a:miter lim="400000"/>
          </a:ln>
        </p:spPr>
      </p:pic>
      <p:sp>
        <p:nvSpPr>
          <p:cNvPr id="467" name="Shape 467"/>
          <p:cNvSpPr/>
          <p:nvPr/>
        </p:nvSpPr>
        <p:spPr>
          <a:xfrm>
            <a:off x="2207113" y="3872603"/>
            <a:ext cx="4501043" cy="95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/>
            <a:r>
              <a:rPr sz="2800">
                <a:solidFill>
                  <a:srgbClr val="FFFFFF"/>
                </a:solidFill>
                <a:latin typeface="Futura LT Pro Book"/>
                <a:ea typeface="Futura LT Pro Book"/>
                <a:cs typeface="Futura LT Pro Book"/>
                <a:sym typeface="Futura LT Pro Book"/>
              </a:rPr>
              <a:t>Scalable Machine Learning</a:t>
            </a:r>
            <a:endParaRPr sz="2800">
              <a:solidFill>
                <a:srgbClr val="FFFFFF"/>
              </a:solidFill>
              <a:latin typeface="Futura LT Pro Book"/>
              <a:ea typeface="Futura LT Pro Book"/>
              <a:cs typeface="Futura LT Pro Book"/>
              <a:sym typeface="Futura LT Pro Book"/>
            </a:endParaRPr>
          </a:p>
          <a:p>
            <a:pPr lvl="0" algn="ctr"/>
            <a:r>
              <a:rPr sz="2800">
                <a:solidFill>
                  <a:srgbClr val="FFFFFF"/>
                </a:solidFill>
                <a:latin typeface="Futura LT Pro Book"/>
                <a:ea typeface="Futura LT Pro Book"/>
                <a:cs typeface="Futura LT Pro Book"/>
                <a:sym typeface="Futura LT Pro Book"/>
              </a:rPr>
              <a:t>For Smarter Applications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>
            <p:ph type="title"/>
          </p:nvPr>
        </p:nvSpPr>
        <p:spPr>
          <a:xfrm>
            <a:off x="457200" y="147055"/>
            <a:ext cx="8229600" cy="69482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59536">
              <a:lnSpc>
                <a:spcPts val="5400"/>
              </a:lnSpc>
              <a:defRPr sz="3400"/>
            </a:lvl1pPr>
          </a:lstStyle>
          <a:p>
            <a:pPr lvl="0">
              <a:defRPr sz="1800"/>
            </a:pPr>
            <a:r>
              <a:rPr sz="3400"/>
              <a:t>Reading Data from HDFS into H2O with R</a:t>
            </a:r>
          </a:p>
        </p:txBody>
      </p:sp>
      <p:grpSp>
        <p:nvGrpSpPr>
          <p:cNvPr id="636" name="Group 636"/>
          <p:cNvGrpSpPr/>
          <p:nvPr/>
        </p:nvGrpSpPr>
        <p:grpSpPr>
          <a:xfrm>
            <a:off x="4152150" y="2125577"/>
            <a:ext cx="4846110" cy="2810070"/>
            <a:chOff x="103" y="-28"/>
            <a:chExt cx="4846109" cy="2810068"/>
          </a:xfrm>
        </p:grpSpPr>
        <p:sp>
          <p:nvSpPr>
            <p:cNvPr id="634" name="Shape 634"/>
            <p:cNvSpPr/>
            <p:nvPr/>
          </p:nvSpPr>
          <p:spPr>
            <a:xfrm>
              <a:off x="103" y="-29"/>
              <a:ext cx="4846110" cy="2810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CAE8F9">
                <a:alpha val="74000"/>
              </a:srgbClr>
            </a:solidFill>
            <a:ln w="9525" cap="flat">
              <a:solidFill>
                <a:srgbClr val="043579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5" name="Shape 635"/>
            <p:cNvSpPr/>
            <p:nvPr/>
          </p:nvSpPr>
          <p:spPr>
            <a:xfrm>
              <a:off x="246070" y="142886"/>
              <a:ext cx="4440573" cy="2385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9525" cap="flat">
              <a:solidFill>
                <a:srgbClr val="04357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639" name="Group 639"/>
          <p:cNvGrpSpPr/>
          <p:nvPr/>
        </p:nvGrpSpPr>
        <p:grpSpPr>
          <a:xfrm>
            <a:off x="5030714" y="2600118"/>
            <a:ext cx="1618827" cy="760933"/>
            <a:chOff x="-20" y="-10"/>
            <a:chExt cx="1618825" cy="760931"/>
          </a:xfrm>
        </p:grpSpPr>
        <p:sp>
          <p:nvSpPr>
            <p:cNvPr id="637" name="Shape 637"/>
            <p:cNvSpPr/>
            <p:nvPr/>
          </p:nvSpPr>
          <p:spPr>
            <a:xfrm>
              <a:off x="-21" y="-11"/>
              <a:ext cx="1618827" cy="760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782BF"/>
            </a:solidFill>
            <a:ln w="9525" cap="flat">
              <a:solidFill>
                <a:srgbClr val="043579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8" name="Shape 638"/>
            <p:cNvSpPr/>
            <p:nvPr/>
          </p:nvSpPr>
          <p:spPr>
            <a:xfrm>
              <a:off x="237077" y="225406"/>
              <a:ext cx="1144712" cy="310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aseline="-25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</a:p>
          </p:txBody>
        </p:sp>
      </p:grpSp>
      <p:grpSp>
        <p:nvGrpSpPr>
          <p:cNvPr id="642" name="Group 642"/>
          <p:cNvGrpSpPr/>
          <p:nvPr/>
        </p:nvGrpSpPr>
        <p:grpSpPr>
          <a:xfrm>
            <a:off x="7247452" y="2904290"/>
            <a:ext cx="1618826" cy="760933"/>
            <a:chOff x="-20" y="-10"/>
            <a:chExt cx="1618824" cy="760931"/>
          </a:xfrm>
        </p:grpSpPr>
        <p:sp>
          <p:nvSpPr>
            <p:cNvPr id="640" name="Shape 640"/>
            <p:cNvSpPr/>
            <p:nvPr/>
          </p:nvSpPr>
          <p:spPr>
            <a:xfrm>
              <a:off x="-21" y="-11"/>
              <a:ext cx="1618826" cy="760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782BF"/>
            </a:solidFill>
            <a:ln w="9525" cap="flat">
              <a:solidFill>
                <a:srgbClr val="043579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41" name="Shape 641"/>
            <p:cNvSpPr/>
            <p:nvPr/>
          </p:nvSpPr>
          <p:spPr>
            <a:xfrm>
              <a:off x="237077" y="225406"/>
              <a:ext cx="1144711" cy="310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aseline="-25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</a:p>
          </p:txBody>
        </p:sp>
      </p:grpSp>
      <p:grpSp>
        <p:nvGrpSpPr>
          <p:cNvPr id="645" name="Group 645"/>
          <p:cNvGrpSpPr/>
          <p:nvPr/>
        </p:nvGrpSpPr>
        <p:grpSpPr>
          <a:xfrm>
            <a:off x="5563251" y="3703857"/>
            <a:ext cx="1618826" cy="760933"/>
            <a:chOff x="-20" y="-10"/>
            <a:chExt cx="1618824" cy="760931"/>
          </a:xfrm>
        </p:grpSpPr>
        <p:sp>
          <p:nvSpPr>
            <p:cNvPr id="643" name="Shape 643"/>
            <p:cNvSpPr/>
            <p:nvPr/>
          </p:nvSpPr>
          <p:spPr>
            <a:xfrm>
              <a:off x="-21" y="-11"/>
              <a:ext cx="1618826" cy="760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782BF"/>
            </a:solidFill>
            <a:ln w="9525" cap="flat">
              <a:solidFill>
                <a:srgbClr val="043579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44" name="Shape 644"/>
            <p:cNvSpPr/>
            <p:nvPr/>
          </p:nvSpPr>
          <p:spPr>
            <a:xfrm>
              <a:off x="237077" y="225406"/>
              <a:ext cx="1144711" cy="310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aseline="-25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</a:p>
          </p:txBody>
        </p:sp>
      </p:grpSp>
      <p:sp>
        <p:nvSpPr>
          <p:cNvPr id="646" name="Shape 646"/>
          <p:cNvSpPr/>
          <p:nvPr/>
        </p:nvSpPr>
        <p:spPr>
          <a:xfrm>
            <a:off x="5052062" y="2921235"/>
            <a:ext cx="1333472" cy="990368"/>
          </a:xfrm>
          <a:prstGeom prst="line">
            <a:avLst/>
          </a:prstGeom>
          <a:ln w="38100">
            <a:solidFill>
              <a:srgbClr val="262626"/>
            </a:solidFill>
            <a:headEnd type="triangle"/>
          </a:ln>
        </p:spPr>
        <p:txBody>
          <a:bodyPr lIns="0" tIns="0" rIns="0" bIns="0"/>
          <a:lstStyle/>
          <a:p>
            <a:pPr lvl="0">
              <a:defRPr sz="1200"/>
            </a:pPr>
          </a:p>
        </p:txBody>
      </p:sp>
      <p:sp>
        <p:nvSpPr>
          <p:cNvPr id="647" name="Shape 647"/>
          <p:cNvSpPr/>
          <p:nvPr/>
        </p:nvSpPr>
        <p:spPr>
          <a:xfrm>
            <a:off x="211248" y="2751250"/>
            <a:ext cx="1396727" cy="1693582"/>
          </a:xfrm>
          <a:prstGeom prst="roundRect">
            <a:avLst>
              <a:gd name="adj" fmla="val 16667"/>
            </a:avLst>
          </a:prstGeom>
          <a:solidFill>
            <a:srgbClr val="C6DDEA"/>
          </a:solidFill>
          <a:ln>
            <a:solidFill>
              <a:srgbClr val="04357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8" name="Shape 648"/>
          <p:cNvSpPr/>
          <p:nvPr/>
        </p:nvSpPr>
        <p:spPr>
          <a:xfrm>
            <a:off x="211248" y="2116550"/>
            <a:ext cx="139672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4000">
                <a:solidFill>
                  <a:srgbClr val="595959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595959"/>
                </a:solidFill>
              </a:rPr>
              <a:t>R</a:t>
            </a:r>
          </a:p>
        </p:txBody>
      </p:sp>
      <p:sp>
        <p:nvSpPr>
          <p:cNvPr id="649" name="Shape 649"/>
          <p:cNvSpPr/>
          <p:nvPr/>
        </p:nvSpPr>
        <p:spPr>
          <a:xfrm>
            <a:off x="3815712" y="6040701"/>
            <a:ext cx="209688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 lvl="0">
              <a:defRPr b="0"/>
            </a:pPr>
            <a:r>
              <a:rPr b="1"/>
              <a:t>HDFS</a:t>
            </a:r>
          </a:p>
        </p:txBody>
      </p:sp>
      <p:sp>
        <p:nvSpPr>
          <p:cNvPr id="650" name="Shape 650"/>
          <p:cNvSpPr/>
          <p:nvPr/>
        </p:nvSpPr>
        <p:spPr>
          <a:xfrm>
            <a:off x="-140599" y="1233827"/>
            <a:ext cx="209688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2800">
                <a:solidFill>
                  <a:srgbClr val="808080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808080"/>
                </a:solidFill>
              </a:rPr>
              <a:t>STEP 3</a:t>
            </a:r>
          </a:p>
        </p:txBody>
      </p:sp>
      <p:sp>
        <p:nvSpPr>
          <p:cNvPr id="651" name="Shape 651"/>
          <p:cNvSpPr/>
          <p:nvPr/>
        </p:nvSpPr>
        <p:spPr>
          <a:xfrm>
            <a:off x="211248" y="1780743"/>
            <a:ext cx="1396727" cy="2"/>
          </a:xfrm>
          <a:prstGeom prst="line">
            <a:avLst/>
          </a:prstGeom>
          <a:ln w="57150">
            <a:solidFill>
              <a:srgbClr val="F8E805"/>
            </a:solidFill>
          </a:ln>
        </p:spPr>
        <p:txBody>
          <a:bodyPr lIns="0" tIns="0" rIns="0" bIns="0"/>
          <a:lstStyle/>
          <a:p>
            <a:pPr lvl="0">
              <a:defRPr sz="1200"/>
            </a:pPr>
          </a:p>
        </p:txBody>
      </p:sp>
      <p:sp>
        <p:nvSpPr>
          <p:cNvPr id="652" name="Shape 652"/>
          <p:cNvSpPr/>
          <p:nvPr/>
        </p:nvSpPr>
        <p:spPr>
          <a:xfrm>
            <a:off x="5125541" y="2691984"/>
            <a:ext cx="2587593" cy="511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06" fill="norm" stroke="1" extrusionOk="0">
                <a:moveTo>
                  <a:pt x="0" y="6838"/>
                </a:moveTo>
                <a:cubicBezTo>
                  <a:pt x="3249" y="2622"/>
                  <a:pt x="6497" y="-1594"/>
                  <a:pt x="10097" y="601"/>
                </a:cubicBezTo>
                <a:cubicBezTo>
                  <a:pt x="13697" y="2795"/>
                  <a:pt x="19662" y="16656"/>
                  <a:pt x="21600" y="20006"/>
                </a:cubicBezTo>
              </a:path>
            </a:pathLst>
          </a:custGeom>
          <a:ln w="38100">
            <a:solidFill/>
            <a:headEnd type="triangle"/>
          </a:ln>
        </p:spPr>
        <p:txBody>
          <a:bodyPr lIns="0" tIns="0" rIns="0" bIns="0" anchor="ctr"/>
          <a:lstStyle/>
          <a:p>
            <a:pPr lvl="0" algn="ctr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3" name="Shape 653"/>
          <p:cNvSpPr/>
          <p:nvPr/>
        </p:nvSpPr>
        <p:spPr>
          <a:xfrm>
            <a:off x="678249" y="3363856"/>
            <a:ext cx="443661" cy="446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E066"/>
          </a:solidFill>
          <a:ln>
            <a:solidFill>
              <a:srgbClr val="04357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4" name="Shape 654"/>
          <p:cNvSpPr/>
          <p:nvPr/>
        </p:nvSpPr>
        <p:spPr>
          <a:xfrm>
            <a:off x="211248" y="3810217"/>
            <a:ext cx="139672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b="1" sz="1200">
                <a:solidFill>
                  <a:srgbClr val="595959"/>
                </a:solidFill>
                <a:latin typeface="Segoe UI Semibold"/>
                <a:ea typeface="Segoe UI Semibold"/>
                <a:cs typeface="Segoe UI Semibold"/>
                <a:sym typeface="Segoe UI Semibold"/>
              </a:rPr>
              <a:t>Cluster IP</a:t>
            </a:r>
            <a:endParaRPr b="1" sz="1200">
              <a:solidFill>
                <a:srgbClr val="595959"/>
              </a:solidFill>
              <a:latin typeface="Segoe UI Semibold"/>
              <a:ea typeface="Segoe UI Semibold"/>
              <a:cs typeface="Segoe UI Semibold"/>
              <a:sym typeface="Segoe UI Semibold"/>
            </a:endParaRPr>
          </a:p>
          <a:p>
            <a:pPr lvl="0" algn="ctr"/>
            <a:r>
              <a:rPr b="1" sz="1200">
                <a:solidFill>
                  <a:srgbClr val="595959"/>
                </a:solidFill>
                <a:latin typeface="Segoe UI Semibold"/>
                <a:ea typeface="Segoe UI Semibold"/>
                <a:cs typeface="Segoe UI Semibold"/>
                <a:sym typeface="Segoe UI Semibold"/>
              </a:rPr>
              <a:t>Cluster Port</a:t>
            </a:r>
            <a:endParaRPr b="1" sz="1200">
              <a:solidFill>
                <a:srgbClr val="595959"/>
              </a:solidFill>
              <a:latin typeface="Segoe UI Semibold"/>
              <a:ea typeface="Segoe UI Semibold"/>
              <a:cs typeface="Segoe UI Semibold"/>
              <a:sym typeface="Segoe UI Semibold"/>
            </a:endParaRPr>
          </a:p>
          <a:p>
            <a:pPr lvl="0" algn="ctr"/>
            <a:r>
              <a:rPr b="1" sz="1200">
                <a:solidFill>
                  <a:srgbClr val="595959"/>
                </a:solidFill>
                <a:latin typeface="Segoe UI Semibold"/>
                <a:ea typeface="Segoe UI Semibold"/>
                <a:cs typeface="Segoe UI Semibold"/>
                <a:sym typeface="Segoe UI Semibold"/>
              </a:rPr>
              <a:t>Pointer to Data</a:t>
            </a:r>
          </a:p>
        </p:txBody>
      </p:sp>
      <p:sp>
        <p:nvSpPr>
          <p:cNvPr id="655" name="Shape 655"/>
          <p:cNvSpPr/>
          <p:nvPr/>
        </p:nvSpPr>
        <p:spPr>
          <a:xfrm>
            <a:off x="2083285" y="2849417"/>
            <a:ext cx="185942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pPr lvl="0"/>
            <a:r>
              <a:t>Return pointer to data in REST API JSON Response</a:t>
            </a:r>
          </a:p>
        </p:txBody>
      </p:sp>
      <p:sp>
        <p:nvSpPr>
          <p:cNvPr id="656" name="Shape 656"/>
          <p:cNvSpPr/>
          <p:nvPr/>
        </p:nvSpPr>
        <p:spPr>
          <a:xfrm>
            <a:off x="7438745" y="5893992"/>
            <a:ext cx="165935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pPr lvl="0"/>
            <a:r>
              <a:t>HDFS provides data</a:t>
            </a:r>
          </a:p>
        </p:txBody>
      </p:sp>
      <p:sp>
        <p:nvSpPr>
          <p:cNvPr id="657" name="Shape 657"/>
          <p:cNvSpPr/>
          <p:nvPr/>
        </p:nvSpPr>
        <p:spPr>
          <a:xfrm>
            <a:off x="2573234" y="1772100"/>
            <a:ext cx="841027" cy="661666"/>
          </a:xfrm>
          <a:prstGeom prst="rect">
            <a:avLst/>
          </a:prstGeom>
          <a:solidFill>
            <a:srgbClr val="F8E805"/>
          </a:solidFill>
          <a:ln>
            <a:solidFill>
              <a:srgbClr val="80808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8" name="Shape 658"/>
          <p:cNvSpPr/>
          <p:nvPr/>
        </p:nvSpPr>
        <p:spPr>
          <a:xfrm>
            <a:off x="2573234" y="1840659"/>
            <a:ext cx="84102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2800">
                <a:solidFill>
                  <a:srgbClr val="595959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595959"/>
                </a:solidFill>
              </a:rPr>
              <a:t>3.3</a:t>
            </a:r>
          </a:p>
        </p:txBody>
      </p:sp>
      <p:sp>
        <p:nvSpPr>
          <p:cNvPr id="659" name="Shape 659"/>
          <p:cNvSpPr/>
          <p:nvPr/>
        </p:nvSpPr>
        <p:spPr>
          <a:xfrm>
            <a:off x="473622" y="4597329"/>
            <a:ext cx="841027" cy="661666"/>
          </a:xfrm>
          <a:prstGeom prst="rect">
            <a:avLst/>
          </a:prstGeom>
          <a:solidFill>
            <a:srgbClr val="F8E805"/>
          </a:solidFill>
          <a:ln>
            <a:solidFill>
              <a:srgbClr val="80808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60" name="Shape 660"/>
          <p:cNvSpPr/>
          <p:nvPr/>
        </p:nvSpPr>
        <p:spPr>
          <a:xfrm>
            <a:off x="473622" y="4665888"/>
            <a:ext cx="84102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2800">
                <a:solidFill>
                  <a:srgbClr val="595959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595959"/>
                </a:solidFill>
              </a:rPr>
              <a:t>3.4</a:t>
            </a:r>
          </a:p>
        </p:txBody>
      </p:sp>
      <p:sp>
        <p:nvSpPr>
          <p:cNvPr id="661" name="Shape 661"/>
          <p:cNvSpPr/>
          <p:nvPr/>
        </p:nvSpPr>
        <p:spPr>
          <a:xfrm>
            <a:off x="7833469" y="5130243"/>
            <a:ext cx="841027" cy="661666"/>
          </a:xfrm>
          <a:prstGeom prst="rect">
            <a:avLst/>
          </a:prstGeom>
          <a:solidFill>
            <a:srgbClr val="F8E805"/>
          </a:solidFill>
          <a:ln>
            <a:solidFill>
              <a:srgbClr val="80808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62" name="Shape 662"/>
          <p:cNvSpPr/>
          <p:nvPr/>
        </p:nvSpPr>
        <p:spPr>
          <a:xfrm>
            <a:off x="7833469" y="5198802"/>
            <a:ext cx="84102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2800">
                <a:solidFill>
                  <a:srgbClr val="595959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595959"/>
                </a:solidFill>
              </a:rPr>
              <a:t>3.1</a:t>
            </a:r>
          </a:p>
        </p:txBody>
      </p:sp>
      <p:sp>
        <p:nvSpPr>
          <p:cNvPr id="663" name="Shape 663"/>
          <p:cNvSpPr/>
          <p:nvPr/>
        </p:nvSpPr>
        <p:spPr>
          <a:xfrm>
            <a:off x="-2" y="5302284"/>
            <a:ext cx="17949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pPr lvl="0"/>
            <a:r>
              <a:t>h2o_df object created in R</a:t>
            </a:r>
          </a:p>
        </p:txBody>
      </p:sp>
      <p:sp>
        <p:nvSpPr>
          <p:cNvPr id="664" name="Shape 664"/>
          <p:cNvSpPr/>
          <p:nvPr/>
        </p:nvSpPr>
        <p:spPr>
          <a:xfrm>
            <a:off x="6078606" y="4500379"/>
            <a:ext cx="632995" cy="1281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35"/>
                </a:moveTo>
                <a:lnTo>
                  <a:pt x="10800" y="0"/>
                </a:lnTo>
                <a:lnTo>
                  <a:pt x="21600" y="5335"/>
                </a:lnTo>
                <a:lnTo>
                  <a:pt x="16200" y="533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5335"/>
                </a:lnTo>
                <a:close/>
              </a:path>
            </a:pathLst>
          </a:custGeom>
          <a:solidFill>
            <a:srgbClr val="404040"/>
          </a:solidFill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65" name="Shape 665"/>
          <p:cNvSpPr/>
          <p:nvPr/>
        </p:nvSpPr>
        <p:spPr>
          <a:xfrm rot="19786172">
            <a:off x="5045642" y="2846414"/>
            <a:ext cx="666652" cy="3089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2550"/>
                </a:lnTo>
                <a:cubicBezTo>
                  <a:pt x="0" y="1424"/>
                  <a:pt x="4231" y="511"/>
                  <a:pt x="9450" y="511"/>
                </a:cubicBezTo>
                <a:lnTo>
                  <a:pt x="15536" y="511"/>
                </a:lnTo>
                <a:lnTo>
                  <a:pt x="15536" y="0"/>
                </a:lnTo>
                <a:lnTo>
                  <a:pt x="21600" y="1467"/>
                </a:lnTo>
                <a:lnTo>
                  <a:pt x="15536" y="2935"/>
                </a:lnTo>
                <a:lnTo>
                  <a:pt x="15536" y="2424"/>
                </a:lnTo>
                <a:lnTo>
                  <a:pt x="9450" y="2424"/>
                </a:lnTo>
                <a:cubicBezTo>
                  <a:pt x="9128" y="2424"/>
                  <a:pt x="8867" y="2480"/>
                  <a:pt x="8867" y="2550"/>
                </a:cubicBezTo>
                <a:lnTo>
                  <a:pt x="8867" y="21600"/>
                </a:lnTo>
                <a:close/>
              </a:path>
            </a:pathLst>
          </a:custGeom>
          <a:solidFill>
            <a:srgbClr val="404040"/>
          </a:solidFill>
          <a:ln>
            <a:solidFill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66" name="Shape 666"/>
          <p:cNvSpPr/>
          <p:nvPr/>
        </p:nvSpPr>
        <p:spPr>
          <a:xfrm rot="1150884">
            <a:off x="7003987" y="3618469"/>
            <a:ext cx="632995" cy="2264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019"/>
                </a:moveTo>
                <a:lnTo>
                  <a:pt x="10800" y="0"/>
                </a:lnTo>
                <a:lnTo>
                  <a:pt x="21600" y="3019"/>
                </a:lnTo>
                <a:lnTo>
                  <a:pt x="16200" y="3019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3019"/>
                </a:lnTo>
                <a:close/>
              </a:path>
            </a:pathLst>
          </a:custGeom>
          <a:solidFill>
            <a:srgbClr val="404040"/>
          </a:solidFill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671" name="Group 671"/>
          <p:cNvGrpSpPr/>
          <p:nvPr/>
        </p:nvGrpSpPr>
        <p:grpSpPr>
          <a:xfrm>
            <a:off x="5509574" y="5611674"/>
            <a:ext cx="1836528" cy="1077032"/>
            <a:chOff x="0" y="0"/>
            <a:chExt cx="1836526" cy="1077030"/>
          </a:xfrm>
        </p:grpSpPr>
        <p:grpSp>
          <p:nvGrpSpPr>
            <p:cNvPr id="669" name="Group 669"/>
            <p:cNvGrpSpPr/>
            <p:nvPr/>
          </p:nvGrpSpPr>
          <p:grpSpPr>
            <a:xfrm>
              <a:off x="0" y="0"/>
              <a:ext cx="1836527" cy="1077031"/>
              <a:chOff x="0" y="0"/>
              <a:chExt cx="1836526" cy="1077030"/>
            </a:xfrm>
          </p:grpSpPr>
          <p:sp>
            <p:nvSpPr>
              <p:cNvPr id="667" name="Shape 667"/>
              <p:cNvSpPr/>
              <p:nvPr/>
            </p:nvSpPr>
            <p:spPr>
              <a:xfrm>
                <a:off x="0" y="0"/>
                <a:ext cx="1836527" cy="10770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rgbClr val="80808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68" name="Shape 668"/>
              <p:cNvSpPr/>
              <p:nvPr/>
            </p:nvSpPr>
            <p:spPr>
              <a:xfrm>
                <a:off x="0" y="0"/>
                <a:ext cx="1836527" cy="10770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670" name="Shape 670"/>
            <p:cNvSpPr/>
            <p:nvPr/>
          </p:nvSpPr>
          <p:spPr>
            <a:xfrm>
              <a:off x="376209" y="497671"/>
              <a:ext cx="1132812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data.csv</a:t>
              </a:r>
            </a:p>
          </p:txBody>
        </p:sp>
      </p:grpSp>
      <p:sp>
        <p:nvSpPr>
          <p:cNvPr id="672" name="Shape 672"/>
          <p:cNvSpPr/>
          <p:nvPr/>
        </p:nvSpPr>
        <p:spPr>
          <a:xfrm>
            <a:off x="1100557" y="2600110"/>
            <a:ext cx="3930180" cy="918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17" fill="norm" stroke="1" extrusionOk="0">
                <a:moveTo>
                  <a:pt x="21600" y="6580"/>
                </a:moveTo>
                <a:cubicBezTo>
                  <a:pt x="19578" y="3995"/>
                  <a:pt x="17556" y="1411"/>
                  <a:pt x="15111" y="704"/>
                </a:cubicBezTo>
                <a:cubicBezTo>
                  <a:pt x="12667" y="-4"/>
                  <a:pt x="9452" y="-983"/>
                  <a:pt x="6933" y="2336"/>
                </a:cubicBezTo>
                <a:cubicBezTo>
                  <a:pt x="4415" y="5655"/>
                  <a:pt x="563" y="19583"/>
                  <a:pt x="0" y="20617"/>
                </a:cubicBezTo>
              </a:path>
            </a:pathLst>
          </a:custGeom>
          <a:ln w="38100">
            <a:solidFill>
              <a:srgbClr val="262626"/>
            </a:solidFill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73" name="Shape 673"/>
          <p:cNvSpPr/>
          <p:nvPr/>
        </p:nvSpPr>
        <p:spPr>
          <a:xfrm>
            <a:off x="457199" y="2946636"/>
            <a:ext cx="711896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h2o_df</a:t>
            </a:r>
          </a:p>
        </p:txBody>
      </p:sp>
      <p:sp>
        <p:nvSpPr>
          <p:cNvPr id="674" name="Shape 674"/>
          <p:cNvSpPr/>
          <p:nvPr/>
        </p:nvSpPr>
        <p:spPr>
          <a:xfrm>
            <a:off x="6106933" y="2997025"/>
            <a:ext cx="380293" cy="70925"/>
          </a:xfrm>
          <a:prstGeom prst="rect">
            <a:avLst/>
          </a:prstGeom>
          <a:solidFill>
            <a:srgbClr val="FFE066"/>
          </a:solidFill>
          <a:ln w="635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75" name="Shape 675"/>
          <p:cNvSpPr/>
          <p:nvPr/>
        </p:nvSpPr>
        <p:spPr>
          <a:xfrm>
            <a:off x="6106933" y="3067173"/>
            <a:ext cx="380293" cy="70925"/>
          </a:xfrm>
          <a:prstGeom prst="rect">
            <a:avLst/>
          </a:prstGeom>
          <a:solidFill>
            <a:srgbClr val="FFE066"/>
          </a:solidFill>
          <a:ln w="635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76" name="Shape 676"/>
          <p:cNvSpPr/>
          <p:nvPr/>
        </p:nvSpPr>
        <p:spPr>
          <a:xfrm>
            <a:off x="5985933" y="2767239"/>
            <a:ext cx="1914826" cy="1550761"/>
          </a:xfrm>
          <a:prstGeom prst="roundRect">
            <a:avLst>
              <a:gd name="adj" fmla="val 16667"/>
            </a:avLst>
          </a:prstGeom>
          <a:solidFill>
            <a:srgbClr val="BF9900">
              <a:alpha val="20000"/>
            </a:srgbClr>
          </a:solidFill>
          <a:ln>
            <a:solidFill>
              <a:srgbClr val="04357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77" name="Shape 677"/>
          <p:cNvSpPr/>
          <p:nvPr/>
        </p:nvSpPr>
        <p:spPr>
          <a:xfrm>
            <a:off x="6543546" y="3162940"/>
            <a:ext cx="664832" cy="440183"/>
          </a:xfrm>
          <a:prstGeom prst="rect">
            <a:avLst/>
          </a:prstGeom>
          <a:solidFill>
            <a:srgbClr val="FFFFFF">
              <a:alpha val="5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14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sz="1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1400">
                <a:latin typeface="Calibri"/>
                <a:ea typeface="Calibri"/>
                <a:cs typeface="Calibri"/>
                <a:sym typeface="Calibri"/>
              </a:rPr>
              <a:t>O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sz="1400">
                <a:latin typeface="Calibri"/>
                <a:ea typeface="Calibri"/>
                <a:cs typeface="Calibri"/>
                <a:sym typeface="Calibri"/>
              </a:rPr>
              <a:t>Frame</a:t>
            </a:r>
          </a:p>
        </p:txBody>
      </p:sp>
      <p:sp>
        <p:nvSpPr>
          <p:cNvPr id="678" name="Shape 678"/>
          <p:cNvSpPr/>
          <p:nvPr/>
        </p:nvSpPr>
        <p:spPr>
          <a:xfrm>
            <a:off x="7418292" y="3211650"/>
            <a:ext cx="380292" cy="70925"/>
          </a:xfrm>
          <a:prstGeom prst="rect">
            <a:avLst/>
          </a:prstGeom>
          <a:solidFill>
            <a:srgbClr val="FFE066"/>
          </a:solidFill>
          <a:ln w="635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79" name="Shape 679"/>
          <p:cNvSpPr/>
          <p:nvPr/>
        </p:nvSpPr>
        <p:spPr>
          <a:xfrm>
            <a:off x="7418292" y="3281795"/>
            <a:ext cx="380292" cy="70925"/>
          </a:xfrm>
          <a:prstGeom prst="rect">
            <a:avLst/>
          </a:prstGeom>
          <a:solidFill>
            <a:srgbClr val="FFE066"/>
          </a:solidFill>
          <a:ln w="635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0" name="Shape 680"/>
          <p:cNvSpPr/>
          <p:nvPr/>
        </p:nvSpPr>
        <p:spPr>
          <a:xfrm>
            <a:off x="6692355" y="4004936"/>
            <a:ext cx="380292" cy="70925"/>
          </a:xfrm>
          <a:prstGeom prst="rect">
            <a:avLst/>
          </a:prstGeom>
          <a:solidFill>
            <a:srgbClr val="FFE066"/>
          </a:solidFill>
          <a:ln w="635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1" name="Shape 681"/>
          <p:cNvSpPr/>
          <p:nvPr/>
        </p:nvSpPr>
        <p:spPr>
          <a:xfrm>
            <a:off x="6692355" y="4075083"/>
            <a:ext cx="380292" cy="70925"/>
          </a:xfrm>
          <a:prstGeom prst="rect">
            <a:avLst/>
          </a:prstGeom>
          <a:solidFill>
            <a:srgbClr val="FFE066"/>
          </a:solidFill>
          <a:ln w="635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2" name="Shape 682"/>
          <p:cNvSpPr/>
          <p:nvPr/>
        </p:nvSpPr>
        <p:spPr>
          <a:xfrm>
            <a:off x="6107072" y="2928848"/>
            <a:ext cx="380292" cy="70925"/>
          </a:xfrm>
          <a:prstGeom prst="rect">
            <a:avLst/>
          </a:prstGeom>
          <a:solidFill>
            <a:srgbClr val="FFE066"/>
          </a:solidFill>
          <a:ln w="635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3" name="Shape 683"/>
          <p:cNvSpPr/>
          <p:nvPr/>
        </p:nvSpPr>
        <p:spPr>
          <a:xfrm>
            <a:off x="6107072" y="2857925"/>
            <a:ext cx="380292" cy="70925"/>
          </a:xfrm>
          <a:prstGeom prst="rect">
            <a:avLst/>
          </a:prstGeom>
          <a:solidFill>
            <a:srgbClr val="FFE066"/>
          </a:solidFill>
          <a:ln w="635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4" name="Shape 684"/>
          <p:cNvSpPr/>
          <p:nvPr/>
        </p:nvSpPr>
        <p:spPr>
          <a:xfrm>
            <a:off x="7418292" y="3142819"/>
            <a:ext cx="380292" cy="70925"/>
          </a:xfrm>
          <a:prstGeom prst="rect">
            <a:avLst/>
          </a:prstGeom>
          <a:solidFill>
            <a:srgbClr val="FFE066"/>
          </a:solidFill>
          <a:ln w="635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5" name="Shape 685"/>
          <p:cNvSpPr/>
          <p:nvPr/>
        </p:nvSpPr>
        <p:spPr>
          <a:xfrm>
            <a:off x="7418292" y="3352720"/>
            <a:ext cx="380292" cy="70925"/>
          </a:xfrm>
          <a:prstGeom prst="rect">
            <a:avLst/>
          </a:prstGeom>
          <a:solidFill>
            <a:srgbClr val="FFE066"/>
          </a:solidFill>
          <a:ln w="635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6" name="Shape 686"/>
          <p:cNvSpPr/>
          <p:nvPr/>
        </p:nvSpPr>
        <p:spPr>
          <a:xfrm>
            <a:off x="6692355" y="3934014"/>
            <a:ext cx="380292" cy="70925"/>
          </a:xfrm>
          <a:prstGeom prst="rect">
            <a:avLst/>
          </a:prstGeom>
          <a:solidFill>
            <a:srgbClr val="FFE066"/>
          </a:solidFill>
          <a:ln w="635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7" name="Shape 687"/>
          <p:cNvSpPr/>
          <p:nvPr/>
        </p:nvSpPr>
        <p:spPr>
          <a:xfrm>
            <a:off x="6692355" y="4146007"/>
            <a:ext cx="380292" cy="70925"/>
          </a:xfrm>
          <a:prstGeom prst="rect">
            <a:avLst/>
          </a:prstGeom>
          <a:solidFill>
            <a:srgbClr val="FFE066"/>
          </a:solidFill>
          <a:ln w="635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8" name="Shape 688"/>
          <p:cNvSpPr/>
          <p:nvPr/>
        </p:nvSpPr>
        <p:spPr>
          <a:xfrm>
            <a:off x="4722247" y="1033780"/>
            <a:ext cx="841027" cy="661666"/>
          </a:xfrm>
          <a:prstGeom prst="rect">
            <a:avLst/>
          </a:prstGeom>
          <a:solidFill>
            <a:srgbClr val="F8E805"/>
          </a:solidFill>
          <a:ln>
            <a:solidFill>
              <a:srgbClr val="80808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9" name="Shape 689"/>
          <p:cNvSpPr/>
          <p:nvPr/>
        </p:nvSpPr>
        <p:spPr>
          <a:xfrm>
            <a:off x="4722247" y="1102341"/>
            <a:ext cx="84102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2800">
                <a:solidFill>
                  <a:srgbClr val="595959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595959"/>
                </a:solidFill>
              </a:rPr>
              <a:t>3.2</a:t>
            </a:r>
          </a:p>
        </p:txBody>
      </p:sp>
      <p:sp>
        <p:nvSpPr>
          <p:cNvPr id="690" name="Shape 690"/>
          <p:cNvSpPr/>
          <p:nvPr/>
        </p:nvSpPr>
        <p:spPr>
          <a:xfrm>
            <a:off x="4247646" y="1667896"/>
            <a:ext cx="1859429" cy="602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>
                <a:latin typeface="Segoe UI Semilight"/>
                <a:ea typeface="Segoe UI Semilight"/>
                <a:cs typeface="Segoe UI Semilight"/>
                <a:sym typeface="Segoe UI Semilight"/>
              </a:rPr>
              <a:t>Distributed H</a:t>
            </a:r>
            <a:r>
              <a:rPr baseline="-25000">
                <a:latin typeface="Segoe UI Semilight"/>
                <a:ea typeface="Segoe UI Semilight"/>
                <a:cs typeface="Segoe UI Semilight"/>
                <a:sym typeface="Segoe UI Semilight"/>
              </a:rPr>
              <a:t>2</a:t>
            </a:r>
            <a:r>
              <a:rPr>
                <a:latin typeface="Segoe UI Semilight"/>
                <a:ea typeface="Segoe UI Semilight"/>
                <a:cs typeface="Segoe UI Semilight"/>
                <a:sym typeface="Segoe UI Semilight"/>
              </a:rPr>
              <a:t>O</a:t>
            </a:r>
            <a:endParaRPr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0" algn="ctr"/>
            <a:r>
              <a:rPr>
                <a:latin typeface="Segoe UI Semilight"/>
                <a:ea typeface="Segoe UI Semilight"/>
                <a:cs typeface="Segoe UI Semilight"/>
                <a:sym typeface="Segoe UI Semilight"/>
              </a:rPr>
              <a:t>Frame in DKV</a:t>
            </a:r>
          </a:p>
        </p:txBody>
      </p:sp>
      <p:sp>
        <p:nvSpPr>
          <p:cNvPr id="691" name="Shape 691"/>
          <p:cNvSpPr/>
          <p:nvPr/>
        </p:nvSpPr>
        <p:spPr>
          <a:xfrm>
            <a:off x="6863487" y="1598010"/>
            <a:ext cx="182331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 lvl="0">
              <a:defRPr b="0"/>
            </a:pPr>
            <a:r>
              <a:rPr b="1"/>
              <a:t>H2O Cluster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type="title"/>
          </p:nvPr>
        </p:nvSpPr>
        <p:spPr>
          <a:xfrm>
            <a:off x="457200" y="127164"/>
            <a:ext cx="8229600" cy="75833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R Script Starting H2O GLM</a:t>
            </a:r>
          </a:p>
        </p:txBody>
      </p:sp>
      <p:grpSp>
        <p:nvGrpSpPr>
          <p:cNvPr id="698" name="Group 698"/>
          <p:cNvGrpSpPr/>
          <p:nvPr/>
        </p:nvGrpSpPr>
        <p:grpSpPr>
          <a:xfrm>
            <a:off x="156775" y="2401105"/>
            <a:ext cx="2759326" cy="456365"/>
            <a:chOff x="0" y="0"/>
            <a:chExt cx="2759324" cy="456364"/>
          </a:xfrm>
        </p:grpSpPr>
        <p:sp>
          <p:nvSpPr>
            <p:cNvPr id="696" name="Shape 696"/>
            <p:cNvSpPr/>
            <p:nvPr/>
          </p:nvSpPr>
          <p:spPr>
            <a:xfrm>
              <a:off x="-1" y="0"/>
              <a:ext cx="2759326" cy="456365"/>
            </a:xfrm>
            <a:prstGeom prst="rect">
              <a:avLst/>
            </a:prstGeom>
            <a:solidFill>
              <a:srgbClr val="808080"/>
            </a:solidFill>
            <a:ln w="9525" cap="flat">
              <a:solidFill>
                <a:srgbClr val="BFBFB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7" name="Shape 697"/>
            <p:cNvSpPr/>
            <p:nvPr/>
          </p:nvSpPr>
          <p:spPr>
            <a:xfrm>
              <a:off x="-1" y="126582"/>
              <a:ext cx="2759326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HTTP</a:t>
              </a:r>
            </a:p>
          </p:txBody>
        </p:sp>
      </p:grpSp>
      <p:grpSp>
        <p:nvGrpSpPr>
          <p:cNvPr id="701" name="Group 701"/>
          <p:cNvGrpSpPr/>
          <p:nvPr/>
        </p:nvGrpSpPr>
        <p:grpSpPr>
          <a:xfrm>
            <a:off x="156775" y="2857469"/>
            <a:ext cx="2759326" cy="456365"/>
            <a:chOff x="0" y="0"/>
            <a:chExt cx="2759324" cy="456364"/>
          </a:xfrm>
        </p:grpSpPr>
        <p:sp>
          <p:nvSpPr>
            <p:cNvPr id="699" name="Shape 699"/>
            <p:cNvSpPr/>
            <p:nvPr/>
          </p:nvSpPr>
          <p:spPr>
            <a:xfrm>
              <a:off x="-1" y="0"/>
              <a:ext cx="2759326" cy="456365"/>
            </a:xfrm>
            <a:prstGeom prst="rect">
              <a:avLst/>
            </a:prstGeom>
            <a:solidFill>
              <a:srgbClr val="F8E805">
                <a:alpha val="15000"/>
              </a:srgbClr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0" name="Shape 700"/>
            <p:cNvSpPr/>
            <p:nvPr/>
          </p:nvSpPr>
          <p:spPr>
            <a:xfrm>
              <a:off x="-1" y="126582"/>
              <a:ext cx="2759326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sz="1400">
                  <a:latin typeface="Calibri"/>
                  <a:ea typeface="Calibri"/>
                  <a:cs typeface="Calibri"/>
                  <a:sym typeface="Calibri"/>
                </a:rPr>
                <a:t>REST/JSON</a:t>
              </a:r>
            </a:p>
          </p:txBody>
        </p:sp>
      </p:grpSp>
      <p:grpSp>
        <p:nvGrpSpPr>
          <p:cNvPr id="704" name="Group 704"/>
          <p:cNvGrpSpPr/>
          <p:nvPr/>
        </p:nvGrpSpPr>
        <p:grpSpPr>
          <a:xfrm>
            <a:off x="156775" y="3313830"/>
            <a:ext cx="2759326" cy="912731"/>
            <a:chOff x="0" y="-1"/>
            <a:chExt cx="2759324" cy="912730"/>
          </a:xfrm>
        </p:grpSpPr>
        <p:sp>
          <p:nvSpPr>
            <p:cNvPr id="702" name="Shape 702"/>
            <p:cNvSpPr/>
            <p:nvPr/>
          </p:nvSpPr>
          <p:spPr>
            <a:xfrm>
              <a:off x="-1" y="-2"/>
              <a:ext cx="2759326" cy="912732"/>
            </a:xfrm>
            <a:prstGeom prst="rect">
              <a:avLst/>
            </a:prstGeom>
            <a:solidFill>
              <a:srgbClr val="F8E805">
                <a:alpha val="40000"/>
              </a:srgbClr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10000"/>
                </a:lnSpc>
                <a:defRPr sz="14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3" name="Shape 703"/>
            <p:cNvSpPr/>
            <p:nvPr/>
          </p:nvSpPr>
          <p:spPr>
            <a:xfrm>
              <a:off x="-1" y="243003"/>
              <a:ext cx="2759326" cy="4267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lnSpc>
                  <a:spcPct val="110000"/>
                </a:lnSpc>
              </a:pPr>
              <a:r>
                <a:rPr sz="14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.h2o.startModelJob()</a:t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lnSpc>
                  <a:spcPct val="110000"/>
                </a:lnSpc>
              </a:pPr>
              <a:r>
                <a:rPr sz="14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POST /3/ModelBuilders/glm</a:t>
              </a:r>
            </a:p>
          </p:txBody>
        </p:sp>
      </p:grpSp>
      <p:grpSp>
        <p:nvGrpSpPr>
          <p:cNvPr id="707" name="Group 707"/>
          <p:cNvGrpSpPr/>
          <p:nvPr/>
        </p:nvGrpSpPr>
        <p:grpSpPr>
          <a:xfrm>
            <a:off x="156775" y="4226556"/>
            <a:ext cx="2759326" cy="912731"/>
            <a:chOff x="0" y="-1"/>
            <a:chExt cx="2759324" cy="912730"/>
          </a:xfrm>
        </p:grpSpPr>
        <p:sp>
          <p:nvSpPr>
            <p:cNvPr id="705" name="Shape 705"/>
            <p:cNvSpPr/>
            <p:nvPr/>
          </p:nvSpPr>
          <p:spPr>
            <a:xfrm>
              <a:off x="-1" y="-2"/>
              <a:ext cx="2759326" cy="912732"/>
            </a:xfrm>
            <a:prstGeom prst="rect">
              <a:avLst/>
            </a:prstGeom>
            <a:solidFill>
              <a:srgbClr val="BF9900">
                <a:alpha val="54000"/>
              </a:srgbClr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6" name="Shape 706"/>
            <p:cNvSpPr/>
            <p:nvPr/>
          </p:nvSpPr>
          <p:spPr>
            <a:xfrm>
              <a:off x="-1" y="354763"/>
              <a:ext cx="2759326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404040"/>
                  </a:solidFill>
                </a:rPr>
                <a:t>h2o.glm()</a:t>
              </a:r>
            </a:p>
          </p:txBody>
        </p:sp>
      </p:grpSp>
      <p:grpSp>
        <p:nvGrpSpPr>
          <p:cNvPr id="710" name="Group 710"/>
          <p:cNvGrpSpPr/>
          <p:nvPr/>
        </p:nvGrpSpPr>
        <p:grpSpPr>
          <a:xfrm>
            <a:off x="156775" y="5139282"/>
            <a:ext cx="2759326" cy="456365"/>
            <a:chOff x="0" y="0"/>
            <a:chExt cx="2759324" cy="456364"/>
          </a:xfrm>
        </p:grpSpPr>
        <p:sp>
          <p:nvSpPr>
            <p:cNvPr id="708" name="Shape 708"/>
            <p:cNvSpPr/>
            <p:nvPr/>
          </p:nvSpPr>
          <p:spPr>
            <a:xfrm>
              <a:off x="-1" y="0"/>
              <a:ext cx="2759326" cy="456365"/>
            </a:xfrm>
            <a:prstGeom prst="rect">
              <a:avLst/>
            </a:prstGeom>
            <a:solidFill>
              <a:srgbClr val="404040"/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9" name="Shape 709"/>
            <p:cNvSpPr/>
            <p:nvPr/>
          </p:nvSpPr>
          <p:spPr>
            <a:xfrm>
              <a:off x="-1" y="126582"/>
              <a:ext cx="2759326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 R script</a:t>
              </a:r>
            </a:p>
          </p:txBody>
        </p:sp>
      </p:grpSp>
      <p:grpSp>
        <p:nvGrpSpPr>
          <p:cNvPr id="713" name="Group 713"/>
          <p:cNvGrpSpPr/>
          <p:nvPr/>
        </p:nvGrpSpPr>
        <p:grpSpPr>
          <a:xfrm>
            <a:off x="156775" y="5595646"/>
            <a:ext cx="2759326" cy="456365"/>
            <a:chOff x="0" y="0"/>
            <a:chExt cx="2759324" cy="456364"/>
          </a:xfrm>
        </p:grpSpPr>
        <p:sp>
          <p:nvSpPr>
            <p:cNvPr id="711" name="Shape 711"/>
            <p:cNvSpPr/>
            <p:nvPr/>
          </p:nvSpPr>
          <p:spPr>
            <a:xfrm>
              <a:off x="-1" y="0"/>
              <a:ext cx="2759326" cy="456365"/>
            </a:xfrm>
            <a:prstGeom prst="rect">
              <a:avLst/>
            </a:prstGeom>
            <a:solidFill>
              <a:srgbClr val="404040"/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2" name="Shape 712"/>
            <p:cNvSpPr/>
            <p:nvPr/>
          </p:nvSpPr>
          <p:spPr>
            <a:xfrm>
              <a:off x="-1" y="126582"/>
              <a:ext cx="2759326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 Standard R process</a:t>
              </a:r>
            </a:p>
          </p:txBody>
        </p:sp>
      </p:grpSp>
      <p:grpSp>
        <p:nvGrpSpPr>
          <p:cNvPr id="716" name="Group 716"/>
          <p:cNvGrpSpPr/>
          <p:nvPr/>
        </p:nvGrpSpPr>
        <p:grpSpPr>
          <a:xfrm>
            <a:off x="156774" y="1944744"/>
            <a:ext cx="6027104" cy="456365"/>
            <a:chOff x="-1" y="0"/>
            <a:chExt cx="6027103" cy="456364"/>
          </a:xfrm>
        </p:grpSpPr>
        <p:sp>
          <p:nvSpPr>
            <p:cNvPr id="714" name="Shape 714"/>
            <p:cNvSpPr/>
            <p:nvPr/>
          </p:nvSpPr>
          <p:spPr>
            <a:xfrm>
              <a:off x="-2" y="0"/>
              <a:ext cx="6027104" cy="456365"/>
            </a:xfrm>
            <a:prstGeom prst="rect">
              <a:avLst/>
            </a:prstGeom>
            <a:solidFill>
              <a:srgbClr val="808080"/>
            </a:solidFill>
            <a:ln w="9525" cap="flat">
              <a:solidFill>
                <a:srgbClr val="BFBFB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5" name="Shape 715"/>
            <p:cNvSpPr/>
            <p:nvPr/>
          </p:nvSpPr>
          <p:spPr>
            <a:xfrm>
              <a:off x="-2" y="126582"/>
              <a:ext cx="6027104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TCP/IP</a:t>
              </a:r>
            </a:p>
          </p:txBody>
        </p:sp>
      </p:grpSp>
      <p:grpSp>
        <p:nvGrpSpPr>
          <p:cNvPr id="719" name="Group 719"/>
          <p:cNvGrpSpPr/>
          <p:nvPr/>
        </p:nvGrpSpPr>
        <p:grpSpPr>
          <a:xfrm>
            <a:off x="3349729" y="2401105"/>
            <a:ext cx="2834148" cy="456365"/>
            <a:chOff x="0" y="0"/>
            <a:chExt cx="2834147" cy="456364"/>
          </a:xfrm>
        </p:grpSpPr>
        <p:sp>
          <p:nvSpPr>
            <p:cNvPr id="717" name="Shape 717"/>
            <p:cNvSpPr/>
            <p:nvPr/>
          </p:nvSpPr>
          <p:spPr>
            <a:xfrm>
              <a:off x="-1" y="0"/>
              <a:ext cx="2834148" cy="456365"/>
            </a:xfrm>
            <a:prstGeom prst="rect">
              <a:avLst/>
            </a:prstGeom>
            <a:solidFill>
              <a:srgbClr val="808080"/>
            </a:solidFill>
            <a:ln w="9525" cap="flat">
              <a:solidFill>
                <a:srgbClr val="BFBFB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8" name="Shape 718"/>
            <p:cNvSpPr/>
            <p:nvPr/>
          </p:nvSpPr>
          <p:spPr>
            <a:xfrm>
              <a:off x="-1" y="126582"/>
              <a:ext cx="2834148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HTTP</a:t>
              </a:r>
            </a:p>
          </p:txBody>
        </p:sp>
      </p:grpSp>
      <p:grpSp>
        <p:nvGrpSpPr>
          <p:cNvPr id="722" name="Group 722"/>
          <p:cNvGrpSpPr/>
          <p:nvPr/>
        </p:nvGrpSpPr>
        <p:grpSpPr>
          <a:xfrm>
            <a:off x="3349729" y="2857469"/>
            <a:ext cx="2834148" cy="456365"/>
            <a:chOff x="0" y="0"/>
            <a:chExt cx="2834147" cy="456364"/>
          </a:xfrm>
        </p:grpSpPr>
        <p:sp>
          <p:nvSpPr>
            <p:cNvPr id="720" name="Shape 720"/>
            <p:cNvSpPr/>
            <p:nvPr/>
          </p:nvSpPr>
          <p:spPr>
            <a:xfrm>
              <a:off x="-1" y="0"/>
              <a:ext cx="2834148" cy="456365"/>
            </a:xfrm>
            <a:prstGeom prst="rect">
              <a:avLst/>
            </a:prstGeom>
            <a:solidFill>
              <a:srgbClr val="F8E805">
                <a:alpha val="15000"/>
              </a:srgbClr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1" name="Shape 721"/>
            <p:cNvSpPr/>
            <p:nvPr/>
          </p:nvSpPr>
          <p:spPr>
            <a:xfrm>
              <a:off x="-1" y="126582"/>
              <a:ext cx="2834148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1400"/>
                <a:t> REST/JSON</a:t>
              </a:r>
            </a:p>
          </p:txBody>
        </p:sp>
      </p:grpSp>
      <p:grpSp>
        <p:nvGrpSpPr>
          <p:cNvPr id="725" name="Group 725"/>
          <p:cNvGrpSpPr/>
          <p:nvPr/>
        </p:nvGrpSpPr>
        <p:grpSpPr>
          <a:xfrm>
            <a:off x="3349729" y="3313831"/>
            <a:ext cx="2834148" cy="456365"/>
            <a:chOff x="0" y="0"/>
            <a:chExt cx="2834147" cy="456364"/>
          </a:xfrm>
        </p:grpSpPr>
        <p:sp>
          <p:nvSpPr>
            <p:cNvPr id="723" name="Shape 723"/>
            <p:cNvSpPr/>
            <p:nvPr/>
          </p:nvSpPr>
          <p:spPr>
            <a:xfrm>
              <a:off x="-1" y="0"/>
              <a:ext cx="2834148" cy="456365"/>
            </a:xfrm>
            <a:prstGeom prst="rect">
              <a:avLst/>
            </a:prstGeom>
            <a:solidFill>
              <a:srgbClr val="BF9900">
                <a:alpha val="54000"/>
              </a:srgbClr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4" name="Shape 724"/>
            <p:cNvSpPr/>
            <p:nvPr/>
          </p:nvSpPr>
          <p:spPr>
            <a:xfrm>
              <a:off x="-1" y="139282"/>
              <a:ext cx="283414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404040"/>
                  </a:solidFill>
                </a:rPr>
                <a:t>   /3/ModelBuilders/glm endpoint</a:t>
              </a:r>
            </a:p>
          </p:txBody>
        </p:sp>
      </p:grpSp>
      <p:grpSp>
        <p:nvGrpSpPr>
          <p:cNvPr id="728" name="Group 728"/>
          <p:cNvGrpSpPr/>
          <p:nvPr/>
        </p:nvGrpSpPr>
        <p:grpSpPr>
          <a:xfrm>
            <a:off x="3349729" y="3770195"/>
            <a:ext cx="2834148" cy="456365"/>
            <a:chOff x="0" y="0"/>
            <a:chExt cx="2834147" cy="456364"/>
          </a:xfrm>
        </p:grpSpPr>
        <p:sp>
          <p:nvSpPr>
            <p:cNvPr id="726" name="Shape 726"/>
            <p:cNvSpPr/>
            <p:nvPr/>
          </p:nvSpPr>
          <p:spPr>
            <a:xfrm>
              <a:off x="-1" y="0"/>
              <a:ext cx="2834148" cy="456365"/>
            </a:xfrm>
            <a:prstGeom prst="rect">
              <a:avLst/>
            </a:prstGeom>
            <a:solidFill>
              <a:srgbClr val="F8E805">
                <a:alpha val="40000"/>
              </a:srgbClr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7" name="Shape 727"/>
            <p:cNvSpPr/>
            <p:nvPr/>
          </p:nvSpPr>
          <p:spPr>
            <a:xfrm>
              <a:off x="-1" y="126582"/>
              <a:ext cx="2834148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404040"/>
                  </a:solidFill>
                </a:rPr>
                <a:t> Job</a:t>
              </a:r>
            </a:p>
          </p:txBody>
        </p:sp>
      </p:grpSp>
      <p:grpSp>
        <p:nvGrpSpPr>
          <p:cNvPr id="731" name="Group 731"/>
          <p:cNvGrpSpPr/>
          <p:nvPr/>
        </p:nvGrpSpPr>
        <p:grpSpPr>
          <a:xfrm>
            <a:off x="3349729" y="4226557"/>
            <a:ext cx="2834148" cy="456365"/>
            <a:chOff x="0" y="0"/>
            <a:chExt cx="2834147" cy="456364"/>
          </a:xfrm>
        </p:grpSpPr>
        <p:sp>
          <p:nvSpPr>
            <p:cNvPr id="729" name="Shape 729"/>
            <p:cNvSpPr/>
            <p:nvPr/>
          </p:nvSpPr>
          <p:spPr>
            <a:xfrm>
              <a:off x="-1" y="0"/>
              <a:ext cx="2834148" cy="456365"/>
            </a:xfrm>
            <a:prstGeom prst="rect">
              <a:avLst/>
            </a:prstGeom>
            <a:solidFill>
              <a:srgbClr val="BF9900">
                <a:alpha val="54000"/>
              </a:srgbClr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0" name="Shape 730"/>
            <p:cNvSpPr/>
            <p:nvPr/>
          </p:nvSpPr>
          <p:spPr>
            <a:xfrm>
              <a:off x="-1" y="126582"/>
              <a:ext cx="2834148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404040"/>
                  </a:solidFill>
                </a:rPr>
                <a:t>GLM algorithm</a:t>
              </a:r>
            </a:p>
          </p:txBody>
        </p:sp>
      </p:grpSp>
      <p:grpSp>
        <p:nvGrpSpPr>
          <p:cNvPr id="734" name="Group 734"/>
          <p:cNvGrpSpPr/>
          <p:nvPr/>
        </p:nvGrpSpPr>
        <p:grpSpPr>
          <a:xfrm>
            <a:off x="3349729" y="4682921"/>
            <a:ext cx="2834148" cy="456365"/>
            <a:chOff x="0" y="0"/>
            <a:chExt cx="2834147" cy="456364"/>
          </a:xfrm>
        </p:grpSpPr>
        <p:sp>
          <p:nvSpPr>
            <p:cNvPr id="732" name="Shape 732"/>
            <p:cNvSpPr/>
            <p:nvPr/>
          </p:nvSpPr>
          <p:spPr>
            <a:xfrm>
              <a:off x="-1" y="0"/>
              <a:ext cx="2834148" cy="456365"/>
            </a:xfrm>
            <a:prstGeom prst="rect">
              <a:avLst/>
            </a:prstGeom>
            <a:solidFill>
              <a:srgbClr val="BF9900">
                <a:alpha val="54000"/>
              </a:srgbClr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3" name="Shape 733"/>
            <p:cNvSpPr/>
            <p:nvPr/>
          </p:nvSpPr>
          <p:spPr>
            <a:xfrm>
              <a:off x="-1" y="126582"/>
              <a:ext cx="2834148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404040"/>
                  </a:solidFill>
                </a:rPr>
                <a:t>GLM tasks</a:t>
              </a:r>
            </a:p>
          </p:txBody>
        </p:sp>
      </p:grpSp>
      <p:grpSp>
        <p:nvGrpSpPr>
          <p:cNvPr id="737" name="Group 737"/>
          <p:cNvGrpSpPr/>
          <p:nvPr/>
        </p:nvGrpSpPr>
        <p:grpSpPr>
          <a:xfrm>
            <a:off x="3349730" y="5139282"/>
            <a:ext cx="1409396" cy="456365"/>
            <a:chOff x="0" y="0"/>
            <a:chExt cx="1409395" cy="456364"/>
          </a:xfrm>
        </p:grpSpPr>
        <p:sp>
          <p:nvSpPr>
            <p:cNvPr id="735" name="Shape 735"/>
            <p:cNvSpPr/>
            <p:nvPr/>
          </p:nvSpPr>
          <p:spPr>
            <a:xfrm>
              <a:off x="0" y="0"/>
              <a:ext cx="1409396" cy="456365"/>
            </a:xfrm>
            <a:prstGeom prst="rect">
              <a:avLst/>
            </a:prstGeom>
            <a:solidFill>
              <a:srgbClr val="F8E805">
                <a:alpha val="40000"/>
              </a:srgbClr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6" name="Shape 736"/>
            <p:cNvSpPr/>
            <p:nvPr/>
          </p:nvSpPr>
          <p:spPr>
            <a:xfrm>
              <a:off x="0" y="24982"/>
              <a:ext cx="1409396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404040"/>
                  </a:solidFill>
                </a:rPr>
                <a:t> Fork/Join framework</a:t>
              </a:r>
            </a:p>
          </p:txBody>
        </p:sp>
      </p:grpSp>
      <p:grpSp>
        <p:nvGrpSpPr>
          <p:cNvPr id="740" name="Group 740"/>
          <p:cNvGrpSpPr/>
          <p:nvPr/>
        </p:nvGrpSpPr>
        <p:grpSpPr>
          <a:xfrm>
            <a:off x="4759123" y="5139282"/>
            <a:ext cx="1424755" cy="456365"/>
            <a:chOff x="0" y="0"/>
            <a:chExt cx="1424754" cy="456364"/>
          </a:xfrm>
        </p:grpSpPr>
        <p:sp>
          <p:nvSpPr>
            <p:cNvPr id="738" name="Shape 738"/>
            <p:cNvSpPr/>
            <p:nvPr/>
          </p:nvSpPr>
          <p:spPr>
            <a:xfrm>
              <a:off x="0" y="0"/>
              <a:ext cx="1424755" cy="456365"/>
            </a:xfrm>
            <a:prstGeom prst="rect">
              <a:avLst/>
            </a:prstGeom>
            <a:solidFill>
              <a:srgbClr val="F8E805">
                <a:alpha val="40000"/>
              </a:srgbClr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9" name="Shape 739"/>
            <p:cNvSpPr/>
            <p:nvPr/>
          </p:nvSpPr>
          <p:spPr>
            <a:xfrm>
              <a:off x="0" y="24982"/>
              <a:ext cx="1424755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404040"/>
                  </a:solidFill>
                </a:rPr>
                <a:t>K/V store framework</a:t>
              </a:r>
            </a:p>
          </p:txBody>
        </p:sp>
      </p:grpSp>
      <p:grpSp>
        <p:nvGrpSpPr>
          <p:cNvPr id="743" name="Group 743"/>
          <p:cNvGrpSpPr/>
          <p:nvPr/>
        </p:nvGrpSpPr>
        <p:grpSpPr>
          <a:xfrm>
            <a:off x="3349729" y="5595646"/>
            <a:ext cx="2834148" cy="456365"/>
            <a:chOff x="0" y="0"/>
            <a:chExt cx="2834147" cy="456364"/>
          </a:xfrm>
        </p:grpSpPr>
        <p:sp>
          <p:nvSpPr>
            <p:cNvPr id="741" name="Shape 741"/>
            <p:cNvSpPr/>
            <p:nvPr/>
          </p:nvSpPr>
          <p:spPr>
            <a:xfrm>
              <a:off x="-1" y="0"/>
              <a:ext cx="2834148" cy="456365"/>
            </a:xfrm>
            <a:prstGeom prst="rect">
              <a:avLst/>
            </a:prstGeom>
            <a:solidFill>
              <a:srgbClr val="F8E805"/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42" name="Shape 742"/>
            <p:cNvSpPr/>
            <p:nvPr/>
          </p:nvSpPr>
          <p:spPr>
            <a:xfrm>
              <a:off x="-1" y="126582"/>
              <a:ext cx="2834148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404040"/>
                  </a:solidFill>
                </a:rPr>
                <a:t> H2O process</a:t>
              </a:r>
            </a:p>
          </p:txBody>
        </p:sp>
      </p:grpSp>
      <p:sp>
        <p:nvSpPr>
          <p:cNvPr id="744" name="Shape 744"/>
          <p:cNvSpPr/>
          <p:nvPr/>
        </p:nvSpPr>
        <p:spPr>
          <a:xfrm>
            <a:off x="6490553" y="2665147"/>
            <a:ext cx="2367330" cy="3386864"/>
          </a:xfrm>
          <a:prstGeom prst="rect">
            <a:avLst/>
          </a:prstGeom>
          <a:ln>
            <a:solidFill>
              <a:srgbClr val="262626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747" name="Group 747"/>
          <p:cNvGrpSpPr/>
          <p:nvPr/>
        </p:nvGrpSpPr>
        <p:grpSpPr>
          <a:xfrm>
            <a:off x="6738523" y="3313833"/>
            <a:ext cx="1871394" cy="311134"/>
            <a:chOff x="0" y="0"/>
            <a:chExt cx="1871392" cy="311132"/>
          </a:xfrm>
        </p:grpSpPr>
        <p:sp>
          <p:nvSpPr>
            <p:cNvPr id="745" name="Shape 745"/>
            <p:cNvSpPr/>
            <p:nvPr/>
          </p:nvSpPr>
          <p:spPr>
            <a:xfrm>
              <a:off x="-1" y="-1"/>
              <a:ext cx="1871394" cy="311133"/>
            </a:xfrm>
            <a:prstGeom prst="rect">
              <a:avLst/>
            </a:prstGeom>
            <a:solidFill>
              <a:srgbClr val="808080"/>
            </a:solidFill>
            <a:ln w="9525" cap="flat">
              <a:solidFill>
                <a:srgbClr val="BFBFB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46" name="Shape 746"/>
            <p:cNvSpPr/>
            <p:nvPr/>
          </p:nvSpPr>
          <p:spPr>
            <a:xfrm>
              <a:off x="-1" y="66664"/>
              <a:ext cx="1871394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Network layer</a:t>
              </a:r>
            </a:p>
          </p:txBody>
        </p:sp>
      </p:grpSp>
      <p:grpSp>
        <p:nvGrpSpPr>
          <p:cNvPr id="750" name="Group 750"/>
          <p:cNvGrpSpPr/>
          <p:nvPr/>
        </p:nvGrpSpPr>
        <p:grpSpPr>
          <a:xfrm>
            <a:off x="6738523" y="3780200"/>
            <a:ext cx="1871394" cy="311134"/>
            <a:chOff x="0" y="0"/>
            <a:chExt cx="1871392" cy="311132"/>
          </a:xfrm>
        </p:grpSpPr>
        <p:sp>
          <p:nvSpPr>
            <p:cNvPr id="748" name="Shape 748"/>
            <p:cNvSpPr/>
            <p:nvPr/>
          </p:nvSpPr>
          <p:spPr>
            <a:xfrm>
              <a:off x="-1" y="-1"/>
              <a:ext cx="1871394" cy="311133"/>
            </a:xfrm>
            <a:prstGeom prst="rect">
              <a:avLst/>
            </a:prstGeom>
            <a:solidFill>
              <a:srgbClr val="F8E805">
                <a:alpha val="15000"/>
              </a:srgbClr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49" name="Shape 749"/>
            <p:cNvSpPr/>
            <p:nvPr/>
          </p:nvSpPr>
          <p:spPr>
            <a:xfrm>
              <a:off x="-1" y="66664"/>
              <a:ext cx="1871394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404040"/>
                  </a:solidFill>
                </a:rPr>
                <a:t>REST layer</a:t>
              </a:r>
            </a:p>
          </p:txBody>
        </p:sp>
      </p:grpSp>
      <p:grpSp>
        <p:nvGrpSpPr>
          <p:cNvPr id="753" name="Group 753"/>
          <p:cNvGrpSpPr/>
          <p:nvPr/>
        </p:nvGrpSpPr>
        <p:grpSpPr>
          <a:xfrm>
            <a:off x="6738523" y="4246566"/>
            <a:ext cx="1871394" cy="311134"/>
            <a:chOff x="0" y="0"/>
            <a:chExt cx="1871392" cy="311132"/>
          </a:xfrm>
        </p:grpSpPr>
        <p:sp>
          <p:nvSpPr>
            <p:cNvPr id="751" name="Shape 751"/>
            <p:cNvSpPr/>
            <p:nvPr/>
          </p:nvSpPr>
          <p:spPr>
            <a:xfrm>
              <a:off x="-1" y="-1"/>
              <a:ext cx="1871394" cy="311133"/>
            </a:xfrm>
            <a:prstGeom prst="rect">
              <a:avLst/>
            </a:prstGeom>
            <a:solidFill>
              <a:srgbClr val="BF9900">
                <a:alpha val="54000"/>
              </a:srgbClr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2" name="Shape 752"/>
            <p:cNvSpPr/>
            <p:nvPr/>
          </p:nvSpPr>
          <p:spPr>
            <a:xfrm>
              <a:off x="-1" y="66664"/>
              <a:ext cx="1871394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404040"/>
                  </a:solidFill>
                </a:rPr>
                <a:t>H2O - algos</a:t>
              </a:r>
            </a:p>
          </p:txBody>
        </p:sp>
      </p:grpSp>
      <p:grpSp>
        <p:nvGrpSpPr>
          <p:cNvPr id="756" name="Group 756"/>
          <p:cNvGrpSpPr/>
          <p:nvPr/>
        </p:nvGrpSpPr>
        <p:grpSpPr>
          <a:xfrm>
            <a:off x="6738523" y="4712933"/>
            <a:ext cx="1871394" cy="311134"/>
            <a:chOff x="0" y="0"/>
            <a:chExt cx="1871392" cy="311132"/>
          </a:xfrm>
        </p:grpSpPr>
        <p:sp>
          <p:nvSpPr>
            <p:cNvPr id="754" name="Shape 754"/>
            <p:cNvSpPr/>
            <p:nvPr/>
          </p:nvSpPr>
          <p:spPr>
            <a:xfrm>
              <a:off x="-1" y="-1"/>
              <a:ext cx="1871394" cy="311133"/>
            </a:xfrm>
            <a:prstGeom prst="rect">
              <a:avLst/>
            </a:prstGeom>
            <a:solidFill>
              <a:srgbClr val="F8E805">
                <a:alpha val="40000"/>
              </a:srgbClr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5" name="Shape 755"/>
            <p:cNvSpPr/>
            <p:nvPr/>
          </p:nvSpPr>
          <p:spPr>
            <a:xfrm>
              <a:off x="-1" y="66664"/>
              <a:ext cx="1871394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404040"/>
                  </a:solidFill>
                </a:rPr>
                <a:t> H2O - core</a:t>
              </a:r>
            </a:p>
          </p:txBody>
        </p:sp>
      </p:grpSp>
      <p:grpSp>
        <p:nvGrpSpPr>
          <p:cNvPr id="759" name="Group 759"/>
          <p:cNvGrpSpPr/>
          <p:nvPr/>
        </p:nvGrpSpPr>
        <p:grpSpPr>
          <a:xfrm>
            <a:off x="6738523" y="5179301"/>
            <a:ext cx="1871394" cy="311134"/>
            <a:chOff x="0" y="0"/>
            <a:chExt cx="1871392" cy="311132"/>
          </a:xfrm>
        </p:grpSpPr>
        <p:sp>
          <p:nvSpPr>
            <p:cNvPr id="757" name="Shape 757"/>
            <p:cNvSpPr/>
            <p:nvPr/>
          </p:nvSpPr>
          <p:spPr>
            <a:xfrm>
              <a:off x="-1" y="-1"/>
              <a:ext cx="1871394" cy="311133"/>
            </a:xfrm>
            <a:prstGeom prst="rect">
              <a:avLst/>
            </a:prstGeom>
            <a:solidFill>
              <a:srgbClr val="404040"/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8" name="Shape 758"/>
            <p:cNvSpPr/>
            <p:nvPr/>
          </p:nvSpPr>
          <p:spPr>
            <a:xfrm>
              <a:off x="-1" y="66664"/>
              <a:ext cx="1871394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User process</a:t>
              </a:r>
            </a:p>
          </p:txBody>
        </p:sp>
      </p:grpSp>
      <p:grpSp>
        <p:nvGrpSpPr>
          <p:cNvPr id="762" name="Group 762"/>
          <p:cNvGrpSpPr/>
          <p:nvPr/>
        </p:nvGrpSpPr>
        <p:grpSpPr>
          <a:xfrm>
            <a:off x="6738523" y="5645667"/>
            <a:ext cx="1871394" cy="311134"/>
            <a:chOff x="0" y="0"/>
            <a:chExt cx="1871392" cy="311132"/>
          </a:xfrm>
        </p:grpSpPr>
        <p:sp>
          <p:nvSpPr>
            <p:cNvPr id="760" name="Shape 760"/>
            <p:cNvSpPr/>
            <p:nvPr/>
          </p:nvSpPr>
          <p:spPr>
            <a:xfrm>
              <a:off x="-1" y="-1"/>
              <a:ext cx="1871394" cy="311133"/>
            </a:xfrm>
            <a:prstGeom prst="rect">
              <a:avLst/>
            </a:prstGeom>
            <a:solidFill>
              <a:srgbClr val="F8E805"/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1" name="Shape 761"/>
            <p:cNvSpPr/>
            <p:nvPr/>
          </p:nvSpPr>
          <p:spPr>
            <a:xfrm>
              <a:off x="-1" y="66664"/>
              <a:ext cx="1871394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404040"/>
                  </a:solidFill>
                </a:rPr>
                <a:t> H2O process</a:t>
              </a:r>
            </a:p>
          </p:txBody>
        </p:sp>
      </p:grpSp>
      <p:sp>
        <p:nvSpPr>
          <p:cNvPr id="763" name="Shape 763"/>
          <p:cNvSpPr/>
          <p:nvPr/>
        </p:nvSpPr>
        <p:spPr>
          <a:xfrm>
            <a:off x="6490553" y="2796638"/>
            <a:ext cx="2367330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Legend</a:t>
            </a:r>
          </a:p>
        </p:txBody>
      </p:sp>
      <p:sp>
        <p:nvSpPr>
          <p:cNvPr id="764" name="Shape 764"/>
          <p:cNvSpPr/>
          <p:nvPr/>
        </p:nvSpPr>
        <p:spPr>
          <a:xfrm flipV="1">
            <a:off x="282819" y="1301434"/>
            <a:ext cx="2" cy="3411502"/>
          </a:xfrm>
          <a:prstGeom prst="line">
            <a:avLst/>
          </a:prstGeom>
          <a:ln w="57150">
            <a:solidFill>
              <a:srgbClr val="262626"/>
            </a:solidFill>
            <a:tailEnd type="triangle"/>
          </a:ln>
        </p:spPr>
        <p:txBody>
          <a:bodyPr lIns="0" tIns="0" rIns="0" bIns="0"/>
          <a:lstStyle/>
          <a:p>
            <a:pPr lvl="0">
              <a:defRPr sz="1200"/>
            </a:pPr>
          </a:p>
        </p:txBody>
      </p:sp>
      <p:sp>
        <p:nvSpPr>
          <p:cNvPr id="765" name="Shape 765"/>
          <p:cNvSpPr/>
          <p:nvPr/>
        </p:nvSpPr>
        <p:spPr>
          <a:xfrm>
            <a:off x="282819" y="1244764"/>
            <a:ext cx="3283937" cy="2"/>
          </a:xfrm>
          <a:prstGeom prst="line">
            <a:avLst/>
          </a:prstGeom>
          <a:ln w="57150">
            <a:solidFill>
              <a:srgbClr val="262626"/>
            </a:solidFill>
            <a:tailEnd type="triangle"/>
          </a:ln>
        </p:spPr>
        <p:txBody>
          <a:bodyPr lIns="0" tIns="0" rIns="0" bIns="0"/>
          <a:lstStyle/>
          <a:p>
            <a:pPr lvl="0">
              <a:defRPr sz="1200"/>
            </a:pPr>
          </a:p>
        </p:txBody>
      </p:sp>
      <p:sp>
        <p:nvSpPr>
          <p:cNvPr id="766" name="Shape 766"/>
          <p:cNvSpPr/>
          <p:nvPr/>
        </p:nvSpPr>
        <p:spPr>
          <a:xfrm flipH="1">
            <a:off x="3566752" y="1353640"/>
            <a:ext cx="2" cy="4183469"/>
          </a:xfrm>
          <a:prstGeom prst="line">
            <a:avLst/>
          </a:prstGeom>
          <a:ln w="57150">
            <a:solidFill>
              <a:srgbClr val="262626"/>
            </a:solidFill>
            <a:tailEnd type="triangle"/>
          </a:ln>
        </p:spPr>
        <p:txBody>
          <a:bodyPr lIns="0" tIns="0" rIns="0" bIns="0"/>
          <a:lstStyle/>
          <a:p>
            <a:pPr lvl="0">
              <a:defRPr sz="1200"/>
            </a:pPr>
          </a:p>
        </p:txBody>
      </p:sp>
      <p:sp>
        <p:nvSpPr>
          <p:cNvPr id="767" name="Shape 767"/>
          <p:cNvSpPr/>
          <p:nvPr/>
        </p:nvSpPr>
        <p:spPr>
          <a:xfrm flipV="1">
            <a:off x="5984590" y="1599351"/>
            <a:ext cx="2" cy="3828880"/>
          </a:xfrm>
          <a:prstGeom prst="line">
            <a:avLst/>
          </a:prstGeom>
          <a:ln w="57150" cap="rnd">
            <a:solidFill>
              <a:srgbClr val="262626"/>
            </a:solidFill>
            <a:prstDash val="sysDash"/>
            <a:tailEnd type="triangle"/>
          </a:ln>
        </p:spPr>
        <p:txBody>
          <a:bodyPr lIns="0" tIns="0" rIns="0" bIns="0"/>
          <a:lstStyle/>
          <a:p>
            <a:pPr lvl="0">
              <a:defRPr sz="1200"/>
            </a:pPr>
          </a:p>
        </p:txBody>
      </p:sp>
      <p:sp>
        <p:nvSpPr>
          <p:cNvPr id="768" name="Shape 768"/>
          <p:cNvSpPr/>
          <p:nvPr/>
        </p:nvSpPr>
        <p:spPr>
          <a:xfrm flipH="1" flipV="1">
            <a:off x="2748775" y="1563593"/>
            <a:ext cx="3157428" cy="2"/>
          </a:xfrm>
          <a:prstGeom prst="line">
            <a:avLst/>
          </a:prstGeom>
          <a:ln w="57150" cap="rnd">
            <a:solidFill>
              <a:srgbClr val="262626"/>
            </a:solidFill>
            <a:prstDash val="sysDash"/>
            <a:tailEnd type="triangle"/>
          </a:ln>
        </p:spPr>
        <p:txBody>
          <a:bodyPr lIns="0" tIns="0" rIns="0" bIns="0"/>
          <a:lstStyle/>
          <a:p>
            <a:pPr lvl="0">
              <a:defRPr sz="1200"/>
            </a:pPr>
          </a:p>
        </p:txBody>
      </p:sp>
      <p:sp>
        <p:nvSpPr>
          <p:cNvPr id="769" name="Shape 769"/>
          <p:cNvSpPr/>
          <p:nvPr/>
        </p:nvSpPr>
        <p:spPr>
          <a:xfrm flipH="1">
            <a:off x="2748775" y="1709110"/>
            <a:ext cx="2" cy="3003827"/>
          </a:xfrm>
          <a:prstGeom prst="line">
            <a:avLst/>
          </a:prstGeom>
          <a:ln w="57150" cap="rnd">
            <a:solidFill>
              <a:srgbClr val="262626"/>
            </a:solidFill>
            <a:prstDash val="sysDash"/>
            <a:tailEnd type="triangle"/>
          </a:ln>
        </p:spPr>
        <p:txBody>
          <a:bodyPr lIns="0" tIns="0" rIns="0" bIns="0"/>
          <a:lstStyle/>
          <a:p>
            <a:pPr lvl="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>
            <p:ph type="title"/>
          </p:nvPr>
        </p:nvSpPr>
        <p:spPr>
          <a:xfrm>
            <a:off x="457200" y="127164"/>
            <a:ext cx="8229600" cy="75833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41247">
              <a:lnSpc>
                <a:spcPts val="5300"/>
              </a:lnSpc>
              <a:defRPr sz="4000"/>
            </a:lvl1pPr>
          </a:lstStyle>
          <a:p>
            <a:pPr lvl="0">
              <a:defRPr sz="1800"/>
            </a:pPr>
            <a:r>
              <a:rPr sz="4000"/>
              <a:t>R Script Retrieving H2O GLM Result</a:t>
            </a:r>
          </a:p>
        </p:txBody>
      </p:sp>
      <p:grpSp>
        <p:nvGrpSpPr>
          <p:cNvPr id="774" name="Group 774"/>
          <p:cNvGrpSpPr/>
          <p:nvPr/>
        </p:nvGrpSpPr>
        <p:grpSpPr>
          <a:xfrm>
            <a:off x="156775" y="2401105"/>
            <a:ext cx="2759326" cy="456365"/>
            <a:chOff x="0" y="0"/>
            <a:chExt cx="2759324" cy="456364"/>
          </a:xfrm>
        </p:grpSpPr>
        <p:sp>
          <p:nvSpPr>
            <p:cNvPr id="772" name="Shape 772"/>
            <p:cNvSpPr/>
            <p:nvPr/>
          </p:nvSpPr>
          <p:spPr>
            <a:xfrm>
              <a:off x="-1" y="0"/>
              <a:ext cx="2759326" cy="456365"/>
            </a:xfrm>
            <a:prstGeom prst="rect">
              <a:avLst/>
            </a:prstGeom>
            <a:solidFill>
              <a:srgbClr val="808080"/>
            </a:solidFill>
            <a:ln w="9525" cap="flat">
              <a:solidFill>
                <a:srgbClr val="BFBFB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73" name="Shape 773"/>
            <p:cNvSpPr/>
            <p:nvPr/>
          </p:nvSpPr>
          <p:spPr>
            <a:xfrm>
              <a:off x="-1" y="126582"/>
              <a:ext cx="2759326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HTTP</a:t>
              </a:r>
            </a:p>
          </p:txBody>
        </p:sp>
      </p:grpSp>
      <p:grpSp>
        <p:nvGrpSpPr>
          <p:cNvPr id="777" name="Group 777"/>
          <p:cNvGrpSpPr/>
          <p:nvPr/>
        </p:nvGrpSpPr>
        <p:grpSpPr>
          <a:xfrm>
            <a:off x="156775" y="2857469"/>
            <a:ext cx="2759326" cy="456365"/>
            <a:chOff x="0" y="0"/>
            <a:chExt cx="2759324" cy="456364"/>
          </a:xfrm>
        </p:grpSpPr>
        <p:sp>
          <p:nvSpPr>
            <p:cNvPr id="775" name="Shape 775"/>
            <p:cNvSpPr/>
            <p:nvPr/>
          </p:nvSpPr>
          <p:spPr>
            <a:xfrm>
              <a:off x="-1" y="0"/>
              <a:ext cx="2759326" cy="456365"/>
            </a:xfrm>
            <a:prstGeom prst="rect">
              <a:avLst/>
            </a:prstGeom>
            <a:solidFill>
              <a:srgbClr val="F8E805">
                <a:alpha val="5000"/>
              </a:srgbClr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76" name="Shape 776"/>
            <p:cNvSpPr/>
            <p:nvPr/>
          </p:nvSpPr>
          <p:spPr>
            <a:xfrm>
              <a:off x="-1" y="126582"/>
              <a:ext cx="2759326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sz="1400">
                  <a:latin typeface="Calibri"/>
                  <a:ea typeface="Calibri"/>
                  <a:cs typeface="Calibri"/>
                  <a:sym typeface="Calibri"/>
                </a:rPr>
                <a:t>REST/JSON</a:t>
              </a:r>
            </a:p>
          </p:txBody>
        </p:sp>
      </p:grpSp>
      <p:grpSp>
        <p:nvGrpSpPr>
          <p:cNvPr id="780" name="Group 780"/>
          <p:cNvGrpSpPr/>
          <p:nvPr/>
        </p:nvGrpSpPr>
        <p:grpSpPr>
          <a:xfrm>
            <a:off x="156775" y="3313830"/>
            <a:ext cx="2759326" cy="912731"/>
            <a:chOff x="0" y="-1"/>
            <a:chExt cx="2759324" cy="912730"/>
          </a:xfrm>
        </p:grpSpPr>
        <p:sp>
          <p:nvSpPr>
            <p:cNvPr id="778" name="Shape 778"/>
            <p:cNvSpPr/>
            <p:nvPr/>
          </p:nvSpPr>
          <p:spPr>
            <a:xfrm>
              <a:off x="-1" y="-2"/>
              <a:ext cx="2759326" cy="912732"/>
            </a:xfrm>
            <a:prstGeom prst="rect">
              <a:avLst/>
            </a:prstGeom>
            <a:solidFill>
              <a:srgbClr val="F8E805">
                <a:alpha val="40000"/>
              </a:srgbClr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10000"/>
                </a:lnSpc>
                <a:defRPr sz="14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79" name="Shape 779"/>
            <p:cNvSpPr/>
            <p:nvPr/>
          </p:nvSpPr>
          <p:spPr>
            <a:xfrm>
              <a:off x="-1" y="243003"/>
              <a:ext cx="2759326" cy="4267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lnSpc>
                  <a:spcPct val="110000"/>
                </a:lnSpc>
              </a:pPr>
              <a:r>
                <a:rPr sz="14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 h2o.getModel()</a:t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lnSpc>
                  <a:spcPct val="110000"/>
                </a:lnSpc>
              </a:pPr>
              <a:r>
                <a:rPr sz="14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GET /3/Models/glm_model_id</a:t>
              </a:r>
            </a:p>
          </p:txBody>
        </p:sp>
      </p:grpSp>
      <p:grpSp>
        <p:nvGrpSpPr>
          <p:cNvPr id="783" name="Group 783"/>
          <p:cNvGrpSpPr/>
          <p:nvPr/>
        </p:nvGrpSpPr>
        <p:grpSpPr>
          <a:xfrm>
            <a:off x="156775" y="4226556"/>
            <a:ext cx="2759326" cy="912731"/>
            <a:chOff x="0" y="-1"/>
            <a:chExt cx="2759324" cy="912730"/>
          </a:xfrm>
        </p:grpSpPr>
        <p:sp>
          <p:nvSpPr>
            <p:cNvPr id="781" name="Shape 781"/>
            <p:cNvSpPr/>
            <p:nvPr/>
          </p:nvSpPr>
          <p:spPr>
            <a:xfrm>
              <a:off x="-1" y="-2"/>
              <a:ext cx="2759326" cy="912732"/>
            </a:xfrm>
            <a:prstGeom prst="rect">
              <a:avLst/>
            </a:prstGeom>
            <a:solidFill>
              <a:srgbClr val="BF9900">
                <a:alpha val="54000"/>
              </a:srgbClr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2" name="Shape 782"/>
            <p:cNvSpPr/>
            <p:nvPr/>
          </p:nvSpPr>
          <p:spPr>
            <a:xfrm>
              <a:off x="-1" y="354763"/>
              <a:ext cx="2759326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404040"/>
                  </a:solidFill>
                </a:rPr>
                <a:t>h2o.glm()</a:t>
              </a:r>
            </a:p>
          </p:txBody>
        </p:sp>
      </p:grpSp>
      <p:grpSp>
        <p:nvGrpSpPr>
          <p:cNvPr id="786" name="Group 786"/>
          <p:cNvGrpSpPr/>
          <p:nvPr/>
        </p:nvGrpSpPr>
        <p:grpSpPr>
          <a:xfrm>
            <a:off x="156775" y="5139282"/>
            <a:ext cx="2759326" cy="456365"/>
            <a:chOff x="0" y="0"/>
            <a:chExt cx="2759324" cy="456364"/>
          </a:xfrm>
        </p:grpSpPr>
        <p:sp>
          <p:nvSpPr>
            <p:cNvPr id="784" name="Shape 784"/>
            <p:cNvSpPr/>
            <p:nvPr/>
          </p:nvSpPr>
          <p:spPr>
            <a:xfrm>
              <a:off x="-1" y="0"/>
              <a:ext cx="2759326" cy="456365"/>
            </a:xfrm>
            <a:prstGeom prst="rect">
              <a:avLst/>
            </a:prstGeom>
            <a:solidFill>
              <a:srgbClr val="404040"/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5" name="Shape 785"/>
            <p:cNvSpPr/>
            <p:nvPr/>
          </p:nvSpPr>
          <p:spPr>
            <a:xfrm>
              <a:off x="-1" y="126582"/>
              <a:ext cx="2759326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 R script</a:t>
              </a:r>
            </a:p>
          </p:txBody>
        </p:sp>
      </p:grpSp>
      <p:grpSp>
        <p:nvGrpSpPr>
          <p:cNvPr id="789" name="Group 789"/>
          <p:cNvGrpSpPr/>
          <p:nvPr/>
        </p:nvGrpSpPr>
        <p:grpSpPr>
          <a:xfrm>
            <a:off x="156775" y="5595646"/>
            <a:ext cx="2759326" cy="456365"/>
            <a:chOff x="0" y="0"/>
            <a:chExt cx="2759324" cy="456364"/>
          </a:xfrm>
        </p:grpSpPr>
        <p:sp>
          <p:nvSpPr>
            <p:cNvPr id="787" name="Shape 787"/>
            <p:cNvSpPr/>
            <p:nvPr/>
          </p:nvSpPr>
          <p:spPr>
            <a:xfrm>
              <a:off x="-1" y="0"/>
              <a:ext cx="2759326" cy="456365"/>
            </a:xfrm>
            <a:prstGeom prst="rect">
              <a:avLst/>
            </a:prstGeom>
            <a:solidFill>
              <a:srgbClr val="404040"/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8" name="Shape 788"/>
            <p:cNvSpPr/>
            <p:nvPr/>
          </p:nvSpPr>
          <p:spPr>
            <a:xfrm>
              <a:off x="-1" y="126582"/>
              <a:ext cx="2759326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 Standard R process</a:t>
              </a:r>
            </a:p>
          </p:txBody>
        </p:sp>
      </p:grpSp>
      <p:grpSp>
        <p:nvGrpSpPr>
          <p:cNvPr id="792" name="Group 792"/>
          <p:cNvGrpSpPr/>
          <p:nvPr/>
        </p:nvGrpSpPr>
        <p:grpSpPr>
          <a:xfrm>
            <a:off x="156774" y="1944744"/>
            <a:ext cx="6027104" cy="456365"/>
            <a:chOff x="-1" y="0"/>
            <a:chExt cx="6027103" cy="456364"/>
          </a:xfrm>
        </p:grpSpPr>
        <p:sp>
          <p:nvSpPr>
            <p:cNvPr id="790" name="Shape 790"/>
            <p:cNvSpPr/>
            <p:nvPr/>
          </p:nvSpPr>
          <p:spPr>
            <a:xfrm>
              <a:off x="-2" y="0"/>
              <a:ext cx="6027104" cy="456365"/>
            </a:xfrm>
            <a:prstGeom prst="rect">
              <a:avLst/>
            </a:prstGeom>
            <a:solidFill>
              <a:srgbClr val="808080"/>
            </a:solidFill>
            <a:ln w="9525" cap="flat">
              <a:solidFill>
                <a:srgbClr val="BFBFB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1" name="Shape 791"/>
            <p:cNvSpPr/>
            <p:nvPr/>
          </p:nvSpPr>
          <p:spPr>
            <a:xfrm>
              <a:off x="-2" y="126582"/>
              <a:ext cx="6027104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TCP/IP</a:t>
              </a:r>
            </a:p>
          </p:txBody>
        </p:sp>
      </p:grpSp>
      <p:grpSp>
        <p:nvGrpSpPr>
          <p:cNvPr id="795" name="Group 795"/>
          <p:cNvGrpSpPr/>
          <p:nvPr/>
        </p:nvGrpSpPr>
        <p:grpSpPr>
          <a:xfrm>
            <a:off x="3349729" y="2401105"/>
            <a:ext cx="2834148" cy="456365"/>
            <a:chOff x="0" y="0"/>
            <a:chExt cx="2834147" cy="456364"/>
          </a:xfrm>
        </p:grpSpPr>
        <p:sp>
          <p:nvSpPr>
            <p:cNvPr id="793" name="Shape 793"/>
            <p:cNvSpPr/>
            <p:nvPr/>
          </p:nvSpPr>
          <p:spPr>
            <a:xfrm>
              <a:off x="-1" y="0"/>
              <a:ext cx="2834148" cy="456365"/>
            </a:xfrm>
            <a:prstGeom prst="rect">
              <a:avLst/>
            </a:prstGeom>
            <a:solidFill>
              <a:srgbClr val="808080"/>
            </a:solidFill>
            <a:ln w="9525" cap="flat">
              <a:solidFill>
                <a:srgbClr val="BFBFB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4" name="Shape 794"/>
            <p:cNvSpPr/>
            <p:nvPr/>
          </p:nvSpPr>
          <p:spPr>
            <a:xfrm>
              <a:off x="-1" y="126582"/>
              <a:ext cx="2834148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HTTP</a:t>
              </a:r>
            </a:p>
          </p:txBody>
        </p:sp>
      </p:grpSp>
      <p:grpSp>
        <p:nvGrpSpPr>
          <p:cNvPr id="798" name="Group 798"/>
          <p:cNvGrpSpPr/>
          <p:nvPr/>
        </p:nvGrpSpPr>
        <p:grpSpPr>
          <a:xfrm>
            <a:off x="3349729" y="2857469"/>
            <a:ext cx="2834148" cy="456365"/>
            <a:chOff x="0" y="0"/>
            <a:chExt cx="2834147" cy="456364"/>
          </a:xfrm>
        </p:grpSpPr>
        <p:sp>
          <p:nvSpPr>
            <p:cNvPr id="796" name="Shape 796"/>
            <p:cNvSpPr/>
            <p:nvPr/>
          </p:nvSpPr>
          <p:spPr>
            <a:xfrm>
              <a:off x="-1" y="0"/>
              <a:ext cx="2834148" cy="456365"/>
            </a:xfrm>
            <a:prstGeom prst="rect">
              <a:avLst/>
            </a:prstGeom>
            <a:solidFill>
              <a:srgbClr val="F8E805">
                <a:alpha val="5000"/>
              </a:srgbClr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7" name="Shape 797"/>
            <p:cNvSpPr/>
            <p:nvPr/>
          </p:nvSpPr>
          <p:spPr>
            <a:xfrm>
              <a:off x="-1" y="126582"/>
              <a:ext cx="2834148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1400"/>
                <a:t> REST/JSON</a:t>
              </a:r>
            </a:p>
          </p:txBody>
        </p:sp>
      </p:grpSp>
      <p:grpSp>
        <p:nvGrpSpPr>
          <p:cNvPr id="801" name="Group 801"/>
          <p:cNvGrpSpPr/>
          <p:nvPr/>
        </p:nvGrpSpPr>
        <p:grpSpPr>
          <a:xfrm>
            <a:off x="3349729" y="3313831"/>
            <a:ext cx="2834148" cy="456365"/>
            <a:chOff x="0" y="0"/>
            <a:chExt cx="2834147" cy="456364"/>
          </a:xfrm>
        </p:grpSpPr>
        <p:sp>
          <p:nvSpPr>
            <p:cNvPr id="799" name="Shape 799"/>
            <p:cNvSpPr/>
            <p:nvPr/>
          </p:nvSpPr>
          <p:spPr>
            <a:xfrm>
              <a:off x="-1" y="0"/>
              <a:ext cx="2834148" cy="456365"/>
            </a:xfrm>
            <a:prstGeom prst="rect">
              <a:avLst/>
            </a:prstGeom>
            <a:solidFill>
              <a:srgbClr val="BF9900">
                <a:alpha val="54000"/>
              </a:srgbClr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0" name="Shape 800"/>
            <p:cNvSpPr/>
            <p:nvPr/>
          </p:nvSpPr>
          <p:spPr>
            <a:xfrm>
              <a:off x="-1" y="139282"/>
              <a:ext cx="283414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404040"/>
                  </a:solidFill>
                </a:rPr>
                <a:t>   /3/Models endpoint</a:t>
              </a:r>
            </a:p>
          </p:txBody>
        </p:sp>
      </p:grpSp>
      <p:grpSp>
        <p:nvGrpSpPr>
          <p:cNvPr id="804" name="Group 804"/>
          <p:cNvGrpSpPr/>
          <p:nvPr/>
        </p:nvGrpSpPr>
        <p:grpSpPr>
          <a:xfrm>
            <a:off x="3349730" y="5139282"/>
            <a:ext cx="1409396" cy="456365"/>
            <a:chOff x="0" y="0"/>
            <a:chExt cx="1409395" cy="456364"/>
          </a:xfrm>
        </p:grpSpPr>
        <p:sp>
          <p:nvSpPr>
            <p:cNvPr id="802" name="Shape 802"/>
            <p:cNvSpPr/>
            <p:nvPr/>
          </p:nvSpPr>
          <p:spPr>
            <a:xfrm>
              <a:off x="0" y="0"/>
              <a:ext cx="1409396" cy="456365"/>
            </a:xfrm>
            <a:prstGeom prst="rect">
              <a:avLst/>
            </a:prstGeom>
            <a:solidFill>
              <a:srgbClr val="F8E805">
                <a:alpha val="40000"/>
              </a:srgbClr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3" name="Shape 803"/>
            <p:cNvSpPr/>
            <p:nvPr/>
          </p:nvSpPr>
          <p:spPr>
            <a:xfrm>
              <a:off x="0" y="24982"/>
              <a:ext cx="1409396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404040"/>
                  </a:solidFill>
                </a:rPr>
                <a:t> Fork/Join framework</a:t>
              </a:r>
            </a:p>
          </p:txBody>
        </p:sp>
      </p:grpSp>
      <p:grpSp>
        <p:nvGrpSpPr>
          <p:cNvPr id="807" name="Group 807"/>
          <p:cNvGrpSpPr/>
          <p:nvPr/>
        </p:nvGrpSpPr>
        <p:grpSpPr>
          <a:xfrm>
            <a:off x="4759123" y="5139282"/>
            <a:ext cx="1424755" cy="456365"/>
            <a:chOff x="0" y="0"/>
            <a:chExt cx="1424754" cy="456364"/>
          </a:xfrm>
        </p:grpSpPr>
        <p:sp>
          <p:nvSpPr>
            <p:cNvPr id="805" name="Shape 805"/>
            <p:cNvSpPr/>
            <p:nvPr/>
          </p:nvSpPr>
          <p:spPr>
            <a:xfrm>
              <a:off x="0" y="0"/>
              <a:ext cx="1424755" cy="456365"/>
            </a:xfrm>
            <a:prstGeom prst="rect">
              <a:avLst/>
            </a:prstGeom>
            <a:solidFill>
              <a:srgbClr val="F8E805">
                <a:alpha val="40000"/>
              </a:srgbClr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6" name="Shape 806"/>
            <p:cNvSpPr/>
            <p:nvPr/>
          </p:nvSpPr>
          <p:spPr>
            <a:xfrm>
              <a:off x="0" y="24982"/>
              <a:ext cx="1424755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404040"/>
                  </a:solidFill>
                </a:rPr>
                <a:t>K/V store framework</a:t>
              </a:r>
            </a:p>
          </p:txBody>
        </p:sp>
      </p:grpSp>
      <p:grpSp>
        <p:nvGrpSpPr>
          <p:cNvPr id="810" name="Group 810"/>
          <p:cNvGrpSpPr/>
          <p:nvPr/>
        </p:nvGrpSpPr>
        <p:grpSpPr>
          <a:xfrm>
            <a:off x="3349729" y="5595646"/>
            <a:ext cx="2834148" cy="456365"/>
            <a:chOff x="0" y="0"/>
            <a:chExt cx="2834147" cy="456364"/>
          </a:xfrm>
        </p:grpSpPr>
        <p:sp>
          <p:nvSpPr>
            <p:cNvPr id="808" name="Shape 808"/>
            <p:cNvSpPr/>
            <p:nvPr/>
          </p:nvSpPr>
          <p:spPr>
            <a:xfrm>
              <a:off x="-1" y="0"/>
              <a:ext cx="2834148" cy="456365"/>
            </a:xfrm>
            <a:prstGeom prst="rect">
              <a:avLst/>
            </a:prstGeom>
            <a:solidFill>
              <a:srgbClr val="F8E805"/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9" name="Shape 809"/>
            <p:cNvSpPr/>
            <p:nvPr/>
          </p:nvSpPr>
          <p:spPr>
            <a:xfrm>
              <a:off x="-1" y="126582"/>
              <a:ext cx="2834148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404040"/>
                  </a:solidFill>
                </a:rPr>
                <a:t> H2O process</a:t>
              </a:r>
            </a:p>
          </p:txBody>
        </p:sp>
      </p:grpSp>
      <p:sp>
        <p:nvSpPr>
          <p:cNvPr id="811" name="Shape 811"/>
          <p:cNvSpPr/>
          <p:nvPr/>
        </p:nvSpPr>
        <p:spPr>
          <a:xfrm flipV="1">
            <a:off x="282819" y="1301434"/>
            <a:ext cx="2" cy="3411502"/>
          </a:xfrm>
          <a:prstGeom prst="line">
            <a:avLst/>
          </a:prstGeom>
          <a:ln w="57150">
            <a:solidFill>
              <a:srgbClr val="262626"/>
            </a:solidFill>
            <a:tailEnd type="triangle"/>
          </a:ln>
        </p:spPr>
        <p:txBody>
          <a:bodyPr lIns="0" tIns="0" rIns="0" bIns="0"/>
          <a:lstStyle/>
          <a:p>
            <a:pPr lvl="0">
              <a:defRPr sz="1200"/>
            </a:pPr>
          </a:p>
        </p:txBody>
      </p:sp>
      <p:sp>
        <p:nvSpPr>
          <p:cNvPr id="812" name="Shape 812"/>
          <p:cNvSpPr/>
          <p:nvPr/>
        </p:nvSpPr>
        <p:spPr>
          <a:xfrm>
            <a:off x="282819" y="1244764"/>
            <a:ext cx="3283937" cy="2"/>
          </a:xfrm>
          <a:prstGeom prst="line">
            <a:avLst/>
          </a:prstGeom>
          <a:ln w="57150">
            <a:solidFill>
              <a:srgbClr val="262626"/>
            </a:solidFill>
            <a:tailEnd type="triangle"/>
          </a:ln>
        </p:spPr>
        <p:txBody>
          <a:bodyPr lIns="0" tIns="0" rIns="0" bIns="0"/>
          <a:lstStyle/>
          <a:p>
            <a:pPr lvl="0">
              <a:defRPr sz="1200"/>
            </a:pPr>
          </a:p>
        </p:txBody>
      </p:sp>
      <p:sp>
        <p:nvSpPr>
          <p:cNvPr id="813" name="Shape 813"/>
          <p:cNvSpPr/>
          <p:nvPr/>
        </p:nvSpPr>
        <p:spPr>
          <a:xfrm flipH="1">
            <a:off x="3566752" y="1353640"/>
            <a:ext cx="2" cy="4183469"/>
          </a:xfrm>
          <a:prstGeom prst="line">
            <a:avLst/>
          </a:prstGeom>
          <a:ln w="57150">
            <a:solidFill>
              <a:srgbClr val="262626"/>
            </a:solidFill>
            <a:tailEnd type="triangle"/>
          </a:ln>
        </p:spPr>
        <p:txBody>
          <a:bodyPr lIns="0" tIns="0" rIns="0" bIns="0"/>
          <a:lstStyle/>
          <a:p>
            <a:pPr lvl="0">
              <a:defRPr sz="1200"/>
            </a:pPr>
          </a:p>
        </p:txBody>
      </p:sp>
      <p:sp>
        <p:nvSpPr>
          <p:cNvPr id="814" name="Shape 814"/>
          <p:cNvSpPr/>
          <p:nvPr/>
        </p:nvSpPr>
        <p:spPr>
          <a:xfrm flipV="1">
            <a:off x="5984590" y="1599351"/>
            <a:ext cx="2" cy="3828880"/>
          </a:xfrm>
          <a:prstGeom prst="line">
            <a:avLst/>
          </a:prstGeom>
          <a:ln w="57150" cap="rnd">
            <a:solidFill>
              <a:srgbClr val="262626"/>
            </a:solidFill>
            <a:prstDash val="sysDash"/>
            <a:tailEnd type="triangle"/>
          </a:ln>
        </p:spPr>
        <p:txBody>
          <a:bodyPr lIns="0" tIns="0" rIns="0" bIns="0"/>
          <a:lstStyle/>
          <a:p>
            <a:pPr lvl="0">
              <a:defRPr sz="1200"/>
            </a:pPr>
          </a:p>
        </p:txBody>
      </p:sp>
      <p:sp>
        <p:nvSpPr>
          <p:cNvPr id="815" name="Shape 815"/>
          <p:cNvSpPr/>
          <p:nvPr/>
        </p:nvSpPr>
        <p:spPr>
          <a:xfrm flipH="1" flipV="1">
            <a:off x="2748775" y="1563593"/>
            <a:ext cx="3157428" cy="2"/>
          </a:xfrm>
          <a:prstGeom prst="line">
            <a:avLst/>
          </a:prstGeom>
          <a:ln w="57150" cap="rnd">
            <a:solidFill>
              <a:srgbClr val="262626"/>
            </a:solidFill>
            <a:prstDash val="sysDash"/>
            <a:tailEnd type="triangle"/>
          </a:ln>
        </p:spPr>
        <p:txBody>
          <a:bodyPr lIns="0" tIns="0" rIns="0" bIns="0"/>
          <a:lstStyle/>
          <a:p>
            <a:pPr lvl="0">
              <a:defRPr sz="1200"/>
            </a:pPr>
          </a:p>
        </p:txBody>
      </p:sp>
      <p:sp>
        <p:nvSpPr>
          <p:cNvPr id="816" name="Shape 816"/>
          <p:cNvSpPr/>
          <p:nvPr/>
        </p:nvSpPr>
        <p:spPr>
          <a:xfrm flipH="1">
            <a:off x="2748775" y="1709110"/>
            <a:ext cx="2" cy="3003827"/>
          </a:xfrm>
          <a:prstGeom prst="line">
            <a:avLst/>
          </a:prstGeom>
          <a:ln w="57150" cap="rnd">
            <a:solidFill>
              <a:srgbClr val="262626"/>
            </a:solidFill>
            <a:prstDash val="sysDash"/>
            <a:tailEnd type="triangle"/>
          </a:ln>
        </p:spPr>
        <p:txBody>
          <a:bodyPr lIns="0" tIns="0" rIns="0" bIns="0"/>
          <a:lstStyle/>
          <a:p>
            <a:pPr lvl="0">
              <a:defRPr sz="1200"/>
            </a:pPr>
          </a:p>
        </p:txBody>
      </p:sp>
      <p:sp>
        <p:nvSpPr>
          <p:cNvPr id="817" name="Shape 817"/>
          <p:cNvSpPr/>
          <p:nvPr/>
        </p:nvSpPr>
        <p:spPr>
          <a:xfrm>
            <a:off x="6490553" y="2665147"/>
            <a:ext cx="2367330" cy="3386864"/>
          </a:xfrm>
          <a:prstGeom prst="rect">
            <a:avLst/>
          </a:prstGeom>
          <a:ln>
            <a:solidFill>
              <a:srgbClr val="262626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820" name="Group 820"/>
          <p:cNvGrpSpPr/>
          <p:nvPr/>
        </p:nvGrpSpPr>
        <p:grpSpPr>
          <a:xfrm>
            <a:off x="6738523" y="3313833"/>
            <a:ext cx="1871394" cy="311134"/>
            <a:chOff x="0" y="0"/>
            <a:chExt cx="1871392" cy="311132"/>
          </a:xfrm>
        </p:grpSpPr>
        <p:sp>
          <p:nvSpPr>
            <p:cNvPr id="818" name="Shape 818"/>
            <p:cNvSpPr/>
            <p:nvPr/>
          </p:nvSpPr>
          <p:spPr>
            <a:xfrm>
              <a:off x="-1" y="-1"/>
              <a:ext cx="1871394" cy="311133"/>
            </a:xfrm>
            <a:prstGeom prst="rect">
              <a:avLst/>
            </a:prstGeom>
            <a:solidFill>
              <a:srgbClr val="808080"/>
            </a:solidFill>
            <a:ln w="9525" cap="flat">
              <a:solidFill>
                <a:srgbClr val="BFBFB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9" name="Shape 819"/>
            <p:cNvSpPr/>
            <p:nvPr/>
          </p:nvSpPr>
          <p:spPr>
            <a:xfrm>
              <a:off x="-1" y="66664"/>
              <a:ext cx="1871394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Network layer</a:t>
              </a:r>
            </a:p>
          </p:txBody>
        </p:sp>
      </p:grpSp>
      <p:grpSp>
        <p:nvGrpSpPr>
          <p:cNvPr id="823" name="Group 823"/>
          <p:cNvGrpSpPr/>
          <p:nvPr/>
        </p:nvGrpSpPr>
        <p:grpSpPr>
          <a:xfrm>
            <a:off x="6738523" y="3780200"/>
            <a:ext cx="1871394" cy="311134"/>
            <a:chOff x="0" y="0"/>
            <a:chExt cx="1871392" cy="311132"/>
          </a:xfrm>
        </p:grpSpPr>
        <p:sp>
          <p:nvSpPr>
            <p:cNvPr id="821" name="Shape 821"/>
            <p:cNvSpPr/>
            <p:nvPr/>
          </p:nvSpPr>
          <p:spPr>
            <a:xfrm>
              <a:off x="-1" y="-1"/>
              <a:ext cx="1871394" cy="311133"/>
            </a:xfrm>
            <a:prstGeom prst="rect">
              <a:avLst/>
            </a:prstGeom>
            <a:solidFill>
              <a:srgbClr val="F8E805">
                <a:alpha val="5000"/>
              </a:srgbClr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2" name="Shape 822"/>
            <p:cNvSpPr/>
            <p:nvPr/>
          </p:nvSpPr>
          <p:spPr>
            <a:xfrm>
              <a:off x="-1" y="66664"/>
              <a:ext cx="1871394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404040"/>
                  </a:solidFill>
                </a:rPr>
                <a:t>REST layer</a:t>
              </a:r>
            </a:p>
          </p:txBody>
        </p:sp>
      </p:grpSp>
      <p:grpSp>
        <p:nvGrpSpPr>
          <p:cNvPr id="826" name="Group 826"/>
          <p:cNvGrpSpPr/>
          <p:nvPr/>
        </p:nvGrpSpPr>
        <p:grpSpPr>
          <a:xfrm>
            <a:off x="6738523" y="4246566"/>
            <a:ext cx="1871394" cy="311134"/>
            <a:chOff x="0" y="0"/>
            <a:chExt cx="1871392" cy="311132"/>
          </a:xfrm>
        </p:grpSpPr>
        <p:sp>
          <p:nvSpPr>
            <p:cNvPr id="824" name="Shape 824"/>
            <p:cNvSpPr/>
            <p:nvPr/>
          </p:nvSpPr>
          <p:spPr>
            <a:xfrm>
              <a:off x="-1" y="-1"/>
              <a:ext cx="1871394" cy="311133"/>
            </a:xfrm>
            <a:prstGeom prst="rect">
              <a:avLst/>
            </a:prstGeom>
            <a:solidFill>
              <a:srgbClr val="BF9900">
                <a:alpha val="54000"/>
              </a:srgbClr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5" name="Shape 825"/>
            <p:cNvSpPr/>
            <p:nvPr/>
          </p:nvSpPr>
          <p:spPr>
            <a:xfrm>
              <a:off x="-1" y="66664"/>
              <a:ext cx="1871394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404040"/>
                  </a:solidFill>
                </a:rPr>
                <a:t>H2O - algos</a:t>
              </a:r>
            </a:p>
          </p:txBody>
        </p:sp>
      </p:grpSp>
      <p:grpSp>
        <p:nvGrpSpPr>
          <p:cNvPr id="829" name="Group 829"/>
          <p:cNvGrpSpPr/>
          <p:nvPr/>
        </p:nvGrpSpPr>
        <p:grpSpPr>
          <a:xfrm>
            <a:off x="6738523" y="4712933"/>
            <a:ext cx="1871394" cy="311134"/>
            <a:chOff x="0" y="0"/>
            <a:chExt cx="1871392" cy="311132"/>
          </a:xfrm>
        </p:grpSpPr>
        <p:sp>
          <p:nvSpPr>
            <p:cNvPr id="827" name="Shape 827"/>
            <p:cNvSpPr/>
            <p:nvPr/>
          </p:nvSpPr>
          <p:spPr>
            <a:xfrm>
              <a:off x="-1" y="-1"/>
              <a:ext cx="1871394" cy="311133"/>
            </a:xfrm>
            <a:prstGeom prst="rect">
              <a:avLst/>
            </a:prstGeom>
            <a:solidFill>
              <a:srgbClr val="F8E805">
                <a:alpha val="40000"/>
              </a:srgbClr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8" name="Shape 828"/>
            <p:cNvSpPr/>
            <p:nvPr/>
          </p:nvSpPr>
          <p:spPr>
            <a:xfrm>
              <a:off x="-1" y="66664"/>
              <a:ext cx="1871394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404040"/>
                  </a:solidFill>
                </a:rPr>
                <a:t> H2O - core</a:t>
              </a:r>
            </a:p>
          </p:txBody>
        </p:sp>
      </p:grpSp>
      <p:grpSp>
        <p:nvGrpSpPr>
          <p:cNvPr id="832" name="Group 832"/>
          <p:cNvGrpSpPr/>
          <p:nvPr/>
        </p:nvGrpSpPr>
        <p:grpSpPr>
          <a:xfrm>
            <a:off x="6738523" y="5179301"/>
            <a:ext cx="1871394" cy="311134"/>
            <a:chOff x="0" y="0"/>
            <a:chExt cx="1871392" cy="311132"/>
          </a:xfrm>
        </p:grpSpPr>
        <p:sp>
          <p:nvSpPr>
            <p:cNvPr id="830" name="Shape 830"/>
            <p:cNvSpPr/>
            <p:nvPr/>
          </p:nvSpPr>
          <p:spPr>
            <a:xfrm>
              <a:off x="-1" y="-1"/>
              <a:ext cx="1871394" cy="311133"/>
            </a:xfrm>
            <a:prstGeom prst="rect">
              <a:avLst/>
            </a:prstGeom>
            <a:solidFill>
              <a:srgbClr val="404040"/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1" name="Shape 831"/>
            <p:cNvSpPr/>
            <p:nvPr/>
          </p:nvSpPr>
          <p:spPr>
            <a:xfrm>
              <a:off x="-1" y="66664"/>
              <a:ext cx="1871394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User process</a:t>
              </a:r>
            </a:p>
          </p:txBody>
        </p:sp>
      </p:grpSp>
      <p:grpSp>
        <p:nvGrpSpPr>
          <p:cNvPr id="835" name="Group 835"/>
          <p:cNvGrpSpPr/>
          <p:nvPr/>
        </p:nvGrpSpPr>
        <p:grpSpPr>
          <a:xfrm>
            <a:off x="6738523" y="5645667"/>
            <a:ext cx="1871394" cy="311134"/>
            <a:chOff x="0" y="0"/>
            <a:chExt cx="1871392" cy="311132"/>
          </a:xfrm>
        </p:grpSpPr>
        <p:sp>
          <p:nvSpPr>
            <p:cNvPr id="833" name="Shape 833"/>
            <p:cNvSpPr/>
            <p:nvPr/>
          </p:nvSpPr>
          <p:spPr>
            <a:xfrm>
              <a:off x="-1" y="-1"/>
              <a:ext cx="1871394" cy="311133"/>
            </a:xfrm>
            <a:prstGeom prst="rect">
              <a:avLst/>
            </a:prstGeom>
            <a:solidFill>
              <a:srgbClr val="F8E805"/>
            </a:solidFill>
            <a:ln w="9525" cap="flat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4" name="Shape 834"/>
            <p:cNvSpPr/>
            <p:nvPr/>
          </p:nvSpPr>
          <p:spPr>
            <a:xfrm>
              <a:off x="-1" y="66664"/>
              <a:ext cx="1871394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404040"/>
                  </a:solidFill>
                </a:rPr>
                <a:t> H2O process</a:t>
              </a:r>
            </a:p>
          </p:txBody>
        </p:sp>
      </p:grpSp>
      <p:sp>
        <p:nvSpPr>
          <p:cNvPr id="836" name="Shape 836"/>
          <p:cNvSpPr/>
          <p:nvPr/>
        </p:nvSpPr>
        <p:spPr>
          <a:xfrm>
            <a:off x="6490553" y="2796638"/>
            <a:ext cx="2367330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Legend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08080"/>
                </a:solidFill>
              </a:rPr>
              <a:t>Step 1</a:t>
            </a:r>
          </a:p>
        </p:txBody>
      </p:sp>
      <p:sp>
        <p:nvSpPr>
          <p:cNvPr id="839" name="Shape 8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9392" indent="-469392" defTabSz="402336">
              <a:spcBef>
                <a:spcPts val="600"/>
              </a:spcBef>
              <a:buClr>
                <a:srgbClr val="808080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08080"/>
                </a:solidFill>
              </a:rPr>
              <a:t>Download and install h2o: h2o.ai, hit download button</a:t>
            </a:r>
            <a:endParaRPr sz="2800"/>
          </a:p>
          <a:p>
            <a:pPr lvl="0" marL="301752" indent="-301752" defTabSz="402336">
              <a:spcBef>
                <a:spcPts val="600"/>
              </a:spcBef>
              <a:buClr>
                <a:srgbClr val="808080"/>
              </a:buClr>
              <a:defRPr sz="1800">
                <a:solidFill>
                  <a:srgbClr val="000000"/>
                </a:solidFill>
              </a:defRPr>
            </a:pPr>
            <a:endParaRPr sz="2800"/>
          </a:p>
          <a:p>
            <a:pPr lvl="0" marL="469392" indent="-469392" defTabSz="402336">
              <a:spcBef>
                <a:spcPts val="600"/>
              </a:spcBef>
              <a:buClr>
                <a:srgbClr val="808080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08080"/>
                </a:solidFill>
              </a:rPr>
              <a:t>SL Guest, password SerendipityOSW</a:t>
            </a:r>
            <a:endParaRPr sz="2800"/>
          </a:p>
          <a:p>
            <a:pPr lvl="0" marL="301752" indent="-301752" defTabSz="402336">
              <a:spcBef>
                <a:spcPts val="600"/>
              </a:spcBef>
              <a:buClr>
                <a:srgbClr val="808080"/>
              </a:buClr>
              <a:defRPr sz="1800">
                <a:solidFill>
                  <a:srgbClr val="000000"/>
                </a:solidFill>
              </a:defRPr>
            </a:pPr>
            <a:endParaRPr sz="2800"/>
          </a:p>
          <a:p>
            <a:pPr lvl="0" marL="469392" indent="-469392" defTabSz="402336">
              <a:spcBef>
                <a:spcPts val="600"/>
              </a:spcBef>
              <a:buClr>
                <a:srgbClr val="808080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08080"/>
                </a:solidFill>
              </a:rPr>
              <a:t>Only requirement is JDK 1.7+</a:t>
            </a:r>
            <a:endParaRPr sz="2800"/>
          </a:p>
          <a:p>
            <a:pPr lvl="0" marL="469392" indent="-469392" defTabSz="402336">
              <a:spcBef>
                <a:spcPts val="600"/>
              </a:spcBef>
              <a:buClr>
                <a:srgbClr val="808080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08080"/>
                </a:solidFill>
              </a:rPr>
              <a:t>plus required packages if using R or Python</a:t>
            </a:r>
            <a:endParaRPr sz="2800"/>
          </a:p>
          <a:p>
            <a:pPr lvl="0" marL="301752" indent="-301752" defTabSz="402336">
              <a:spcBef>
                <a:spcPts val="600"/>
              </a:spcBef>
              <a:buClr>
                <a:srgbClr val="808080"/>
              </a:buClr>
              <a:defRPr sz="1800">
                <a:solidFill>
                  <a:srgbClr val="000000"/>
                </a:solidFill>
              </a:defRPr>
            </a:pPr>
            <a:endParaRPr sz="2800"/>
          </a:p>
          <a:p>
            <a:pPr lvl="0" marL="469392" indent="-469392" defTabSz="402336">
              <a:spcBef>
                <a:spcPts val="600"/>
              </a:spcBef>
              <a:buClr>
                <a:srgbClr val="808080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808080"/>
                </a:solidFill>
              </a:rPr>
              <a:t>Pick R, Python (2.7.x), or Standalone for tonight</a:t>
            </a:r>
          </a:p>
        </p:txBody>
      </p:sp>
      <p:sp>
        <p:nvSpPr>
          <p:cNvPr id="840" name="Shape 840"/>
          <p:cNvSpPr/>
          <p:nvPr>
            <p:ph type="sldNum" sz="quarter" idx="2"/>
          </p:nvPr>
        </p:nvSpPr>
        <p:spPr>
          <a:xfrm>
            <a:off x="6553200" y="6404292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425195">
              <a:defRPr sz="1116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16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08080"/>
                </a:solidFill>
              </a:rPr>
              <a:t>Step 2</a:t>
            </a:r>
          </a:p>
        </p:txBody>
      </p:sp>
      <p:sp>
        <p:nvSpPr>
          <p:cNvPr id="843" name="Shape 8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609600" indent="-609600">
              <a:buClr>
                <a:srgbClr val="808080"/>
              </a:buClr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http://bit.ly/1SNkmFa­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buClr>
                <a:srgbClr val="808080"/>
              </a:buClr>
              <a:defRPr sz="1800">
                <a:solidFill>
                  <a:srgbClr val="000000"/>
                </a:solidFill>
              </a:defRPr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L="609600" indent="-609600">
              <a:buClr>
                <a:srgbClr val="808080"/>
              </a:buClr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</a:rPr>
              <a:t>Contains training and validation data, starter R and Python scripts</a:t>
            </a:r>
            <a:endParaRPr sz="3200">
              <a:solidFill>
                <a:srgbClr val="808080"/>
              </a:solidFill>
            </a:endParaRPr>
          </a:p>
          <a:p>
            <a:pPr lvl="0">
              <a:buClr>
                <a:srgbClr val="808080"/>
              </a:buClr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808080"/>
              </a:solidFill>
            </a:endParaRPr>
          </a:p>
          <a:p>
            <a:pPr lvl="0" marL="609600" indent="-609600">
              <a:buClr>
                <a:srgbClr val="808080"/>
              </a:buClr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08080"/>
                </a:solidFill>
              </a:rPr>
              <a:t>Unzip </a:t>
            </a:r>
            <a:r>
              <a:rPr sz="3200">
                <a:solidFill>
                  <a:srgbClr val="8080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chicago.zip</a:t>
            </a:r>
          </a:p>
        </p:txBody>
      </p:sp>
      <p:sp>
        <p:nvSpPr>
          <p:cNvPr id="844" name="Shape 844"/>
          <p:cNvSpPr/>
          <p:nvPr>
            <p:ph type="sldNum" sz="quarter" idx="2"/>
          </p:nvPr>
        </p:nvSpPr>
        <p:spPr>
          <a:xfrm>
            <a:off x="6553200" y="6404292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425195">
              <a:defRPr sz="1116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16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roup 848"/>
          <p:cNvGrpSpPr/>
          <p:nvPr/>
        </p:nvGrpSpPr>
        <p:grpSpPr>
          <a:xfrm>
            <a:off x="0" y="2618508"/>
            <a:ext cx="9144000" cy="4239493"/>
            <a:chOff x="0" y="0"/>
            <a:chExt cx="9144000" cy="4239492"/>
          </a:xfrm>
        </p:grpSpPr>
        <p:sp>
          <p:nvSpPr>
            <p:cNvPr id="846" name="Shape 846"/>
            <p:cNvSpPr/>
            <p:nvPr/>
          </p:nvSpPr>
          <p:spPr>
            <a:xfrm>
              <a:off x="0" y="-1"/>
              <a:ext cx="9144000" cy="4239493"/>
            </a:xfrm>
            <a:prstGeom prst="rect">
              <a:avLst/>
            </a:prstGeom>
            <a:solidFill>
              <a:srgbClr val="595959"/>
            </a:soli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8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7" name="Shape 847"/>
            <p:cNvSpPr/>
            <p:nvPr/>
          </p:nvSpPr>
          <p:spPr>
            <a:xfrm>
              <a:off x="0" y="760845"/>
              <a:ext cx="9144000" cy="271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8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Thank You</a:t>
              </a:r>
              <a:endParaRPr sz="8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/>
              <a:endParaRPr sz="8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/>
              <a:r>
                <a: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(final holdout test set for Chicago Meetup is at </a:t>
              </a:r>
              <a:r>
                <a:rPr sz="1200">
                  <a:latin typeface="Calibri"/>
                  <a:ea typeface="Calibri"/>
                  <a:cs typeface="Calibri"/>
                  <a:sym typeface="Calibri"/>
                  <a:hlinkClick r:id="rId2" invalidUrl="" action="" tgtFrame="" tooltip="" history="1" highlightClick="0" endSnd="0"/>
                </a:rPr>
                <a:t>https://s3.amazonaws.com/0xdata-public/hank/mikeditka.csv</a:t>
              </a:r>
              <a:r>
                <a: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/>
              <a:r>
                <a: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Thank you Chicago for a great time!</a:t>
              </a:r>
            </a:p>
          </p:txBody>
        </p:sp>
      </p:grpSp>
      <p:sp>
        <p:nvSpPr>
          <p:cNvPr id="849" name="Shape 849"/>
          <p:cNvSpPr/>
          <p:nvPr/>
        </p:nvSpPr>
        <p:spPr>
          <a:xfrm>
            <a:off x="0" y="0"/>
            <a:ext cx="9157855" cy="2618509"/>
          </a:xfrm>
          <a:prstGeom prst="rect">
            <a:avLst/>
          </a:prstGeom>
          <a:solidFill>
            <a:srgbClr val="FBE93A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850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5956" y="443330"/>
            <a:ext cx="4516614" cy="1731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4400"/>
              <a:t>Who am I?</a:t>
            </a:r>
          </a:p>
        </p:txBody>
      </p:sp>
      <p:sp>
        <p:nvSpPr>
          <p:cNvPr id="470" name="Shape 47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0" indent="0" defTabSz="420623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Hank Roark (</a:t>
            </a:r>
            <a:r>
              <a:rPr sz="2400">
                <a:hlinkClick r:id="rId2" invalidUrl="" action="" tgtFrame="" tooltip="" history="1" highlightClick="0" endSnd="0"/>
              </a:rPr>
              <a:t>hank@h2oai.com</a:t>
            </a:r>
            <a:r>
              <a:rPr sz="2400">
                <a:solidFill>
                  <a:srgbClr val="808080"/>
                </a:solidFill>
              </a:rPr>
              <a:t>, @hankroark)</a:t>
            </a:r>
            <a:endParaRPr sz="2400"/>
          </a:p>
          <a:p>
            <a:pPr lvl="0" marL="0" indent="0" defTabSz="420623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Data Scientist &amp; Hacker @ H2O.ai</a:t>
            </a:r>
            <a:endParaRPr sz="2400"/>
          </a:p>
          <a:p>
            <a:pPr lvl="0" marL="0" indent="0" defTabSz="420623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400"/>
          </a:p>
          <a:p>
            <a:pPr lvl="0" marL="0" indent="0" defTabSz="420623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Lecturer in Systems Thinking, UIUC</a:t>
            </a:r>
            <a:endParaRPr sz="2400"/>
          </a:p>
          <a:p>
            <a:pPr lvl="0" marL="0" indent="0" defTabSz="420623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13 years at John Deere doing Research, New Product Development, New High Tech Ventures</a:t>
            </a:r>
            <a:endParaRPr sz="2400"/>
          </a:p>
          <a:p>
            <a:pPr lvl="0" marL="0" indent="0" defTabSz="420623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Previously at startups and consulting</a:t>
            </a:r>
            <a:endParaRPr sz="2400"/>
          </a:p>
          <a:p>
            <a:pPr lvl="0" marL="0" indent="0" defTabSz="420623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400"/>
          </a:p>
          <a:p>
            <a:pPr lvl="0" marL="0" indent="0" defTabSz="420623">
              <a:lnSpc>
                <a:spcPct val="90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Physics Georgia Tech</a:t>
            </a:r>
            <a:br>
              <a:rPr sz="2400">
                <a:solidFill>
                  <a:srgbClr val="808080"/>
                </a:solidFill>
              </a:rPr>
            </a:br>
            <a:r>
              <a:rPr sz="2400">
                <a:solidFill>
                  <a:srgbClr val="808080"/>
                </a:solidFill>
              </a:rPr>
              <a:t>Systems Design &amp; Management MIT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type="body" idx="1"/>
          </p:nvPr>
        </p:nvSpPr>
        <p:spPr>
          <a:xfrm>
            <a:off x="442808" y="1327647"/>
            <a:ext cx="8229601" cy="4525963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defRPr sz="1800">
                <a:solidFill>
                  <a:srgbClr val="000000"/>
                </a:solidFill>
              </a:defRPr>
            </a:pPr>
            <a:endParaRPr sz="2000"/>
          </a:p>
          <a:p>
            <a:pPr lvl="0" marL="238124" indent="-238124">
              <a:spcBef>
                <a:spcPts val="400"/>
              </a:spcBef>
              <a:buClr>
                <a:srgbClr val="000000"/>
              </a:buClr>
              <a:defRPr sz="1800">
                <a:solidFill>
                  <a:srgbClr val="000000"/>
                </a:solidFill>
              </a:defRPr>
            </a:pPr>
            <a:r>
              <a:rPr sz="2000"/>
              <a:t>Founded: 2011 venture-backed, debuted in 2012</a:t>
            </a:r>
            <a:endParaRPr sz="2000"/>
          </a:p>
          <a:p>
            <a:pPr lvl="0" marL="238124" indent="-238124">
              <a:spcBef>
                <a:spcPts val="400"/>
              </a:spcBef>
              <a:buClr>
                <a:srgbClr val="000000"/>
              </a:buClr>
              <a:defRPr sz="1800">
                <a:solidFill>
                  <a:srgbClr val="000000"/>
                </a:solidFill>
              </a:defRPr>
            </a:pPr>
            <a:r>
              <a:rPr sz="2000"/>
              <a:t>Product: H2O open source in-memory prediction engine</a:t>
            </a:r>
            <a:endParaRPr sz="2000"/>
          </a:p>
          <a:p>
            <a:pPr lvl="0" marL="238124" indent="-238124">
              <a:spcBef>
                <a:spcPts val="400"/>
              </a:spcBef>
              <a:buClr>
                <a:srgbClr val="000000"/>
              </a:buClr>
              <a:defRPr sz="1800">
                <a:solidFill>
                  <a:srgbClr val="000000"/>
                </a:solidFill>
              </a:defRPr>
            </a:pPr>
            <a:r>
              <a:rPr sz="2000"/>
              <a:t>Team: 37 - Distributed Systems Engineers doing ML</a:t>
            </a:r>
            <a:endParaRPr sz="2000"/>
          </a:p>
          <a:p>
            <a:pPr lvl="0" marL="238124" indent="-238124">
              <a:spcBef>
                <a:spcPts val="400"/>
              </a:spcBef>
              <a:buClr>
                <a:srgbClr val="000000"/>
              </a:buClr>
              <a:defRPr sz="1800">
                <a:solidFill>
                  <a:srgbClr val="000000"/>
                </a:solidFill>
              </a:defRPr>
            </a:pPr>
            <a:r>
              <a:rPr sz="2000"/>
              <a:t>HQ: Mountain View, CA</a:t>
            </a:r>
          </a:p>
        </p:txBody>
      </p:sp>
      <p:sp>
        <p:nvSpPr>
          <p:cNvPr id="473" name="Shape 47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Futura LT Pro Book"/>
                <a:ea typeface="Futura LT Pro Book"/>
                <a:cs typeface="Futura LT Pro Book"/>
                <a:sym typeface="Futura LT Pro Book"/>
              </a:defRPr>
            </a:lvl1pPr>
          </a:lstStyle>
          <a:p>
            <a:pPr lvl="0">
              <a:defRPr sz="1800"/>
            </a:pPr>
            <a:r>
              <a:rPr sz="4400"/>
              <a:t>H2O.ai Overview</a:t>
            </a:r>
          </a:p>
        </p:txBody>
      </p:sp>
      <p:pic>
        <p:nvPicPr>
          <p:cNvPr id="474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3700" y="3683591"/>
            <a:ext cx="9902616" cy="2501310"/>
          </a:xfrm>
          <a:prstGeom prst="rect">
            <a:avLst/>
          </a:prstGeom>
          <a:ln w="12700">
            <a:miter lim="400000"/>
          </a:ln>
        </p:spPr>
      </p:pic>
      <p:sp>
        <p:nvSpPr>
          <p:cNvPr id="475" name="Shape 475"/>
          <p:cNvSpPr/>
          <p:nvPr/>
        </p:nvSpPr>
        <p:spPr>
          <a:xfrm>
            <a:off x="262740" y="5959488"/>
            <a:ext cx="7259385" cy="898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/>
            <a:r>
              <a:rPr sz="2000">
                <a:solidFill>
                  <a:srgbClr val="EFC71F"/>
                </a:solidFill>
                <a:latin typeface="Futura"/>
                <a:ea typeface="Futura"/>
                <a:cs typeface="Futura"/>
                <a:sym typeface="Futura"/>
              </a:rPr>
              <a:t>H</a:t>
            </a:r>
            <a:r>
              <a:rPr baseline="-25000" sz="2000">
                <a:solidFill>
                  <a:srgbClr val="EFC71F"/>
                </a:solidFill>
                <a:latin typeface="Futura"/>
                <a:ea typeface="Futura"/>
                <a:cs typeface="Futura"/>
                <a:sym typeface="Futura"/>
              </a:rPr>
              <a:t>2</a:t>
            </a:r>
            <a:r>
              <a:rPr sz="2000">
                <a:solidFill>
                  <a:srgbClr val="EFC71F"/>
                </a:solidFill>
                <a:latin typeface="Futura"/>
                <a:ea typeface="Futura"/>
                <a:cs typeface="Futura"/>
                <a:sym typeface="Futura"/>
              </a:rPr>
              <a:t>O</a:t>
            </a:r>
            <a:r>
              <a:rPr sz="1600">
                <a:latin typeface="Futura"/>
                <a:ea typeface="Futura"/>
                <a:cs typeface="Futura"/>
                <a:sym typeface="Futura"/>
              </a:rPr>
              <a:t>.ai</a:t>
            </a:r>
            <a:br>
              <a:rPr sz="1600">
                <a:latin typeface="Futura"/>
                <a:ea typeface="Futura"/>
                <a:cs typeface="Futura"/>
                <a:sym typeface="Futura"/>
              </a:rPr>
            </a:br>
            <a:r>
              <a:rPr sz="1200">
                <a:solidFill>
                  <a:srgbClr val="EFC71F"/>
                </a:solidFill>
                <a:latin typeface="Futura"/>
                <a:ea typeface="Futura"/>
                <a:cs typeface="Futura"/>
                <a:sym typeface="Futura"/>
              </a:rPr>
              <a:t>Machine </a:t>
            </a:r>
            <a:r>
              <a:rPr sz="1200">
                <a:solidFill>
                  <a:srgbClr val="7F7F7F"/>
                </a:solidFill>
                <a:latin typeface="Futura"/>
                <a:ea typeface="Futura"/>
                <a:cs typeface="Futura"/>
                <a:sym typeface="Futura"/>
              </a:rPr>
              <a:t>Intelligence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image5.png" descr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200" y="2246313"/>
            <a:ext cx="4137025" cy="896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78" name="image6.png" descr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250" y="1622425"/>
            <a:ext cx="2319340" cy="495300"/>
          </a:xfrm>
          <a:prstGeom prst="rect">
            <a:avLst/>
          </a:prstGeom>
          <a:ln w="12700">
            <a:miter lim="400000"/>
          </a:ln>
        </p:spPr>
      </p:pic>
      <p:sp>
        <p:nvSpPr>
          <p:cNvPr id="479" name="Shape 479"/>
          <p:cNvSpPr/>
          <p:nvPr/>
        </p:nvSpPr>
        <p:spPr>
          <a:xfrm flipH="1">
            <a:off x="1231900" y="1985963"/>
            <a:ext cx="1690690" cy="890589"/>
          </a:xfrm>
          <a:prstGeom prst="line">
            <a:avLst/>
          </a:prstGeom>
          <a:ln w="25400">
            <a:solidFill>
              <a:srgbClr val="AB1802"/>
            </a:solidFill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/>
            </a:pPr>
          </a:p>
        </p:txBody>
      </p:sp>
      <p:sp>
        <p:nvSpPr>
          <p:cNvPr id="480" name="Shape 480"/>
          <p:cNvSpPr/>
          <p:nvPr/>
        </p:nvSpPr>
        <p:spPr>
          <a:xfrm>
            <a:off x="2716213" y="1508125"/>
            <a:ext cx="2272911" cy="350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6" tIns="35716" rIns="35716" bIns="35716" anchor="ctr">
            <a:spAutoFit/>
          </a:bodyPr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/>
            <a:r>
              <a:t>25,000 commits / 3yrs</a:t>
            </a:r>
          </a:p>
        </p:txBody>
      </p:sp>
      <p:pic>
        <p:nvPicPr>
          <p:cNvPr id="481" name="image7.png" descr="image5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7188" y="3716337"/>
            <a:ext cx="4279902" cy="2406652"/>
          </a:xfrm>
          <a:prstGeom prst="rect">
            <a:avLst/>
          </a:prstGeom>
          <a:ln w="12700">
            <a:miter lim="400000"/>
          </a:ln>
        </p:spPr>
      </p:pic>
      <p:sp>
        <p:nvSpPr>
          <p:cNvPr id="482" name="Shape 482"/>
          <p:cNvSpPr/>
          <p:nvPr/>
        </p:nvSpPr>
        <p:spPr>
          <a:xfrm>
            <a:off x="804862" y="3348037"/>
            <a:ext cx="3186157" cy="363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6" tIns="35716" rIns="35716" bIns="35716" anchor="ctr">
            <a:spAutoFit/>
          </a:bodyPr>
          <a:lstStyle>
            <a:lvl1pPr>
              <a:defRPr sz="19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1900"/>
              <a:t>H2O World Conference 2014</a:t>
            </a:r>
          </a:p>
        </p:txBody>
      </p:sp>
      <p:sp>
        <p:nvSpPr>
          <p:cNvPr id="483" name="Shape 483"/>
          <p:cNvSpPr/>
          <p:nvPr>
            <p:ph type="title"/>
          </p:nvPr>
        </p:nvSpPr>
        <p:spPr>
          <a:xfrm>
            <a:off x="685800" y="0"/>
            <a:ext cx="7772400" cy="116363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808080"/>
                </a:solidFill>
              </a:rPr>
              <a:t>Team Work @ H2O.ai</a:t>
            </a:r>
          </a:p>
        </p:txBody>
      </p:sp>
      <p:sp>
        <p:nvSpPr>
          <p:cNvPr id="484" name="Shape 484"/>
          <p:cNvSpPr/>
          <p:nvPr/>
        </p:nvSpPr>
        <p:spPr>
          <a:xfrm>
            <a:off x="8542338" y="6356350"/>
            <a:ext cx="561977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28</a:t>
            </a:r>
          </a:p>
        </p:txBody>
      </p:sp>
      <p:sp>
        <p:nvSpPr>
          <p:cNvPr id="485" name="Shape 485"/>
          <p:cNvSpPr/>
          <p:nvPr/>
        </p:nvSpPr>
        <p:spPr>
          <a:xfrm>
            <a:off x="457200" y="1274762"/>
            <a:ext cx="8229601" cy="2"/>
          </a:xfrm>
          <a:prstGeom prst="line">
            <a:avLst/>
          </a:prstGeom>
          <a:ln w="38100">
            <a:solidFill>
              <a:srgbClr val="FAE81A"/>
            </a:solidFill>
            <a:round/>
          </a:ln>
        </p:spPr>
        <p:txBody>
          <a:bodyPr lIns="0" tIns="0" rIns="0" bIns="0"/>
          <a:lstStyle/>
          <a:p>
            <a:pPr lvl="0">
              <a:defRPr sz="1200"/>
            </a:pPr>
          </a:p>
        </p:txBody>
      </p:sp>
      <p:pic>
        <p:nvPicPr>
          <p:cNvPr id="486" name="image8.png" descr="Screen Shot 2015-05-12 at 2.37.52 A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32113" y="2057400"/>
            <a:ext cx="523877" cy="738188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Shape 487"/>
          <p:cNvSpPr/>
          <p:nvPr/>
        </p:nvSpPr>
        <p:spPr>
          <a:xfrm>
            <a:off x="1165225" y="6110287"/>
            <a:ext cx="3374778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Join </a:t>
            </a:r>
            <a:r>
              <a:rPr sz="1900">
                <a:latin typeface="Gill Sans SemiBold"/>
                <a:ea typeface="Gill Sans SemiBold"/>
                <a:cs typeface="Gill Sans SemiBold"/>
                <a:sym typeface="Gill Sans SemiBold"/>
              </a:rPr>
              <a:t>H2O World Nov 9-11 2015!</a:t>
            </a:r>
          </a:p>
        </p:txBody>
      </p:sp>
      <p:pic>
        <p:nvPicPr>
          <p:cNvPr id="488" name="image9.png" descr="Screen Shot 2015-06-22 at 11.23.27 AM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33962" y="1482725"/>
            <a:ext cx="3467102" cy="4795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441623" y="654816"/>
            <a:ext cx="764389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70000"/>
              </a:lnSpc>
              <a:defRPr b="1" sz="6000"/>
            </a:lvl1pPr>
          </a:lstStyle>
          <a:p>
            <a:pPr lvl="0">
              <a:defRPr b="0" sz="1800"/>
            </a:pPr>
            <a:r>
              <a:rPr b="1" sz="6000"/>
              <a:t>What is H2O?</a:t>
            </a:r>
          </a:p>
        </p:txBody>
      </p:sp>
      <p:grpSp>
        <p:nvGrpSpPr>
          <p:cNvPr id="502" name="Group 502"/>
          <p:cNvGrpSpPr/>
          <p:nvPr/>
        </p:nvGrpSpPr>
        <p:grpSpPr>
          <a:xfrm>
            <a:off x="1041400" y="3039353"/>
            <a:ext cx="7044115" cy="7332380"/>
            <a:chOff x="0" y="0"/>
            <a:chExt cx="7044114" cy="7332378"/>
          </a:xfrm>
        </p:grpSpPr>
        <p:grpSp>
          <p:nvGrpSpPr>
            <p:cNvPr id="493" name="Group 493"/>
            <p:cNvGrpSpPr/>
            <p:nvPr/>
          </p:nvGrpSpPr>
          <p:grpSpPr>
            <a:xfrm>
              <a:off x="0" y="0"/>
              <a:ext cx="1815495" cy="6697380"/>
              <a:chOff x="0" y="0"/>
              <a:chExt cx="1815494" cy="6697378"/>
            </a:xfrm>
          </p:grpSpPr>
          <p:sp>
            <p:nvSpPr>
              <p:cNvPr id="491" name="Shape 491"/>
              <p:cNvSpPr/>
              <p:nvPr/>
            </p:nvSpPr>
            <p:spPr>
              <a:xfrm>
                <a:off x="0" y="0"/>
                <a:ext cx="1815495" cy="1361621"/>
              </a:xfrm>
              <a:prstGeom prst="roundRect">
                <a:avLst>
                  <a:gd name="adj" fmla="val 7500"/>
                </a:avLst>
              </a:prstGeom>
              <a:solidFill>
                <a:srgbClr val="595959"/>
              </a:solidFill>
              <a:ln w="25400" cap="flat">
                <a:solidFill>
                  <a:srgbClr val="4F81BD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914400">
                  <a:defRPr sz="21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92" name="Shape 492"/>
              <p:cNvSpPr/>
              <p:nvPr/>
            </p:nvSpPr>
            <p:spPr>
              <a:xfrm>
                <a:off x="29879" y="29878"/>
                <a:ext cx="1755736" cy="6667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defTabSz="914400"/>
                <a:r>
                  <a:rPr sz="21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Math Platform</a:t>
                </a:r>
                <a:endParaRPr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 marL="317710" indent="-317710" defTabSz="914400">
                  <a:buClr>
                    <a:srgbClr val="FFFFFF"/>
                  </a:buClr>
                  <a:buSzPct val="100000"/>
                  <a:buChar char="•"/>
                </a:pPr>
                <a:r>
                  <a:rPr sz="21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Open source in-memory prediction engine</a:t>
                </a:r>
                <a:endParaRPr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 marL="317710" indent="-317710" defTabSz="914400">
                  <a:buClr>
                    <a:srgbClr val="FFFFFF"/>
                  </a:buClr>
                  <a:buSzPct val="100000"/>
                  <a:buChar char="•"/>
                </a:pPr>
                <a:r>
                  <a:rPr sz="21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Parallelized and distributed algorithms making the most use out of multithreaded systems</a:t>
                </a:r>
                <a:endParaRPr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 marL="317710" indent="-317710" defTabSz="914400">
                  <a:buClr>
                    <a:srgbClr val="FFFFFF"/>
                  </a:buClr>
                  <a:buSzPct val="100000"/>
                  <a:buChar char="•"/>
                </a:pPr>
                <a:r>
                  <a:rPr sz="21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GLM, Random Forest, GBM, Deep Learning, etc.</a:t>
                </a:r>
              </a:p>
            </p:txBody>
          </p:sp>
        </p:grpSp>
        <p:sp>
          <p:nvSpPr>
            <p:cNvPr id="494" name="Shape 494"/>
            <p:cNvSpPr/>
            <p:nvPr/>
          </p:nvSpPr>
          <p:spPr>
            <a:xfrm>
              <a:off x="2015196" y="481105"/>
              <a:ext cx="399411" cy="399411"/>
            </a:xfrm>
            <a:prstGeom prst="rightArrow">
              <a:avLst>
                <a:gd name="adj1" fmla="val 64000"/>
                <a:gd name="adj2" fmla="val 50000"/>
              </a:avLst>
            </a:prstGeom>
            <a:solidFill>
              <a:srgbClr val="B1C0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497" name="Group 497"/>
            <p:cNvGrpSpPr/>
            <p:nvPr/>
          </p:nvGrpSpPr>
          <p:grpSpPr>
            <a:xfrm>
              <a:off x="2614309" y="0"/>
              <a:ext cx="1815496" cy="5427380"/>
              <a:chOff x="0" y="0"/>
              <a:chExt cx="1815495" cy="5427378"/>
            </a:xfrm>
          </p:grpSpPr>
          <p:sp>
            <p:nvSpPr>
              <p:cNvPr id="495" name="Shape 495"/>
              <p:cNvSpPr/>
              <p:nvPr/>
            </p:nvSpPr>
            <p:spPr>
              <a:xfrm>
                <a:off x="0" y="0"/>
                <a:ext cx="1815496" cy="1361621"/>
              </a:xfrm>
              <a:prstGeom prst="roundRect">
                <a:avLst>
                  <a:gd name="adj" fmla="val 7500"/>
                </a:avLst>
              </a:prstGeom>
              <a:solidFill>
                <a:srgbClr val="595959"/>
              </a:solidFill>
              <a:ln w="25400" cap="flat">
                <a:solidFill>
                  <a:srgbClr val="4F81BD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914400">
                  <a:defRPr sz="21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96" name="Shape 496"/>
              <p:cNvSpPr/>
              <p:nvPr/>
            </p:nvSpPr>
            <p:spPr>
              <a:xfrm>
                <a:off x="29879" y="29878"/>
                <a:ext cx="1755737" cy="5397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defTabSz="914400"/>
                <a:r>
                  <a:rPr sz="21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API</a:t>
                </a:r>
                <a:endParaRPr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 marL="317710" indent="-317710" defTabSz="914400">
                  <a:buClr>
                    <a:srgbClr val="FFFFFF"/>
                  </a:buClr>
                  <a:buSzPct val="100000"/>
                  <a:buChar char="•"/>
                </a:pPr>
                <a:r>
                  <a:rPr sz="21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Easy to use and adopt</a:t>
                </a:r>
                <a:endParaRPr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 marL="317710" indent="-317710" defTabSz="914400">
                  <a:buClr>
                    <a:srgbClr val="FFFFFF"/>
                  </a:buClr>
                  <a:buSzPct val="100000"/>
                  <a:buChar char="•"/>
                </a:pPr>
                <a:r>
                  <a:rPr sz="21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Written in Java – perfect for Java Programmers</a:t>
                </a:r>
                <a:endParaRPr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 marL="317710" indent="-317710" defTabSz="914400">
                  <a:buClr>
                    <a:srgbClr val="FFFFFF"/>
                  </a:buClr>
                  <a:buSzPct val="100000"/>
                  <a:buChar char="•"/>
                </a:pPr>
                <a:r>
                  <a:rPr sz="21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REST API (JSON) – drives H2O from R, Python, Excel, Tableau</a:t>
                </a:r>
              </a:p>
            </p:txBody>
          </p:sp>
        </p:grpSp>
        <p:sp>
          <p:nvSpPr>
            <p:cNvPr id="498" name="Shape 498"/>
            <p:cNvSpPr/>
            <p:nvPr/>
          </p:nvSpPr>
          <p:spPr>
            <a:xfrm>
              <a:off x="4629506" y="481105"/>
              <a:ext cx="399411" cy="399411"/>
            </a:xfrm>
            <a:prstGeom prst="rightArrow">
              <a:avLst>
                <a:gd name="adj1" fmla="val 64000"/>
                <a:gd name="adj2" fmla="val 50000"/>
              </a:avLst>
            </a:prstGeom>
            <a:solidFill>
              <a:srgbClr val="B1C0D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501" name="Group 501"/>
            <p:cNvGrpSpPr/>
            <p:nvPr/>
          </p:nvGrpSpPr>
          <p:grpSpPr>
            <a:xfrm>
              <a:off x="5228620" y="0"/>
              <a:ext cx="1815495" cy="7332380"/>
              <a:chOff x="0" y="0"/>
              <a:chExt cx="1815494" cy="7332379"/>
            </a:xfrm>
          </p:grpSpPr>
          <p:sp>
            <p:nvSpPr>
              <p:cNvPr id="499" name="Shape 499"/>
              <p:cNvSpPr/>
              <p:nvPr/>
            </p:nvSpPr>
            <p:spPr>
              <a:xfrm>
                <a:off x="0" y="0"/>
                <a:ext cx="1815495" cy="1361621"/>
              </a:xfrm>
              <a:prstGeom prst="roundRect">
                <a:avLst>
                  <a:gd name="adj" fmla="val 7500"/>
                </a:avLst>
              </a:prstGeom>
              <a:solidFill>
                <a:srgbClr val="595959"/>
              </a:solidFill>
              <a:ln w="25400" cap="flat">
                <a:solidFill>
                  <a:srgbClr val="4F81BD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914400">
                  <a:defRPr sz="21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00" name="Shape 500"/>
              <p:cNvSpPr/>
              <p:nvPr/>
            </p:nvSpPr>
            <p:spPr>
              <a:xfrm>
                <a:off x="29879" y="29879"/>
                <a:ext cx="1755736" cy="7302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defTabSz="914400"/>
                <a:r>
                  <a:rPr sz="21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Big Data</a:t>
                </a:r>
                <a:endParaRPr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 marL="317710" indent="-317710" defTabSz="914400">
                  <a:buClr>
                    <a:srgbClr val="FFFFFF"/>
                  </a:buClr>
                  <a:buSzPct val="100000"/>
                  <a:buChar char="•"/>
                </a:pPr>
                <a:r>
                  <a:rPr sz="21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More data? Or better models? BOTH</a:t>
                </a:r>
                <a:endParaRPr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 marL="317710" indent="-317710" defTabSz="914400">
                  <a:buClr>
                    <a:srgbClr val="FFFFFF"/>
                  </a:buClr>
                  <a:buSzPct val="100000"/>
                  <a:buChar char="•"/>
                </a:pPr>
                <a:r>
                  <a:rPr sz="21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 all of your data – model without down sampling</a:t>
                </a:r>
                <a:endParaRPr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 marL="317710" indent="-317710" defTabSz="914400">
                  <a:buClr>
                    <a:srgbClr val="FFFFFF"/>
                  </a:buClr>
                  <a:buSzPct val="100000"/>
                  <a:buChar char="•"/>
                </a:pPr>
                <a:r>
                  <a:rPr sz="21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Run a simple GLM or a more complex GBM to find the best fit for the data</a:t>
                </a:r>
                <a:endParaRPr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 marL="317710" indent="-317710" defTabSz="914400">
                  <a:buClr>
                    <a:srgbClr val="FFFFFF"/>
                  </a:buClr>
                  <a:buSzPct val="100000"/>
                  <a:buChar char="•"/>
                </a:pPr>
                <a:r>
                  <a:rPr sz="21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More Data + Better Models = Better Predictions</a:t>
                </a:r>
              </a:p>
            </p:txBody>
          </p:sp>
        </p:grpSp>
      </p:grpSp>
      <p:sp>
        <p:nvSpPr>
          <p:cNvPr id="503" name="Shape 503"/>
          <p:cNvSpPr/>
          <p:nvPr/>
        </p:nvSpPr>
        <p:spPr>
          <a:xfrm>
            <a:off x="262740" y="5972188"/>
            <a:ext cx="7259385" cy="898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/>
            <a:r>
              <a:rPr sz="2000">
                <a:solidFill>
                  <a:srgbClr val="EFC71F"/>
                </a:solidFill>
                <a:latin typeface="Futura"/>
                <a:ea typeface="Futura"/>
                <a:cs typeface="Futura"/>
                <a:sym typeface="Futura"/>
              </a:rPr>
              <a:t>H</a:t>
            </a:r>
            <a:r>
              <a:rPr baseline="-25000" sz="2000">
                <a:solidFill>
                  <a:srgbClr val="EFC71F"/>
                </a:solidFill>
                <a:latin typeface="Futura"/>
                <a:ea typeface="Futura"/>
                <a:cs typeface="Futura"/>
                <a:sym typeface="Futura"/>
              </a:rPr>
              <a:t>2</a:t>
            </a:r>
            <a:r>
              <a:rPr sz="2000">
                <a:solidFill>
                  <a:srgbClr val="EFC71F"/>
                </a:solidFill>
                <a:latin typeface="Futura"/>
                <a:ea typeface="Futura"/>
                <a:cs typeface="Futura"/>
                <a:sym typeface="Futura"/>
              </a:rPr>
              <a:t>O</a:t>
            </a:r>
            <a:r>
              <a:rPr sz="1600">
                <a:latin typeface="Futura"/>
                <a:ea typeface="Futura"/>
                <a:cs typeface="Futura"/>
                <a:sym typeface="Futura"/>
              </a:rPr>
              <a:t>.ai</a:t>
            </a:r>
            <a:br>
              <a:rPr sz="1600">
                <a:latin typeface="Futura"/>
                <a:ea typeface="Futura"/>
                <a:cs typeface="Futura"/>
                <a:sym typeface="Futura"/>
              </a:rPr>
            </a:br>
            <a:r>
              <a:rPr sz="1200">
                <a:solidFill>
                  <a:srgbClr val="EFC71F"/>
                </a:solidFill>
                <a:latin typeface="Futura"/>
                <a:ea typeface="Futura"/>
                <a:cs typeface="Futura"/>
                <a:sym typeface="Futura"/>
              </a:rPr>
              <a:t>Machine </a:t>
            </a:r>
            <a:r>
              <a:rPr sz="1200">
                <a:solidFill>
                  <a:srgbClr val="7F7F7F"/>
                </a:solidFill>
                <a:latin typeface="Futura"/>
                <a:ea typeface="Futura"/>
                <a:cs typeface="Futura"/>
                <a:sym typeface="Futura"/>
              </a:rPr>
              <a:t>Intelligence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image10.png" descr="prediction-engine-char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1405" y="678810"/>
            <a:ext cx="5581190" cy="6525152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Shape 506"/>
          <p:cNvSpPr/>
          <p:nvPr>
            <p:ph type="title"/>
          </p:nvPr>
        </p:nvSpPr>
        <p:spPr>
          <a:xfrm>
            <a:off x="457200" y="299642"/>
            <a:ext cx="8229600" cy="75833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latin typeface="Myriad Pro"/>
                <a:ea typeface="Myriad Pro"/>
                <a:cs typeface="Myriad Pro"/>
                <a:sym typeface="Myriad Pro"/>
              </a:rPr>
              <a:t>Accuracy with </a:t>
            </a:r>
            <a:r>
              <a:rPr sz="3900">
                <a:latin typeface="Calibri"/>
                <a:ea typeface="Calibri"/>
                <a:cs typeface="Calibri"/>
                <a:sym typeface="Calibri"/>
              </a:rPr>
              <a:t>Speed</a:t>
            </a:r>
            <a:r>
              <a:rPr sz="3900">
                <a:latin typeface="Myriad Pro"/>
                <a:ea typeface="Myriad Pro"/>
                <a:cs typeface="Myriad Pro"/>
                <a:sym typeface="Myriad Pro"/>
              </a:rPr>
              <a:t> and Scale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type="title"/>
          </p:nvPr>
        </p:nvSpPr>
        <p:spPr>
          <a:xfrm>
            <a:off x="457200" y="60588"/>
            <a:ext cx="8229600" cy="75833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H2O Software Stack</a:t>
            </a:r>
          </a:p>
        </p:txBody>
      </p:sp>
      <p:grpSp>
        <p:nvGrpSpPr>
          <p:cNvPr id="578" name="Group 578"/>
          <p:cNvGrpSpPr/>
          <p:nvPr/>
        </p:nvGrpSpPr>
        <p:grpSpPr>
          <a:xfrm>
            <a:off x="1067712" y="1100353"/>
            <a:ext cx="7313738" cy="5342154"/>
            <a:chOff x="0" y="0"/>
            <a:chExt cx="7313737" cy="5342152"/>
          </a:xfrm>
        </p:grpSpPr>
        <p:sp>
          <p:nvSpPr>
            <p:cNvPr id="509" name="Shape 509"/>
            <p:cNvSpPr/>
            <p:nvPr/>
          </p:nvSpPr>
          <p:spPr>
            <a:xfrm>
              <a:off x="33415" y="4896326"/>
              <a:ext cx="2391380" cy="445827"/>
            </a:xfrm>
            <a:prstGeom prst="rect">
              <a:avLst/>
            </a:prstGeom>
            <a:solidFill>
              <a:srgbClr val="FF8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0" name="Shape 510"/>
            <p:cNvSpPr/>
            <p:nvPr/>
          </p:nvSpPr>
          <p:spPr>
            <a:xfrm>
              <a:off x="-1" y="-1"/>
              <a:ext cx="7313738" cy="818362"/>
            </a:xfrm>
            <a:prstGeom prst="rect">
              <a:avLst/>
            </a:prstGeom>
            <a:solidFill>
              <a:srgbClr val="F8E805">
                <a:alpha val="1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1" name="Shape 511"/>
            <p:cNvSpPr/>
            <p:nvPr/>
          </p:nvSpPr>
          <p:spPr>
            <a:xfrm>
              <a:off x="259220" y="282528"/>
              <a:ext cx="1211926" cy="4350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2" name="Shape 512"/>
            <p:cNvSpPr/>
            <p:nvPr/>
          </p:nvSpPr>
          <p:spPr>
            <a:xfrm>
              <a:off x="1636737" y="282528"/>
              <a:ext cx="1211926" cy="4350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3" name="Shape 513"/>
            <p:cNvSpPr/>
            <p:nvPr/>
          </p:nvSpPr>
          <p:spPr>
            <a:xfrm>
              <a:off x="3014253" y="282528"/>
              <a:ext cx="1211926" cy="4350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4" name="Shape 514"/>
            <p:cNvSpPr/>
            <p:nvPr/>
          </p:nvSpPr>
          <p:spPr>
            <a:xfrm>
              <a:off x="4391770" y="282528"/>
              <a:ext cx="1211927" cy="4350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5" name="Shape 515"/>
            <p:cNvSpPr/>
            <p:nvPr/>
          </p:nvSpPr>
          <p:spPr>
            <a:xfrm>
              <a:off x="259216" y="378130"/>
              <a:ext cx="124453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1200">
                  <a:solidFill>
                    <a:srgbClr val="808080"/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808080"/>
                  </a:solidFill>
                </a:rPr>
                <a:t>JavaScript</a:t>
              </a:r>
            </a:p>
          </p:txBody>
        </p:sp>
        <p:sp>
          <p:nvSpPr>
            <p:cNvPr id="516" name="Shape 516"/>
            <p:cNvSpPr/>
            <p:nvPr/>
          </p:nvSpPr>
          <p:spPr>
            <a:xfrm>
              <a:off x="1669982" y="378130"/>
              <a:ext cx="1115722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1200">
                  <a:solidFill>
                    <a:srgbClr val="808080"/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808080"/>
                  </a:solidFill>
                </a:rPr>
                <a:t>R</a:t>
              </a:r>
            </a:p>
          </p:txBody>
        </p:sp>
        <p:sp>
          <p:nvSpPr>
            <p:cNvPr id="517" name="Shape 517"/>
            <p:cNvSpPr/>
            <p:nvPr/>
          </p:nvSpPr>
          <p:spPr>
            <a:xfrm>
              <a:off x="3080745" y="378130"/>
              <a:ext cx="1115722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1200">
                  <a:solidFill>
                    <a:srgbClr val="808080"/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808080"/>
                  </a:solidFill>
                </a:rPr>
                <a:t>Python</a:t>
              </a:r>
            </a:p>
          </p:txBody>
        </p:sp>
        <p:sp>
          <p:nvSpPr>
            <p:cNvPr id="518" name="Shape 518"/>
            <p:cNvSpPr/>
            <p:nvPr/>
          </p:nvSpPr>
          <p:spPr>
            <a:xfrm>
              <a:off x="4394432" y="378130"/>
              <a:ext cx="1216313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1200">
                  <a:solidFill>
                    <a:srgbClr val="808080"/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808080"/>
                  </a:solidFill>
                </a:rPr>
                <a:t>Excel/Tableau</a:t>
              </a:r>
            </a:p>
          </p:txBody>
        </p:sp>
        <p:grpSp>
          <p:nvGrpSpPr>
            <p:cNvPr id="523" name="Group 523"/>
            <p:cNvGrpSpPr/>
            <p:nvPr/>
          </p:nvGrpSpPr>
          <p:grpSpPr>
            <a:xfrm>
              <a:off x="817445" y="915726"/>
              <a:ext cx="5665560" cy="493557"/>
              <a:chOff x="119" y="-5"/>
              <a:chExt cx="5665558" cy="493556"/>
            </a:xfrm>
          </p:grpSpPr>
          <p:grpSp>
            <p:nvGrpSpPr>
              <p:cNvPr id="521" name="Group 521"/>
              <p:cNvGrpSpPr/>
              <p:nvPr/>
            </p:nvGrpSpPr>
            <p:grpSpPr>
              <a:xfrm>
                <a:off x="119" y="-6"/>
                <a:ext cx="5665560" cy="493558"/>
                <a:chOff x="120" y="-5"/>
                <a:chExt cx="5665558" cy="493556"/>
              </a:xfrm>
            </p:grpSpPr>
            <p:sp>
              <p:nvSpPr>
                <p:cNvPr id="519" name="Shape 519"/>
                <p:cNvSpPr/>
                <p:nvPr/>
              </p:nvSpPr>
              <p:spPr>
                <a:xfrm>
                  <a:off x="120" y="-6"/>
                  <a:ext cx="5665560" cy="4935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79" h="20684" fill="norm" stroke="1" extrusionOk="0">
                      <a:moveTo>
                        <a:pt x="1901" y="6800"/>
                      </a:moveTo>
                      <a:cubicBezTo>
                        <a:pt x="1658" y="4397"/>
                        <a:pt x="2907" y="2184"/>
                        <a:pt x="4691" y="1857"/>
                      </a:cubicBezTo>
                      <a:cubicBezTo>
                        <a:pt x="5414" y="1724"/>
                        <a:pt x="6149" y="1922"/>
                        <a:pt x="6778" y="2419"/>
                      </a:cubicBezTo>
                      <a:cubicBezTo>
                        <a:pt x="7445" y="725"/>
                        <a:pt x="9003" y="82"/>
                        <a:pt x="10259" y="981"/>
                      </a:cubicBezTo>
                      <a:cubicBezTo>
                        <a:pt x="10478" y="1139"/>
                        <a:pt x="10680" y="1338"/>
                        <a:pt x="10857" y="1573"/>
                      </a:cubicBezTo>
                      <a:cubicBezTo>
                        <a:pt x="11377" y="169"/>
                        <a:pt x="12642" y="-401"/>
                        <a:pt x="13683" y="299"/>
                      </a:cubicBezTo>
                      <a:cubicBezTo>
                        <a:pt x="13971" y="493"/>
                        <a:pt x="14223" y="774"/>
                        <a:pt x="14418" y="1119"/>
                      </a:cubicBezTo>
                      <a:cubicBezTo>
                        <a:pt x="15255" y="-209"/>
                        <a:pt x="16734" y="-373"/>
                        <a:pt x="17722" y="753"/>
                      </a:cubicBezTo>
                      <a:cubicBezTo>
                        <a:pt x="18137" y="1226"/>
                        <a:pt x="18417" y="1878"/>
                        <a:pt x="18513" y="2598"/>
                      </a:cubicBezTo>
                      <a:cubicBezTo>
                        <a:pt x="19885" y="3102"/>
                        <a:pt x="20694" y="5013"/>
                        <a:pt x="20321" y="6865"/>
                      </a:cubicBezTo>
                      <a:cubicBezTo>
                        <a:pt x="20289" y="7020"/>
                        <a:pt x="20250" y="7173"/>
                        <a:pt x="20203" y="7321"/>
                      </a:cubicBezTo>
                      <a:cubicBezTo>
                        <a:pt x="21303" y="9251"/>
                        <a:pt x="21034" y="12017"/>
                        <a:pt x="19601" y="13499"/>
                      </a:cubicBezTo>
                      <a:cubicBezTo>
                        <a:pt x="19156" y="13961"/>
                        <a:pt x="18629" y="14259"/>
                        <a:pt x="18072" y="14367"/>
                      </a:cubicBezTo>
                      <a:cubicBezTo>
                        <a:pt x="18072" y="16443"/>
                        <a:pt x="16822" y="18126"/>
                        <a:pt x="15280" y="18126"/>
                      </a:cubicBezTo>
                      <a:cubicBezTo>
                        <a:pt x="14757" y="18126"/>
                        <a:pt x="14245" y="17928"/>
                        <a:pt x="13801" y="17556"/>
                      </a:cubicBezTo>
                      <a:cubicBezTo>
                        <a:pt x="13280" y="19883"/>
                        <a:pt x="11460" y="21199"/>
                        <a:pt x="9738" y="20494"/>
                      </a:cubicBezTo>
                      <a:cubicBezTo>
                        <a:pt x="9016" y="20199"/>
                        <a:pt x="8392" y="19574"/>
                        <a:pt x="7973" y="18727"/>
                      </a:cubicBezTo>
                      <a:cubicBezTo>
                        <a:pt x="6209" y="20160"/>
                        <a:pt x="3920" y="19389"/>
                        <a:pt x="2859" y="17004"/>
                      </a:cubicBezTo>
                      <a:cubicBezTo>
                        <a:pt x="2846" y="16974"/>
                        <a:pt x="2833" y="16944"/>
                        <a:pt x="2820" y="16914"/>
                      </a:cubicBezTo>
                      <a:cubicBezTo>
                        <a:pt x="1666" y="17096"/>
                        <a:pt x="620" y="15986"/>
                        <a:pt x="485" y="14435"/>
                      </a:cubicBezTo>
                      <a:cubicBezTo>
                        <a:pt x="412" y="13608"/>
                        <a:pt x="615" y="12780"/>
                        <a:pt x="1038" y="12172"/>
                      </a:cubicBezTo>
                      <a:cubicBezTo>
                        <a:pt x="39" y="11379"/>
                        <a:pt x="-297" y="9639"/>
                        <a:pt x="288" y="8285"/>
                      </a:cubicBezTo>
                      <a:cubicBezTo>
                        <a:pt x="626" y="7504"/>
                        <a:pt x="1218" y="6988"/>
                        <a:pt x="1883" y="6895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11618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20" name="Shape 520"/>
                <p:cNvSpPr/>
                <p:nvPr/>
              </p:nvSpPr>
              <p:spPr>
                <a:xfrm>
                  <a:off x="287679" y="25096"/>
                  <a:ext cx="5191449" cy="4190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380" y="14010"/>
                      </a:moveTo>
                      <a:cubicBezTo>
                        <a:pt x="899" y="14066"/>
                        <a:pt x="417" y="13902"/>
                        <a:pt x="0" y="13542"/>
                      </a:cubicBezTo>
                      <a:moveTo>
                        <a:pt x="2598" y="19137"/>
                      </a:moveTo>
                      <a:cubicBezTo>
                        <a:pt x="2405" y="19250"/>
                        <a:pt x="2202" y="19325"/>
                        <a:pt x="1994" y="19361"/>
                      </a:cubicBezTo>
                      <a:moveTo>
                        <a:pt x="7802" y="21600"/>
                      </a:moveTo>
                      <a:cubicBezTo>
                        <a:pt x="7657" y="21279"/>
                        <a:pt x="7535" y="20936"/>
                        <a:pt x="7438" y="20577"/>
                      </a:cubicBezTo>
                      <a:moveTo>
                        <a:pt x="14532" y="19050"/>
                      </a:moveTo>
                      <a:cubicBezTo>
                        <a:pt x="14510" y="19430"/>
                        <a:pt x="14462" y="19806"/>
                        <a:pt x="14386" y="20172"/>
                      </a:cubicBezTo>
                      <a:moveTo>
                        <a:pt x="17421" y="12116"/>
                      </a:moveTo>
                      <a:cubicBezTo>
                        <a:pt x="18505" y="12890"/>
                        <a:pt x="19193" y="14504"/>
                        <a:pt x="19193" y="16273"/>
                      </a:cubicBezTo>
                      <a:moveTo>
                        <a:pt x="21600" y="7649"/>
                      </a:moveTo>
                      <a:cubicBezTo>
                        <a:pt x="21423" y="8256"/>
                        <a:pt x="21153" y="8794"/>
                        <a:pt x="20811" y="9222"/>
                      </a:cubicBezTo>
                      <a:moveTo>
                        <a:pt x="19707" y="1814"/>
                      </a:moveTo>
                      <a:cubicBezTo>
                        <a:pt x="19737" y="2059"/>
                        <a:pt x="19751" y="2307"/>
                        <a:pt x="19749" y="2556"/>
                      </a:cubicBezTo>
                      <a:moveTo>
                        <a:pt x="14668" y="947"/>
                      </a:moveTo>
                      <a:cubicBezTo>
                        <a:pt x="14771" y="605"/>
                        <a:pt x="14907" y="286"/>
                        <a:pt x="15073" y="0"/>
                      </a:cubicBezTo>
                      <a:moveTo>
                        <a:pt x="10888" y="1399"/>
                      </a:moveTo>
                      <a:cubicBezTo>
                        <a:pt x="10930" y="1115"/>
                        <a:pt x="10996" y="841"/>
                        <a:pt x="11084" y="582"/>
                      </a:cubicBezTo>
                      <a:moveTo>
                        <a:pt x="6452" y="1676"/>
                      </a:moveTo>
                      <a:cubicBezTo>
                        <a:pt x="6709" y="1897"/>
                        <a:pt x="6947" y="2163"/>
                        <a:pt x="7160" y="2469"/>
                      </a:cubicBezTo>
                      <a:moveTo>
                        <a:pt x="1072" y="7905"/>
                      </a:moveTo>
                      <a:cubicBezTo>
                        <a:pt x="1016" y="7632"/>
                        <a:pt x="974" y="7353"/>
                        <a:pt x="948" y="7071"/>
                      </a:cubicBezTo>
                    </a:path>
                  </a:pathLst>
                </a:custGeom>
                <a:noFill/>
                <a:ln w="9525" cap="flat">
                  <a:solidFill>
                    <a:srgbClr val="11618F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sp>
            <p:nvSpPr>
              <p:cNvPr id="522" name="Shape 522"/>
              <p:cNvSpPr/>
              <p:nvPr/>
            </p:nvSpPr>
            <p:spPr>
              <a:xfrm>
                <a:off x="1101602" y="90219"/>
                <a:ext cx="3449280" cy="27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>
                    <a:latin typeface="Segoe UI"/>
                    <a:ea typeface="Segoe UI"/>
                    <a:cs typeface="Segoe UI"/>
                    <a:sym typeface="Segoe UI"/>
                  </a:defRPr>
                </a:lvl1pPr>
              </a:lstStyle>
              <a:p>
                <a:pPr lvl="0"/>
                <a:r>
                  <a:t>Network</a:t>
                </a:r>
              </a:p>
            </p:txBody>
          </p:sp>
        </p:grpSp>
        <p:sp>
          <p:nvSpPr>
            <p:cNvPr id="524" name="Shape 524"/>
            <p:cNvSpPr/>
            <p:nvPr/>
          </p:nvSpPr>
          <p:spPr>
            <a:xfrm>
              <a:off x="33417" y="1537413"/>
              <a:ext cx="7280320" cy="927993"/>
            </a:xfrm>
            <a:prstGeom prst="rect">
              <a:avLst/>
            </a:prstGeom>
            <a:solidFill>
              <a:srgbClr val="FFE066">
                <a:alpha val="2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5" name="Shape 525"/>
            <p:cNvSpPr/>
            <p:nvPr/>
          </p:nvSpPr>
          <p:spPr>
            <a:xfrm>
              <a:off x="33416" y="2465403"/>
              <a:ext cx="7280320" cy="1066497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6" name="Shape 526"/>
            <p:cNvSpPr/>
            <p:nvPr/>
          </p:nvSpPr>
          <p:spPr>
            <a:xfrm>
              <a:off x="33417" y="3531897"/>
              <a:ext cx="3640841" cy="1300299"/>
            </a:xfrm>
            <a:prstGeom prst="rect">
              <a:avLst/>
            </a:prstGeom>
            <a:solidFill>
              <a:srgbClr val="FAED97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7" name="Shape 527"/>
            <p:cNvSpPr/>
            <p:nvPr/>
          </p:nvSpPr>
          <p:spPr>
            <a:xfrm>
              <a:off x="3674255" y="3531897"/>
              <a:ext cx="3639480" cy="1300299"/>
            </a:xfrm>
            <a:prstGeom prst="rect">
              <a:avLst/>
            </a:prstGeom>
            <a:solidFill>
              <a:srgbClr val="D9D9D9">
                <a:alpha val="7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8" name="Shape 528"/>
            <p:cNvSpPr/>
            <p:nvPr/>
          </p:nvSpPr>
          <p:spPr>
            <a:xfrm>
              <a:off x="259216" y="1717470"/>
              <a:ext cx="3301104" cy="637129"/>
            </a:xfrm>
            <a:prstGeom prst="rect">
              <a:avLst/>
            </a:prstGeom>
            <a:solidFill>
              <a:srgbClr val="FFE0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9" name="Shape 529"/>
            <p:cNvSpPr/>
            <p:nvPr/>
          </p:nvSpPr>
          <p:spPr>
            <a:xfrm>
              <a:off x="3793784" y="1717470"/>
              <a:ext cx="3309485" cy="637129"/>
            </a:xfrm>
            <a:prstGeom prst="rect">
              <a:avLst/>
            </a:prstGeom>
            <a:solidFill>
              <a:srgbClr val="FFE0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30" name="Shape 530"/>
            <p:cNvSpPr/>
            <p:nvPr/>
          </p:nvSpPr>
          <p:spPr>
            <a:xfrm>
              <a:off x="268379" y="1838609"/>
              <a:ext cx="3301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 lvl="0">
                <a:defRPr sz="1800"/>
              </a:pPr>
              <a:r>
                <a:rPr sz="1400"/>
                <a:t>Rapids  Expression Evaluation Engine</a:t>
              </a:r>
            </a:p>
          </p:txBody>
        </p:sp>
        <p:sp>
          <p:nvSpPr>
            <p:cNvPr id="531" name="Shape 531"/>
            <p:cNvSpPr/>
            <p:nvPr/>
          </p:nvSpPr>
          <p:spPr>
            <a:xfrm>
              <a:off x="3821500" y="1953685"/>
              <a:ext cx="1717146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 lvl="0">
                <a:defRPr sz="1800"/>
              </a:pPr>
              <a:r>
                <a:rPr sz="1400"/>
                <a:t>Scala</a:t>
              </a:r>
            </a:p>
          </p:txBody>
        </p:sp>
        <p:grpSp>
          <p:nvGrpSpPr>
            <p:cNvPr id="534" name="Group 534"/>
            <p:cNvGrpSpPr/>
            <p:nvPr/>
          </p:nvGrpSpPr>
          <p:grpSpPr>
            <a:xfrm>
              <a:off x="5460338" y="1773374"/>
              <a:ext cx="1475458" cy="525824"/>
              <a:chOff x="0" y="0"/>
              <a:chExt cx="1475457" cy="525822"/>
            </a:xfrm>
          </p:grpSpPr>
          <p:sp>
            <p:nvSpPr>
              <p:cNvPr id="532" name="Shape 532"/>
              <p:cNvSpPr/>
              <p:nvPr/>
            </p:nvSpPr>
            <p:spPr>
              <a:xfrm>
                <a:off x="0" y="0"/>
                <a:ext cx="1475458" cy="525823"/>
              </a:xfrm>
              <a:prstGeom prst="rect">
                <a:avLst/>
              </a:prstGeom>
              <a:solidFill>
                <a:srgbClr val="595959"/>
              </a:solidFill>
              <a:ln w="3175" cap="flat">
                <a:solidFill>
                  <a:srgbClr val="A6A6A6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33" name="Shape 533"/>
              <p:cNvSpPr/>
              <p:nvPr/>
            </p:nvSpPr>
            <p:spPr>
              <a:xfrm>
                <a:off x="52695" y="14511"/>
                <a:ext cx="1422763" cy="431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400">
                    <a:solidFill>
                      <a:srgbClr val="FFFFFF"/>
                    </a:solidFill>
                    <a:latin typeface="Segoe UI"/>
                    <a:ea typeface="Segoe UI"/>
                    <a:cs typeface="Segoe UI"/>
                    <a:sym typeface="Segoe U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400">
                    <a:solidFill>
                      <a:srgbClr val="FFFFFF"/>
                    </a:solidFill>
                  </a:rPr>
                  <a:t>Customer Algorithm</a:t>
                </a:r>
              </a:p>
            </p:txBody>
          </p:sp>
        </p:grpSp>
        <p:grpSp>
          <p:nvGrpSpPr>
            <p:cNvPr id="537" name="Group 537"/>
            <p:cNvGrpSpPr/>
            <p:nvPr/>
          </p:nvGrpSpPr>
          <p:grpSpPr>
            <a:xfrm>
              <a:off x="5502970" y="2589203"/>
              <a:ext cx="1594649" cy="858738"/>
              <a:chOff x="0" y="0"/>
              <a:chExt cx="1594648" cy="858737"/>
            </a:xfrm>
          </p:grpSpPr>
          <p:sp>
            <p:nvSpPr>
              <p:cNvPr id="535" name="Shape 535"/>
              <p:cNvSpPr/>
              <p:nvPr/>
            </p:nvSpPr>
            <p:spPr>
              <a:xfrm>
                <a:off x="-1" y="0"/>
                <a:ext cx="1594649" cy="858738"/>
              </a:xfrm>
              <a:prstGeom prst="rect">
                <a:avLst/>
              </a:prstGeom>
              <a:solidFill>
                <a:srgbClr val="595959"/>
              </a:solidFill>
              <a:ln w="3175" cap="flat">
                <a:solidFill>
                  <a:srgbClr val="A6A6A6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36" name="Shape 536"/>
              <p:cNvSpPr/>
              <p:nvPr/>
            </p:nvSpPr>
            <p:spPr>
              <a:xfrm>
                <a:off x="35674" y="212002"/>
                <a:ext cx="1513715" cy="381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  <a:latin typeface="Segoe UI"/>
                    <a:ea typeface="Segoe UI"/>
                    <a:cs typeface="Segoe UI"/>
                    <a:sym typeface="Segoe U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200">
                    <a:solidFill>
                      <a:srgbClr val="FFFFFF"/>
                    </a:solidFill>
                  </a:rPr>
                  <a:t>Customer Algorithm</a:t>
                </a:r>
              </a:p>
            </p:txBody>
          </p:sp>
        </p:grpSp>
        <p:grpSp>
          <p:nvGrpSpPr>
            <p:cNvPr id="540" name="Group 540"/>
            <p:cNvGrpSpPr/>
            <p:nvPr/>
          </p:nvGrpSpPr>
          <p:grpSpPr>
            <a:xfrm>
              <a:off x="259215" y="2589203"/>
              <a:ext cx="1594654" cy="858738"/>
              <a:chOff x="0" y="0"/>
              <a:chExt cx="1594652" cy="858737"/>
            </a:xfrm>
          </p:grpSpPr>
          <p:sp>
            <p:nvSpPr>
              <p:cNvPr id="538" name="Shape 538"/>
              <p:cNvSpPr/>
              <p:nvPr/>
            </p:nvSpPr>
            <p:spPr>
              <a:xfrm>
                <a:off x="0" y="0"/>
                <a:ext cx="1594653" cy="858738"/>
              </a:xfrm>
              <a:prstGeom prst="rect">
                <a:avLst/>
              </a:prstGeom>
              <a:solidFill>
                <a:srgbClr val="2626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39" name="Shape 539"/>
              <p:cNvSpPr/>
              <p:nvPr/>
            </p:nvSpPr>
            <p:spPr>
              <a:xfrm>
                <a:off x="-1" y="286910"/>
                <a:ext cx="1594653" cy="190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  <a:latin typeface="Segoe UI"/>
                    <a:ea typeface="Segoe UI"/>
                    <a:cs typeface="Segoe UI"/>
                    <a:sym typeface="Segoe U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200">
                    <a:solidFill>
                      <a:srgbClr val="FFFFFF"/>
                    </a:solidFill>
                  </a:rPr>
                  <a:t>Parse</a:t>
                </a:r>
              </a:p>
            </p:txBody>
          </p:sp>
        </p:grpSp>
        <p:grpSp>
          <p:nvGrpSpPr>
            <p:cNvPr id="543" name="Group 543"/>
            <p:cNvGrpSpPr/>
            <p:nvPr/>
          </p:nvGrpSpPr>
          <p:grpSpPr>
            <a:xfrm>
              <a:off x="2007134" y="2578222"/>
              <a:ext cx="1594652" cy="858739"/>
              <a:chOff x="0" y="0"/>
              <a:chExt cx="1594651" cy="858738"/>
            </a:xfrm>
          </p:grpSpPr>
          <p:sp>
            <p:nvSpPr>
              <p:cNvPr id="541" name="Shape 541"/>
              <p:cNvSpPr/>
              <p:nvPr/>
            </p:nvSpPr>
            <p:spPr>
              <a:xfrm>
                <a:off x="0" y="0"/>
                <a:ext cx="1594652" cy="858739"/>
              </a:xfrm>
              <a:prstGeom prst="rect">
                <a:avLst/>
              </a:prstGeom>
              <a:solidFill>
                <a:srgbClr val="2626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42" name="Shape 542"/>
              <p:cNvSpPr/>
              <p:nvPr/>
            </p:nvSpPr>
            <p:spPr>
              <a:xfrm>
                <a:off x="0" y="0"/>
                <a:ext cx="1594652" cy="838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/>
                <a:r>
                  <a:rPr sz="900">
                    <a:solidFill>
                      <a:srgbClr val="FFFFFF"/>
                    </a:solidFill>
                    <a:latin typeface="Segoe UI"/>
                    <a:ea typeface="Segoe UI"/>
                    <a:cs typeface="Segoe UI"/>
                    <a:sym typeface="Segoe UI"/>
                  </a:rPr>
                  <a:t>GLM</a:t>
                </a:r>
                <a:endParaRPr sz="9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endParaRPr>
              </a:p>
              <a:p>
                <a:pPr lvl="0" algn="ctr"/>
                <a:r>
                  <a:rPr sz="900">
                    <a:solidFill>
                      <a:srgbClr val="FFFFFF"/>
                    </a:solidFill>
                    <a:latin typeface="Segoe UI"/>
                    <a:ea typeface="Segoe UI"/>
                    <a:cs typeface="Segoe UI"/>
                    <a:sym typeface="Segoe UI"/>
                  </a:rPr>
                  <a:t>GBM</a:t>
                </a:r>
                <a:endParaRPr sz="9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endParaRPr>
              </a:p>
              <a:p>
                <a:pPr lvl="0" algn="ctr"/>
                <a:r>
                  <a:rPr sz="900">
                    <a:solidFill>
                      <a:srgbClr val="FFFFFF"/>
                    </a:solidFill>
                    <a:latin typeface="Segoe UI"/>
                    <a:ea typeface="Segoe UI"/>
                    <a:cs typeface="Segoe UI"/>
                    <a:sym typeface="Segoe UI"/>
                  </a:rPr>
                  <a:t>RF</a:t>
                </a:r>
                <a:endParaRPr sz="9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endParaRPr>
              </a:p>
              <a:p>
                <a:pPr lvl="0" algn="ctr"/>
                <a:r>
                  <a:rPr sz="900">
                    <a:solidFill>
                      <a:srgbClr val="FFFFFF"/>
                    </a:solidFill>
                    <a:latin typeface="Segoe UI"/>
                    <a:ea typeface="Segoe UI"/>
                    <a:cs typeface="Segoe UI"/>
                    <a:sym typeface="Segoe UI"/>
                  </a:rPr>
                  <a:t>Deep Learning</a:t>
                </a:r>
                <a:endParaRPr sz="9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endParaRPr>
              </a:p>
              <a:p>
                <a:pPr lvl="0" algn="ctr"/>
                <a:r>
                  <a:rPr sz="900">
                    <a:solidFill>
                      <a:srgbClr val="FFFFFF"/>
                    </a:solidFill>
                    <a:latin typeface="Segoe UI"/>
                    <a:ea typeface="Segoe UI"/>
                    <a:cs typeface="Segoe UI"/>
                    <a:sym typeface="Segoe UI"/>
                  </a:rPr>
                  <a:t>K-Means</a:t>
                </a:r>
                <a:endParaRPr sz="9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endParaRPr>
              </a:p>
              <a:p>
                <a:pPr lvl="0" algn="ctr"/>
                <a:r>
                  <a:rPr sz="900">
                    <a:solidFill>
                      <a:srgbClr val="FFFFFF"/>
                    </a:solidFill>
                    <a:latin typeface="Segoe UI"/>
                    <a:ea typeface="Segoe UI"/>
                    <a:cs typeface="Segoe UI"/>
                    <a:sym typeface="Segoe UI"/>
                  </a:rPr>
                  <a:t>PCA</a:t>
                </a:r>
              </a:p>
            </p:txBody>
          </p:sp>
        </p:grpSp>
        <p:grpSp>
          <p:nvGrpSpPr>
            <p:cNvPr id="546" name="Group 546"/>
            <p:cNvGrpSpPr/>
            <p:nvPr/>
          </p:nvGrpSpPr>
          <p:grpSpPr>
            <a:xfrm>
              <a:off x="3755052" y="2589203"/>
              <a:ext cx="1594652" cy="858738"/>
              <a:chOff x="0" y="0"/>
              <a:chExt cx="1594651" cy="858737"/>
            </a:xfrm>
          </p:grpSpPr>
          <p:sp>
            <p:nvSpPr>
              <p:cNvPr id="544" name="Shape 544"/>
              <p:cNvSpPr/>
              <p:nvPr/>
            </p:nvSpPr>
            <p:spPr>
              <a:xfrm>
                <a:off x="-1" y="0"/>
                <a:ext cx="1594652" cy="858738"/>
              </a:xfrm>
              <a:prstGeom prst="rect">
                <a:avLst/>
              </a:prstGeom>
              <a:solidFill>
                <a:srgbClr val="2626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45" name="Shape 545"/>
              <p:cNvSpPr/>
              <p:nvPr/>
            </p:nvSpPr>
            <p:spPr>
              <a:xfrm>
                <a:off x="-1" y="212002"/>
                <a:ext cx="1594652" cy="381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  <a:latin typeface="Segoe UI"/>
                    <a:ea typeface="Segoe UI"/>
                    <a:cs typeface="Segoe UI"/>
                    <a:sym typeface="Segoe U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200">
                    <a:solidFill>
                      <a:srgbClr val="FFFFFF"/>
                    </a:solidFill>
                  </a:rPr>
                  <a:t>In-H2O Prediction Engine</a:t>
                </a:r>
              </a:p>
            </p:txBody>
          </p:sp>
        </p:grpSp>
        <p:grpSp>
          <p:nvGrpSpPr>
            <p:cNvPr id="556" name="Group 556"/>
            <p:cNvGrpSpPr/>
            <p:nvPr/>
          </p:nvGrpSpPr>
          <p:grpSpPr>
            <a:xfrm>
              <a:off x="259215" y="3691343"/>
              <a:ext cx="3301108" cy="986008"/>
              <a:chOff x="0" y="-1"/>
              <a:chExt cx="3301107" cy="986006"/>
            </a:xfrm>
          </p:grpSpPr>
          <p:grpSp>
            <p:nvGrpSpPr>
              <p:cNvPr id="549" name="Group 549"/>
              <p:cNvGrpSpPr/>
              <p:nvPr/>
            </p:nvGrpSpPr>
            <p:grpSpPr>
              <a:xfrm>
                <a:off x="-1" y="-2"/>
                <a:ext cx="3301108" cy="328670"/>
                <a:chOff x="0" y="0"/>
                <a:chExt cx="3301107" cy="328669"/>
              </a:xfrm>
            </p:grpSpPr>
            <p:sp>
              <p:nvSpPr>
                <p:cNvPr id="547" name="Shape 547"/>
                <p:cNvSpPr/>
                <p:nvPr/>
              </p:nvSpPr>
              <p:spPr>
                <a:xfrm>
                  <a:off x="-1" y="-1"/>
                  <a:ext cx="3301108" cy="328670"/>
                </a:xfrm>
                <a:prstGeom prst="rect">
                  <a:avLst/>
                </a:prstGeom>
                <a:solidFill>
                  <a:srgbClr val="FAE807"/>
                </a:solidFill>
                <a:ln w="3175" cap="flat">
                  <a:solidFill>
                    <a:srgbClr val="808080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400">
                      <a:solidFill>
                        <a:srgbClr val="40404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48" name="Shape 548"/>
                <p:cNvSpPr/>
                <p:nvPr/>
              </p:nvSpPr>
              <p:spPr>
                <a:xfrm>
                  <a:off x="-1" y="62734"/>
                  <a:ext cx="3301108" cy="203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1400">
                      <a:solidFill>
                        <a:srgbClr val="40404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400">
                      <a:solidFill>
                        <a:srgbClr val="404040"/>
                      </a:solidFill>
                    </a:rPr>
                    <a:t>Fluid Vector Frame</a:t>
                  </a:r>
                </a:p>
              </p:txBody>
            </p:sp>
          </p:grpSp>
          <p:grpSp>
            <p:nvGrpSpPr>
              <p:cNvPr id="552" name="Group 552"/>
              <p:cNvGrpSpPr/>
              <p:nvPr/>
            </p:nvGrpSpPr>
            <p:grpSpPr>
              <a:xfrm>
                <a:off x="-1" y="328666"/>
                <a:ext cx="3301108" cy="328671"/>
                <a:chOff x="0" y="0"/>
                <a:chExt cx="3301107" cy="328669"/>
              </a:xfrm>
            </p:grpSpPr>
            <p:sp>
              <p:nvSpPr>
                <p:cNvPr id="550" name="Shape 550"/>
                <p:cNvSpPr/>
                <p:nvPr/>
              </p:nvSpPr>
              <p:spPr>
                <a:xfrm>
                  <a:off x="-1" y="-1"/>
                  <a:ext cx="3301108" cy="328670"/>
                </a:xfrm>
                <a:prstGeom prst="rect">
                  <a:avLst/>
                </a:prstGeom>
                <a:solidFill>
                  <a:srgbClr val="FAE807"/>
                </a:solidFill>
                <a:ln w="3175" cap="flat">
                  <a:solidFill>
                    <a:srgbClr val="808080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400">
                      <a:solidFill>
                        <a:srgbClr val="40404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51" name="Shape 551"/>
                <p:cNvSpPr/>
                <p:nvPr/>
              </p:nvSpPr>
              <p:spPr>
                <a:xfrm>
                  <a:off x="-1" y="62734"/>
                  <a:ext cx="3301108" cy="203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1400">
                      <a:solidFill>
                        <a:srgbClr val="40404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400">
                      <a:solidFill>
                        <a:srgbClr val="404040"/>
                      </a:solidFill>
                    </a:rPr>
                    <a:t>Distributed K/V Store</a:t>
                  </a:r>
                </a:p>
              </p:txBody>
            </p:sp>
          </p:grpSp>
          <p:grpSp>
            <p:nvGrpSpPr>
              <p:cNvPr id="555" name="Group 555"/>
              <p:cNvGrpSpPr/>
              <p:nvPr/>
            </p:nvGrpSpPr>
            <p:grpSpPr>
              <a:xfrm>
                <a:off x="-1" y="657334"/>
                <a:ext cx="3301108" cy="328671"/>
                <a:chOff x="0" y="0"/>
                <a:chExt cx="3301107" cy="328669"/>
              </a:xfrm>
            </p:grpSpPr>
            <p:sp>
              <p:nvSpPr>
                <p:cNvPr id="553" name="Shape 553"/>
                <p:cNvSpPr/>
                <p:nvPr/>
              </p:nvSpPr>
              <p:spPr>
                <a:xfrm>
                  <a:off x="-1" y="-1"/>
                  <a:ext cx="3301108" cy="328670"/>
                </a:xfrm>
                <a:prstGeom prst="rect">
                  <a:avLst/>
                </a:prstGeom>
                <a:solidFill>
                  <a:srgbClr val="FAE807"/>
                </a:solidFill>
                <a:ln w="3175" cap="flat">
                  <a:solidFill>
                    <a:srgbClr val="808080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400">
                      <a:solidFill>
                        <a:srgbClr val="40404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54" name="Shape 554"/>
                <p:cNvSpPr/>
                <p:nvPr/>
              </p:nvSpPr>
              <p:spPr>
                <a:xfrm>
                  <a:off x="-1" y="62734"/>
                  <a:ext cx="3301108" cy="203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1400">
                      <a:solidFill>
                        <a:srgbClr val="40404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400">
                      <a:solidFill>
                        <a:srgbClr val="404040"/>
                      </a:solidFill>
                    </a:rPr>
                    <a:t>Non-blocking Hash Map</a:t>
                  </a:r>
                </a:p>
              </p:txBody>
            </p:sp>
          </p:grpSp>
        </p:grpSp>
        <p:grpSp>
          <p:nvGrpSpPr>
            <p:cNvPr id="566" name="Group 566"/>
            <p:cNvGrpSpPr/>
            <p:nvPr/>
          </p:nvGrpSpPr>
          <p:grpSpPr>
            <a:xfrm>
              <a:off x="3793784" y="3691343"/>
              <a:ext cx="3309488" cy="986008"/>
              <a:chOff x="0" y="-1"/>
              <a:chExt cx="3309486" cy="986006"/>
            </a:xfrm>
          </p:grpSpPr>
          <p:grpSp>
            <p:nvGrpSpPr>
              <p:cNvPr id="559" name="Group 559"/>
              <p:cNvGrpSpPr/>
              <p:nvPr/>
            </p:nvGrpSpPr>
            <p:grpSpPr>
              <a:xfrm>
                <a:off x="-1" y="-2"/>
                <a:ext cx="3309488" cy="328670"/>
                <a:chOff x="0" y="0"/>
                <a:chExt cx="3309486" cy="328669"/>
              </a:xfrm>
            </p:grpSpPr>
            <p:sp>
              <p:nvSpPr>
                <p:cNvPr id="557" name="Shape 557"/>
                <p:cNvSpPr/>
                <p:nvPr/>
              </p:nvSpPr>
              <p:spPr>
                <a:xfrm>
                  <a:off x="0" y="-1"/>
                  <a:ext cx="3309487" cy="328670"/>
                </a:xfrm>
                <a:prstGeom prst="rect">
                  <a:avLst/>
                </a:prstGeom>
                <a:solidFill>
                  <a:srgbClr val="F2F2F2"/>
                </a:solidFill>
                <a:ln w="3175" cap="flat">
                  <a:solidFill>
                    <a:srgbClr val="808080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400">
                      <a:solidFill>
                        <a:srgbClr val="40404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58" name="Shape 558"/>
                <p:cNvSpPr/>
                <p:nvPr/>
              </p:nvSpPr>
              <p:spPr>
                <a:xfrm>
                  <a:off x="0" y="62734"/>
                  <a:ext cx="3309487" cy="203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1400">
                      <a:solidFill>
                        <a:srgbClr val="40404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400">
                      <a:solidFill>
                        <a:srgbClr val="404040"/>
                      </a:solidFill>
                    </a:rPr>
                    <a:t>Job</a:t>
                  </a:r>
                </a:p>
              </p:txBody>
            </p:sp>
          </p:grpSp>
          <p:grpSp>
            <p:nvGrpSpPr>
              <p:cNvPr id="562" name="Group 562"/>
              <p:cNvGrpSpPr/>
              <p:nvPr/>
            </p:nvGrpSpPr>
            <p:grpSpPr>
              <a:xfrm>
                <a:off x="-1" y="328666"/>
                <a:ext cx="3309488" cy="328671"/>
                <a:chOff x="0" y="0"/>
                <a:chExt cx="3309486" cy="328669"/>
              </a:xfrm>
            </p:grpSpPr>
            <p:sp>
              <p:nvSpPr>
                <p:cNvPr id="560" name="Shape 560"/>
                <p:cNvSpPr/>
                <p:nvPr/>
              </p:nvSpPr>
              <p:spPr>
                <a:xfrm>
                  <a:off x="0" y="-1"/>
                  <a:ext cx="3309487" cy="328670"/>
                </a:xfrm>
                <a:prstGeom prst="rect">
                  <a:avLst/>
                </a:prstGeom>
                <a:solidFill>
                  <a:srgbClr val="F2F2F2"/>
                </a:solidFill>
                <a:ln w="3175" cap="flat">
                  <a:solidFill>
                    <a:srgbClr val="808080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400">
                      <a:solidFill>
                        <a:srgbClr val="40404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61" name="Shape 561"/>
                <p:cNvSpPr/>
                <p:nvPr/>
              </p:nvSpPr>
              <p:spPr>
                <a:xfrm>
                  <a:off x="0" y="62734"/>
                  <a:ext cx="3309487" cy="203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1400">
                      <a:solidFill>
                        <a:srgbClr val="40404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400">
                      <a:solidFill>
                        <a:srgbClr val="404040"/>
                      </a:solidFill>
                    </a:rPr>
                    <a:t>MRTask</a:t>
                  </a:r>
                </a:p>
              </p:txBody>
            </p:sp>
          </p:grpSp>
          <p:grpSp>
            <p:nvGrpSpPr>
              <p:cNvPr id="565" name="Group 565"/>
              <p:cNvGrpSpPr/>
              <p:nvPr/>
            </p:nvGrpSpPr>
            <p:grpSpPr>
              <a:xfrm>
                <a:off x="-1" y="657334"/>
                <a:ext cx="3309488" cy="328671"/>
                <a:chOff x="0" y="0"/>
                <a:chExt cx="3309486" cy="328669"/>
              </a:xfrm>
            </p:grpSpPr>
            <p:sp>
              <p:nvSpPr>
                <p:cNvPr id="563" name="Shape 563"/>
                <p:cNvSpPr/>
                <p:nvPr/>
              </p:nvSpPr>
              <p:spPr>
                <a:xfrm>
                  <a:off x="0" y="-1"/>
                  <a:ext cx="3309487" cy="328670"/>
                </a:xfrm>
                <a:prstGeom prst="rect">
                  <a:avLst/>
                </a:prstGeom>
                <a:solidFill>
                  <a:srgbClr val="F2F2F2"/>
                </a:solidFill>
                <a:ln w="3175" cap="flat">
                  <a:solidFill>
                    <a:srgbClr val="808080"/>
                  </a:solidFill>
                  <a:prstDash val="solid"/>
                  <a:bevel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400">
                      <a:solidFill>
                        <a:srgbClr val="40404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64" name="Shape 564"/>
                <p:cNvSpPr/>
                <p:nvPr/>
              </p:nvSpPr>
              <p:spPr>
                <a:xfrm>
                  <a:off x="0" y="62734"/>
                  <a:ext cx="3309487" cy="2032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1400">
                      <a:solidFill>
                        <a:srgbClr val="40404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400">
                      <a:solidFill>
                        <a:srgbClr val="404040"/>
                      </a:solidFill>
                    </a:rPr>
                    <a:t>Fork/Join</a:t>
                  </a:r>
                </a:p>
              </p:txBody>
            </p:sp>
          </p:grpSp>
        </p:grpSp>
        <p:grpSp>
          <p:nvGrpSpPr>
            <p:cNvPr id="569" name="Group 569"/>
            <p:cNvGrpSpPr/>
            <p:nvPr/>
          </p:nvGrpSpPr>
          <p:grpSpPr>
            <a:xfrm>
              <a:off x="5813913" y="277565"/>
              <a:ext cx="1218978" cy="435080"/>
              <a:chOff x="0" y="0"/>
              <a:chExt cx="1218976" cy="435079"/>
            </a:xfrm>
          </p:grpSpPr>
          <p:sp>
            <p:nvSpPr>
              <p:cNvPr id="567" name="Shape 567"/>
              <p:cNvSpPr/>
              <p:nvPr/>
            </p:nvSpPr>
            <p:spPr>
              <a:xfrm>
                <a:off x="0" y="-1"/>
                <a:ext cx="1211927" cy="43508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381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68" name="Shape 568"/>
              <p:cNvSpPr/>
              <p:nvPr/>
            </p:nvSpPr>
            <p:spPr>
              <a:xfrm>
                <a:off x="2662" y="95602"/>
                <a:ext cx="1216315" cy="190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200">
                    <a:solidFill>
                      <a:srgbClr val="808080"/>
                    </a:solidFill>
                    <a:latin typeface="Segoe UI"/>
                    <a:ea typeface="Segoe UI"/>
                    <a:cs typeface="Segoe UI"/>
                    <a:sym typeface="Segoe U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200">
                    <a:solidFill>
                      <a:srgbClr val="808080"/>
                    </a:solidFill>
                  </a:rPr>
                  <a:t>Flow</a:t>
                </a:r>
              </a:p>
            </p:txBody>
          </p:sp>
        </p:grpSp>
        <p:grpSp>
          <p:nvGrpSpPr>
            <p:cNvPr id="572" name="Group 572"/>
            <p:cNvGrpSpPr/>
            <p:nvPr/>
          </p:nvGrpSpPr>
          <p:grpSpPr>
            <a:xfrm>
              <a:off x="259219" y="18635"/>
              <a:ext cx="6766622" cy="248636"/>
              <a:chOff x="0" y="0"/>
              <a:chExt cx="6766621" cy="248634"/>
            </a:xfrm>
          </p:grpSpPr>
          <p:sp>
            <p:nvSpPr>
              <p:cNvPr id="570" name="Shape 570"/>
              <p:cNvSpPr/>
              <p:nvPr/>
            </p:nvSpPr>
            <p:spPr>
              <a:xfrm>
                <a:off x="0" y="54387"/>
                <a:ext cx="6766622" cy="194248"/>
              </a:xfrm>
              <a:prstGeom prst="rect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71" name="Shape 571"/>
              <p:cNvSpPr/>
              <p:nvPr/>
            </p:nvSpPr>
            <p:spPr>
              <a:xfrm>
                <a:off x="0" y="0"/>
                <a:ext cx="6766622" cy="1905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  <a:latin typeface="Segoe UI"/>
                    <a:ea typeface="Segoe UI"/>
                    <a:cs typeface="Segoe UI"/>
                    <a:sym typeface="Segoe U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200">
                    <a:solidFill>
                      <a:srgbClr val="FFFFFF"/>
                    </a:solidFill>
                  </a:rPr>
                  <a:t>Customer Algorithm</a:t>
                </a:r>
              </a:p>
            </p:txBody>
          </p:sp>
        </p:grpSp>
        <p:sp>
          <p:nvSpPr>
            <p:cNvPr id="573" name="Shape 573"/>
            <p:cNvSpPr/>
            <p:nvPr/>
          </p:nvSpPr>
          <p:spPr>
            <a:xfrm>
              <a:off x="33417" y="4958641"/>
              <a:ext cx="2391377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1600"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 lvl="0">
                <a:defRPr sz="1800"/>
              </a:pPr>
              <a:r>
                <a:rPr sz="1600"/>
                <a:t>Spark</a:t>
              </a:r>
            </a:p>
          </p:txBody>
        </p:sp>
        <p:sp>
          <p:nvSpPr>
            <p:cNvPr id="574" name="Shape 574"/>
            <p:cNvSpPr/>
            <p:nvPr/>
          </p:nvSpPr>
          <p:spPr>
            <a:xfrm>
              <a:off x="4922357" y="4896326"/>
              <a:ext cx="2391380" cy="445827"/>
            </a:xfrm>
            <a:prstGeom prst="rect">
              <a:avLst/>
            </a:prstGeom>
            <a:solidFill>
              <a:srgbClr val="FF8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5" name="Shape 575"/>
            <p:cNvSpPr/>
            <p:nvPr/>
          </p:nvSpPr>
          <p:spPr>
            <a:xfrm>
              <a:off x="2471908" y="4896326"/>
              <a:ext cx="2391379" cy="445827"/>
            </a:xfrm>
            <a:prstGeom prst="rect">
              <a:avLst/>
            </a:prstGeom>
            <a:solidFill>
              <a:srgbClr val="FF8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6" name="Shape 576"/>
            <p:cNvSpPr/>
            <p:nvPr/>
          </p:nvSpPr>
          <p:spPr>
            <a:xfrm>
              <a:off x="2448522" y="4963335"/>
              <a:ext cx="2391377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1600"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 lvl="0">
                <a:defRPr sz="1800"/>
              </a:pPr>
              <a:r>
                <a:rPr sz="1600"/>
                <a:t>Hadoop</a:t>
              </a:r>
            </a:p>
          </p:txBody>
        </p:sp>
        <p:sp>
          <p:nvSpPr>
            <p:cNvPr id="577" name="Shape 577"/>
            <p:cNvSpPr/>
            <p:nvPr/>
          </p:nvSpPr>
          <p:spPr>
            <a:xfrm>
              <a:off x="4934073" y="4963335"/>
              <a:ext cx="2367524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1600"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 lvl="0">
                <a:defRPr sz="1800"/>
              </a:pPr>
              <a:r>
                <a:rPr sz="1600"/>
                <a:t>Standalone H2O</a:t>
              </a:r>
            </a:p>
          </p:txBody>
        </p:sp>
      </p:grp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>
            <p:ph type="title"/>
          </p:nvPr>
        </p:nvSpPr>
        <p:spPr>
          <a:xfrm>
            <a:off x="457200" y="147055"/>
            <a:ext cx="8229600" cy="69482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59536">
              <a:lnSpc>
                <a:spcPts val="5400"/>
              </a:lnSpc>
              <a:defRPr sz="3400"/>
            </a:lvl1pPr>
          </a:lstStyle>
          <a:p>
            <a:pPr lvl="0">
              <a:defRPr sz="1800"/>
            </a:pPr>
            <a:r>
              <a:rPr sz="3400"/>
              <a:t>Reading Data from HDFS into H2O with R</a:t>
            </a:r>
          </a:p>
        </p:txBody>
      </p:sp>
      <p:sp>
        <p:nvSpPr>
          <p:cNvPr id="581" name="Shape 581"/>
          <p:cNvSpPr/>
          <p:nvPr/>
        </p:nvSpPr>
        <p:spPr>
          <a:xfrm>
            <a:off x="-140599" y="1707981"/>
            <a:ext cx="209688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2800">
                <a:solidFill>
                  <a:srgbClr val="808080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808080"/>
                </a:solidFill>
              </a:rPr>
              <a:t>STEP 1</a:t>
            </a:r>
          </a:p>
        </p:txBody>
      </p:sp>
      <p:sp>
        <p:nvSpPr>
          <p:cNvPr id="582" name="Shape 582"/>
          <p:cNvSpPr/>
          <p:nvPr/>
        </p:nvSpPr>
        <p:spPr>
          <a:xfrm>
            <a:off x="211248" y="2254893"/>
            <a:ext cx="1396727" cy="2"/>
          </a:xfrm>
          <a:prstGeom prst="line">
            <a:avLst/>
          </a:prstGeom>
          <a:ln w="57150">
            <a:solidFill>
              <a:srgbClr val="F8E805"/>
            </a:solidFill>
          </a:ln>
        </p:spPr>
        <p:txBody>
          <a:bodyPr lIns="0" tIns="0" rIns="0" bIns="0"/>
          <a:lstStyle/>
          <a:p>
            <a:pPr lvl="0">
              <a:defRPr sz="1200"/>
            </a:pPr>
          </a:p>
        </p:txBody>
      </p:sp>
      <p:sp>
        <p:nvSpPr>
          <p:cNvPr id="583" name="Shape 583"/>
          <p:cNvSpPr/>
          <p:nvPr/>
        </p:nvSpPr>
        <p:spPr>
          <a:xfrm>
            <a:off x="457200" y="4478637"/>
            <a:ext cx="116059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pPr lvl="0"/>
            <a:r>
              <a:t>R user </a:t>
            </a:r>
          </a:p>
        </p:txBody>
      </p:sp>
      <p:pic>
        <p:nvPicPr>
          <p:cNvPr id="584" name="image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457200" y="2697670"/>
            <a:ext cx="1596302" cy="1596304"/>
          </a:xfrm>
          <a:prstGeom prst="rect">
            <a:avLst/>
          </a:prstGeom>
          <a:ln w="12700">
            <a:miter lim="400000"/>
          </a:ln>
        </p:spPr>
      </p:pic>
      <p:sp>
        <p:nvSpPr>
          <p:cNvPr id="585" name="Shape 585"/>
          <p:cNvSpPr/>
          <p:nvPr/>
        </p:nvSpPr>
        <p:spPr>
          <a:xfrm>
            <a:off x="1653203" y="3935291"/>
            <a:ext cx="578206" cy="2"/>
          </a:xfrm>
          <a:prstGeom prst="line">
            <a:avLst/>
          </a:prstGeom>
          <a:ln w="38100">
            <a:solidFill>
              <a:srgbClr val="262626"/>
            </a:solidFill>
            <a:tailEnd type="triangle"/>
          </a:ln>
        </p:spPr>
        <p:txBody>
          <a:bodyPr lIns="0" tIns="0" rIns="0" bIns="0"/>
          <a:lstStyle/>
          <a:p>
            <a:pPr lvl="0">
              <a:defRPr sz="1200"/>
            </a:pPr>
          </a:p>
        </p:txBody>
      </p:sp>
      <p:sp>
        <p:nvSpPr>
          <p:cNvPr id="586" name="Shape 586"/>
          <p:cNvSpPr/>
          <p:nvPr/>
        </p:nvSpPr>
        <p:spPr>
          <a:xfrm>
            <a:off x="2366390" y="3679056"/>
            <a:ext cx="632026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sz="2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h2o_df = h2o.importFile(“</a:t>
            </a:r>
            <a:r>
              <a:rPr sz="21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hdfs://path/to/data.csv</a:t>
            </a:r>
            <a:r>
              <a:rPr sz="2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”)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type="title"/>
          </p:nvPr>
        </p:nvSpPr>
        <p:spPr>
          <a:xfrm>
            <a:off x="457200" y="147055"/>
            <a:ext cx="8229600" cy="69482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59536">
              <a:lnSpc>
                <a:spcPts val="5400"/>
              </a:lnSpc>
              <a:defRPr sz="3400"/>
            </a:lvl1pPr>
          </a:lstStyle>
          <a:p>
            <a:pPr lvl="0">
              <a:defRPr sz="1800"/>
            </a:pPr>
            <a:r>
              <a:rPr sz="3400"/>
              <a:t>Reading Data from HDFS into H2O with R</a:t>
            </a:r>
          </a:p>
        </p:txBody>
      </p:sp>
      <p:grpSp>
        <p:nvGrpSpPr>
          <p:cNvPr id="591" name="Group 591"/>
          <p:cNvGrpSpPr/>
          <p:nvPr/>
        </p:nvGrpSpPr>
        <p:grpSpPr>
          <a:xfrm>
            <a:off x="4152150" y="2125577"/>
            <a:ext cx="4846110" cy="2810070"/>
            <a:chOff x="103" y="-28"/>
            <a:chExt cx="4846109" cy="2810068"/>
          </a:xfrm>
        </p:grpSpPr>
        <p:sp>
          <p:nvSpPr>
            <p:cNvPr id="589" name="Shape 589"/>
            <p:cNvSpPr/>
            <p:nvPr/>
          </p:nvSpPr>
          <p:spPr>
            <a:xfrm>
              <a:off x="103" y="-29"/>
              <a:ext cx="4846110" cy="2810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CAE8F9">
                <a:alpha val="74000"/>
              </a:srgbClr>
            </a:solidFill>
            <a:ln w="9525" cap="flat">
              <a:solidFill>
                <a:srgbClr val="043579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0" name="Shape 590"/>
            <p:cNvSpPr/>
            <p:nvPr/>
          </p:nvSpPr>
          <p:spPr>
            <a:xfrm>
              <a:off x="246070" y="142886"/>
              <a:ext cx="4440573" cy="2385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9525" cap="flat">
              <a:solidFill>
                <a:srgbClr val="043579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94" name="Group 594"/>
          <p:cNvGrpSpPr/>
          <p:nvPr/>
        </p:nvGrpSpPr>
        <p:grpSpPr>
          <a:xfrm>
            <a:off x="5030714" y="2600118"/>
            <a:ext cx="1618827" cy="760933"/>
            <a:chOff x="-20" y="-10"/>
            <a:chExt cx="1618825" cy="760931"/>
          </a:xfrm>
        </p:grpSpPr>
        <p:sp>
          <p:nvSpPr>
            <p:cNvPr id="592" name="Shape 592"/>
            <p:cNvSpPr/>
            <p:nvPr/>
          </p:nvSpPr>
          <p:spPr>
            <a:xfrm>
              <a:off x="-21" y="-11"/>
              <a:ext cx="1618827" cy="760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782BF"/>
            </a:solidFill>
            <a:ln w="9525" cap="flat">
              <a:solidFill>
                <a:srgbClr val="043579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3" name="Shape 593"/>
            <p:cNvSpPr/>
            <p:nvPr/>
          </p:nvSpPr>
          <p:spPr>
            <a:xfrm>
              <a:off x="237077" y="225406"/>
              <a:ext cx="1144712" cy="310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aseline="-25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</a:p>
          </p:txBody>
        </p:sp>
      </p:grpSp>
      <p:grpSp>
        <p:nvGrpSpPr>
          <p:cNvPr id="597" name="Group 597"/>
          <p:cNvGrpSpPr/>
          <p:nvPr/>
        </p:nvGrpSpPr>
        <p:grpSpPr>
          <a:xfrm>
            <a:off x="7247452" y="2904290"/>
            <a:ext cx="1618826" cy="760933"/>
            <a:chOff x="-20" y="-10"/>
            <a:chExt cx="1618824" cy="760931"/>
          </a:xfrm>
        </p:grpSpPr>
        <p:sp>
          <p:nvSpPr>
            <p:cNvPr id="595" name="Shape 595"/>
            <p:cNvSpPr/>
            <p:nvPr/>
          </p:nvSpPr>
          <p:spPr>
            <a:xfrm>
              <a:off x="-21" y="-11"/>
              <a:ext cx="1618826" cy="760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782BF"/>
            </a:solidFill>
            <a:ln w="9525" cap="flat">
              <a:solidFill>
                <a:srgbClr val="043579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6" name="Shape 596"/>
            <p:cNvSpPr/>
            <p:nvPr/>
          </p:nvSpPr>
          <p:spPr>
            <a:xfrm>
              <a:off x="237077" y="225406"/>
              <a:ext cx="1144711" cy="310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aseline="-25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</a:p>
          </p:txBody>
        </p:sp>
      </p:grpSp>
      <p:grpSp>
        <p:nvGrpSpPr>
          <p:cNvPr id="600" name="Group 600"/>
          <p:cNvGrpSpPr/>
          <p:nvPr/>
        </p:nvGrpSpPr>
        <p:grpSpPr>
          <a:xfrm>
            <a:off x="5563251" y="3703857"/>
            <a:ext cx="1618826" cy="760933"/>
            <a:chOff x="-20" y="-10"/>
            <a:chExt cx="1618824" cy="760931"/>
          </a:xfrm>
        </p:grpSpPr>
        <p:sp>
          <p:nvSpPr>
            <p:cNvPr id="598" name="Shape 598"/>
            <p:cNvSpPr/>
            <p:nvPr/>
          </p:nvSpPr>
          <p:spPr>
            <a:xfrm>
              <a:off x="-21" y="-11"/>
              <a:ext cx="1618826" cy="760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782BF"/>
            </a:solidFill>
            <a:ln w="9525" cap="flat">
              <a:solidFill>
                <a:srgbClr val="043579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9" name="Shape 599"/>
            <p:cNvSpPr/>
            <p:nvPr/>
          </p:nvSpPr>
          <p:spPr>
            <a:xfrm>
              <a:off x="237077" y="225406"/>
              <a:ext cx="1144711" cy="310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baseline="-25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</a:p>
          </p:txBody>
        </p:sp>
      </p:grpSp>
      <p:grpSp>
        <p:nvGrpSpPr>
          <p:cNvPr id="603" name="Group 603"/>
          <p:cNvGrpSpPr/>
          <p:nvPr/>
        </p:nvGrpSpPr>
        <p:grpSpPr>
          <a:xfrm>
            <a:off x="5509574" y="5611674"/>
            <a:ext cx="1836527" cy="1077031"/>
            <a:chOff x="0" y="0"/>
            <a:chExt cx="1836525" cy="1077029"/>
          </a:xfrm>
        </p:grpSpPr>
        <p:sp>
          <p:nvSpPr>
            <p:cNvPr id="601" name="Shape 601"/>
            <p:cNvSpPr/>
            <p:nvPr/>
          </p:nvSpPr>
          <p:spPr>
            <a:xfrm>
              <a:off x="0" y="0"/>
              <a:ext cx="1836526" cy="1077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2" name="Shape 602"/>
            <p:cNvSpPr/>
            <p:nvPr/>
          </p:nvSpPr>
          <p:spPr>
            <a:xfrm>
              <a:off x="0" y="0"/>
              <a:ext cx="1836526" cy="1077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604" name="Shape 604"/>
          <p:cNvSpPr/>
          <p:nvPr/>
        </p:nvSpPr>
        <p:spPr>
          <a:xfrm>
            <a:off x="5055708" y="2948306"/>
            <a:ext cx="1312057" cy="954828"/>
          </a:xfrm>
          <a:prstGeom prst="line">
            <a:avLst/>
          </a:prstGeom>
          <a:ln w="38100">
            <a:solidFill>
              <a:srgbClr val="262626"/>
            </a:solidFill>
            <a:tailEnd type="triangle"/>
          </a:ln>
        </p:spPr>
        <p:txBody>
          <a:bodyPr lIns="0" tIns="0" rIns="0" bIns="0"/>
          <a:lstStyle/>
          <a:p>
            <a:pPr lvl="0">
              <a:defRPr sz="1200"/>
            </a:pPr>
          </a:p>
        </p:txBody>
      </p:sp>
      <p:sp>
        <p:nvSpPr>
          <p:cNvPr id="605" name="Shape 605"/>
          <p:cNvSpPr/>
          <p:nvPr/>
        </p:nvSpPr>
        <p:spPr>
          <a:xfrm flipH="1">
            <a:off x="7018594" y="3700810"/>
            <a:ext cx="883534" cy="1957892"/>
          </a:xfrm>
          <a:prstGeom prst="line">
            <a:avLst/>
          </a:prstGeom>
          <a:ln w="38100">
            <a:solidFill>
              <a:srgbClr val="262626"/>
            </a:solidFill>
            <a:tailEnd type="triangle"/>
          </a:ln>
        </p:spPr>
        <p:txBody>
          <a:bodyPr lIns="0" tIns="0" rIns="0" bIns="0"/>
          <a:lstStyle/>
          <a:p>
            <a:pPr lvl="0">
              <a:defRPr sz="1200"/>
            </a:pPr>
          </a:p>
        </p:txBody>
      </p:sp>
      <p:sp>
        <p:nvSpPr>
          <p:cNvPr id="606" name="Shape 606"/>
          <p:cNvSpPr/>
          <p:nvPr/>
        </p:nvSpPr>
        <p:spPr>
          <a:xfrm>
            <a:off x="6367762" y="4500379"/>
            <a:ext cx="60074" cy="1111297"/>
          </a:xfrm>
          <a:prstGeom prst="line">
            <a:avLst/>
          </a:prstGeom>
          <a:ln w="38100">
            <a:solidFill>
              <a:srgbClr val="262626"/>
            </a:solidFill>
            <a:tailEnd type="triangle"/>
          </a:ln>
        </p:spPr>
        <p:txBody>
          <a:bodyPr lIns="0" tIns="0" rIns="0" bIns="0"/>
          <a:lstStyle/>
          <a:p>
            <a:pPr lvl="0">
              <a:defRPr sz="1200"/>
            </a:pPr>
          </a:p>
        </p:txBody>
      </p:sp>
      <p:sp>
        <p:nvSpPr>
          <p:cNvPr id="607" name="Shape 607"/>
          <p:cNvSpPr/>
          <p:nvPr/>
        </p:nvSpPr>
        <p:spPr>
          <a:xfrm>
            <a:off x="5030735" y="2980602"/>
            <a:ext cx="833613" cy="2678100"/>
          </a:xfrm>
          <a:prstGeom prst="line">
            <a:avLst/>
          </a:prstGeom>
          <a:ln w="38100">
            <a:solidFill>
              <a:srgbClr val="262626"/>
            </a:solidFill>
            <a:tailEnd type="triangle"/>
          </a:ln>
        </p:spPr>
        <p:txBody>
          <a:bodyPr lIns="0" tIns="0" rIns="0" bIns="0"/>
          <a:lstStyle/>
          <a:p>
            <a:pPr lvl="0">
              <a:defRPr sz="1200"/>
            </a:pPr>
          </a:p>
        </p:txBody>
      </p:sp>
      <p:sp>
        <p:nvSpPr>
          <p:cNvPr id="608" name="Shape 608"/>
          <p:cNvSpPr/>
          <p:nvPr/>
        </p:nvSpPr>
        <p:spPr>
          <a:xfrm>
            <a:off x="5885784" y="6109346"/>
            <a:ext cx="113281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solidFill>
                  <a:srgbClr val="FFFFFF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data.csv</a:t>
            </a:r>
          </a:p>
        </p:txBody>
      </p:sp>
      <p:sp>
        <p:nvSpPr>
          <p:cNvPr id="609" name="Shape 609"/>
          <p:cNvSpPr/>
          <p:nvPr/>
        </p:nvSpPr>
        <p:spPr>
          <a:xfrm>
            <a:off x="211248" y="2751250"/>
            <a:ext cx="1396727" cy="1693582"/>
          </a:xfrm>
          <a:prstGeom prst="roundRect">
            <a:avLst>
              <a:gd name="adj" fmla="val 16667"/>
            </a:avLst>
          </a:prstGeom>
          <a:solidFill>
            <a:srgbClr val="C6DDEA"/>
          </a:solidFill>
          <a:ln>
            <a:solidFill>
              <a:srgbClr val="043579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0" name="Shape 610"/>
          <p:cNvSpPr/>
          <p:nvPr/>
        </p:nvSpPr>
        <p:spPr>
          <a:xfrm>
            <a:off x="2040951" y="2904301"/>
            <a:ext cx="1972250" cy="881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>
                <a:latin typeface="Segoe UI Semilight"/>
                <a:ea typeface="Segoe UI Semilight"/>
                <a:cs typeface="Segoe UI Semilight"/>
                <a:sym typeface="Segoe UI Semilight"/>
              </a:rPr>
              <a:t>HTTP REST API request to H</a:t>
            </a:r>
            <a:r>
              <a:rPr baseline="-25000">
                <a:latin typeface="Segoe UI Semilight"/>
                <a:ea typeface="Segoe UI Semilight"/>
                <a:cs typeface="Segoe UI Semilight"/>
                <a:sym typeface="Segoe UI Semilight"/>
              </a:rPr>
              <a:t>2</a:t>
            </a:r>
            <a:r>
              <a:rPr>
                <a:latin typeface="Segoe UI Semilight"/>
                <a:ea typeface="Segoe UI Semilight"/>
                <a:cs typeface="Segoe UI Semilight"/>
                <a:sym typeface="Segoe UI Semilight"/>
              </a:rPr>
              <a:t>O</a:t>
            </a:r>
            <a:endParaRPr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0" algn="ctr"/>
            <a:r>
              <a:rPr>
                <a:latin typeface="Segoe UI Semilight"/>
                <a:ea typeface="Segoe UI Semilight"/>
                <a:cs typeface="Segoe UI Semilight"/>
                <a:sym typeface="Segoe UI Semilight"/>
              </a:rPr>
              <a:t>has HDFS path</a:t>
            </a:r>
          </a:p>
        </p:txBody>
      </p:sp>
      <p:sp>
        <p:nvSpPr>
          <p:cNvPr id="611" name="Shape 611"/>
          <p:cNvSpPr/>
          <p:nvPr/>
        </p:nvSpPr>
        <p:spPr>
          <a:xfrm rot="273937">
            <a:off x="963342" y="2668332"/>
            <a:ext cx="4075597" cy="1017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72" fill="norm" stroke="1" extrusionOk="0">
                <a:moveTo>
                  <a:pt x="0" y="19772"/>
                </a:moveTo>
                <a:cubicBezTo>
                  <a:pt x="2231" y="11947"/>
                  <a:pt x="4461" y="4122"/>
                  <a:pt x="8061" y="1147"/>
                </a:cubicBezTo>
                <a:cubicBezTo>
                  <a:pt x="11661" y="-1828"/>
                  <a:pt x="21600" y="1923"/>
                  <a:pt x="21600" y="1923"/>
                </a:cubicBezTo>
              </a:path>
            </a:pathLst>
          </a:custGeom>
          <a:ln w="38100">
            <a:solidFill>
              <a:srgbClr val="262626"/>
            </a:solidFill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2" name="Shape 612"/>
          <p:cNvSpPr/>
          <p:nvPr/>
        </p:nvSpPr>
        <p:spPr>
          <a:xfrm>
            <a:off x="6863487" y="1598010"/>
            <a:ext cx="182331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 lvl="0">
              <a:defRPr b="0"/>
            </a:pPr>
            <a:r>
              <a:rPr b="1"/>
              <a:t>H2O Cluster</a:t>
            </a:r>
          </a:p>
        </p:txBody>
      </p:sp>
      <p:sp>
        <p:nvSpPr>
          <p:cNvPr id="613" name="Shape 613"/>
          <p:cNvSpPr/>
          <p:nvPr/>
        </p:nvSpPr>
        <p:spPr>
          <a:xfrm>
            <a:off x="4156150" y="1665634"/>
            <a:ext cx="194163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pPr lvl="0"/>
            <a:r>
              <a:t>Initiate distributed ingest</a:t>
            </a:r>
          </a:p>
        </p:txBody>
      </p:sp>
      <p:sp>
        <p:nvSpPr>
          <p:cNvPr id="614" name="Shape 614"/>
          <p:cNvSpPr/>
          <p:nvPr/>
        </p:nvSpPr>
        <p:spPr>
          <a:xfrm>
            <a:off x="3815712" y="6040701"/>
            <a:ext cx="209688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 lvl="0">
              <a:defRPr b="0"/>
            </a:pPr>
            <a:r>
              <a:rPr b="1"/>
              <a:t>HDFS</a:t>
            </a:r>
          </a:p>
        </p:txBody>
      </p:sp>
      <p:sp>
        <p:nvSpPr>
          <p:cNvPr id="615" name="Shape 615"/>
          <p:cNvSpPr/>
          <p:nvPr/>
        </p:nvSpPr>
        <p:spPr>
          <a:xfrm>
            <a:off x="7499328" y="5805089"/>
            <a:ext cx="150612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pPr lvl="0"/>
            <a:r>
              <a:t>Request data from HDFS</a:t>
            </a:r>
          </a:p>
        </p:txBody>
      </p:sp>
      <p:sp>
        <p:nvSpPr>
          <p:cNvPr id="616" name="Shape 616"/>
          <p:cNvSpPr/>
          <p:nvPr/>
        </p:nvSpPr>
        <p:spPr>
          <a:xfrm>
            <a:off x="-140599" y="1233827"/>
            <a:ext cx="209688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2800">
                <a:solidFill>
                  <a:srgbClr val="808080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808080"/>
                </a:solidFill>
              </a:rPr>
              <a:t>STEP 2</a:t>
            </a:r>
          </a:p>
        </p:txBody>
      </p:sp>
      <p:sp>
        <p:nvSpPr>
          <p:cNvPr id="617" name="Shape 617"/>
          <p:cNvSpPr/>
          <p:nvPr/>
        </p:nvSpPr>
        <p:spPr>
          <a:xfrm>
            <a:off x="211248" y="1780743"/>
            <a:ext cx="1396727" cy="2"/>
          </a:xfrm>
          <a:prstGeom prst="line">
            <a:avLst/>
          </a:prstGeom>
          <a:ln w="57150">
            <a:solidFill>
              <a:srgbClr val="F8E805"/>
            </a:solidFill>
          </a:ln>
        </p:spPr>
        <p:txBody>
          <a:bodyPr lIns="0" tIns="0" rIns="0" bIns="0"/>
          <a:lstStyle/>
          <a:p>
            <a:pPr lvl="0">
              <a:defRPr sz="1200"/>
            </a:pPr>
          </a:p>
        </p:txBody>
      </p:sp>
      <p:sp>
        <p:nvSpPr>
          <p:cNvPr id="618" name="Shape 618"/>
          <p:cNvSpPr/>
          <p:nvPr/>
        </p:nvSpPr>
        <p:spPr>
          <a:xfrm>
            <a:off x="2574567" y="1774208"/>
            <a:ext cx="841027" cy="661666"/>
          </a:xfrm>
          <a:prstGeom prst="rect">
            <a:avLst/>
          </a:prstGeom>
          <a:solidFill>
            <a:srgbClr val="F8E805"/>
          </a:solidFill>
          <a:ln>
            <a:solidFill>
              <a:srgbClr val="80808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9" name="Shape 619"/>
          <p:cNvSpPr/>
          <p:nvPr/>
        </p:nvSpPr>
        <p:spPr>
          <a:xfrm>
            <a:off x="2574567" y="1842767"/>
            <a:ext cx="84102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2800">
                <a:solidFill>
                  <a:srgbClr val="595959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595959"/>
                </a:solidFill>
              </a:rPr>
              <a:t>2.2</a:t>
            </a:r>
          </a:p>
        </p:txBody>
      </p:sp>
      <p:sp>
        <p:nvSpPr>
          <p:cNvPr id="620" name="Shape 620"/>
          <p:cNvSpPr/>
          <p:nvPr/>
        </p:nvSpPr>
        <p:spPr>
          <a:xfrm>
            <a:off x="4720344" y="1029916"/>
            <a:ext cx="841027" cy="661667"/>
          </a:xfrm>
          <a:prstGeom prst="rect">
            <a:avLst/>
          </a:prstGeom>
          <a:solidFill>
            <a:srgbClr val="F8E805"/>
          </a:solidFill>
          <a:ln>
            <a:solidFill>
              <a:srgbClr val="80808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21" name="Shape 621"/>
          <p:cNvSpPr/>
          <p:nvPr/>
        </p:nvSpPr>
        <p:spPr>
          <a:xfrm>
            <a:off x="4720344" y="1098474"/>
            <a:ext cx="84102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2800">
                <a:solidFill>
                  <a:srgbClr val="595959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595959"/>
                </a:solidFill>
              </a:rPr>
              <a:t>2.3</a:t>
            </a:r>
          </a:p>
        </p:txBody>
      </p:sp>
      <p:sp>
        <p:nvSpPr>
          <p:cNvPr id="622" name="Shape 622"/>
          <p:cNvSpPr/>
          <p:nvPr/>
        </p:nvSpPr>
        <p:spPr>
          <a:xfrm>
            <a:off x="7833469" y="5130832"/>
            <a:ext cx="841027" cy="661666"/>
          </a:xfrm>
          <a:prstGeom prst="rect">
            <a:avLst/>
          </a:prstGeom>
          <a:solidFill>
            <a:srgbClr val="F8E805"/>
          </a:solidFill>
          <a:ln>
            <a:solidFill>
              <a:srgbClr val="80808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23" name="Shape 623"/>
          <p:cNvSpPr/>
          <p:nvPr/>
        </p:nvSpPr>
        <p:spPr>
          <a:xfrm>
            <a:off x="7833469" y="5199391"/>
            <a:ext cx="84102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2800">
                <a:solidFill>
                  <a:srgbClr val="595959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595959"/>
                </a:solidFill>
              </a:rPr>
              <a:t>2.4</a:t>
            </a:r>
          </a:p>
        </p:txBody>
      </p:sp>
      <p:sp>
        <p:nvSpPr>
          <p:cNvPr id="624" name="Shape 624"/>
          <p:cNvSpPr/>
          <p:nvPr/>
        </p:nvSpPr>
        <p:spPr>
          <a:xfrm>
            <a:off x="5072972" y="2762399"/>
            <a:ext cx="2629844" cy="436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06" fill="norm" stroke="1" extrusionOk="0">
                <a:moveTo>
                  <a:pt x="0" y="6838"/>
                </a:moveTo>
                <a:cubicBezTo>
                  <a:pt x="3249" y="2622"/>
                  <a:pt x="6497" y="-1594"/>
                  <a:pt x="10097" y="601"/>
                </a:cubicBezTo>
                <a:cubicBezTo>
                  <a:pt x="13697" y="2795"/>
                  <a:pt x="19662" y="16656"/>
                  <a:pt x="21600" y="20006"/>
                </a:cubicBezTo>
              </a:path>
            </a:pathLst>
          </a:custGeom>
          <a:ln w="38100">
            <a:solidFill/>
            <a:tailEnd type="triangle"/>
          </a:ln>
        </p:spPr>
        <p:txBody>
          <a:bodyPr lIns="0" tIns="0" rIns="0" bIns="0" anchor="ctr"/>
          <a:lstStyle/>
          <a:p>
            <a:pPr lvl="0" algn="ctr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25" name="Shape 625"/>
          <p:cNvSpPr/>
          <p:nvPr/>
        </p:nvSpPr>
        <p:spPr>
          <a:xfrm>
            <a:off x="211248" y="2116550"/>
            <a:ext cx="139672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4000">
                <a:solidFill>
                  <a:srgbClr val="595959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595959"/>
                </a:solidFill>
              </a:rPr>
              <a:t>R</a:t>
            </a:r>
          </a:p>
        </p:txBody>
      </p:sp>
      <p:sp>
        <p:nvSpPr>
          <p:cNvPr id="626" name="Shape 626"/>
          <p:cNvSpPr/>
          <p:nvPr/>
        </p:nvSpPr>
        <p:spPr>
          <a:xfrm>
            <a:off x="239095" y="3571437"/>
            <a:ext cx="1320156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95959"/>
                </a:solidFill>
              </a:rPr>
              <a:t>h2o.importFile()</a:t>
            </a:r>
          </a:p>
        </p:txBody>
      </p:sp>
      <p:sp>
        <p:nvSpPr>
          <p:cNvPr id="627" name="Shape 627"/>
          <p:cNvSpPr/>
          <p:nvPr/>
        </p:nvSpPr>
        <p:spPr>
          <a:xfrm>
            <a:off x="474132" y="4596996"/>
            <a:ext cx="841027" cy="661666"/>
          </a:xfrm>
          <a:prstGeom prst="rect">
            <a:avLst/>
          </a:prstGeom>
          <a:solidFill>
            <a:srgbClr val="F8E805"/>
          </a:solidFill>
          <a:ln>
            <a:solidFill>
              <a:srgbClr val="80808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28" name="Shape 628"/>
          <p:cNvSpPr/>
          <p:nvPr/>
        </p:nvSpPr>
        <p:spPr>
          <a:xfrm>
            <a:off x="474132" y="4665555"/>
            <a:ext cx="84102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2800">
                <a:solidFill>
                  <a:srgbClr val="595959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595959"/>
                </a:solidFill>
              </a:rPr>
              <a:t>2.1</a:t>
            </a:r>
          </a:p>
        </p:txBody>
      </p:sp>
      <p:sp>
        <p:nvSpPr>
          <p:cNvPr id="629" name="Shape 629"/>
          <p:cNvSpPr/>
          <p:nvPr/>
        </p:nvSpPr>
        <p:spPr>
          <a:xfrm>
            <a:off x="78439" y="5321355"/>
            <a:ext cx="166786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pPr lvl="0"/>
            <a:r>
              <a:t>R function call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