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9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92" r:id="rId12"/>
    <p:sldId id="291" r:id="rId13"/>
    <p:sldId id="289" r:id="rId14"/>
    <p:sldId id="290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86" r:id="rId30"/>
    <p:sldId id="287" r:id="rId31"/>
    <p:sldId id="279" r:id="rId32"/>
    <p:sldId id="280" r:id="rId33"/>
    <p:sldId id="281" r:id="rId34"/>
    <p:sldId id="282" r:id="rId35"/>
    <p:sldId id="283" r:id="rId36"/>
    <p:sldId id="28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97" autoAdjust="0"/>
  </p:normalViewPr>
  <p:slideViewPr>
    <p:cSldViewPr snapToGrid="0" snapToObjects="1">
      <p:cViewPr>
        <p:scale>
          <a:sx n="100" d="100"/>
          <a:sy n="100" d="100"/>
        </p:scale>
        <p:origin x="-592" y="-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6E5A41-5713-46FE-BFD3-152D6FB3B4D9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E6FFF7-A68B-47CD-8079-B266700E5F7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Math Platform</a:t>
          </a:r>
          <a:endParaRPr lang="en-US" dirty="0"/>
        </a:p>
      </dgm:t>
    </dgm:pt>
    <dgm:pt modelId="{D2A4EE84-079E-4D4E-B59F-6E430C8D2710}" type="parTrans" cxnId="{3B345434-4CC4-4BA8-8C09-1A02F05EAB20}">
      <dgm:prSet/>
      <dgm:spPr/>
      <dgm:t>
        <a:bodyPr/>
        <a:lstStyle/>
        <a:p>
          <a:endParaRPr lang="en-US"/>
        </a:p>
      </dgm:t>
    </dgm:pt>
    <dgm:pt modelId="{A7341368-94BF-41C4-ABC5-7FB56B6CA7C5}" type="sibTrans" cxnId="{3B345434-4CC4-4BA8-8C09-1A02F05EAB20}">
      <dgm:prSet/>
      <dgm:spPr/>
      <dgm:t>
        <a:bodyPr/>
        <a:lstStyle/>
        <a:p>
          <a:endParaRPr lang="en-US"/>
        </a:p>
      </dgm:t>
    </dgm:pt>
    <dgm:pt modelId="{96F52B8C-ACCB-4454-9DDA-2EDC2FF0F796}">
      <dgm:prSet phldrT="[Text]"/>
      <dgm:spPr/>
      <dgm:t>
        <a:bodyPr/>
        <a:lstStyle/>
        <a:p>
          <a:r>
            <a:rPr lang="en-US" dirty="0" smtClean="0"/>
            <a:t>  Open source in-memory prediction engine</a:t>
          </a:r>
          <a:endParaRPr lang="en-US" dirty="0"/>
        </a:p>
      </dgm:t>
    </dgm:pt>
    <dgm:pt modelId="{D0942B25-7E9D-4362-9835-AB2AFF09654E}" type="parTrans" cxnId="{5A006C3A-43F9-484D-BD1A-4D8608EDFF69}">
      <dgm:prSet/>
      <dgm:spPr/>
      <dgm:t>
        <a:bodyPr/>
        <a:lstStyle/>
        <a:p>
          <a:endParaRPr lang="en-US"/>
        </a:p>
      </dgm:t>
    </dgm:pt>
    <dgm:pt modelId="{D437040E-30F4-4019-84EA-6CDAA4101142}" type="sibTrans" cxnId="{5A006C3A-43F9-484D-BD1A-4D8608EDFF69}">
      <dgm:prSet/>
      <dgm:spPr/>
      <dgm:t>
        <a:bodyPr/>
        <a:lstStyle/>
        <a:p>
          <a:endParaRPr lang="en-US"/>
        </a:p>
      </dgm:t>
    </dgm:pt>
    <dgm:pt modelId="{B46A4622-E843-4ACC-8275-0343E24ABAD8}">
      <dgm:prSet phldrT="[Text]"/>
      <dgm:spPr/>
      <dgm:t>
        <a:bodyPr/>
        <a:lstStyle/>
        <a:p>
          <a:r>
            <a:rPr lang="en-US" dirty="0" smtClean="0"/>
            <a:t>Parallelized and distributed algorithms making the most use out of multithreaded systems</a:t>
          </a:r>
          <a:endParaRPr lang="en-US" dirty="0"/>
        </a:p>
      </dgm:t>
    </dgm:pt>
    <dgm:pt modelId="{AD925D15-AF39-43A6-B337-734ECEC0FABA}" type="parTrans" cxnId="{D95D1EA9-4C57-4B22-A878-D8ECF5316023}">
      <dgm:prSet/>
      <dgm:spPr/>
      <dgm:t>
        <a:bodyPr/>
        <a:lstStyle/>
        <a:p>
          <a:endParaRPr lang="en-US"/>
        </a:p>
      </dgm:t>
    </dgm:pt>
    <dgm:pt modelId="{4069E8F6-0E01-4BED-BEAC-CEA311B1ABD5}" type="sibTrans" cxnId="{D95D1EA9-4C57-4B22-A878-D8ECF5316023}">
      <dgm:prSet/>
      <dgm:spPr/>
      <dgm:t>
        <a:bodyPr/>
        <a:lstStyle/>
        <a:p>
          <a:endParaRPr lang="en-US"/>
        </a:p>
      </dgm:t>
    </dgm:pt>
    <dgm:pt modelId="{F0D91530-F555-4795-A6C4-0B6EDBB60238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API</a:t>
          </a:r>
          <a:endParaRPr lang="en-US" dirty="0"/>
        </a:p>
      </dgm:t>
    </dgm:pt>
    <dgm:pt modelId="{AD487F32-AE32-463C-A296-1D63557171BA}" type="parTrans" cxnId="{6E7DDA69-A80E-4C9B-B634-6899FB1FF71D}">
      <dgm:prSet/>
      <dgm:spPr/>
      <dgm:t>
        <a:bodyPr/>
        <a:lstStyle/>
        <a:p>
          <a:endParaRPr lang="en-US"/>
        </a:p>
      </dgm:t>
    </dgm:pt>
    <dgm:pt modelId="{D608F351-761F-425F-94E5-522CB2777AA0}" type="sibTrans" cxnId="{6E7DDA69-A80E-4C9B-B634-6899FB1FF71D}">
      <dgm:prSet/>
      <dgm:spPr/>
      <dgm:t>
        <a:bodyPr/>
        <a:lstStyle/>
        <a:p>
          <a:endParaRPr lang="en-US"/>
        </a:p>
      </dgm:t>
    </dgm:pt>
    <dgm:pt modelId="{BB019371-5854-4752-9FF4-410EEE3F034D}">
      <dgm:prSet phldrT="[Text]"/>
      <dgm:spPr/>
      <dgm:t>
        <a:bodyPr/>
        <a:lstStyle/>
        <a:p>
          <a:r>
            <a:rPr lang="en-US" dirty="0" smtClean="0"/>
            <a:t>  Easy to use and adopt</a:t>
          </a:r>
          <a:endParaRPr lang="en-US" dirty="0"/>
        </a:p>
      </dgm:t>
    </dgm:pt>
    <dgm:pt modelId="{CC1B7FFA-D85C-46B0-9EA2-213AE57D5F1B}" type="parTrans" cxnId="{9A147E3D-1C09-4E09-91AD-C584994B72A3}">
      <dgm:prSet/>
      <dgm:spPr/>
      <dgm:t>
        <a:bodyPr/>
        <a:lstStyle/>
        <a:p>
          <a:endParaRPr lang="en-US"/>
        </a:p>
      </dgm:t>
    </dgm:pt>
    <dgm:pt modelId="{C678944C-39F8-46F1-8F15-BA9B7CAC0630}" type="sibTrans" cxnId="{9A147E3D-1C09-4E09-91AD-C584994B72A3}">
      <dgm:prSet/>
      <dgm:spPr/>
      <dgm:t>
        <a:bodyPr/>
        <a:lstStyle/>
        <a:p>
          <a:endParaRPr lang="en-US"/>
        </a:p>
      </dgm:t>
    </dgm:pt>
    <dgm:pt modelId="{7831F63C-F3A8-4CD2-B3AE-5EC0624787A2}">
      <dgm:prSet phldrT="[Text]"/>
      <dgm:spPr/>
      <dgm:t>
        <a:bodyPr/>
        <a:lstStyle/>
        <a:p>
          <a:r>
            <a:rPr lang="en-US" dirty="0" smtClean="0"/>
            <a:t>Written in Java – perfect for Java Programmers</a:t>
          </a:r>
          <a:endParaRPr lang="en-US" dirty="0"/>
        </a:p>
      </dgm:t>
    </dgm:pt>
    <dgm:pt modelId="{C187DE51-B22C-438D-BAB7-B1BE2FF8D622}" type="parTrans" cxnId="{4D7F4B3B-3C81-4756-B024-8C350CD3A79D}">
      <dgm:prSet/>
      <dgm:spPr/>
      <dgm:t>
        <a:bodyPr/>
        <a:lstStyle/>
        <a:p>
          <a:endParaRPr lang="en-US"/>
        </a:p>
      </dgm:t>
    </dgm:pt>
    <dgm:pt modelId="{96D79BC6-6F89-4D2C-A6CF-384152D52644}" type="sibTrans" cxnId="{4D7F4B3B-3C81-4756-B024-8C350CD3A79D}">
      <dgm:prSet/>
      <dgm:spPr/>
      <dgm:t>
        <a:bodyPr/>
        <a:lstStyle/>
        <a:p>
          <a:endParaRPr lang="en-US"/>
        </a:p>
      </dgm:t>
    </dgm:pt>
    <dgm:pt modelId="{CB8D0FA3-3EF1-411B-BCFA-1E8A06795119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Big Data</a:t>
          </a:r>
          <a:endParaRPr lang="en-US" dirty="0"/>
        </a:p>
      </dgm:t>
    </dgm:pt>
    <dgm:pt modelId="{13723E3C-EA79-4D61-A61A-F79695E75153}" type="parTrans" cxnId="{14572C90-80B8-41CA-9B37-0F4555D7139F}">
      <dgm:prSet/>
      <dgm:spPr/>
      <dgm:t>
        <a:bodyPr/>
        <a:lstStyle/>
        <a:p>
          <a:endParaRPr lang="en-US"/>
        </a:p>
      </dgm:t>
    </dgm:pt>
    <dgm:pt modelId="{21529008-3308-49E3-AA8A-B9496BE9B23D}" type="sibTrans" cxnId="{14572C90-80B8-41CA-9B37-0F4555D7139F}">
      <dgm:prSet/>
      <dgm:spPr/>
      <dgm:t>
        <a:bodyPr/>
        <a:lstStyle/>
        <a:p>
          <a:endParaRPr lang="en-US"/>
        </a:p>
      </dgm:t>
    </dgm:pt>
    <dgm:pt modelId="{36D56CC8-7EC2-4BC5-B880-AD3FC929B225}">
      <dgm:prSet phldrT="[Text]"/>
      <dgm:spPr/>
      <dgm:t>
        <a:bodyPr/>
        <a:lstStyle/>
        <a:p>
          <a:r>
            <a:rPr lang="en-US" dirty="0" smtClean="0"/>
            <a:t>  More data? Or better models? BOTH</a:t>
          </a:r>
          <a:endParaRPr lang="en-US" dirty="0"/>
        </a:p>
      </dgm:t>
    </dgm:pt>
    <dgm:pt modelId="{D6F90F4C-A2CE-4E43-B751-45736F605A59}" type="parTrans" cxnId="{9B2586ED-B6B6-4B91-A753-989B6B176614}">
      <dgm:prSet/>
      <dgm:spPr/>
      <dgm:t>
        <a:bodyPr/>
        <a:lstStyle/>
        <a:p>
          <a:endParaRPr lang="en-US"/>
        </a:p>
      </dgm:t>
    </dgm:pt>
    <dgm:pt modelId="{43DF7308-7157-4917-9570-3A2FAA9CD184}" type="sibTrans" cxnId="{9B2586ED-B6B6-4B91-A753-989B6B176614}">
      <dgm:prSet/>
      <dgm:spPr/>
      <dgm:t>
        <a:bodyPr/>
        <a:lstStyle/>
        <a:p>
          <a:endParaRPr lang="en-US"/>
        </a:p>
      </dgm:t>
    </dgm:pt>
    <dgm:pt modelId="{8AA2BC25-C9D7-48C5-938A-5FC2DF1DFE8A}">
      <dgm:prSet phldrT="[Text]"/>
      <dgm:spPr/>
      <dgm:t>
        <a:bodyPr/>
        <a:lstStyle/>
        <a:p>
          <a:r>
            <a:rPr lang="en-US" dirty="0" smtClean="0"/>
            <a:t>Use all of your data – model without down sampling</a:t>
          </a:r>
          <a:endParaRPr lang="en-US" dirty="0"/>
        </a:p>
      </dgm:t>
    </dgm:pt>
    <dgm:pt modelId="{E8064519-DA67-4F1E-8BAD-1BBE8574AC90}" type="parTrans" cxnId="{AA69D004-24F9-42F4-A01A-0EDB954C6647}">
      <dgm:prSet/>
      <dgm:spPr/>
      <dgm:t>
        <a:bodyPr/>
        <a:lstStyle/>
        <a:p>
          <a:endParaRPr lang="en-US"/>
        </a:p>
      </dgm:t>
    </dgm:pt>
    <dgm:pt modelId="{0E17471C-583D-4B34-B716-411237B6DB56}" type="sibTrans" cxnId="{AA69D004-24F9-42F4-A01A-0EDB954C6647}">
      <dgm:prSet/>
      <dgm:spPr/>
      <dgm:t>
        <a:bodyPr/>
        <a:lstStyle/>
        <a:p>
          <a:endParaRPr lang="en-US"/>
        </a:p>
      </dgm:t>
    </dgm:pt>
    <dgm:pt modelId="{762BF676-CEDC-4A89-A882-034B82F73CAC}">
      <dgm:prSet phldrT="[Text]"/>
      <dgm:spPr/>
      <dgm:t>
        <a:bodyPr/>
        <a:lstStyle/>
        <a:p>
          <a:r>
            <a:rPr lang="en-US" dirty="0" smtClean="0"/>
            <a:t>GLM, Random Forest, GBM, PCA, etc.</a:t>
          </a:r>
          <a:endParaRPr lang="en-US" dirty="0"/>
        </a:p>
      </dgm:t>
    </dgm:pt>
    <dgm:pt modelId="{44CD15E5-C0EE-40C4-B14D-806956689E35}" type="parTrans" cxnId="{15D4198B-5BA0-4C30-AA58-8914333E1784}">
      <dgm:prSet/>
      <dgm:spPr/>
      <dgm:t>
        <a:bodyPr/>
        <a:lstStyle/>
        <a:p>
          <a:endParaRPr lang="en-US"/>
        </a:p>
      </dgm:t>
    </dgm:pt>
    <dgm:pt modelId="{A63C476E-5D2C-4D85-863C-628E790B7E78}" type="sibTrans" cxnId="{15D4198B-5BA0-4C30-AA58-8914333E1784}">
      <dgm:prSet/>
      <dgm:spPr/>
      <dgm:t>
        <a:bodyPr/>
        <a:lstStyle/>
        <a:p>
          <a:endParaRPr lang="en-US"/>
        </a:p>
      </dgm:t>
    </dgm:pt>
    <dgm:pt modelId="{E11F9693-067F-4B35-BFF2-212E55D1B4D2}">
      <dgm:prSet phldrT="[Text]"/>
      <dgm:spPr/>
      <dgm:t>
        <a:bodyPr/>
        <a:lstStyle/>
        <a:p>
          <a:r>
            <a:rPr lang="en-US" dirty="0" smtClean="0"/>
            <a:t>REST API (JSON) – drives H2O from R, Python, Excel, Tableau</a:t>
          </a:r>
          <a:endParaRPr lang="en-US" dirty="0"/>
        </a:p>
      </dgm:t>
    </dgm:pt>
    <dgm:pt modelId="{A4240962-4B12-4386-8595-EF48FF4A8ABD}" type="parTrans" cxnId="{E0E408E0-FDDE-4A84-9074-14B269452BCC}">
      <dgm:prSet/>
      <dgm:spPr/>
      <dgm:t>
        <a:bodyPr/>
        <a:lstStyle/>
        <a:p>
          <a:endParaRPr lang="en-US"/>
        </a:p>
      </dgm:t>
    </dgm:pt>
    <dgm:pt modelId="{099A418F-D30F-4DC4-9286-79C930004FB6}" type="sibTrans" cxnId="{E0E408E0-FDDE-4A84-9074-14B269452BCC}">
      <dgm:prSet/>
      <dgm:spPr/>
      <dgm:t>
        <a:bodyPr/>
        <a:lstStyle/>
        <a:p>
          <a:endParaRPr lang="en-US"/>
        </a:p>
      </dgm:t>
    </dgm:pt>
    <dgm:pt modelId="{0BC38257-8F8D-4893-ABE2-8CAA80311462}">
      <dgm:prSet phldrT="[Text]"/>
      <dgm:spPr/>
      <dgm:t>
        <a:bodyPr/>
        <a:lstStyle/>
        <a:p>
          <a:r>
            <a:rPr lang="en-US" dirty="0" smtClean="0"/>
            <a:t>Run a simple GLM or a more complex GBM to find the best fit for the data</a:t>
          </a:r>
          <a:endParaRPr lang="en-US" dirty="0"/>
        </a:p>
      </dgm:t>
    </dgm:pt>
    <dgm:pt modelId="{39DF2DE5-0EFC-4D20-9DDF-511E541E0355}" type="sibTrans" cxnId="{E5B32055-5772-4B4A-97BB-2EDC6792D253}">
      <dgm:prSet/>
      <dgm:spPr/>
      <dgm:t>
        <a:bodyPr/>
        <a:lstStyle/>
        <a:p>
          <a:endParaRPr lang="en-US"/>
        </a:p>
      </dgm:t>
    </dgm:pt>
    <dgm:pt modelId="{2BD81936-B5CA-4826-9B69-40AA4AB56296}" type="parTrans" cxnId="{E5B32055-5772-4B4A-97BB-2EDC6792D253}">
      <dgm:prSet/>
      <dgm:spPr/>
      <dgm:t>
        <a:bodyPr/>
        <a:lstStyle/>
        <a:p>
          <a:endParaRPr lang="en-US"/>
        </a:p>
      </dgm:t>
    </dgm:pt>
    <dgm:pt modelId="{9E9A320D-0B71-4458-A607-88C3B5A61889}">
      <dgm:prSet phldrT="[Text]"/>
      <dgm:spPr/>
      <dgm:t>
        <a:bodyPr/>
        <a:lstStyle/>
        <a:p>
          <a:r>
            <a:rPr lang="en-US" dirty="0" smtClean="0"/>
            <a:t>More Data + Better Models = Better Predictions</a:t>
          </a:r>
          <a:endParaRPr lang="en-US" dirty="0"/>
        </a:p>
      </dgm:t>
    </dgm:pt>
    <dgm:pt modelId="{DA60E0BD-2BBE-476E-B899-0F468F84778A}" type="parTrans" cxnId="{EDC5BE26-63D6-432A-86A7-0BEEB956E0A1}">
      <dgm:prSet/>
      <dgm:spPr/>
      <dgm:t>
        <a:bodyPr/>
        <a:lstStyle/>
        <a:p>
          <a:endParaRPr lang="en-US"/>
        </a:p>
      </dgm:t>
    </dgm:pt>
    <dgm:pt modelId="{7DECA2F0-83E0-4EDE-A72C-4AB3B5D6567A}" type="sibTrans" cxnId="{EDC5BE26-63D6-432A-86A7-0BEEB956E0A1}">
      <dgm:prSet/>
      <dgm:spPr/>
      <dgm:t>
        <a:bodyPr/>
        <a:lstStyle/>
        <a:p>
          <a:endParaRPr lang="en-US"/>
        </a:p>
      </dgm:t>
    </dgm:pt>
    <dgm:pt modelId="{B309F0C2-5789-49DE-BCA3-0965E0CE11C3}" type="pres">
      <dgm:prSet presAssocID="{3B6E5A41-5713-46FE-BFD3-152D6FB3B4D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8726A-E5BA-4AE9-9947-AB18E40CC3D7}" type="pres">
      <dgm:prSet presAssocID="{ADE6FFF7-A68B-47CD-8079-B266700E5F75}" presName="composite" presStyleCnt="0"/>
      <dgm:spPr/>
    </dgm:pt>
    <dgm:pt modelId="{A87713A2-F5BA-4568-8C93-63135357F79B}" type="pres">
      <dgm:prSet presAssocID="{ADE6FFF7-A68B-47CD-8079-B266700E5F75}" presName="FirstChild" presStyleLbl="revTx" presStyleIdx="0" presStyleCnt="6" custLinFactNeighborY="-1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626A70-C8D1-4BCD-BDF6-D37AF1F39F1E}" type="pres">
      <dgm:prSet presAssocID="{ADE6FFF7-A68B-47CD-8079-B266700E5F75}" presName="Parent" presStyleLbl="alignNode1" presStyleIdx="0" presStyleCnt="3" custLinFactNeighborY="-11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8138A7-6EB8-4D52-A599-FA1662B83D8D}" type="pres">
      <dgm:prSet presAssocID="{ADE6FFF7-A68B-47CD-8079-B266700E5F75}" presName="Accent" presStyleLbl="parChTrans1D1" presStyleIdx="0" presStyleCnt="3"/>
      <dgm:spPr/>
    </dgm:pt>
    <dgm:pt modelId="{547A28D2-EADD-4A9A-AC57-AFC75E1E54B9}" type="pres">
      <dgm:prSet presAssocID="{ADE6FFF7-A68B-47CD-8079-B266700E5F75}" presName="Child" presStyleLbl="revTx" presStyleIdx="1" presStyleCnt="6" custLinFactNeighborY="-22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223C7-30CC-4370-8622-ACB5B0795053}" type="pres">
      <dgm:prSet presAssocID="{A7341368-94BF-41C4-ABC5-7FB56B6CA7C5}" presName="sibTrans" presStyleCnt="0"/>
      <dgm:spPr/>
    </dgm:pt>
    <dgm:pt modelId="{3E18879D-7212-4AA4-BCC9-0FD82E1D9D3B}" type="pres">
      <dgm:prSet presAssocID="{F0D91530-F555-4795-A6C4-0B6EDBB60238}" presName="composite" presStyleCnt="0"/>
      <dgm:spPr/>
    </dgm:pt>
    <dgm:pt modelId="{827E6DA0-27C8-4800-8585-856959A86C74}" type="pres">
      <dgm:prSet presAssocID="{F0D91530-F555-4795-A6C4-0B6EDBB60238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F954CB-4907-4BA1-986B-13294EA85E36}" type="pres">
      <dgm:prSet presAssocID="{F0D91530-F555-4795-A6C4-0B6EDBB60238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1C2216-9B87-4DF2-9447-512445199F8F}" type="pres">
      <dgm:prSet presAssocID="{F0D91530-F555-4795-A6C4-0B6EDBB60238}" presName="Accent" presStyleLbl="parChTrans1D1" presStyleIdx="1" presStyleCnt="3"/>
      <dgm:spPr/>
    </dgm:pt>
    <dgm:pt modelId="{A0ED122A-073B-4997-B66C-AA197F3E68A2}" type="pres">
      <dgm:prSet presAssocID="{F0D91530-F555-4795-A6C4-0B6EDBB60238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B8F00-009F-431F-9E6E-D14DF749B4DD}" type="pres">
      <dgm:prSet presAssocID="{D608F351-761F-425F-94E5-522CB2777AA0}" presName="sibTrans" presStyleCnt="0"/>
      <dgm:spPr/>
    </dgm:pt>
    <dgm:pt modelId="{2755C4E9-67D0-4B21-B2C5-72DD32D5D127}" type="pres">
      <dgm:prSet presAssocID="{CB8D0FA3-3EF1-411B-BCFA-1E8A06795119}" presName="composite" presStyleCnt="0"/>
      <dgm:spPr/>
    </dgm:pt>
    <dgm:pt modelId="{27C6A219-1048-4051-B60F-F1ADEF976CA4}" type="pres">
      <dgm:prSet presAssocID="{CB8D0FA3-3EF1-411B-BCFA-1E8A06795119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B481A-A437-4C3A-9F2A-CEAE7608FE8C}" type="pres">
      <dgm:prSet presAssocID="{CB8D0FA3-3EF1-411B-BCFA-1E8A06795119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1F08C-C8EA-43C6-ACCD-6F6EC2185518}" type="pres">
      <dgm:prSet presAssocID="{CB8D0FA3-3EF1-411B-BCFA-1E8A06795119}" presName="Accent" presStyleLbl="parChTrans1D1" presStyleIdx="2" presStyleCnt="3"/>
      <dgm:spPr/>
    </dgm:pt>
    <dgm:pt modelId="{2BAB27A8-6666-4876-93C1-75D861948F82}" type="pres">
      <dgm:prSet presAssocID="{CB8D0FA3-3EF1-411B-BCFA-1E8A06795119}" presName="Child" presStyleLbl="revTx" presStyleIdx="5" presStyleCnt="6" custLinFactNeighborX="-4257" custLinFactNeighborY="333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345434-4CC4-4BA8-8C09-1A02F05EAB20}" srcId="{3B6E5A41-5713-46FE-BFD3-152D6FB3B4D9}" destId="{ADE6FFF7-A68B-47CD-8079-B266700E5F75}" srcOrd="0" destOrd="0" parTransId="{D2A4EE84-079E-4D4E-B59F-6E430C8D2710}" sibTransId="{A7341368-94BF-41C4-ABC5-7FB56B6CA7C5}"/>
    <dgm:cxn modelId="{454B68CE-8974-F740-9461-B6D4149961B9}" type="presOf" srcId="{9E9A320D-0B71-4458-A607-88C3B5A61889}" destId="{2BAB27A8-6666-4876-93C1-75D861948F82}" srcOrd="0" destOrd="2" presId="urn:microsoft.com/office/officeart/2011/layout/TabList"/>
    <dgm:cxn modelId="{E06A514D-B3E9-9D46-8953-19BD7782B3D5}" type="presOf" srcId="{0BC38257-8F8D-4893-ABE2-8CAA80311462}" destId="{2BAB27A8-6666-4876-93C1-75D861948F82}" srcOrd="0" destOrd="1" presId="urn:microsoft.com/office/officeart/2011/layout/TabList"/>
    <dgm:cxn modelId="{E5B32055-5772-4B4A-97BB-2EDC6792D253}" srcId="{CB8D0FA3-3EF1-411B-BCFA-1E8A06795119}" destId="{0BC38257-8F8D-4893-ABE2-8CAA80311462}" srcOrd="2" destOrd="0" parTransId="{2BD81936-B5CA-4826-9B69-40AA4AB56296}" sibTransId="{39DF2DE5-0EFC-4D20-9DDF-511E541E0355}"/>
    <dgm:cxn modelId="{9A147E3D-1C09-4E09-91AD-C584994B72A3}" srcId="{F0D91530-F555-4795-A6C4-0B6EDBB60238}" destId="{BB019371-5854-4752-9FF4-410EEE3F034D}" srcOrd="0" destOrd="0" parTransId="{CC1B7FFA-D85C-46B0-9EA2-213AE57D5F1B}" sibTransId="{C678944C-39F8-46F1-8F15-BA9B7CAC0630}"/>
    <dgm:cxn modelId="{BE8BB01B-D1EB-404A-9B31-4F3F384AA29F}" type="presOf" srcId="{BB019371-5854-4752-9FF4-410EEE3F034D}" destId="{827E6DA0-27C8-4800-8585-856959A86C74}" srcOrd="0" destOrd="0" presId="urn:microsoft.com/office/officeart/2011/layout/TabList"/>
    <dgm:cxn modelId="{6D5861AA-4C32-034A-9B0A-E3127EC5A14D}" type="presOf" srcId="{E11F9693-067F-4B35-BFF2-212E55D1B4D2}" destId="{A0ED122A-073B-4997-B66C-AA197F3E68A2}" srcOrd="0" destOrd="1" presId="urn:microsoft.com/office/officeart/2011/layout/TabList"/>
    <dgm:cxn modelId="{EDC5BE26-63D6-432A-86A7-0BEEB956E0A1}" srcId="{CB8D0FA3-3EF1-411B-BCFA-1E8A06795119}" destId="{9E9A320D-0B71-4458-A607-88C3B5A61889}" srcOrd="3" destOrd="0" parTransId="{DA60E0BD-2BBE-476E-B899-0F468F84778A}" sibTransId="{7DECA2F0-83E0-4EDE-A72C-4AB3B5D6567A}"/>
    <dgm:cxn modelId="{B1C126D5-9FEC-8943-939B-3ED31A57E452}" type="presOf" srcId="{7831F63C-F3A8-4CD2-B3AE-5EC0624787A2}" destId="{A0ED122A-073B-4997-B66C-AA197F3E68A2}" srcOrd="0" destOrd="0" presId="urn:microsoft.com/office/officeart/2011/layout/TabList"/>
    <dgm:cxn modelId="{14572C90-80B8-41CA-9B37-0F4555D7139F}" srcId="{3B6E5A41-5713-46FE-BFD3-152D6FB3B4D9}" destId="{CB8D0FA3-3EF1-411B-BCFA-1E8A06795119}" srcOrd="2" destOrd="0" parTransId="{13723E3C-EA79-4D61-A61A-F79695E75153}" sibTransId="{21529008-3308-49E3-AA8A-B9496BE9B23D}"/>
    <dgm:cxn modelId="{8B528DC2-6F20-AE45-93D4-0CDC2CAA3A16}" type="presOf" srcId="{96F52B8C-ACCB-4454-9DDA-2EDC2FF0F796}" destId="{A87713A2-F5BA-4568-8C93-63135357F79B}" srcOrd="0" destOrd="0" presId="urn:microsoft.com/office/officeart/2011/layout/TabList"/>
    <dgm:cxn modelId="{5BD95039-35C3-F046-83FD-7F4574BE0780}" type="presOf" srcId="{3B6E5A41-5713-46FE-BFD3-152D6FB3B4D9}" destId="{B309F0C2-5789-49DE-BCA3-0965E0CE11C3}" srcOrd="0" destOrd="0" presId="urn:microsoft.com/office/officeart/2011/layout/TabList"/>
    <dgm:cxn modelId="{6E7DDA69-A80E-4C9B-B634-6899FB1FF71D}" srcId="{3B6E5A41-5713-46FE-BFD3-152D6FB3B4D9}" destId="{F0D91530-F555-4795-A6C4-0B6EDBB60238}" srcOrd="1" destOrd="0" parTransId="{AD487F32-AE32-463C-A296-1D63557171BA}" sibTransId="{D608F351-761F-425F-94E5-522CB2777AA0}"/>
    <dgm:cxn modelId="{4D7F4B3B-3C81-4756-B024-8C350CD3A79D}" srcId="{F0D91530-F555-4795-A6C4-0B6EDBB60238}" destId="{7831F63C-F3A8-4CD2-B3AE-5EC0624787A2}" srcOrd="1" destOrd="0" parTransId="{C187DE51-B22C-438D-BAB7-B1BE2FF8D622}" sibTransId="{96D79BC6-6F89-4D2C-A6CF-384152D52644}"/>
    <dgm:cxn modelId="{D9310C0E-FD20-934D-AE12-9DC7FBA8F569}" type="presOf" srcId="{ADE6FFF7-A68B-47CD-8079-B266700E5F75}" destId="{92626A70-C8D1-4BCD-BDF6-D37AF1F39F1E}" srcOrd="0" destOrd="0" presId="urn:microsoft.com/office/officeart/2011/layout/TabList"/>
    <dgm:cxn modelId="{EA70CDE7-8B4F-7243-BB18-7331EE01EC1D}" type="presOf" srcId="{8AA2BC25-C9D7-48C5-938A-5FC2DF1DFE8A}" destId="{2BAB27A8-6666-4876-93C1-75D861948F82}" srcOrd="0" destOrd="0" presId="urn:microsoft.com/office/officeart/2011/layout/TabList"/>
    <dgm:cxn modelId="{B6DA8130-8F15-E447-93A2-D6868F98B580}" type="presOf" srcId="{CB8D0FA3-3EF1-411B-BCFA-1E8A06795119}" destId="{8F5B481A-A437-4C3A-9F2A-CEAE7608FE8C}" srcOrd="0" destOrd="0" presId="urn:microsoft.com/office/officeart/2011/layout/TabList"/>
    <dgm:cxn modelId="{124117B6-BA81-2C4D-9E3C-EEDD7761A95C}" type="presOf" srcId="{F0D91530-F555-4795-A6C4-0B6EDBB60238}" destId="{72F954CB-4907-4BA1-986B-13294EA85E36}" srcOrd="0" destOrd="0" presId="urn:microsoft.com/office/officeart/2011/layout/TabList"/>
    <dgm:cxn modelId="{6CFE3E12-6DC8-3246-BA78-6182B06E560D}" type="presOf" srcId="{762BF676-CEDC-4A89-A882-034B82F73CAC}" destId="{547A28D2-EADD-4A9A-AC57-AFC75E1E54B9}" srcOrd="0" destOrd="1" presId="urn:microsoft.com/office/officeart/2011/layout/TabList"/>
    <dgm:cxn modelId="{5A006C3A-43F9-484D-BD1A-4D8608EDFF69}" srcId="{ADE6FFF7-A68B-47CD-8079-B266700E5F75}" destId="{96F52B8C-ACCB-4454-9DDA-2EDC2FF0F796}" srcOrd="0" destOrd="0" parTransId="{D0942B25-7E9D-4362-9835-AB2AFF09654E}" sibTransId="{D437040E-30F4-4019-84EA-6CDAA4101142}"/>
    <dgm:cxn modelId="{AA69D004-24F9-42F4-A01A-0EDB954C6647}" srcId="{CB8D0FA3-3EF1-411B-BCFA-1E8A06795119}" destId="{8AA2BC25-C9D7-48C5-938A-5FC2DF1DFE8A}" srcOrd="1" destOrd="0" parTransId="{E8064519-DA67-4F1E-8BAD-1BBE8574AC90}" sibTransId="{0E17471C-583D-4B34-B716-411237B6DB56}"/>
    <dgm:cxn modelId="{BCEEE39B-5CE0-2047-932C-E8BA63B37530}" type="presOf" srcId="{36D56CC8-7EC2-4BC5-B880-AD3FC929B225}" destId="{27C6A219-1048-4051-B60F-F1ADEF976CA4}" srcOrd="0" destOrd="0" presId="urn:microsoft.com/office/officeart/2011/layout/TabList"/>
    <dgm:cxn modelId="{15D4198B-5BA0-4C30-AA58-8914333E1784}" srcId="{ADE6FFF7-A68B-47CD-8079-B266700E5F75}" destId="{762BF676-CEDC-4A89-A882-034B82F73CAC}" srcOrd="2" destOrd="0" parTransId="{44CD15E5-C0EE-40C4-B14D-806956689E35}" sibTransId="{A63C476E-5D2C-4D85-863C-628E790B7E78}"/>
    <dgm:cxn modelId="{9B2586ED-B6B6-4B91-A753-989B6B176614}" srcId="{CB8D0FA3-3EF1-411B-BCFA-1E8A06795119}" destId="{36D56CC8-7EC2-4BC5-B880-AD3FC929B225}" srcOrd="0" destOrd="0" parTransId="{D6F90F4C-A2CE-4E43-B751-45736F605A59}" sibTransId="{43DF7308-7157-4917-9570-3A2FAA9CD184}"/>
    <dgm:cxn modelId="{D95D1EA9-4C57-4B22-A878-D8ECF5316023}" srcId="{ADE6FFF7-A68B-47CD-8079-B266700E5F75}" destId="{B46A4622-E843-4ACC-8275-0343E24ABAD8}" srcOrd="1" destOrd="0" parTransId="{AD925D15-AF39-43A6-B337-734ECEC0FABA}" sibTransId="{4069E8F6-0E01-4BED-BEAC-CEA311B1ABD5}"/>
    <dgm:cxn modelId="{E0E408E0-FDDE-4A84-9074-14B269452BCC}" srcId="{F0D91530-F555-4795-A6C4-0B6EDBB60238}" destId="{E11F9693-067F-4B35-BFF2-212E55D1B4D2}" srcOrd="2" destOrd="0" parTransId="{A4240962-4B12-4386-8595-EF48FF4A8ABD}" sibTransId="{099A418F-D30F-4DC4-9286-79C930004FB6}"/>
    <dgm:cxn modelId="{FE5180A4-AFD1-0A48-92FD-1398AADB9D33}" type="presOf" srcId="{B46A4622-E843-4ACC-8275-0343E24ABAD8}" destId="{547A28D2-EADD-4A9A-AC57-AFC75E1E54B9}" srcOrd="0" destOrd="0" presId="urn:microsoft.com/office/officeart/2011/layout/TabList"/>
    <dgm:cxn modelId="{746D7999-9D69-3647-B824-7D458D7B78B0}" type="presParOf" srcId="{B309F0C2-5789-49DE-BCA3-0965E0CE11C3}" destId="{8388726A-E5BA-4AE9-9947-AB18E40CC3D7}" srcOrd="0" destOrd="0" presId="urn:microsoft.com/office/officeart/2011/layout/TabList"/>
    <dgm:cxn modelId="{18539B79-B638-7E49-87AF-30814BDC3376}" type="presParOf" srcId="{8388726A-E5BA-4AE9-9947-AB18E40CC3D7}" destId="{A87713A2-F5BA-4568-8C93-63135357F79B}" srcOrd="0" destOrd="0" presId="urn:microsoft.com/office/officeart/2011/layout/TabList"/>
    <dgm:cxn modelId="{50DF1A49-E200-0246-AC1D-4569F40E7E20}" type="presParOf" srcId="{8388726A-E5BA-4AE9-9947-AB18E40CC3D7}" destId="{92626A70-C8D1-4BCD-BDF6-D37AF1F39F1E}" srcOrd="1" destOrd="0" presId="urn:microsoft.com/office/officeart/2011/layout/TabList"/>
    <dgm:cxn modelId="{2CD217A6-1CF5-D441-9FFB-C100E412131F}" type="presParOf" srcId="{8388726A-E5BA-4AE9-9947-AB18E40CC3D7}" destId="{8A8138A7-6EB8-4D52-A599-FA1662B83D8D}" srcOrd="2" destOrd="0" presId="urn:microsoft.com/office/officeart/2011/layout/TabList"/>
    <dgm:cxn modelId="{E6FADC89-F630-654B-82D2-C641D548E0B7}" type="presParOf" srcId="{B309F0C2-5789-49DE-BCA3-0965E0CE11C3}" destId="{547A28D2-EADD-4A9A-AC57-AFC75E1E54B9}" srcOrd="1" destOrd="0" presId="urn:microsoft.com/office/officeart/2011/layout/TabList"/>
    <dgm:cxn modelId="{3E65876B-6F27-C94E-AFF5-CB71A5016BA8}" type="presParOf" srcId="{B309F0C2-5789-49DE-BCA3-0965E0CE11C3}" destId="{055223C7-30CC-4370-8622-ACB5B0795053}" srcOrd="2" destOrd="0" presId="urn:microsoft.com/office/officeart/2011/layout/TabList"/>
    <dgm:cxn modelId="{AE4EB62B-22FE-7943-AD2A-C440A2581A92}" type="presParOf" srcId="{B309F0C2-5789-49DE-BCA3-0965E0CE11C3}" destId="{3E18879D-7212-4AA4-BCC9-0FD82E1D9D3B}" srcOrd="3" destOrd="0" presId="urn:microsoft.com/office/officeart/2011/layout/TabList"/>
    <dgm:cxn modelId="{DD48EDD0-0EDD-5B4A-9D09-4A1F1699EF62}" type="presParOf" srcId="{3E18879D-7212-4AA4-BCC9-0FD82E1D9D3B}" destId="{827E6DA0-27C8-4800-8585-856959A86C74}" srcOrd="0" destOrd="0" presId="urn:microsoft.com/office/officeart/2011/layout/TabList"/>
    <dgm:cxn modelId="{BE9033E8-F51F-3147-BCCB-8701C1D8D3FF}" type="presParOf" srcId="{3E18879D-7212-4AA4-BCC9-0FD82E1D9D3B}" destId="{72F954CB-4907-4BA1-986B-13294EA85E36}" srcOrd="1" destOrd="0" presId="urn:microsoft.com/office/officeart/2011/layout/TabList"/>
    <dgm:cxn modelId="{6B502D87-CC6B-AB46-8A61-2B30FA1FD01D}" type="presParOf" srcId="{3E18879D-7212-4AA4-BCC9-0FD82E1D9D3B}" destId="{601C2216-9B87-4DF2-9447-512445199F8F}" srcOrd="2" destOrd="0" presId="urn:microsoft.com/office/officeart/2011/layout/TabList"/>
    <dgm:cxn modelId="{DB033CB9-A63E-4D42-9DC9-9769862CCC67}" type="presParOf" srcId="{B309F0C2-5789-49DE-BCA3-0965E0CE11C3}" destId="{A0ED122A-073B-4997-B66C-AA197F3E68A2}" srcOrd="4" destOrd="0" presId="urn:microsoft.com/office/officeart/2011/layout/TabList"/>
    <dgm:cxn modelId="{63CD6571-9075-3E4B-B9CE-CC09235F129B}" type="presParOf" srcId="{B309F0C2-5789-49DE-BCA3-0965E0CE11C3}" destId="{D41B8F00-009F-431F-9E6E-D14DF749B4DD}" srcOrd="5" destOrd="0" presId="urn:microsoft.com/office/officeart/2011/layout/TabList"/>
    <dgm:cxn modelId="{753155EC-1E0A-C843-BEF1-1494F3A3247B}" type="presParOf" srcId="{B309F0C2-5789-49DE-BCA3-0965E0CE11C3}" destId="{2755C4E9-67D0-4B21-B2C5-72DD32D5D127}" srcOrd="6" destOrd="0" presId="urn:microsoft.com/office/officeart/2011/layout/TabList"/>
    <dgm:cxn modelId="{E4262249-525F-B54D-B396-6201D9F509B6}" type="presParOf" srcId="{2755C4E9-67D0-4B21-B2C5-72DD32D5D127}" destId="{27C6A219-1048-4051-B60F-F1ADEF976CA4}" srcOrd="0" destOrd="0" presId="urn:microsoft.com/office/officeart/2011/layout/TabList"/>
    <dgm:cxn modelId="{4427D2F4-37CF-0A48-9C05-B72FC6507BD3}" type="presParOf" srcId="{2755C4E9-67D0-4B21-B2C5-72DD32D5D127}" destId="{8F5B481A-A437-4C3A-9F2A-CEAE7608FE8C}" srcOrd="1" destOrd="0" presId="urn:microsoft.com/office/officeart/2011/layout/TabList"/>
    <dgm:cxn modelId="{691E6448-A9A6-DA42-8FFB-A5E24B7963B7}" type="presParOf" srcId="{2755C4E9-67D0-4B21-B2C5-72DD32D5D127}" destId="{F3A1F08C-C8EA-43C6-ACCD-6F6EC2185518}" srcOrd="2" destOrd="0" presId="urn:microsoft.com/office/officeart/2011/layout/TabList"/>
    <dgm:cxn modelId="{FC0822C7-D023-BE4F-8632-C060F2E98047}" type="presParOf" srcId="{B309F0C2-5789-49DE-BCA3-0965E0CE11C3}" destId="{2BAB27A8-6666-4876-93C1-75D861948F82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1F08C-C8EA-43C6-ACCD-6F6EC2185518}">
      <dsp:nvSpPr>
        <dsp:cNvPr id="0" name=""/>
        <dsp:cNvSpPr/>
      </dsp:nvSpPr>
      <dsp:spPr>
        <a:xfrm>
          <a:off x="0" y="3476691"/>
          <a:ext cx="704411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C2216-9B87-4DF2-9447-512445199F8F}">
      <dsp:nvSpPr>
        <dsp:cNvPr id="0" name=""/>
        <dsp:cNvSpPr/>
      </dsp:nvSpPr>
      <dsp:spPr>
        <a:xfrm>
          <a:off x="0" y="1983397"/>
          <a:ext cx="704411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138A7-6EB8-4D52-A599-FA1662B83D8D}">
      <dsp:nvSpPr>
        <dsp:cNvPr id="0" name=""/>
        <dsp:cNvSpPr/>
      </dsp:nvSpPr>
      <dsp:spPr>
        <a:xfrm>
          <a:off x="0" y="490102"/>
          <a:ext cx="704411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713A2-F5BA-4568-8C93-63135357F79B}">
      <dsp:nvSpPr>
        <dsp:cNvPr id="0" name=""/>
        <dsp:cNvSpPr/>
      </dsp:nvSpPr>
      <dsp:spPr>
        <a:xfrm>
          <a:off x="1831469" y="0"/>
          <a:ext cx="5212642" cy="489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 Open source in-memory prediction engine</a:t>
          </a:r>
          <a:endParaRPr lang="en-US" sz="2200" kern="1200" dirty="0"/>
        </a:p>
      </dsp:txBody>
      <dsp:txXfrm>
        <a:off x="1831469" y="0"/>
        <a:ext cx="5212642" cy="489556"/>
      </dsp:txXfrm>
    </dsp:sp>
    <dsp:sp modelId="{92626A70-C8D1-4BCD-BDF6-D37AF1F39F1E}">
      <dsp:nvSpPr>
        <dsp:cNvPr id="0" name=""/>
        <dsp:cNvSpPr/>
      </dsp:nvSpPr>
      <dsp:spPr>
        <a:xfrm>
          <a:off x="0" y="0"/>
          <a:ext cx="1831469" cy="489556"/>
        </a:xfrm>
        <a:prstGeom prst="round2SameRect">
          <a:avLst>
            <a:gd name="adj1" fmla="val 16670"/>
            <a:gd name="adj2" fmla="val 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Math Platform</a:t>
          </a:r>
          <a:endParaRPr lang="en-US" sz="2200" kern="1200" dirty="0"/>
        </a:p>
      </dsp:txBody>
      <dsp:txXfrm>
        <a:off x="23902" y="23902"/>
        <a:ext cx="1783665" cy="465654"/>
      </dsp:txXfrm>
    </dsp:sp>
    <dsp:sp modelId="{547A28D2-EADD-4A9A-AC57-AFC75E1E54B9}">
      <dsp:nvSpPr>
        <dsp:cNvPr id="0" name=""/>
        <dsp:cNvSpPr/>
      </dsp:nvSpPr>
      <dsp:spPr>
        <a:xfrm>
          <a:off x="0" y="489556"/>
          <a:ext cx="7044112" cy="979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Parallelized and distributed algorithms making the most use out of multithreaded systems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GLM, Random Forest, GBM, PCA, etc.</a:t>
          </a:r>
          <a:endParaRPr lang="en-US" sz="1700" kern="1200" dirty="0"/>
        </a:p>
      </dsp:txBody>
      <dsp:txXfrm>
        <a:off x="0" y="489556"/>
        <a:ext cx="7044112" cy="979259"/>
      </dsp:txXfrm>
    </dsp:sp>
    <dsp:sp modelId="{827E6DA0-27C8-4800-8585-856959A86C74}">
      <dsp:nvSpPr>
        <dsp:cNvPr id="0" name=""/>
        <dsp:cNvSpPr/>
      </dsp:nvSpPr>
      <dsp:spPr>
        <a:xfrm>
          <a:off x="1831469" y="1493840"/>
          <a:ext cx="5212642" cy="489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 Easy to use and adopt</a:t>
          </a:r>
          <a:endParaRPr lang="en-US" sz="2200" kern="1200" dirty="0"/>
        </a:p>
      </dsp:txBody>
      <dsp:txXfrm>
        <a:off x="1831469" y="1493840"/>
        <a:ext cx="5212642" cy="489556"/>
      </dsp:txXfrm>
    </dsp:sp>
    <dsp:sp modelId="{72F954CB-4907-4BA1-986B-13294EA85E36}">
      <dsp:nvSpPr>
        <dsp:cNvPr id="0" name=""/>
        <dsp:cNvSpPr/>
      </dsp:nvSpPr>
      <dsp:spPr>
        <a:xfrm>
          <a:off x="0" y="1493840"/>
          <a:ext cx="1831469" cy="489556"/>
        </a:xfrm>
        <a:prstGeom prst="round2SameRect">
          <a:avLst>
            <a:gd name="adj1" fmla="val 16670"/>
            <a:gd name="adj2" fmla="val 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API</a:t>
          </a:r>
          <a:endParaRPr lang="en-US" sz="2200" kern="1200" dirty="0"/>
        </a:p>
      </dsp:txBody>
      <dsp:txXfrm>
        <a:off x="23902" y="1517742"/>
        <a:ext cx="1783665" cy="465654"/>
      </dsp:txXfrm>
    </dsp:sp>
    <dsp:sp modelId="{A0ED122A-073B-4997-B66C-AA197F3E68A2}">
      <dsp:nvSpPr>
        <dsp:cNvPr id="0" name=""/>
        <dsp:cNvSpPr/>
      </dsp:nvSpPr>
      <dsp:spPr>
        <a:xfrm>
          <a:off x="0" y="1983397"/>
          <a:ext cx="7044112" cy="979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Written in Java – perfect for Java Programmers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REST API (JSON) – drives H2O from R, Python, Excel, Tableau</a:t>
          </a:r>
          <a:endParaRPr lang="en-US" sz="1700" kern="1200" dirty="0"/>
        </a:p>
      </dsp:txBody>
      <dsp:txXfrm>
        <a:off x="0" y="1983397"/>
        <a:ext cx="7044112" cy="979259"/>
      </dsp:txXfrm>
    </dsp:sp>
    <dsp:sp modelId="{27C6A219-1048-4051-B60F-F1ADEF976CA4}">
      <dsp:nvSpPr>
        <dsp:cNvPr id="0" name=""/>
        <dsp:cNvSpPr/>
      </dsp:nvSpPr>
      <dsp:spPr>
        <a:xfrm>
          <a:off x="1831469" y="2987135"/>
          <a:ext cx="5212642" cy="489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 More data? Or better models? BOTH</a:t>
          </a:r>
          <a:endParaRPr lang="en-US" sz="2200" kern="1200" dirty="0"/>
        </a:p>
      </dsp:txBody>
      <dsp:txXfrm>
        <a:off x="1831469" y="2987135"/>
        <a:ext cx="5212642" cy="489556"/>
      </dsp:txXfrm>
    </dsp:sp>
    <dsp:sp modelId="{8F5B481A-A437-4C3A-9F2A-CEAE7608FE8C}">
      <dsp:nvSpPr>
        <dsp:cNvPr id="0" name=""/>
        <dsp:cNvSpPr/>
      </dsp:nvSpPr>
      <dsp:spPr>
        <a:xfrm>
          <a:off x="0" y="2987135"/>
          <a:ext cx="1831469" cy="489556"/>
        </a:xfrm>
        <a:prstGeom prst="round2SameRect">
          <a:avLst>
            <a:gd name="adj1" fmla="val 16670"/>
            <a:gd name="adj2" fmla="val 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Big Data</a:t>
          </a:r>
          <a:endParaRPr lang="en-US" sz="2200" kern="1200" dirty="0"/>
        </a:p>
      </dsp:txBody>
      <dsp:txXfrm>
        <a:off x="23902" y="3011037"/>
        <a:ext cx="1783665" cy="465654"/>
      </dsp:txXfrm>
    </dsp:sp>
    <dsp:sp modelId="{2BAB27A8-6666-4876-93C1-75D861948F82}">
      <dsp:nvSpPr>
        <dsp:cNvPr id="0" name=""/>
        <dsp:cNvSpPr/>
      </dsp:nvSpPr>
      <dsp:spPr>
        <a:xfrm>
          <a:off x="0" y="3477238"/>
          <a:ext cx="7044112" cy="979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Use all of your data – model without down sampling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Run a simple GLM or a more complex GBM to find the best fit for the data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More Data + Better Models = Better Predictions</a:t>
          </a:r>
          <a:endParaRPr lang="en-US" sz="1700" kern="1200" dirty="0"/>
        </a:p>
      </dsp:txBody>
      <dsp:txXfrm>
        <a:off x="0" y="3477238"/>
        <a:ext cx="7044112" cy="979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5D45E-5EB5-424A-A97A-EF8C114BA390}" type="datetimeFigureOut">
              <a:rPr lang="en-US" smtClean="0"/>
              <a:t>2/23/15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BB948-276C-814D-BE27-A19E2B41C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60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tatistical_model" TargetMode="External"/><Relationship Id="rId4" Type="http://schemas.openxmlformats.org/officeDocument/2006/relationships/hyperlink" Target="http://en.wikipedia.org/wiki/Model_selection" TargetMode="External"/><Relationship Id="rId5" Type="http://schemas.openxmlformats.org/officeDocument/2006/relationships/hyperlink" Target="http://en.wikipedia.org/wiki/Information_theory" TargetMode="External"/><Relationship Id="rId6" Type="http://schemas.openxmlformats.org/officeDocument/2006/relationships/hyperlink" Target="http://en.wikipedia.org/wiki/Goodness_of_fit" TargetMode="External"/><Relationship Id="rId7" Type="http://schemas.openxmlformats.org/officeDocument/2006/relationships/hyperlink" Target="http://en.wikipedia.org/wiki/Null_hypothesis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7079B-6706-2441-BE5C-EE5B451E936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07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7079B-6706-2441-BE5C-EE5B451E93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1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L1</a:t>
            </a:r>
            <a:r>
              <a:rPr lang="en-US" baseline="0" dirty="0" smtClean="0"/>
              <a:t> penalization (lasso) is a technique for eliminating predictors from the model.</a:t>
            </a:r>
          </a:p>
          <a:p>
            <a:r>
              <a:rPr lang="en-US" baseline="0" dirty="0" smtClean="0"/>
              <a:t>L1 leads to a sparse solution, which is good for model interpretability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L2 penalization (ridge) is a technique that tends to improve numerical stability and push the coefficients of correlated columns toward each other</a:t>
            </a:r>
          </a:p>
          <a:p>
            <a:endParaRPr lang="en-US" dirty="0" smtClean="0"/>
          </a:p>
          <a:p>
            <a:r>
              <a:rPr lang="en-US" dirty="0" smtClean="0"/>
              <a:t>Elastic-net combines L1 and L2 with an alpha parameter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7079B-6706-2441-BE5C-EE5B451E936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23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7079B-6706-2441-BE5C-EE5B451E936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40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null deviance shows how well the response is predicted by the model with nothing but an intercept.</a:t>
            </a:r>
          </a:p>
          <a:p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residual deviance shows how well the response is predicted by the model when the predictors are included.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Akaike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information criterion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AIC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is a measure of the relative quality of a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statistical model for a given set of data. That is, given a collection of models for the data, AIC estimates the quality of each model, relative to the other models. Hence, AIC provides a means for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model selection.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AIC is founded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information theory: it offers a relative estimate of the information lost when a given model is used to represent the process that generates the data. In doing so, it deals with the trade-off between the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goodness of fit of the model and the complexity of the model.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AIC does not provide a test of a model in the sense of testing a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null hypothesis; i.e. AIC can tell nothing about the quality of the model in an absolute sense. If all the candidate models fit poorly, AIC will not give any warning of that.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 and Residual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deviance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be combined to give the proportion deviance explained, a generalization of r^2.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7079B-6706-2441-BE5C-EE5B451E936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40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7079B-6706-2441-BE5C-EE5B451E936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40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diagram shows the full GLM lifecycle</a:t>
            </a:r>
          </a:p>
          <a:p>
            <a:endParaRPr lang="en-US" dirty="0" smtClean="0"/>
          </a:p>
          <a:p>
            <a:r>
              <a:rPr lang="en-US" dirty="0" smtClean="0"/>
              <a:t>(1) GLM</a:t>
            </a:r>
            <a:r>
              <a:rPr lang="en-US" baseline="0" dirty="0" smtClean="0"/>
              <a:t> starts by creating a null model, which is just the mean</a:t>
            </a:r>
            <a:endParaRPr lang="en-US" dirty="0" smtClean="0"/>
          </a:p>
          <a:p>
            <a:r>
              <a:rPr lang="en-US" dirty="0" smtClean="0"/>
              <a:t>(2)</a:t>
            </a:r>
            <a:r>
              <a:rPr lang="en-US" baseline="0" dirty="0" smtClean="0"/>
              <a:t> When using </a:t>
            </a:r>
            <a:r>
              <a:rPr lang="en-US" dirty="0" smtClean="0"/>
              <a:t>Lambda search,</a:t>
            </a:r>
            <a:r>
              <a:rPr lang="en-US" baseline="0" dirty="0" smtClean="0"/>
              <a:t> GLM tries many different values starting at </a:t>
            </a:r>
            <a:r>
              <a:rPr lang="en-US" baseline="0" dirty="0" err="1" smtClean="0"/>
              <a:t>LambdaMax</a:t>
            </a:r>
            <a:r>
              <a:rPr lang="en-US" baseline="0" dirty="0" smtClean="0"/>
              <a:t> and decreasing from there</a:t>
            </a:r>
            <a:endParaRPr lang="en-US" dirty="0" smtClean="0"/>
          </a:p>
          <a:p>
            <a:r>
              <a:rPr lang="en-US" dirty="0" smtClean="0"/>
              <a:t>(3) Strong rules calculate the active</a:t>
            </a:r>
            <a:r>
              <a:rPr lang="en-US" baseline="0" dirty="0" smtClean="0"/>
              <a:t> predictors based on a warm start from the previous iteration</a:t>
            </a:r>
          </a:p>
          <a:p>
            <a:r>
              <a:rPr lang="en-US" dirty="0" smtClean="0"/>
              <a:t>(4, 5) We convert the log likelihood</a:t>
            </a:r>
            <a:r>
              <a:rPr lang="en-US" baseline="0" dirty="0" smtClean="0"/>
              <a:t> problem into an Iterative Reweighted Least Squares problem so we can distribute it across many nodes.</a:t>
            </a:r>
            <a:endParaRPr lang="en-US" dirty="0" smtClean="0"/>
          </a:p>
          <a:p>
            <a:r>
              <a:rPr lang="en-US" dirty="0" smtClean="0"/>
              <a:t>(4)</a:t>
            </a:r>
            <a:r>
              <a:rPr lang="en-US" baseline="0" dirty="0" smtClean="0"/>
              <a:t> </a:t>
            </a:r>
            <a:r>
              <a:rPr lang="en-US" dirty="0" smtClean="0"/>
              <a:t>The Gram</a:t>
            </a:r>
            <a:r>
              <a:rPr lang="en-US" baseline="0" dirty="0" smtClean="0"/>
              <a:t> matrix calculation (Green box) is distributed.</a:t>
            </a:r>
          </a:p>
          <a:p>
            <a:r>
              <a:rPr lang="en-US" baseline="0" dirty="0" smtClean="0"/>
              <a:t>This is big data.</a:t>
            </a:r>
          </a:p>
          <a:p>
            <a:r>
              <a:rPr lang="en-US" baseline="0" dirty="0" smtClean="0"/>
              <a:t>(5) The ADMM and </a:t>
            </a:r>
            <a:r>
              <a:rPr lang="en-US" baseline="0" dirty="0" err="1" smtClean="0"/>
              <a:t>Cholesky</a:t>
            </a:r>
            <a:r>
              <a:rPr lang="en-US" baseline="0" dirty="0" smtClean="0"/>
              <a:t> calculations are done on a single node (although the </a:t>
            </a:r>
            <a:r>
              <a:rPr lang="en-US" baseline="0" dirty="0" err="1" smtClean="0"/>
              <a:t>Cholesky</a:t>
            </a:r>
            <a:r>
              <a:rPr lang="en-US" baseline="0" dirty="0" smtClean="0"/>
              <a:t> is done in parallel).</a:t>
            </a:r>
          </a:p>
          <a:p>
            <a:r>
              <a:rPr lang="en-US" dirty="0" smtClean="0"/>
              <a:t>ADMM solves for the non-differentiable</a:t>
            </a:r>
            <a:r>
              <a:rPr lang="en-US" baseline="0" dirty="0" smtClean="0"/>
              <a:t> Lasso penalty.</a:t>
            </a:r>
          </a:p>
          <a:p>
            <a:r>
              <a:rPr lang="en-US" baseline="0" dirty="0" smtClean="0"/>
              <a:t>This is (usually) small data.  ADMM solves on the smaller Gram, not the entire training dataset of X.</a:t>
            </a:r>
          </a:p>
          <a:p>
            <a:r>
              <a:rPr lang="en-US" dirty="0" smtClean="0"/>
              <a:t>(6, 7)</a:t>
            </a:r>
            <a:r>
              <a:rPr lang="en-US" baseline="0" dirty="0" smtClean="0"/>
              <a:t> Calculate gradient again based on new Beta values.  Check for KKT stopping criteria.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7079B-6706-2441-BE5C-EE5B451E936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05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7079B-6706-2441-BE5C-EE5B451E936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0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B97-9E43-0C4A-ACC7-B44AE87F1502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5517-8211-A049-BACD-E59B972D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4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B97-9E43-0C4A-ACC7-B44AE87F1502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5517-8211-A049-BACD-E59B972D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7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B97-9E43-0C4A-ACC7-B44AE87F1502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5517-8211-A049-BACD-E59B972D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B97-9E43-0C4A-ACC7-B44AE87F1502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5517-8211-A049-BACD-E59B972D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2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B97-9E43-0C4A-ACC7-B44AE87F1502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5517-8211-A049-BACD-E59B972D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1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B97-9E43-0C4A-ACC7-B44AE87F1502}" type="datetimeFigureOut">
              <a:rPr lang="en-US" smtClean="0"/>
              <a:t>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5517-8211-A049-BACD-E59B972D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5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B97-9E43-0C4A-ACC7-B44AE87F1502}" type="datetimeFigureOut">
              <a:rPr lang="en-US" smtClean="0"/>
              <a:t>2/23/15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5517-8211-A049-BACD-E59B972D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9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B97-9E43-0C4A-ACC7-B44AE87F1502}" type="datetimeFigureOut">
              <a:rPr lang="en-US" smtClean="0"/>
              <a:t>2/23/15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5517-8211-A049-BACD-E59B972D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3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B97-9E43-0C4A-ACC7-B44AE87F1502}" type="datetimeFigureOut">
              <a:rPr lang="en-US" smtClean="0"/>
              <a:t>2/23/15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5517-8211-A049-BACD-E59B972D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B97-9E43-0C4A-ACC7-B44AE87F1502}" type="datetimeFigureOut">
              <a:rPr lang="en-US" smtClean="0"/>
              <a:t>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5517-8211-A049-BACD-E59B972D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B97-9E43-0C4A-ACC7-B44AE87F1502}" type="datetimeFigureOut">
              <a:rPr lang="en-US" smtClean="0"/>
              <a:t>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5517-8211-A049-BACD-E59B972D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8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AB97-9E43-0C4A-ACC7-B44AE87F1502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35517-8211-A049-BACD-E59B972D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7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618509"/>
            <a:ext cx="9144000" cy="42394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57855" cy="2618509"/>
          </a:xfrm>
          <a:prstGeom prst="rect">
            <a:avLst/>
          </a:prstGeom>
          <a:solidFill>
            <a:srgbClr val="FBE9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56" y="443332"/>
            <a:ext cx="4516613" cy="17318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1865" y="3237863"/>
            <a:ext cx="69915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Futura LT Pro Book" pitchFamily="34" charset="0"/>
              </a:rPr>
              <a:t>Scalable Machine Learning</a:t>
            </a:r>
          </a:p>
          <a:p>
            <a:pPr algn="ctr"/>
            <a:r>
              <a:rPr lang="en-US" sz="4400" dirty="0" smtClean="0">
                <a:solidFill>
                  <a:schemeClr val="bg1"/>
                </a:solidFill>
                <a:latin typeface="Futura LT Pro Book" pitchFamily="34" charset="0"/>
              </a:rPr>
              <a:t>Using R and H2O</a:t>
            </a:r>
            <a:endParaRPr lang="en-US" sz="4400" dirty="0" smtClean="0">
              <a:solidFill>
                <a:schemeClr val="bg1"/>
              </a:solidFill>
              <a:latin typeface="Futura LT Pro Boo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3298" y="5030188"/>
            <a:ext cx="47610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Futura LT Pro Book" pitchFamily="34" charset="0"/>
              </a:rPr>
              <a:t>Tom Kraljevic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Futura LT Pro Book" pitchFamily="34" charset="0"/>
              </a:rPr>
              <a:t>February 23, </a:t>
            </a:r>
            <a:r>
              <a:rPr lang="en-US" sz="2800" dirty="0" smtClean="0">
                <a:solidFill>
                  <a:schemeClr val="bg1"/>
                </a:solidFill>
                <a:latin typeface="Futura LT Pro Book" pitchFamily="34" charset="0"/>
              </a:rPr>
              <a:t>2015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Futura LT Pro Book" pitchFamily="34" charset="0"/>
              </a:rPr>
              <a:t>Las Vegas, NV @ </a:t>
            </a:r>
            <a:r>
              <a:rPr lang="en-US" sz="2800" dirty="0" err="1" smtClean="0">
                <a:solidFill>
                  <a:schemeClr val="bg1"/>
                </a:solidFill>
                <a:latin typeface="Futura LT Pro Book" pitchFamily="34" charset="0"/>
              </a:rPr>
              <a:t>in</a:t>
            </a:r>
            <a:r>
              <a:rPr lang="en-US" sz="2800" dirty="0" err="1" smtClean="0">
                <a:solidFill>
                  <a:srgbClr val="FF6633"/>
                </a:solidFill>
                <a:latin typeface="Futura LT Pro Book" pitchFamily="34" charset="0"/>
              </a:rPr>
              <a:t>nev</a:t>
            </a:r>
            <a:r>
              <a:rPr lang="en-US" sz="2800" dirty="0" err="1" smtClean="0">
                <a:solidFill>
                  <a:schemeClr val="bg1"/>
                </a:solidFill>
                <a:latin typeface="Futura LT Pro Book" pitchFamily="34" charset="0"/>
              </a:rPr>
              <a:t>ation</a:t>
            </a:r>
            <a:endParaRPr lang="en-US" sz="2800" dirty="0" smtClean="0">
              <a:solidFill>
                <a:schemeClr val="bg1"/>
              </a:solidFill>
              <a:latin typeface="Futura L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72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6971463" y="4079644"/>
            <a:ext cx="2172537" cy="1218631"/>
          </a:xfrm>
          <a:prstGeom prst="rect">
            <a:avLst/>
          </a:prstGeom>
          <a:solidFill>
            <a:srgbClr val="1F24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>
              <a:solidFill>
                <a:srgbClr val="FFFFFF"/>
              </a:solidFill>
              <a:latin typeface="Calibri"/>
            </a:endParaRPr>
          </a:p>
          <a:p>
            <a:r>
              <a:rPr lang="en-US" dirty="0" smtClean="0">
                <a:solidFill>
                  <a:srgbClr val="EFC71F"/>
                </a:solidFill>
                <a:latin typeface="Calibri"/>
              </a:rPr>
              <a:t>Per Node</a:t>
            </a:r>
          </a:p>
          <a:p>
            <a:r>
              <a:rPr lang="en-US" dirty="0" smtClean="0">
                <a:solidFill>
                  <a:srgbClr val="EFC71F"/>
                </a:solidFill>
                <a:latin typeface="Calibri"/>
              </a:rPr>
              <a:t>2M     </a:t>
            </a:r>
            <a:r>
              <a:rPr lang="en-US" sz="1200" dirty="0" smtClean="0">
                <a:solidFill>
                  <a:srgbClr val="EFC71F"/>
                </a:solidFill>
                <a:latin typeface="Calibri"/>
              </a:rPr>
              <a:t>Row ingest/sec</a:t>
            </a:r>
            <a:endParaRPr lang="en-US" dirty="0" smtClean="0">
              <a:solidFill>
                <a:srgbClr val="EFC71F"/>
              </a:solidFill>
              <a:latin typeface="Calibri"/>
            </a:endParaRPr>
          </a:p>
          <a:p>
            <a:r>
              <a:rPr lang="en-US" dirty="0" smtClean="0">
                <a:solidFill>
                  <a:srgbClr val="EFC71F"/>
                </a:solidFill>
                <a:latin typeface="Calibri"/>
              </a:rPr>
              <a:t>50M   </a:t>
            </a:r>
            <a:r>
              <a:rPr lang="en-US" sz="1200" dirty="0" smtClean="0">
                <a:solidFill>
                  <a:srgbClr val="EFC71F"/>
                </a:solidFill>
                <a:latin typeface="Calibri"/>
              </a:rPr>
              <a:t>Row Regression/sec</a:t>
            </a:r>
          </a:p>
          <a:p>
            <a:r>
              <a:rPr lang="en-US" dirty="0" smtClean="0">
                <a:solidFill>
                  <a:srgbClr val="EFC71F"/>
                </a:solidFill>
                <a:latin typeface="Calibri"/>
              </a:rPr>
              <a:t>750M </a:t>
            </a:r>
            <a:r>
              <a:rPr lang="en-US" sz="1200" dirty="0" smtClean="0">
                <a:solidFill>
                  <a:srgbClr val="EFC71F"/>
                </a:solidFill>
                <a:latin typeface="Calibri"/>
              </a:rPr>
              <a:t>Row Aggregates </a:t>
            </a:r>
            <a:r>
              <a:rPr lang="en-US" sz="1200" dirty="0">
                <a:solidFill>
                  <a:srgbClr val="EFC71F"/>
                </a:solidFill>
                <a:latin typeface="Calibri"/>
              </a:rPr>
              <a:t>/ sec</a:t>
            </a:r>
          </a:p>
          <a:p>
            <a:endParaRPr lang="en-US" sz="1200" dirty="0" smtClean="0">
              <a:solidFill>
                <a:srgbClr val="EFC71F"/>
              </a:solidFill>
              <a:latin typeface="Calibri"/>
            </a:endParaRPr>
          </a:p>
          <a:p>
            <a:endParaRPr lang="en-US" sz="1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57608" y="2091683"/>
            <a:ext cx="2172537" cy="1146777"/>
          </a:xfrm>
          <a:prstGeom prst="rect">
            <a:avLst/>
          </a:prstGeom>
          <a:solidFill>
            <a:srgbClr val="1F24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>
              <a:solidFill>
                <a:srgbClr val="FFFFFF"/>
              </a:solidFill>
              <a:latin typeface="Calibri"/>
            </a:endParaRPr>
          </a:p>
          <a:p>
            <a:r>
              <a:rPr lang="en-US" dirty="0" smtClean="0">
                <a:solidFill>
                  <a:srgbClr val="EFC71F"/>
                </a:solidFill>
                <a:latin typeface="Calibri"/>
              </a:rPr>
              <a:t>On Premise</a:t>
            </a:r>
          </a:p>
          <a:p>
            <a:r>
              <a:rPr lang="en-US" dirty="0" smtClean="0">
                <a:solidFill>
                  <a:srgbClr val="EFC71F"/>
                </a:solidFill>
                <a:latin typeface="Calibri"/>
              </a:rPr>
              <a:t>On Hadoop &amp; Spark</a:t>
            </a:r>
            <a:endParaRPr lang="en-US" sz="1200" dirty="0" smtClean="0">
              <a:solidFill>
                <a:srgbClr val="EFC71F"/>
              </a:solidFill>
              <a:latin typeface="Calibri"/>
            </a:endParaRPr>
          </a:p>
          <a:p>
            <a:r>
              <a:rPr lang="en-US" dirty="0" smtClean="0">
                <a:solidFill>
                  <a:srgbClr val="EFC71F"/>
                </a:solidFill>
                <a:latin typeface="Calibri"/>
              </a:rPr>
              <a:t>On EC2</a:t>
            </a:r>
            <a:endParaRPr lang="en-US" sz="1200" dirty="0">
              <a:solidFill>
                <a:srgbClr val="EFC71F"/>
              </a:solidFill>
              <a:latin typeface="Calibri"/>
            </a:endParaRPr>
          </a:p>
          <a:p>
            <a:endParaRPr lang="en-US" sz="1200" dirty="0" smtClean="0">
              <a:solidFill>
                <a:srgbClr val="FFFFFF"/>
              </a:solidFill>
              <a:latin typeface="Calibri"/>
            </a:endParaRPr>
          </a:p>
          <a:p>
            <a:endParaRPr lang="en-US" sz="1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4521418" y="607721"/>
            <a:ext cx="1371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 w="900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  <a:latin typeface="Calibri"/>
              </a:rPr>
              <a:t>Tableau</a:t>
            </a:r>
            <a:endParaRPr lang="en-US" sz="2000" b="1" dirty="0">
              <a:ln w="900" cmpd="sng">
                <a:noFill/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101600" dist="76200" dir="5400000">
                  <a:srgbClr val="313639">
                    <a:satMod val="190000"/>
                    <a:tint val="100000"/>
                    <a:alpha val="74000"/>
                  </a:srgbClr>
                </a:innerShdw>
              </a:effectLst>
              <a:latin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85452" y="408249"/>
            <a:ext cx="5808887" cy="6314705"/>
            <a:chOff x="1106419" y="430928"/>
            <a:chExt cx="5808887" cy="6314705"/>
          </a:xfrm>
        </p:grpSpPr>
        <p:sp>
          <p:nvSpPr>
            <p:cNvPr id="20" name="TextBox 19"/>
            <p:cNvSpPr txBox="1"/>
            <p:nvPr/>
          </p:nvSpPr>
          <p:spPr>
            <a:xfrm>
              <a:off x="3540112" y="622720"/>
              <a:ext cx="6024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n w="900" cmpd="sng">
                    <a:noFill/>
                    <a:prstDash val="solid"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innerShdw blurRad="101600" dist="76200" dir="5400000">
                      <a:srgbClr val="313639">
                        <a:satMod val="190000"/>
                        <a:tint val="100000"/>
                        <a:alpha val="74000"/>
                      </a:srgbClr>
                    </a:innerShdw>
                  </a:effectLst>
                  <a:latin typeface="Calibri"/>
                </a:rPr>
                <a:t>R</a:t>
              </a:r>
              <a:endParaRPr lang="en-US" sz="4800" dirty="0">
                <a:ln w="900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  <a:latin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2933856" y="784163"/>
              <a:ext cx="930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n w="900" cmpd="sng">
                    <a:noFill/>
                    <a:prstDash val="solid"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innerShdw blurRad="101600" dist="76200" dir="5400000">
                      <a:srgbClr val="313639">
                        <a:satMod val="190000"/>
                        <a:tint val="100000"/>
                        <a:alpha val="74000"/>
                      </a:srgbClr>
                    </a:innerShdw>
                  </a:effectLst>
                  <a:latin typeface="Calibri"/>
                </a:rPr>
                <a:t>JSON</a:t>
              </a:r>
              <a:endParaRPr lang="en-US" sz="2000" b="1" dirty="0">
                <a:ln w="900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  <a:latin typeface="Calibri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3801187" y="790857"/>
              <a:ext cx="9473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900" cmpd="sng">
                    <a:noFill/>
                    <a:prstDash val="solid"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innerShdw blurRad="101600" dist="76200" dir="5400000">
                      <a:srgbClr val="313639">
                        <a:satMod val="190000"/>
                        <a:tint val="100000"/>
                        <a:alpha val="74000"/>
                      </a:srgbClr>
                    </a:innerShdw>
                  </a:effectLst>
                  <a:latin typeface="Calibri"/>
                </a:rPr>
                <a:t>Scala</a:t>
              </a:r>
              <a:endParaRPr lang="en-US" sz="2000" b="1" dirty="0">
                <a:ln w="900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  <a:latin typeface="Calibri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4262796" y="774737"/>
              <a:ext cx="925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n w="900" cmpd="sng">
                    <a:noFill/>
                    <a:prstDash val="solid"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innerShdw blurRad="101600" dist="76200" dir="5400000">
                      <a:srgbClr val="313639">
                        <a:satMod val="190000"/>
                        <a:tint val="100000"/>
                        <a:alpha val="74000"/>
                      </a:srgbClr>
                    </a:innerShdw>
                  </a:effectLst>
                  <a:latin typeface="Calibri"/>
                </a:rPr>
                <a:t>Java</a:t>
              </a:r>
              <a:endParaRPr lang="en-US" sz="2000" b="1" dirty="0">
                <a:ln w="900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  <a:latin typeface="Calibri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106419" y="1543636"/>
              <a:ext cx="5808887" cy="4350553"/>
            </a:xfrm>
            <a:prstGeom prst="rect">
              <a:avLst/>
            </a:prstGeom>
            <a:solidFill>
              <a:srgbClr val="FBE93A"/>
            </a:solidFill>
            <a:ln w="76200" cmpd="sng">
              <a:noFill/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H</a:t>
              </a:r>
              <a:r>
                <a:rPr lang="en-US" sz="3200" b="1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sz="3200" b="1" dirty="0" smtClean="0">
                  <a:solidFill>
                    <a:schemeClr val="tx1"/>
                  </a:solidFill>
                </a:rPr>
                <a:t>O</a:t>
              </a:r>
              <a:r>
                <a:rPr lang="en-US" sz="2800" b="1" dirty="0" smtClean="0">
                  <a:solidFill>
                    <a:schemeClr val="tx1"/>
                  </a:solidFill>
                </a:rPr>
                <a:t> Prediction </a:t>
              </a:r>
              <a:r>
                <a:rPr lang="en-US" sz="2800" b="1" dirty="0">
                  <a:solidFill>
                    <a:schemeClr val="tx1"/>
                  </a:solidFill>
                </a:rPr>
                <a:t>Engine</a:t>
              </a:r>
              <a:endParaRPr lang="en-US" sz="2000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ln w="900" cmpd="sng">
                  <a:solidFill>
                    <a:srgbClr val="313639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</a:endParaRPr>
            </a:p>
            <a:p>
              <a:pPr algn="ctr"/>
              <a:endParaRPr lang="en-US" b="1" dirty="0">
                <a:ln w="900" cmpd="sng">
                  <a:solidFill>
                    <a:srgbClr val="313639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</a:endParaRPr>
            </a:p>
            <a:p>
              <a:pPr algn="ctr"/>
              <a:endParaRPr lang="en-US" b="1" dirty="0" smtClean="0">
                <a:ln w="900" cmpd="sng">
                  <a:solidFill>
                    <a:srgbClr val="313639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</a:endParaRPr>
            </a:p>
            <a:p>
              <a:pPr algn="ctr"/>
              <a:endParaRPr lang="en-US" b="1" dirty="0">
                <a:ln w="900" cmpd="sng">
                  <a:solidFill>
                    <a:srgbClr val="313639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</a:endParaRPr>
            </a:p>
            <a:p>
              <a:pPr algn="ctr"/>
              <a:endParaRPr lang="en-US" b="1" dirty="0" smtClean="0">
                <a:ln w="900" cmpd="sng">
                  <a:solidFill>
                    <a:srgbClr val="313639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</a:endParaRPr>
            </a:p>
            <a:p>
              <a:pPr algn="ctr"/>
              <a:endParaRPr lang="en-US" b="1" dirty="0" smtClean="0">
                <a:ln w="900" cmpd="sng">
                  <a:solidFill>
                    <a:srgbClr val="313639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</a:endParaRPr>
            </a:p>
            <a:p>
              <a:pPr algn="ctr"/>
              <a:endParaRPr lang="en-US" b="1" dirty="0">
                <a:ln w="900" cmpd="sng">
                  <a:solidFill>
                    <a:srgbClr val="313639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</a:endParaRPr>
            </a:p>
            <a:p>
              <a:pPr algn="ctr"/>
              <a:endParaRPr lang="en-US" b="1" dirty="0" smtClean="0">
                <a:ln w="900" cmpd="sng">
                  <a:solidFill>
                    <a:srgbClr val="313639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</a:endParaRPr>
            </a:p>
            <a:p>
              <a:pPr algn="ctr"/>
              <a:endParaRPr lang="en-US" b="1" dirty="0">
                <a:ln w="900" cmpd="sng">
                  <a:solidFill>
                    <a:srgbClr val="313639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</a:endParaRPr>
            </a:p>
            <a:p>
              <a:pPr algn="ctr"/>
              <a:endParaRPr lang="en-US" b="1" dirty="0" smtClean="0">
                <a:ln w="900" cmpd="sng">
                  <a:solidFill>
                    <a:srgbClr val="313639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</a:endParaRPr>
            </a:p>
            <a:p>
              <a:pPr algn="ctr"/>
              <a:endParaRPr lang="en-US" b="1" dirty="0">
                <a:ln w="900" cmpd="sng">
                  <a:solidFill>
                    <a:srgbClr val="313639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</a:endParaRPr>
            </a:p>
            <a:p>
              <a:pPr algn="ctr"/>
              <a:endParaRPr lang="en-US" b="1" dirty="0" smtClean="0">
                <a:ln w="900" cmpd="sng">
                  <a:solidFill>
                    <a:srgbClr val="313639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</a:endParaRPr>
            </a:p>
            <a:p>
              <a:pPr algn="ctr"/>
              <a:endParaRPr lang="en-US" b="1" dirty="0">
                <a:ln w="900" cmpd="sng">
                  <a:solidFill>
                    <a:srgbClr val="313639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990313" y="2959681"/>
              <a:ext cx="2590047" cy="506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  <a:prstDash val="soli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FFFFFF"/>
                </a:solidFill>
                <a:latin typeface="Calibri"/>
              </a:endParaRPr>
            </a:p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Calibri"/>
                </a:rPr>
                <a:t>Nano Fast Scoring Engine</a:t>
              </a:r>
              <a:endParaRPr lang="en-US" sz="1600" dirty="0">
                <a:solidFill>
                  <a:srgbClr val="FFFFFF"/>
                </a:solidFill>
                <a:latin typeface="Calibri"/>
              </a:endParaRPr>
            </a:p>
            <a:p>
              <a:pPr algn="ctr"/>
              <a:endParaRPr lang="en-US" dirty="0" smtClean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388092" y="4524750"/>
              <a:ext cx="2406910" cy="11620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 smtClean="0">
                <a:solidFill>
                  <a:srgbClr val="FFFFFF"/>
                </a:solidFill>
                <a:latin typeface="Futura Std Book"/>
              </a:endParaRPr>
            </a:p>
            <a:p>
              <a:pPr algn="ctr"/>
              <a:r>
                <a:rPr lang="en-US" sz="1600" b="1" dirty="0" smtClean="0">
                  <a:solidFill>
                    <a:srgbClr val="FFFFFF"/>
                  </a:solidFill>
                  <a:latin typeface="Futura Std Book"/>
                </a:rPr>
                <a:t>Memory Manager </a:t>
              </a:r>
              <a:r>
                <a:rPr lang="en-US" sz="1200" dirty="0" smtClean="0">
                  <a:solidFill>
                    <a:srgbClr val="FFFFFF"/>
                  </a:solidFill>
                  <a:latin typeface="Futura Std Book"/>
                </a:rPr>
                <a:t>Columnar Compression</a:t>
              </a:r>
              <a:endParaRPr lang="en-US" sz="1400" dirty="0" smtClean="0">
                <a:solidFill>
                  <a:srgbClr val="FFFFFF"/>
                </a:solidFill>
                <a:latin typeface="Futura Std Book"/>
              </a:endParaRPr>
            </a:p>
            <a:p>
              <a:pPr algn="ctr"/>
              <a:endParaRPr lang="en-US" sz="1600" dirty="0">
                <a:solidFill>
                  <a:srgbClr val="FFFFFF"/>
                </a:solidFill>
                <a:latin typeface="Futura Std Boo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388092" y="2959681"/>
              <a:ext cx="2603929" cy="506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  <a:prstDash val="soli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Calibri"/>
                </a:rPr>
                <a:t>Rapids Query R-engine</a:t>
              </a:r>
              <a:endParaRPr lang="en-US" sz="16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88091" y="3736488"/>
              <a:ext cx="2406911" cy="7882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  <a:latin typeface="Futura Std Book"/>
                </a:rPr>
                <a:t>In-Mem Map Reduce</a:t>
              </a:r>
            </a:p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Futura Std Book"/>
                </a:rPr>
                <a:t>Distributed fork/join</a:t>
              </a:r>
              <a:endParaRPr lang="en-US" sz="1400" dirty="0">
                <a:solidFill>
                  <a:srgbClr val="FFFFFF"/>
                </a:solidFill>
                <a:latin typeface="Futura Std Book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rot="16200000">
              <a:off x="2416793" y="751340"/>
              <a:ext cx="11024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n w="900" cmpd="sng">
                    <a:noFill/>
                    <a:prstDash val="solid"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innerShdw blurRad="101600" dist="76200" dir="5400000">
                      <a:srgbClr val="313639">
                        <a:satMod val="190000"/>
                        <a:tint val="100000"/>
                        <a:alpha val="74000"/>
                      </a:srgbClr>
                    </a:innerShdw>
                  </a:effectLst>
                  <a:latin typeface="Calibri"/>
                </a:rPr>
                <a:t>Python</a:t>
              </a:r>
              <a:endParaRPr lang="en-US" sz="2400" b="1" dirty="0">
                <a:ln w="900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  <a:latin typeface="Calibri"/>
              </a:endParaRPr>
            </a:p>
          </p:txBody>
        </p:sp>
        <p:sp>
          <p:nvSpPr>
            <p:cNvPr id="49" name="Up Arrow 48"/>
            <p:cNvSpPr/>
            <p:nvPr/>
          </p:nvSpPr>
          <p:spPr>
            <a:xfrm>
              <a:off x="1538258" y="6000482"/>
              <a:ext cx="5012197" cy="745151"/>
            </a:xfrm>
            <a:prstGeom prst="upArrow">
              <a:avLst>
                <a:gd name="adj1" fmla="val 87986"/>
                <a:gd name="adj2" fmla="val 50000"/>
              </a:avLst>
            </a:prstGeom>
            <a:solidFill>
              <a:schemeClr val="tx1">
                <a:lumMod val="95000"/>
                <a:lumOff val="5000"/>
                <a:alpha val="22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1" name="Magnetic Disk 50"/>
            <p:cNvSpPr/>
            <p:nvPr/>
          </p:nvSpPr>
          <p:spPr>
            <a:xfrm>
              <a:off x="2413835" y="6291504"/>
              <a:ext cx="646740" cy="403740"/>
            </a:xfrm>
            <a:prstGeom prst="flowChartMagneticDisk">
              <a:avLst/>
            </a:prstGeom>
            <a:solidFill>
              <a:srgbClr val="1F2426"/>
            </a:solidFill>
            <a:ln>
              <a:solidFill>
                <a:srgbClr val="31363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EFC71F"/>
                  </a:solidFill>
                  <a:latin typeface="Calibri"/>
                </a:rPr>
                <a:t>HDFS</a:t>
              </a:r>
              <a:endParaRPr lang="en-US" sz="1600" dirty="0">
                <a:solidFill>
                  <a:srgbClr val="EFC71F"/>
                </a:solidFill>
                <a:latin typeface="Calibri"/>
              </a:endParaRPr>
            </a:p>
          </p:txBody>
        </p:sp>
        <p:sp>
          <p:nvSpPr>
            <p:cNvPr id="52" name="Magnetic Disk 51"/>
            <p:cNvSpPr/>
            <p:nvPr/>
          </p:nvSpPr>
          <p:spPr>
            <a:xfrm>
              <a:off x="3198870" y="6280163"/>
              <a:ext cx="646740" cy="403740"/>
            </a:xfrm>
            <a:prstGeom prst="flowChartMagneticDisk">
              <a:avLst/>
            </a:prstGeom>
            <a:solidFill>
              <a:srgbClr val="1F2426"/>
            </a:solidFill>
            <a:ln>
              <a:solidFill>
                <a:srgbClr val="31363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EFC71F"/>
                  </a:solidFill>
                  <a:latin typeface="Calibri"/>
                </a:rPr>
                <a:t>S3</a:t>
              </a:r>
              <a:endParaRPr lang="en-US" sz="1600" dirty="0">
                <a:solidFill>
                  <a:srgbClr val="EFC71F"/>
                </a:solidFill>
                <a:latin typeface="Calibri"/>
              </a:endParaRPr>
            </a:p>
          </p:txBody>
        </p:sp>
        <p:sp>
          <p:nvSpPr>
            <p:cNvPr id="53" name="Magnetic Disk 52"/>
            <p:cNvSpPr/>
            <p:nvPr/>
          </p:nvSpPr>
          <p:spPr>
            <a:xfrm>
              <a:off x="3990313" y="6280164"/>
              <a:ext cx="646740" cy="403740"/>
            </a:xfrm>
            <a:prstGeom prst="flowChartMagneticDisk">
              <a:avLst/>
            </a:prstGeom>
            <a:solidFill>
              <a:srgbClr val="1F2426"/>
            </a:solidFill>
            <a:ln>
              <a:solidFill>
                <a:srgbClr val="31363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EFC71F"/>
                  </a:solidFill>
                  <a:latin typeface="Calibri"/>
                </a:rPr>
                <a:t>SQL</a:t>
              </a:r>
              <a:endParaRPr lang="en-US" sz="1600" dirty="0">
                <a:solidFill>
                  <a:srgbClr val="EFC71F"/>
                </a:solidFill>
                <a:latin typeface="Calibri"/>
              </a:endParaRPr>
            </a:p>
          </p:txBody>
        </p:sp>
        <p:sp>
          <p:nvSpPr>
            <p:cNvPr id="54" name="Magnetic Disk 53"/>
            <p:cNvSpPr/>
            <p:nvPr/>
          </p:nvSpPr>
          <p:spPr>
            <a:xfrm>
              <a:off x="4776573" y="6266503"/>
              <a:ext cx="646740" cy="403740"/>
            </a:xfrm>
            <a:prstGeom prst="flowChartMagneticDisk">
              <a:avLst/>
            </a:prstGeom>
            <a:solidFill>
              <a:srgbClr val="1F2426"/>
            </a:solidFill>
            <a:ln>
              <a:solidFill>
                <a:srgbClr val="31363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EFC71F"/>
                  </a:solidFill>
                  <a:latin typeface="Calibri"/>
                </a:rPr>
                <a:t>NoSQL</a:t>
              </a:r>
              <a:endParaRPr lang="en-US" sz="1200" dirty="0">
                <a:solidFill>
                  <a:srgbClr val="EFC71F"/>
                </a:solidFill>
                <a:latin typeface="Calibri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399432" y="2470912"/>
              <a:ext cx="5180928" cy="46990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  <a:prstDash val="soli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FFFFFF"/>
                </a:solidFill>
                <a:latin typeface="Calibri"/>
              </a:endParaRP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Calibri"/>
                </a:rPr>
                <a:t>SDK / API</a:t>
              </a:r>
              <a:endParaRPr lang="en-US" dirty="0">
                <a:solidFill>
                  <a:srgbClr val="FFFFFF"/>
                </a:solidFill>
                <a:latin typeface="Calibri"/>
              </a:endParaRPr>
            </a:p>
            <a:p>
              <a:pPr algn="ctr"/>
              <a:endParaRPr lang="en-US" dirty="0" smtClean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16200000">
              <a:off x="5220029" y="794141"/>
              <a:ext cx="9440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900" cmpd="sng">
                    <a:noFill/>
                    <a:prstDash val="solid"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innerShdw blurRad="101600" dist="76200" dir="5400000">
                      <a:srgbClr val="313639">
                        <a:satMod val="190000"/>
                        <a:tint val="100000"/>
                        <a:alpha val="74000"/>
                      </a:srgbClr>
                    </a:innerShdw>
                  </a:effectLst>
                  <a:latin typeface="Calibri"/>
                </a:rPr>
                <a:t>Excel</a:t>
              </a:r>
              <a:endParaRPr lang="en-US" sz="2000" b="1" dirty="0">
                <a:ln w="900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101600" dist="76200" dir="5400000">
                    <a:srgbClr val="313639">
                      <a:satMod val="190000"/>
                      <a:tint val="100000"/>
                      <a:alpha val="74000"/>
                    </a:srgbClr>
                  </a:innerShdw>
                </a:effectLst>
                <a:latin typeface="Calibri"/>
              </a:endParaRPr>
            </a:p>
          </p:txBody>
        </p:sp>
      </p:grpSp>
      <p:sp>
        <p:nvSpPr>
          <p:cNvPr id="35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065283" y="3713809"/>
            <a:ext cx="2517382" cy="1950299"/>
            <a:chOff x="-1393355" y="4627428"/>
            <a:chExt cx="2517382" cy="19502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836679" y="4246155"/>
              <a:ext cx="1404030" cy="251738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-1393355" y="4627428"/>
              <a:ext cx="2517382" cy="4154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Futura Std Book"/>
                </a:rPr>
                <a:t>Deep Learning</a:t>
              </a:r>
            </a:p>
            <a:p>
              <a:pPr algn="ctr"/>
              <a:endParaRPr lang="en-US" sz="300" b="1" dirty="0">
                <a:solidFill>
                  <a:schemeClr val="bg1"/>
                </a:solidFill>
                <a:latin typeface="Futura Std Book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-1393355" y="6193006"/>
              <a:ext cx="2517382" cy="38472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Futura Std Book"/>
                </a:rPr>
                <a:t>Ensembles</a:t>
              </a:r>
            </a:p>
            <a:p>
              <a:pPr algn="ctr"/>
              <a:endParaRPr lang="en-US" sz="300" b="1" dirty="0">
                <a:solidFill>
                  <a:schemeClr val="bg1"/>
                </a:solidFill>
                <a:latin typeface="Futura Std Boo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401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5241"/>
            <a:ext cx="8229600" cy="1143000"/>
          </a:xfrm>
        </p:spPr>
        <p:txBody>
          <a:bodyPr/>
          <a:lstStyle/>
          <a:p>
            <a:r>
              <a:rPr lang="en-US" dirty="0" smtClean="0"/>
              <a:t>Scaling R with H2O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823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106970" y="1619676"/>
            <a:ext cx="5887384" cy="4339812"/>
          </a:xfrm>
          <a:prstGeom prst="cloud">
            <a:avLst/>
          </a:prstGeom>
          <a:solidFill>
            <a:schemeClr val="tx2">
              <a:lumMod val="20000"/>
              <a:lumOff val="80000"/>
              <a:alpha val="7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Objects are a Proxy for Big Data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62740" y="5959488"/>
            <a:ext cx="2298153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21426" y="2411858"/>
            <a:ext cx="2335271" cy="1279237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</a:p>
        </p:txBody>
      </p:sp>
      <p:sp>
        <p:nvSpPr>
          <p:cNvPr id="13" name="Oval 12"/>
          <p:cNvSpPr/>
          <p:nvPr/>
        </p:nvSpPr>
        <p:spPr>
          <a:xfrm>
            <a:off x="6518091" y="2950243"/>
            <a:ext cx="2335271" cy="1279237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</a:p>
        </p:txBody>
      </p:sp>
      <p:sp>
        <p:nvSpPr>
          <p:cNvPr id="14" name="Oval 13"/>
          <p:cNvSpPr/>
          <p:nvPr/>
        </p:nvSpPr>
        <p:spPr>
          <a:xfrm>
            <a:off x="4395684" y="4083781"/>
            <a:ext cx="2335271" cy="1279237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30701" y="3180030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430701" y="3250177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5236360" y="2950243"/>
            <a:ext cx="1988163" cy="1644031"/>
          </a:xfrm>
          <a:prstGeom prst="roundRect">
            <a:avLst/>
          </a:prstGeom>
          <a:solidFill>
            <a:schemeClr val="accent3">
              <a:lumMod val="75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782642" y="3540685"/>
            <a:ext cx="664830" cy="5232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O</a:t>
            </a:r>
          </a:p>
          <a:p>
            <a:pPr algn="ctr"/>
            <a:r>
              <a:rPr lang="en-US" sz="1400" dirty="0" smtClean="0"/>
              <a:t>Frame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6699725" y="3530126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699725" y="3600273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745177" y="4340347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745177" y="4410494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76657" y="2132138"/>
            <a:ext cx="4074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</a:t>
            </a:r>
            <a:endParaRPr lang="en-US" sz="3200" dirty="0"/>
          </a:p>
        </p:txBody>
      </p:sp>
      <p:sp>
        <p:nvSpPr>
          <p:cNvPr id="56" name="Rounded Rectangle 55"/>
          <p:cNvSpPr/>
          <p:nvPr/>
        </p:nvSpPr>
        <p:spPr>
          <a:xfrm>
            <a:off x="262740" y="2787837"/>
            <a:ext cx="1396727" cy="169358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430839" y="3111854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430839" y="3040931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699725" y="3461296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699725" y="3671196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745177" y="4269424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45177" y="4481417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14854" y="3383307"/>
            <a:ext cx="490953" cy="49392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43176" y="4820903"/>
            <a:ext cx="1916944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H2O Frame</a:t>
            </a:r>
          </a:p>
          <a:p>
            <a:pPr algn="ctr"/>
            <a:r>
              <a:rPr lang="en-US" dirty="0" smtClean="0"/>
              <a:t>S3 Object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IP, Port, Key Name 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 flipV="1">
            <a:off x="969433" y="3630269"/>
            <a:ext cx="236376" cy="11906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25400">
              <a:schemeClr val="bg2">
                <a:lumMod val="90000"/>
                <a:alpha val="75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5" idx="6"/>
          </p:cNvCxnSpPr>
          <p:nvPr/>
        </p:nvCxnSpPr>
        <p:spPr>
          <a:xfrm flipV="1">
            <a:off x="1205807" y="3383307"/>
            <a:ext cx="4030553" cy="246962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lg"/>
            <a:tailEnd type="triangle" w="med" len="lg"/>
          </a:ln>
          <a:effectLst>
            <a:glow rad="25400">
              <a:schemeClr val="bg1"/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087415" y="2592083"/>
            <a:ext cx="672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</a:t>
            </a:r>
          </a:p>
          <a:p>
            <a:pPr algn="ctr"/>
            <a:r>
              <a:rPr lang="en-US" dirty="0" smtClean="0"/>
              <a:t>REST</a:t>
            </a:r>
          </a:p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7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tart_glm_from_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0"/>
            <a:ext cx="8542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3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524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Demonstration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We’re on CRAN!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install.packages</a:t>
            </a:r>
            <a:r>
              <a:rPr lang="en-US" dirty="0" smtClean="0"/>
              <a:t>(“h2o”)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138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5241"/>
            <a:ext cx="8229600" cy="1143000"/>
          </a:xfrm>
        </p:spPr>
        <p:txBody>
          <a:bodyPr/>
          <a:lstStyle/>
          <a:p>
            <a:r>
              <a:rPr lang="en-US" dirty="0" smtClean="0"/>
              <a:t>Distributed GLM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174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Data Taxonomy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5764" y="1930400"/>
            <a:ext cx="461319" cy="447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20889" y="1561068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373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Data Taxonomy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5764" y="1930400"/>
            <a:ext cx="461319" cy="447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20889" y="1561068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2" name="Rectangular Callout 1"/>
          <p:cNvSpPr/>
          <p:nvPr/>
        </p:nvSpPr>
        <p:spPr>
          <a:xfrm>
            <a:off x="2732672" y="1680519"/>
            <a:ext cx="4679092" cy="774357"/>
          </a:xfrm>
          <a:prstGeom prst="wedgeRectCallout">
            <a:avLst>
              <a:gd name="adj1" fmla="val -66960"/>
              <a:gd name="adj2" fmla="val 1199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vector may be very large</a:t>
            </a:r>
          </a:p>
          <a:p>
            <a:pPr algn="ctr"/>
            <a:r>
              <a:rPr lang="en-US" sz="2400" dirty="0" smtClean="0"/>
              <a:t>(billions of rows)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974980" y="3257014"/>
            <a:ext cx="5711820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Stored as a compressed column (often 4x)</a:t>
            </a:r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/>
              <a:t>Access as Java primitives </a:t>
            </a:r>
            <a:r>
              <a:rPr lang="en-US" sz="2400" dirty="0" smtClean="0"/>
              <a:t>with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on-the-fly decompression</a:t>
            </a: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Support fast Random access</a:t>
            </a:r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Modifiable with Java memory semantics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13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Data Taxonomy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5764" y="1930400"/>
            <a:ext cx="461319" cy="447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20889" y="1561068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15764" y="1930400"/>
            <a:ext cx="461319" cy="9116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15764" y="2842054"/>
            <a:ext cx="461319" cy="911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15764" y="3753708"/>
            <a:ext cx="461319" cy="9116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15764" y="4665362"/>
            <a:ext cx="461319" cy="911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15764" y="5577016"/>
            <a:ext cx="461319" cy="8237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ular Callout 12"/>
          <p:cNvSpPr/>
          <p:nvPr/>
        </p:nvSpPr>
        <p:spPr>
          <a:xfrm>
            <a:off x="2848049" y="1493794"/>
            <a:ext cx="4695567" cy="961082"/>
          </a:xfrm>
          <a:prstGeom prst="wedgeRectCallout">
            <a:avLst>
              <a:gd name="adj1" fmla="val -69254"/>
              <a:gd name="adj2" fmla="val 13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Large vectors must be distributed over multiple JVMs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592629" y="3130378"/>
            <a:ext cx="453904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Vector is split into chunks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Chunk is a unit of parallel access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Each chunk ~ 1000 elements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Per-chunk compression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Homed to a single node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Can be spilled to disk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GC very cheap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29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Data Taxonomy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315764" y="1930400"/>
            <a:ext cx="461319" cy="447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20889" y="156106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age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15764" y="1930400"/>
            <a:ext cx="461319" cy="9116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315764" y="2842054"/>
            <a:ext cx="461319" cy="911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315764" y="3753708"/>
            <a:ext cx="461319" cy="9116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15764" y="4665362"/>
            <a:ext cx="461319" cy="911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315764" y="5577016"/>
            <a:ext cx="461319" cy="8237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328755" y="1930400"/>
            <a:ext cx="461319" cy="447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048696" y="1561068"/>
            <a:ext cx="950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gender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328755" y="1930400"/>
            <a:ext cx="461319" cy="9116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328755" y="2842054"/>
            <a:ext cx="461319" cy="911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328755" y="3753708"/>
            <a:ext cx="461319" cy="9116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328755" y="4665362"/>
            <a:ext cx="461319" cy="911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328755" y="5577016"/>
            <a:ext cx="461319" cy="8237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333508" y="1930400"/>
            <a:ext cx="461319" cy="447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999121" y="1561068"/>
            <a:ext cx="112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dirty="0" err="1" smtClean="0"/>
              <a:t>zip_code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33508" y="1930400"/>
            <a:ext cx="461319" cy="9116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33508" y="2842054"/>
            <a:ext cx="461319" cy="911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333508" y="3753708"/>
            <a:ext cx="461319" cy="9116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333508" y="4665362"/>
            <a:ext cx="461319" cy="911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333508" y="5577016"/>
            <a:ext cx="461319" cy="8237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328983" y="1930400"/>
            <a:ext cx="461319" cy="447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196060" y="156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ID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328983" y="1930400"/>
            <a:ext cx="461319" cy="9116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328983" y="2842054"/>
            <a:ext cx="461319" cy="911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328983" y="3753708"/>
            <a:ext cx="461319" cy="9116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328983" y="4665362"/>
            <a:ext cx="461319" cy="911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328983" y="5577016"/>
            <a:ext cx="461319" cy="8237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1216910" y="3303373"/>
            <a:ext cx="3682314" cy="189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ular Callout 43"/>
          <p:cNvSpPr/>
          <p:nvPr/>
        </p:nvSpPr>
        <p:spPr>
          <a:xfrm>
            <a:off x="5327591" y="2627870"/>
            <a:ext cx="3048791" cy="864973"/>
          </a:xfrm>
          <a:prstGeom prst="wedgeRectCallout">
            <a:avLst>
              <a:gd name="adj1" fmla="val -63541"/>
              <a:gd name="adj2" fmla="val 36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 row of data is always stored in a single JVM</a:t>
            </a:r>
            <a:endParaRPr lang="en-US" sz="2400" dirty="0"/>
          </a:p>
        </p:txBody>
      </p:sp>
      <p:sp>
        <p:nvSpPr>
          <p:cNvPr id="45" name="Rectangular Callout 44"/>
          <p:cNvSpPr/>
          <p:nvPr/>
        </p:nvSpPr>
        <p:spPr>
          <a:xfrm>
            <a:off x="5318207" y="1416908"/>
            <a:ext cx="3058175" cy="513492"/>
          </a:xfrm>
          <a:prstGeom prst="wedgeRectCallout">
            <a:avLst>
              <a:gd name="adj1" fmla="val -66740"/>
              <a:gd name="adj2" fmla="val 12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Distributed data frame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5327591" y="4389828"/>
            <a:ext cx="3443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Similar to R data frame</a:t>
            </a:r>
          </a:p>
          <a:p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Adding and removing</a:t>
            </a:r>
            <a:br>
              <a:rPr lang="en-US" sz="2400" dirty="0" smtClean="0"/>
            </a:br>
            <a:r>
              <a:rPr lang="en-US" sz="2400" dirty="0" smtClean="0"/>
              <a:t>columns is cheap</a:t>
            </a: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682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G_058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4" t="31482" r="11944"/>
          <a:stretch/>
        </p:blipFill>
        <p:spPr>
          <a:xfrm rot="10800000">
            <a:off x="1079500" y="1104899"/>
            <a:ext cx="6959600" cy="469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61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Fork/Join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05449" y="2270897"/>
            <a:ext cx="1037968" cy="873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70206" y="2754183"/>
            <a:ext cx="708454" cy="304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67481" y="3576595"/>
            <a:ext cx="1037968" cy="873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32238" y="4059881"/>
            <a:ext cx="708454" cy="304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443417" y="3576595"/>
            <a:ext cx="1037968" cy="873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608174" y="4059881"/>
            <a:ext cx="708454" cy="304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405449" y="4874054"/>
            <a:ext cx="1037968" cy="873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570206" y="5357340"/>
            <a:ext cx="708454" cy="304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481385" y="4874054"/>
            <a:ext cx="1037968" cy="873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646142" y="5357340"/>
            <a:ext cx="708454" cy="304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240692" y="3218248"/>
            <a:ext cx="164757" cy="28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43417" y="3218248"/>
            <a:ext cx="164757" cy="28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361038" y="4519827"/>
            <a:ext cx="164756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481385" y="4519827"/>
            <a:ext cx="164757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ular Callout 2"/>
          <p:cNvSpPr/>
          <p:nvPr/>
        </p:nvSpPr>
        <p:spPr>
          <a:xfrm>
            <a:off x="4876800" y="1732691"/>
            <a:ext cx="3196281" cy="815546"/>
          </a:xfrm>
          <a:prstGeom prst="wedgeRectCallout">
            <a:avLst>
              <a:gd name="adj1" fmla="val -63617"/>
              <a:gd name="adj2" fmla="val 1554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Task is distributed in a tree</a:t>
            </a:r>
            <a:r>
              <a:rPr lang="en-US" sz="2400" dirty="0"/>
              <a:t> </a:t>
            </a:r>
            <a:r>
              <a:rPr lang="en-US" sz="2400" dirty="0" smtClean="0"/>
              <a:t>pattern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838679" y="3144108"/>
            <a:ext cx="3198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Results are reduced at each inner node</a:t>
            </a:r>
          </a:p>
          <a:p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Returns with a single</a:t>
            </a:r>
            <a:br>
              <a:rPr lang="en-US" sz="2400" dirty="0" smtClean="0"/>
            </a:br>
            <a:r>
              <a:rPr lang="en-US" sz="2400" dirty="0" smtClean="0"/>
              <a:t>result when all subtasks done</a:t>
            </a:r>
            <a:endParaRPr lang="en-US" sz="2400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833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Fork/Join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91887" y="1789155"/>
            <a:ext cx="1037968" cy="873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56644" y="2272441"/>
            <a:ext cx="708454" cy="304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58438" y="1771306"/>
            <a:ext cx="4975654" cy="3311611"/>
          </a:xfrm>
          <a:prstGeom prst="roundRect">
            <a:avLst>
              <a:gd name="adj" fmla="val 39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     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92038" y="2391890"/>
            <a:ext cx="708454" cy="304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350629" y="2952749"/>
            <a:ext cx="708454" cy="304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866394" y="2957555"/>
            <a:ext cx="708454" cy="304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16038" y="3660517"/>
            <a:ext cx="708454" cy="304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092038" y="3670128"/>
            <a:ext cx="708454" cy="304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45616" y="3617955"/>
            <a:ext cx="930876" cy="3377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chunk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35299" y="4525490"/>
            <a:ext cx="930876" cy="3377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chunk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71407" y="4525490"/>
            <a:ext cx="930876" cy="3377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chunk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059083" y="2721059"/>
            <a:ext cx="51488" cy="19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788134" y="2726552"/>
            <a:ext cx="78260" cy="23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58371" y="3377856"/>
            <a:ext cx="78260" cy="23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800492" y="3329458"/>
            <a:ext cx="65902" cy="279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093832" y="4061081"/>
            <a:ext cx="243013" cy="397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995129" y="4061081"/>
            <a:ext cx="360863" cy="397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276492" y="3291530"/>
            <a:ext cx="354227" cy="292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ight Arrow 33"/>
          <p:cNvSpPr/>
          <p:nvPr/>
        </p:nvSpPr>
        <p:spPr>
          <a:xfrm>
            <a:off x="1971958" y="1932459"/>
            <a:ext cx="846437" cy="64478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21553" y="5366001"/>
            <a:ext cx="6715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 each node the task is parallelized using Fork/Join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74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1215106" y="1676580"/>
            <a:ext cx="3965394" cy="1175800"/>
          </a:xfrm>
          <a:prstGeom prst="roundRect">
            <a:avLst/>
          </a:prstGeom>
          <a:solidFill>
            <a:schemeClr val="accent4">
              <a:lumMod val="75000"/>
              <a:alpha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H2O’s GLM Fit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3323" y="1777466"/>
            <a:ext cx="742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29033" y="2184412"/>
            <a:ext cx="381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ymbol" charset="2"/>
                <a:cs typeface="Symbol" charset="2"/>
              </a:rPr>
              <a:t>b</a:t>
            </a:r>
            <a:endParaRPr lang="en-US" sz="2800" dirty="0">
              <a:latin typeface="Symbol" charset="2"/>
              <a:cs typeface="Symbol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5106" y="1748366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215106" y="2202300"/>
            <a:ext cx="416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</a:t>
            </a:r>
            <a:endParaRPr lang="en-US" sz="2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55803" y="2275811"/>
            <a:ext cx="325960" cy="471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68948" y="1974200"/>
            <a:ext cx="3713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log_likelihood</a:t>
            </a:r>
            <a:r>
              <a:rPr lang="en-US" sz="2800" dirty="0" smtClean="0"/>
              <a:t>(family, </a:t>
            </a:r>
            <a:r>
              <a:rPr lang="en-US" sz="2800" dirty="0" smtClean="0">
                <a:latin typeface="Symbol" charset="2"/>
                <a:cs typeface="Symbol" charset="2"/>
              </a:rPr>
              <a:t>b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27853" y="1677613"/>
            <a:ext cx="4179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(</a:t>
            </a:r>
            <a:endParaRPr lang="en-US" sz="6000" dirty="0"/>
          </a:p>
        </p:txBody>
      </p:sp>
      <p:sp>
        <p:nvSpPr>
          <p:cNvPr id="13" name="TextBox 12"/>
          <p:cNvSpPr txBox="1"/>
          <p:nvPr/>
        </p:nvSpPr>
        <p:spPr>
          <a:xfrm>
            <a:off x="5153667" y="1969226"/>
            <a:ext cx="36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360410" y="1676580"/>
            <a:ext cx="4179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89619" y="1972440"/>
            <a:ext cx="1279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ymbol" charset="2"/>
                <a:cs typeface="Symbol" charset="2"/>
              </a:rPr>
              <a:t>l</a:t>
            </a:r>
            <a:r>
              <a:rPr lang="en-US" sz="2800" dirty="0" smtClean="0"/>
              <a:t>(</a:t>
            </a:r>
            <a:r>
              <a:rPr lang="en-US" sz="2800" dirty="0" smtClean="0">
                <a:latin typeface="Symbol" charset="2"/>
                <a:cs typeface="Symbol" charset="2"/>
              </a:rPr>
              <a:t>a</a:t>
            </a:r>
            <a:r>
              <a:rPr lang="en-US" sz="2800" dirty="0" smtClean="0"/>
              <a:t>  </a:t>
            </a:r>
            <a:r>
              <a:rPr lang="en-US" sz="2800" dirty="0" smtClean="0">
                <a:latin typeface="Symbol" charset="2"/>
                <a:cs typeface="Symbol" charset="2"/>
              </a:rPr>
              <a:t>b</a:t>
            </a:r>
            <a:r>
              <a:rPr lang="en-US" sz="2800" dirty="0" smtClean="0"/>
              <a:t> 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210201" y="2021260"/>
            <a:ext cx="0" cy="52793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46019" y="2022804"/>
            <a:ext cx="0" cy="52793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76901" y="2019716"/>
            <a:ext cx="0" cy="52793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12719" y="2021260"/>
            <a:ext cx="0" cy="52793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68402" y="1967841"/>
            <a:ext cx="36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7739673" y="1942757"/>
            <a:ext cx="693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ymbol" charset="2"/>
                <a:cs typeface="Symbol" charset="2"/>
              </a:rPr>
              <a:t>b</a:t>
            </a:r>
            <a:r>
              <a:rPr lang="en-US" sz="2800" dirty="0" smtClean="0"/>
              <a:t> 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761788" y="1991577"/>
            <a:ext cx="0" cy="52793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797606" y="1993121"/>
            <a:ext cx="0" cy="52793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046630" y="1990033"/>
            <a:ext cx="0" cy="52793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082448" y="1991577"/>
            <a:ext cx="0" cy="52793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91206" y="1731511"/>
            <a:ext cx="70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1-</a:t>
            </a:r>
            <a:r>
              <a:rPr lang="en-US" sz="2800" dirty="0" smtClean="0">
                <a:latin typeface="Symbol" charset="2"/>
                <a:cs typeface="Symbol" charset="2"/>
              </a:rPr>
              <a:t>a</a:t>
            </a:r>
            <a:endParaRPr lang="en-US" sz="2800" dirty="0">
              <a:latin typeface="Symbol" charset="2"/>
              <a:cs typeface="Symbol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72626" y="2185445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7031903" y="2254731"/>
            <a:ext cx="662415" cy="42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489619" y="1678967"/>
            <a:ext cx="2875256" cy="1175800"/>
          </a:xfrm>
          <a:prstGeom prst="roundRect">
            <a:avLst/>
          </a:prstGeom>
          <a:solidFill>
            <a:schemeClr val="accent5">
              <a:lumMod val="75000"/>
              <a:alpha val="23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361167" y="3051298"/>
            <a:ext cx="1664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Classic GLM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00788" y="3042354"/>
            <a:ext cx="1971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Regularization</a:t>
            </a:r>
          </a:p>
          <a:p>
            <a:r>
              <a:rPr lang="en-US" sz="2400" dirty="0" smtClean="0"/>
              <a:t>penalty</a:t>
            </a:r>
            <a:endParaRPr lang="en-US" sz="2400" dirty="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57110" y="4873158"/>
            <a:ext cx="5537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E(y) = link</a:t>
            </a:r>
            <a:r>
              <a:rPr lang="en-US" sz="2800" baseline="30000" dirty="0" smtClean="0"/>
              <a:t>-1</a:t>
            </a:r>
            <a:r>
              <a:rPr lang="en-US" sz="2800" dirty="0" smtClean="0"/>
              <a:t>(</a:t>
            </a:r>
            <a:r>
              <a:rPr lang="en-US" sz="2800" dirty="0" smtClean="0">
                <a:latin typeface="Symbol" charset="2"/>
                <a:cs typeface="Symbol" charset="2"/>
              </a:rPr>
              <a:t>b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+ </a:t>
            </a:r>
            <a:r>
              <a:rPr lang="en-US" sz="2800" dirty="0" smtClean="0">
                <a:latin typeface="Symbol" charset="2"/>
                <a:cs typeface="Symbol" charset="2"/>
              </a:rPr>
              <a:t>b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+ </a:t>
            </a:r>
            <a:r>
              <a:rPr lang="en-US" sz="2800" dirty="0" smtClean="0">
                <a:latin typeface="Symbol" charset="2"/>
                <a:cs typeface="Symbol" charset="2"/>
              </a:rPr>
              <a:t>b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+ … </a:t>
            </a:r>
            <a:r>
              <a:rPr lang="en-US" sz="2800" dirty="0" err="1" smtClean="0">
                <a:latin typeface="Symbol" charset="2"/>
                <a:cs typeface="Symbol" charset="2"/>
              </a:rPr>
              <a:t>b</a:t>
            </a:r>
            <a:r>
              <a:rPr lang="en-US" sz="2800" baseline="-25000" dirty="0" err="1" smtClean="0"/>
              <a:t>n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Down Arrow 2"/>
          <p:cNvSpPr/>
          <p:nvPr/>
        </p:nvSpPr>
        <p:spPr>
          <a:xfrm>
            <a:off x="4087528" y="3723938"/>
            <a:ext cx="1339141" cy="978408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036635" y="5697878"/>
            <a:ext cx="3548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Model interpretability</a:t>
            </a:r>
            <a:endParaRPr lang="en-US" sz="2800" b="1" i="1" baseline="-25000" dirty="0"/>
          </a:p>
        </p:txBody>
      </p:sp>
    </p:spTree>
    <p:extLst>
      <p:ext uri="{BB962C8B-B14F-4D97-AF65-F5344CB8AC3E}">
        <p14:creationId xmlns:p14="http://schemas.microsoft.com/office/powerpoint/2010/main" val="2589991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H2O’s GLM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836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Support for various GLM families</a:t>
            </a:r>
          </a:p>
          <a:p>
            <a:pPr lvl="1"/>
            <a:r>
              <a:rPr lang="en-US" dirty="0" smtClean="0"/>
              <a:t>Gaussian (numeric regression)</a:t>
            </a:r>
          </a:p>
          <a:p>
            <a:pPr lvl="1"/>
            <a:r>
              <a:rPr lang="en-US" dirty="0" smtClean="0"/>
              <a:t>Binomial (binary classification / logistic regression)</a:t>
            </a:r>
          </a:p>
          <a:p>
            <a:pPr lvl="1"/>
            <a:r>
              <a:rPr lang="en-US" dirty="0" smtClean="0"/>
              <a:t>Poisson</a:t>
            </a:r>
          </a:p>
          <a:p>
            <a:pPr lvl="1"/>
            <a:r>
              <a:rPr lang="en-US" dirty="0" smtClean="0"/>
              <a:t>Gamma</a:t>
            </a:r>
            <a:endParaRPr lang="en-US" dirty="0"/>
          </a:p>
          <a:p>
            <a:r>
              <a:rPr lang="en-US" dirty="0" smtClean="0"/>
              <a:t>Regularization</a:t>
            </a:r>
          </a:p>
          <a:p>
            <a:pPr lvl="1"/>
            <a:r>
              <a:rPr lang="en-US" dirty="0" smtClean="0"/>
              <a:t>L1 (Lasso) (+ Strong rules)</a:t>
            </a:r>
          </a:p>
          <a:p>
            <a:pPr lvl="1"/>
            <a:r>
              <a:rPr lang="en-US" dirty="0" smtClean="0"/>
              <a:t>L2 (Ridge regression)</a:t>
            </a:r>
          </a:p>
          <a:p>
            <a:pPr lvl="1"/>
            <a:r>
              <a:rPr lang="en-US" dirty="0" smtClean="0"/>
              <a:t>Elastic-net</a:t>
            </a:r>
            <a:endParaRPr lang="en-US" dirty="0"/>
          </a:p>
          <a:p>
            <a:r>
              <a:rPr lang="en-US" dirty="0" smtClean="0"/>
              <a:t>Automatic and efficient handling of categorical variables</a:t>
            </a:r>
          </a:p>
          <a:p>
            <a:r>
              <a:rPr lang="en-US" dirty="0" smtClean="0"/>
              <a:t>Efficient </a:t>
            </a:r>
            <a:r>
              <a:rPr lang="en-US" dirty="0"/>
              <a:t>distributed n-fold cross </a:t>
            </a:r>
            <a:r>
              <a:rPr lang="en-US" dirty="0" smtClean="0"/>
              <a:t>validation</a:t>
            </a:r>
          </a:p>
          <a:p>
            <a:r>
              <a:rPr lang="en-US" dirty="0"/>
              <a:t>Grid search over elastic-net parameter </a:t>
            </a:r>
            <a:r>
              <a:rPr lang="en-US" dirty="0" smtClean="0"/>
              <a:t>α</a:t>
            </a:r>
            <a:endParaRPr lang="en-US" dirty="0"/>
          </a:p>
          <a:p>
            <a:r>
              <a:rPr lang="en-US" dirty="0" smtClean="0"/>
              <a:t>Lambda search for best model</a:t>
            </a:r>
            <a:endParaRPr lang="en-US" dirty="0"/>
          </a:p>
          <a:p>
            <a:r>
              <a:rPr lang="en-US" dirty="0" smtClean="0"/>
              <a:t>Upper </a:t>
            </a:r>
            <a:r>
              <a:rPr lang="en-US" dirty="0"/>
              <a:t>and lower bounds for </a:t>
            </a:r>
            <a:r>
              <a:rPr lang="en-US" dirty="0" smtClean="0"/>
              <a:t>coefficients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7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Input Parameters:</a:t>
            </a:r>
            <a:br>
              <a:rPr lang="en-US" dirty="0" smtClean="0"/>
            </a:br>
            <a:r>
              <a:rPr lang="en-US" dirty="0" smtClean="0"/>
              <a:t>Predictors, Response and Family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3141" y="1475447"/>
            <a:ext cx="7449190" cy="501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Menlo Regular"/>
                <a:cs typeface="Menlo Regular"/>
              </a:rPr>
              <a:t>df</a:t>
            </a:r>
            <a:r>
              <a:rPr lang="en-US" sz="1600" dirty="0">
                <a:latin typeface="Menlo Regular"/>
                <a:cs typeface="Menlo Regular"/>
              </a:rPr>
              <a:t> = iris</a:t>
            </a:r>
          </a:p>
          <a:p>
            <a:r>
              <a:rPr lang="en-US" sz="1600" dirty="0" err="1">
                <a:latin typeface="Menlo Regular"/>
                <a:cs typeface="Menlo Regular"/>
              </a:rPr>
              <a:t>df$is_setosa</a:t>
            </a:r>
            <a:r>
              <a:rPr lang="en-US" sz="1600" dirty="0">
                <a:latin typeface="Menlo Regular"/>
                <a:cs typeface="Menlo Regular"/>
              </a:rPr>
              <a:t> = </a:t>
            </a:r>
            <a:r>
              <a:rPr lang="en-US" sz="1600" dirty="0" err="1">
                <a:latin typeface="Menlo Regular"/>
                <a:cs typeface="Menlo Regular"/>
              </a:rPr>
              <a:t>df$Species</a:t>
            </a:r>
            <a:r>
              <a:rPr lang="en-US" sz="1600" dirty="0">
                <a:latin typeface="Menlo Regular"/>
                <a:cs typeface="Menlo Regular"/>
              </a:rPr>
              <a:t> == '</a:t>
            </a:r>
            <a:r>
              <a:rPr lang="en-US" sz="1600" dirty="0" err="1">
                <a:latin typeface="Menlo Regular"/>
                <a:cs typeface="Menlo Regular"/>
              </a:rPr>
              <a:t>setosa</a:t>
            </a:r>
            <a:r>
              <a:rPr lang="en-US" sz="1600" dirty="0">
                <a:latin typeface="Menlo Regular"/>
                <a:cs typeface="Menlo Regular"/>
              </a:rPr>
              <a:t>'</a:t>
            </a:r>
          </a:p>
          <a:p>
            <a:endParaRPr lang="en-US" sz="1600" dirty="0">
              <a:latin typeface="Menlo Regular"/>
              <a:cs typeface="Menlo Regular"/>
            </a:endParaRPr>
          </a:p>
          <a:p>
            <a:r>
              <a:rPr lang="en-US" sz="1600" dirty="0">
                <a:latin typeface="Menlo Regular"/>
                <a:cs typeface="Menlo Regular"/>
              </a:rPr>
              <a:t>library(h2o)</a:t>
            </a:r>
          </a:p>
          <a:p>
            <a:r>
              <a:rPr lang="en-US" sz="1600" dirty="0">
                <a:latin typeface="Menlo Regular"/>
                <a:cs typeface="Menlo Regular"/>
              </a:rPr>
              <a:t>h = h2o.init()</a:t>
            </a:r>
          </a:p>
          <a:p>
            <a:r>
              <a:rPr lang="en-US" sz="1600" dirty="0">
                <a:latin typeface="Menlo Regular"/>
                <a:cs typeface="Menlo Regular"/>
              </a:rPr>
              <a:t>h2odf = as.h2o(h, </a:t>
            </a:r>
            <a:r>
              <a:rPr lang="en-US" sz="1600" dirty="0" err="1">
                <a:latin typeface="Menlo Regular"/>
                <a:cs typeface="Menlo Regular"/>
              </a:rPr>
              <a:t>df</a:t>
            </a:r>
            <a:r>
              <a:rPr lang="en-US" sz="1600" dirty="0">
                <a:latin typeface="Menlo Regular"/>
                <a:cs typeface="Menlo Regular"/>
              </a:rPr>
              <a:t>)</a:t>
            </a:r>
          </a:p>
          <a:p>
            <a:endParaRPr lang="en-US" sz="1600" dirty="0">
              <a:latin typeface="Menlo Regular"/>
              <a:cs typeface="Menlo Regular"/>
            </a:endParaRPr>
          </a:p>
          <a:p>
            <a:r>
              <a:rPr lang="en-US" sz="1600" dirty="0">
                <a:latin typeface="Menlo Regular"/>
                <a:cs typeface="Menlo Regular"/>
              </a:rPr>
              <a:t># Y is a T/F value</a:t>
            </a:r>
          </a:p>
          <a:p>
            <a:r>
              <a:rPr lang="en-US" sz="1600" dirty="0">
                <a:latin typeface="Menlo Regular"/>
                <a:cs typeface="Menlo Regular"/>
              </a:rPr>
              <a:t>y = '</a:t>
            </a:r>
            <a:r>
              <a:rPr lang="en-US" sz="1600" dirty="0" err="1">
                <a:latin typeface="Menlo Regular"/>
                <a:cs typeface="Menlo Regular"/>
              </a:rPr>
              <a:t>is_setosa</a:t>
            </a:r>
            <a:r>
              <a:rPr lang="en-US" sz="1600" dirty="0">
                <a:latin typeface="Menlo Regular"/>
                <a:cs typeface="Menlo Regular"/>
              </a:rPr>
              <a:t>'</a:t>
            </a:r>
          </a:p>
          <a:p>
            <a:r>
              <a:rPr lang="en-US" sz="1600" dirty="0">
                <a:latin typeface="Menlo Regular"/>
                <a:cs typeface="Menlo Regular"/>
              </a:rPr>
              <a:t>x = c("</a:t>
            </a:r>
            <a:r>
              <a:rPr lang="en-US" sz="1600" dirty="0" err="1">
                <a:latin typeface="Menlo Regular"/>
                <a:cs typeface="Menlo Regular"/>
              </a:rPr>
              <a:t>Sepal.Length</a:t>
            </a:r>
            <a:r>
              <a:rPr lang="en-US" sz="1600" dirty="0">
                <a:latin typeface="Menlo Regular"/>
                <a:cs typeface="Menlo Regular"/>
              </a:rPr>
              <a:t>", "</a:t>
            </a:r>
            <a:r>
              <a:rPr lang="en-US" sz="1600" dirty="0" err="1">
                <a:latin typeface="Menlo Regular"/>
                <a:cs typeface="Menlo Regular"/>
              </a:rPr>
              <a:t>Sepal.Width</a:t>
            </a:r>
            <a:r>
              <a:rPr lang="en-US" sz="1600" dirty="0">
                <a:latin typeface="Menlo Regular"/>
                <a:cs typeface="Menlo Regular"/>
              </a:rPr>
              <a:t>",</a:t>
            </a:r>
          </a:p>
          <a:p>
            <a:r>
              <a:rPr lang="en-US" sz="1600" dirty="0">
                <a:latin typeface="Menlo Regular"/>
                <a:cs typeface="Menlo Regular"/>
              </a:rPr>
              <a:t>      "</a:t>
            </a:r>
            <a:r>
              <a:rPr lang="en-US" sz="1600" dirty="0" err="1">
                <a:latin typeface="Menlo Regular"/>
                <a:cs typeface="Menlo Regular"/>
              </a:rPr>
              <a:t>Petal.Length</a:t>
            </a:r>
            <a:r>
              <a:rPr lang="en-US" sz="1600" dirty="0">
                <a:latin typeface="Menlo Regular"/>
                <a:cs typeface="Menlo Regular"/>
              </a:rPr>
              <a:t>", "</a:t>
            </a:r>
            <a:r>
              <a:rPr lang="en-US" sz="1600" dirty="0" err="1">
                <a:latin typeface="Menlo Regular"/>
                <a:cs typeface="Menlo Regular"/>
              </a:rPr>
              <a:t>Petal.Width</a:t>
            </a:r>
            <a:r>
              <a:rPr lang="en-US" sz="1600" dirty="0">
                <a:latin typeface="Menlo Regular"/>
                <a:cs typeface="Menlo Regular"/>
              </a:rPr>
              <a:t>")</a:t>
            </a:r>
          </a:p>
          <a:p>
            <a:r>
              <a:rPr lang="en-US" sz="1600" dirty="0" err="1">
                <a:latin typeface="Menlo Regular"/>
                <a:cs typeface="Menlo Regular"/>
              </a:rPr>
              <a:t>binary_classification_model</a:t>
            </a:r>
            <a:r>
              <a:rPr lang="en-US" sz="1600" dirty="0">
                <a:latin typeface="Menlo Regular"/>
                <a:cs typeface="Menlo Regular"/>
              </a:rPr>
              <a:t> =</a:t>
            </a:r>
          </a:p>
          <a:p>
            <a:r>
              <a:rPr lang="en-US" sz="1600" dirty="0">
                <a:latin typeface="Menlo Regular"/>
                <a:cs typeface="Menlo Regular"/>
              </a:rPr>
              <a:t>  h2o.glm(data = h2odf, y = y, x = x, family = "binomial")</a:t>
            </a:r>
          </a:p>
          <a:p>
            <a:endParaRPr lang="en-US" sz="1600" dirty="0">
              <a:latin typeface="Menlo Regular"/>
              <a:cs typeface="Menlo Regular"/>
            </a:endParaRPr>
          </a:p>
          <a:p>
            <a:r>
              <a:rPr lang="en-US" sz="1600" dirty="0">
                <a:latin typeface="Menlo Regular"/>
                <a:cs typeface="Menlo Regular"/>
              </a:rPr>
              <a:t># Y is a real value</a:t>
            </a:r>
          </a:p>
          <a:p>
            <a:r>
              <a:rPr lang="en-US" sz="1600" dirty="0">
                <a:latin typeface="Menlo Regular"/>
                <a:cs typeface="Menlo Regular"/>
              </a:rPr>
              <a:t>y = '</a:t>
            </a:r>
            <a:r>
              <a:rPr lang="en-US" sz="1600" dirty="0" err="1">
                <a:latin typeface="Menlo Regular"/>
                <a:cs typeface="Menlo Regular"/>
              </a:rPr>
              <a:t>Sepal.Length</a:t>
            </a:r>
            <a:r>
              <a:rPr lang="en-US" sz="1600" dirty="0">
                <a:latin typeface="Menlo Regular"/>
                <a:cs typeface="Menlo Regular"/>
              </a:rPr>
              <a:t>'</a:t>
            </a:r>
          </a:p>
          <a:p>
            <a:r>
              <a:rPr lang="en-US" sz="1600" dirty="0">
                <a:latin typeface="Menlo Regular"/>
                <a:cs typeface="Menlo Regular"/>
              </a:rPr>
              <a:t>x = c("</a:t>
            </a:r>
            <a:r>
              <a:rPr lang="en-US" sz="1600" dirty="0" err="1">
                <a:latin typeface="Menlo Regular"/>
                <a:cs typeface="Menlo Regular"/>
              </a:rPr>
              <a:t>Sepal.Width</a:t>
            </a:r>
            <a:r>
              <a:rPr lang="en-US" sz="1600" dirty="0">
                <a:latin typeface="Menlo Regular"/>
                <a:cs typeface="Menlo Regular"/>
              </a:rPr>
              <a:t>",</a:t>
            </a:r>
          </a:p>
          <a:p>
            <a:r>
              <a:rPr lang="en-US" sz="1600" dirty="0">
                <a:latin typeface="Menlo Regular"/>
                <a:cs typeface="Menlo Regular"/>
              </a:rPr>
              <a:t>      "</a:t>
            </a:r>
            <a:r>
              <a:rPr lang="en-US" sz="1600" dirty="0" err="1">
                <a:latin typeface="Menlo Regular"/>
                <a:cs typeface="Menlo Regular"/>
              </a:rPr>
              <a:t>Petal.Length</a:t>
            </a:r>
            <a:r>
              <a:rPr lang="en-US" sz="1600" dirty="0">
                <a:latin typeface="Menlo Regular"/>
                <a:cs typeface="Menlo Regular"/>
              </a:rPr>
              <a:t>", "</a:t>
            </a:r>
            <a:r>
              <a:rPr lang="en-US" sz="1600" dirty="0" err="1">
                <a:latin typeface="Menlo Regular"/>
                <a:cs typeface="Menlo Regular"/>
              </a:rPr>
              <a:t>Petal.Width</a:t>
            </a:r>
            <a:r>
              <a:rPr lang="en-US" sz="1600" dirty="0">
                <a:latin typeface="Menlo Regular"/>
                <a:cs typeface="Menlo Regular"/>
              </a:rPr>
              <a:t>")</a:t>
            </a:r>
          </a:p>
          <a:p>
            <a:r>
              <a:rPr lang="en-US" sz="1600" dirty="0" err="1">
                <a:latin typeface="Menlo Regular"/>
                <a:cs typeface="Menlo Regular"/>
              </a:rPr>
              <a:t>numeric_regression_model</a:t>
            </a:r>
            <a:r>
              <a:rPr lang="en-US" sz="1600" dirty="0">
                <a:latin typeface="Menlo Regular"/>
                <a:cs typeface="Menlo Regular"/>
              </a:rPr>
              <a:t> =</a:t>
            </a:r>
          </a:p>
          <a:p>
            <a:r>
              <a:rPr lang="en-US" sz="1600" dirty="0">
                <a:latin typeface="Menlo Regular"/>
                <a:cs typeface="Menlo Regular"/>
              </a:rPr>
              <a:t>  h2o.glm(data = h2odf, y = y, x = x, family = "</a:t>
            </a:r>
            <a:r>
              <a:rPr lang="en-US" sz="1600" dirty="0" err="1">
                <a:latin typeface="Menlo Regular"/>
                <a:cs typeface="Menlo Regular"/>
              </a:rPr>
              <a:t>gaussian</a:t>
            </a:r>
            <a:r>
              <a:rPr lang="en-US" sz="1600" dirty="0">
                <a:latin typeface="Menlo Regular"/>
                <a:cs typeface="Menlo Regular"/>
              </a:rPr>
              <a:t>")</a:t>
            </a:r>
            <a:endParaRPr lang="en-US" sz="1600" dirty="0" smtClean="0">
              <a:latin typeface="Menlo Regular"/>
              <a:cs typeface="Menlo Regular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24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Input Parameters:</a:t>
            </a:r>
            <a:br>
              <a:rPr lang="en-US" dirty="0" smtClean="0"/>
            </a:br>
            <a:r>
              <a:rPr lang="en-US" dirty="0" smtClean="0"/>
              <a:t>Number of iterations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910" y="1881932"/>
            <a:ext cx="7781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# Specify maximum number of IRLSM iterations</a:t>
            </a:r>
          </a:p>
          <a:p>
            <a:r>
              <a:rPr lang="en-US" dirty="0" smtClean="0">
                <a:latin typeface="Menlo Regular"/>
                <a:cs typeface="Menlo Regular"/>
              </a:rPr>
              <a:t># (default is 100)</a:t>
            </a:r>
          </a:p>
          <a:p>
            <a:endParaRPr lang="en-US" dirty="0" smtClean="0">
              <a:latin typeface="Menlo Regular"/>
              <a:cs typeface="Menlo Regular"/>
            </a:endParaRPr>
          </a:p>
          <a:p>
            <a:r>
              <a:rPr lang="en-US" dirty="0" smtClean="0">
                <a:latin typeface="Menlo Regular"/>
                <a:cs typeface="Menlo Regular"/>
              </a:rPr>
              <a:t>h2o.glm(…, </a:t>
            </a:r>
            <a:r>
              <a:rPr lang="en-US" dirty="0" err="1" smtClean="0">
                <a:latin typeface="Menlo Regular"/>
                <a:cs typeface="Menlo Regular"/>
              </a:rPr>
              <a:t>iter.max</a:t>
            </a:r>
            <a:r>
              <a:rPr lang="en-US" dirty="0" smtClean="0">
                <a:latin typeface="Menlo Regular"/>
                <a:cs typeface="Menlo Regular"/>
              </a:rPr>
              <a:t> = 50)</a:t>
            </a:r>
            <a:endParaRPr lang="en-US" dirty="0">
              <a:latin typeface="Menlo Regular"/>
              <a:cs typeface="Menlo Regular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5716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Input Parameters:</a:t>
            </a:r>
            <a:br>
              <a:rPr lang="en-US" dirty="0" smtClean="0"/>
            </a:br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3056" y="1861716"/>
            <a:ext cx="77811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# Enable </a:t>
            </a:r>
            <a:r>
              <a:rPr lang="en-US" dirty="0" err="1" smtClean="0">
                <a:latin typeface="Menlo Regular"/>
                <a:cs typeface="Menlo Regular"/>
              </a:rPr>
              <a:t>lambda_search</a:t>
            </a:r>
            <a:endParaRPr lang="en-US" dirty="0" smtClean="0">
              <a:latin typeface="Menlo Regular"/>
              <a:cs typeface="Menlo Regular"/>
            </a:endParaRPr>
          </a:p>
          <a:p>
            <a:r>
              <a:rPr lang="en-US" dirty="0" smtClean="0">
                <a:latin typeface="Menlo Regular"/>
                <a:cs typeface="Menlo Regular"/>
              </a:rPr>
              <a:t>h2o.glm(…, </a:t>
            </a:r>
            <a:r>
              <a:rPr lang="en-US" dirty="0" err="1" smtClean="0">
                <a:latin typeface="Menlo Regular"/>
                <a:cs typeface="Menlo Regular"/>
              </a:rPr>
              <a:t>lambda_search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>
                <a:latin typeface="Menlo Regular"/>
                <a:cs typeface="Menlo Regular"/>
              </a:rPr>
              <a:t>= </a:t>
            </a:r>
            <a:r>
              <a:rPr lang="en-US" dirty="0" smtClean="0">
                <a:latin typeface="Menlo Regular"/>
                <a:cs typeface="Menlo Regular"/>
              </a:rPr>
              <a:t>TRUE)</a:t>
            </a:r>
          </a:p>
          <a:p>
            <a:endParaRPr lang="en-US" dirty="0">
              <a:latin typeface="Menlo Regular"/>
              <a:cs typeface="Menlo Regular"/>
            </a:endParaRPr>
          </a:p>
          <a:p>
            <a:r>
              <a:rPr lang="en-US" dirty="0" smtClean="0">
                <a:latin typeface="Menlo Regular"/>
                <a:cs typeface="Menlo Regular"/>
              </a:rPr>
              <a:t># Enable </a:t>
            </a:r>
            <a:r>
              <a:rPr lang="en-US" dirty="0" err="1" smtClean="0">
                <a:latin typeface="Menlo Regular"/>
                <a:cs typeface="Menlo Regular"/>
              </a:rPr>
              <a:t>strong_rules</a:t>
            </a:r>
            <a:r>
              <a:rPr lang="en-US" dirty="0" smtClean="0">
                <a:latin typeface="Menlo Regular"/>
                <a:cs typeface="Menlo Regular"/>
              </a:rPr>
              <a:t> (requires </a:t>
            </a:r>
            <a:r>
              <a:rPr lang="en-US" dirty="0" err="1" smtClean="0">
                <a:latin typeface="Menlo Regular"/>
                <a:cs typeface="Menlo Regular"/>
              </a:rPr>
              <a:t>lambda_search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</a:p>
          <a:p>
            <a:r>
              <a:rPr lang="en-US" dirty="0">
                <a:latin typeface="Menlo Regular"/>
                <a:cs typeface="Menlo Regular"/>
              </a:rPr>
              <a:t>h2o.glm</a:t>
            </a:r>
            <a:r>
              <a:rPr lang="en-US" dirty="0" smtClean="0">
                <a:latin typeface="Menlo Regular"/>
                <a:cs typeface="Menlo Regular"/>
              </a:rPr>
              <a:t>(…, </a:t>
            </a:r>
            <a:r>
              <a:rPr lang="en-US" dirty="0" err="1" smtClean="0">
                <a:latin typeface="Menlo Regular"/>
                <a:cs typeface="Menlo Regular"/>
              </a:rPr>
              <a:t>lambda_search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>
                <a:latin typeface="Menlo Regular"/>
                <a:cs typeface="Menlo Regular"/>
              </a:rPr>
              <a:t>= TRUE</a:t>
            </a:r>
            <a:r>
              <a:rPr lang="en-US" dirty="0" smtClean="0">
                <a:latin typeface="Menlo Regular"/>
                <a:cs typeface="Menlo Regular"/>
              </a:rPr>
              <a:t>, </a:t>
            </a:r>
            <a:r>
              <a:rPr lang="en-US" dirty="0" err="1" smtClean="0">
                <a:latin typeface="Menlo Regular"/>
                <a:cs typeface="Menlo Regular"/>
              </a:rPr>
              <a:t>strong_rules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>
                <a:latin typeface="Menlo Regular"/>
                <a:cs typeface="Menlo Regular"/>
              </a:rPr>
              <a:t>= </a:t>
            </a:r>
            <a:r>
              <a:rPr lang="en-US" dirty="0" smtClean="0">
                <a:latin typeface="Menlo Regular"/>
                <a:cs typeface="Menlo Regular"/>
              </a:rPr>
              <a:t>TRUE)</a:t>
            </a:r>
            <a:endParaRPr lang="en-US" dirty="0">
              <a:latin typeface="Menlo Regular"/>
              <a:cs typeface="Menlo Regular"/>
            </a:endParaRPr>
          </a:p>
          <a:p>
            <a:endParaRPr lang="en-US" dirty="0" smtClean="0">
              <a:latin typeface="Menlo Regular"/>
              <a:cs typeface="Menlo Regular"/>
            </a:endParaRPr>
          </a:p>
          <a:p>
            <a:r>
              <a:rPr lang="en-US" dirty="0" smtClean="0">
                <a:latin typeface="Menlo Regular"/>
                <a:cs typeface="Menlo Regular"/>
              </a:rPr>
              <a:t># Specify </a:t>
            </a:r>
            <a:r>
              <a:rPr lang="en-US" dirty="0" err="1" smtClean="0">
                <a:latin typeface="Menlo Regular"/>
                <a:cs typeface="Menlo Regular"/>
              </a:rPr>
              <a:t>max_predictors</a:t>
            </a:r>
            <a:r>
              <a:rPr lang="en-US" dirty="0" smtClean="0">
                <a:latin typeface="Menlo Regular"/>
                <a:cs typeface="Menlo Regular"/>
              </a:rPr>
              <a:t> (requires </a:t>
            </a:r>
            <a:r>
              <a:rPr lang="en-US" dirty="0" err="1" smtClean="0">
                <a:latin typeface="Menlo Regular"/>
                <a:cs typeface="Menlo Regular"/>
              </a:rPr>
              <a:t>lambda_search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</a:p>
          <a:p>
            <a:r>
              <a:rPr lang="en-US" dirty="0" smtClean="0">
                <a:latin typeface="Menlo Regular"/>
                <a:cs typeface="Menlo Regular"/>
              </a:rPr>
              <a:t>h2o.glm(…, </a:t>
            </a:r>
            <a:r>
              <a:rPr lang="en-US" dirty="0" err="1" smtClean="0">
                <a:latin typeface="Menlo Regular"/>
                <a:cs typeface="Menlo Regular"/>
              </a:rPr>
              <a:t>lambda_search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>
                <a:latin typeface="Menlo Regular"/>
                <a:cs typeface="Menlo Regular"/>
              </a:rPr>
              <a:t>= TRUE, </a:t>
            </a:r>
            <a:r>
              <a:rPr lang="en-US" dirty="0" err="1" smtClean="0">
                <a:latin typeface="Menlo Regular"/>
                <a:cs typeface="Menlo Regular"/>
              </a:rPr>
              <a:t>max_predictors</a:t>
            </a:r>
            <a:r>
              <a:rPr lang="en-US" dirty="0" smtClean="0">
                <a:latin typeface="Menlo Regular"/>
                <a:cs typeface="Menlo Regular"/>
              </a:rPr>
              <a:t> = 100)</a:t>
            </a:r>
          </a:p>
          <a:p>
            <a:endParaRPr lang="en-US" dirty="0" smtClean="0">
              <a:latin typeface="Menlo Regular"/>
              <a:cs typeface="Menlo Regular"/>
            </a:endParaRPr>
          </a:p>
          <a:p>
            <a:r>
              <a:rPr lang="en-US" dirty="0" smtClean="0">
                <a:latin typeface="Menlo Regular"/>
                <a:cs typeface="Menlo Regular"/>
              </a:rPr>
              <a:t># Grid search over alpha</a:t>
            </a:r>
          </a:p>
          <a:p>
            <a:r>
              <a:rPr lang="en-US" dirty="0" smtClean="0">
                <a:latin typeface="Menlo Regular"/>
                <a:cs typeface="Menlo Regular"/>
              </a:rPr>
              <a:t>h2o.glm(…, alpha = c(0.05, 0.5, 0.95))</a:t>
            </a:r>
            <a:endParaRPr lang="en-US" dirty="0"/>
          </a:p>
          <a:p>
            <a:endParaRPr lang="en-US" dirty="0" smtClean="0">
              <a:latin typeface="Menlo Regular"/>
              <a:cs typeface="Menlo Regular"/>
            </a:endParaRPr>
          </a:p>
          <a:p>
            <a:r>
              <a:rPr lang="en-US" dirty="0" smtClean="0">
                <a:latin typeface="Menlo Regular"/>
                <a:cs typeface="Menlo Regular"/>
              </a:rPr>
              <a:t># Turn off regularization entirely</a:t>
            </a:r>
          </a:p>
          <a:p>
            <a:r>
              <a:rPr lang="en-US" dirty="0">
                <a:latin typeface="Menlo Regular"/>
                <a:cs typeface="Menlo Regular"/>
              </a:rPr>
              <a:t>h</a:t>
            </a:r>
            <a:r>
              <a:rPr lang="en-US" dirty="0" smtClean="0">
                <a:latin typeface="Menlo Regular"/>
                <a:cs typeface="Menlo Regular"/>
              </a:rPr>
              <a:t>2o.glm(…, lambda = 0)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89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Input Parameters:</a:t>
            </a:r>
            <a:br>
              <a:rPr lang="en-US" dirty="0" smtClean="0"/>
            </a:br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4910" y="1881932"/>
            <a:ext cx="77811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# Specify 5-fold cross validation</a:t>
            </a:r>
          </a:p>
          <a:p>
            <a:endParaRPr lang="en-US" dirty="0" smtClean="0">
              <a:latin typeface="Menlo Regular"/>
              <a:cs typeface="Menlo Regular"/>
            </a:endParaRPr>
          </a:p>
          <a:p>
            <a:r>
              <a:rPr lang="en-US" dirty="0" smtClean="0">
                <a:latin typeface="Menlo Regular"/>
                <a:cs typeface="Menlo Regular"/>
              </a:rPr>
              <a:t>model_with_5folds </a:t>
            </a:r>
            <a:r>
              <a:rPr lang="en-US" dirty="0">
                <a:latin typeface="Menlo Regular"/>
                <a:cs typeface="Menlo Regular"/>
              </a:rPr>
              <a:t>= h2o.glm(data = h2odf, y = y, x = x, family = "binomial", </a:t>
            </a:r>
            <a:r>
              <a:rPr lang="en-US" dirty="0" err="1">
                <a:latin typeface="Menlo Regular"/>
                <a:cs typeface="Menlo Regular"/>
              </a:rPr>
              <a:t>nfolds</a:t>
            </a:r>
            <a:r>
              <a:rPr lang="en-US" dirty="0">
                <a:latin typeface="Menlo Regular"/>
                <a:cs typeface="Menlo Regular"/>
              </a:rPr>
              <a:t> = 5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</a:p>
          <a:p>
            <a:endParaRPr lang="en-US" dirty="0">
              <a:latin typeface="Menlo Regular"/>
              <a:cs typeface="Menlo Regular"/>
            </a:endParaRPr>
          </a:p>
          <a:p>
            <a:r>
              <a:rPr lang="en-US" dirty="0">
                <a:latin typeface="Menlo Regular"/>
                <a:cs typeface="Menlo Regular"/>
              </a:rPr>
              <a:t>print(model_with_5folds@model$auc)</a:t>
            </a:r>
          </a:p>
          <a:p>
            <a:r>
              <a:rPr lang="en-US" dirty="0">
                <a:latin typeface="Menlo Regular"/>
                <a:cs typeface="Menlo Regular"/>
              </a:rPr>
              <a:t>print(model_with_5folds@xval[[1]]@</a:t>
            </a:r>
            <a:r>
              <a:rPr lang="en-US" dirty="0" err="1">
                <a:latin typeface="Menlo Regular"/>
                <a:cs typeface="Menlo Regular"/>
              </a:rPr>
              <a:t>model$auc</a:t>
            </a:r>
            <a:r>
              <a:rPr lang="en-US" dirty="0">
                <a:latin typeface="Menlo Regular"/>
                <a:cs typeface="Menlo Regular"/>
              </a:rPr>
              <a:t>)</a:t>
            </a:r>
          </a:p>
          <a:p>
            <a:r>
              <a:rPr lang="en-US" dirty="0">
                <a:latin typeface="Menlo Regular"/>
                <a:cs typeface="Menlo Regular"/>
              </a:rPr>
              <a:t>print(model_with_5folds@xval[[2]]@</a:t>
            </a:r>
            <a:r>
              <a:rPr lang="en-US" dirty="0" err="1">
                <a:latin typeface="Menlo Regular"/>
                <a:cs typeface="Menlo Regular"/>
              </a:rPr>
              <a:t>model$auc</a:t>
            </a:r>
            <a:r>
              <a:rPr lang="en-US" dirty="0">
                <a:latin typeface="Menlo Regular"/>
                <a:cs typeface="Menlo Regular"/>
              </a:rPr>
              <a:t>)</a:t>
            </a:r>
          </a:p>
          <a:p>
            <a:r>
              <a:rPr lang="en-US" dirty="0">
                <a:latin typeface="Menlo Regular"/>
                <a:cs typeface="Menlo Regular"/>
              </a:rPr>
              <a:t>print(model_with_5folds@xval[[3]]@</a:t>
            </a:r>
            <a:r>
              <a:rPr lang="en-US" dirty="0" err="1">
                <a:latin typeface="Menlo Regular"/>
                <a:cs typeface="Menlo Regular"/>
              </a:rPr>
              <a:t>model$auc</a:t>
            </a:r>
            <a:r>
              <a:rPr lang="en-US" dirty="0">
                <a:latin typeface="Menlo Regular"/>
                <a:cs typeface="Menlo Regular"/>
              </a:rPr>
              <a:t>)</a:t>
            </a:r>
          </a:p>
          <a:p>
            <a:r>
              <a:rPr lang="en-US" dirty="0">
                <a:latin typeface="Menlo Regular"/>
                <a:cs typeface="Menlo Regular"/>
              </a:rPr>
              <a:t>print(model_with_5folds@xval[[4]]@</a:t>
            </a:r>
            <a:r>
              <a:rPr lang="en-US" dirty="0" err="1">
                <a:latin typeface="Menlo Regular"/>
                <a:cs typeface="Menlo Regular"/>
              </a:rPr>
              <a:t>model$auc</a:t>
            </a:r>
            <a:r>
              <a:rPr lang="en-US" dirty="0">
                <a:latin typeface="Menlo Regular"/>
                <a:cs typeface="Menlo Regular"/>
              </a:rPr>
              <a:t>)</a:t>
            </a:r>
          </a:p>
          <a:p>
            <a:r>
              <a:rPr lang="en-US" dirty="0">
                <a:latin typeface="Menlo Regular"/>
                <a:cs typeface="Menlo Regular"/>
              </a:rPr>
              <a:t>print(model_with_5folds@xval[[5]]@</a:t>
            </a:r>
            <a:r>
              <a:rPr lang="en-US" dirty="0" err="1">
                <a:latin typeface="Menlo Regular"/>
                <a:cs typeface="Menlo Regular"/>
              </a:rPr>
              <a:t>model$auc</a:t>
            </a:r>
            <a:r>
              <a:rPr lang="en-US" dirty="0">
                <a:latin typeface="Menlo Regular"/>
                <a:cs typeface="Menlo Regular"/>
              </a:rPr>
              <a:t>)</a:t>
            </a:r>
          </a:p>
          <a:p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618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80217"/>
          </a:xfrm>
        </p:spPr>
        <p:txBody>
          <a:bodyPr>
            <a:normAutofit/>
          </a:bodyPr>
          <a:lstStyle/>
          <a:p>
            <a:r>
              <a:rPr lang="en-US" dirty="0" smtClean="0"/>
              <a:t>Coefficients</a:t>
            </a:r>
          </a:p>
          <a:p>
            <a:r>
              <a:rPr lang="en-US" dirty="0" smtClean="0"/>
              <a:t>Normalized coefficients (variable importance)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8960" y="3047268"/>
            <a:ext cx="6886245" cy="3108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Menlo Regular"/>
                <a:cs typeface="Menlo Regular"/>
              </a:rPr>
              <a:t>Coefficients</a:t>
            </a:r>
            <a:r>
              <a:rPr lang="de-DE" sz="1400" dirty="0">
                <a:latin typeface="Menlo Regular"/>
                <a:cs typeface="Menlo Regular"/>
              </a:rPr>
              <a:t>:</a:t>
            </a:r>
          </a:p>
          <a:p>
            <a:r>
              <a:rPr lang="de-DE" sz="1400" dirty="0">
                <a:latin typeface="Menlo Regular"/>
                <a:cs typeface="Menlo Regular"/>
              </a:rPr>
              <a:t>        </a:t>
            </a:r>
            <a:r>
              <a:rPr lang="de-DE" sz="1400" dirty="0" err="1">
                <a:latin typeface="Menlo Regular"/>
                <a:cs typeface="Menlo Regular"/>
              </a:rPr>
              <a:t>Dest.ABQ</a:t>
            </a:r>
            <a:r>
              <a:rPr lang="de-DE" sz="1400" dirty="0">
                <a:latin typeface="Menlo Regular"/>
                <a:cs typeface="Menlo Regular"/>
              </a:rPr>
              <a:t>   </a:t>
            </a:r>
            <a:r>
              <a:rPr lang="de-DE" sz="1400" dirty="0" err="1" smtClean="0">
                <a:latin typeface="Menlo Regular"/>
                <a:cs typeface="Menlo Regular"/>
              </a:rPr>
              <a:t>Dest.ACY</a:t>
            </a:r>
            <a:r>
              <a:rPr lang="de-DE" sz="1400" dirty="0" smtClean="0">
                <a:latin typeface="Menlo Regular"/>
                <a:cs typeface="Menlo Regular"/>
              </a:rPr>
              <a:t>    </a:t>
            </a:r>
            <a:r>
              <a:rPr lang="de-DE" sz="1400" dirty="0" err="1" smtClean="0">
                <a:latin typeface="Menlo Regular"/>
                <a:cs typeface="Menlo Regular"/>
              </a:rPr>
              <a:t>Dest.ALB</a:t>
            </a:r>
            <a:r>
              <a:rPr lang="de-DE" sz="1400" dirty="0" smtClean="0">
                <a:latin typeface="Menlo Regular"/>
                <a:cs typeface="Menlo Regular"/>
              </a:rPr>
              <a:t>   </a:t>
            </a:r>
            <a:r>
              <a:rPr lang="de-DE" sz="1400" dirty="0" err="1">
                <a:latin typeface="Menlo Regular"/>
                <a:cs typeface="Menlo Regular"/>
              </a:rPr>
              <a:t>Dest.AMA</a:t>
            </a:r>
            <a:r>
              <a:rPr lang="de-DE" sz="1400" dirty="0">
                <a:latin typeface="Menlo Regular"/>
                <a:cs typeface="Menlo Regular"/>
              </a:rPr>
              <a:t>   </a:t>
            </a:r>
            <a:r>
              <a:rPr lang="de-DE" sz="1400" dirty="0" err="1" smtClean="0">
                <a:latin typeface="Menlo Regular"/>
                <a:cs typeface="Menlo Regular"/>
              </a:rPr>
              <a:t>Dest.ANC</a:t>
            </a:r>
            <a:r>
              <a:rPr lang="de-DE" sz="1400" dirty="0" smtClean="0">
                <a:latin typeface="Menlo Regular"/>
                <a:cs typeface="Menlo Regular"/>
              </a:rPr>
              <a:t> </a:t>
            </a:r>
            <a:endParaRPr lang="de-DE" sz="1400" dirty="0">
              <a:latin typeface="Menlo Regular"/>
              <a:cs typeface="Menlo Regular"/>
            </a:endParaRPr>
          </a:p>
          <a:p>
            <a:r>
              <a:rPr lang="de-DE" sz="1400" dirty="0">
                <a:latin typeface="Menlo Regular"/>
                <a:cs typeface="Menlo Regular"/>
              </a:rPr>
              <a:t>         0.80322 </a:t>
            </a:r>
            <a:r>
              <a:rPr lang="de-DE" sz="1400" dirty="0" smtClean="0">
                <a:latin typeface="Menlo Regular"/>
                <a:cs typeface="Menlo Regular"/>
              </a:rPr>
              <a:t>  </a:t>
            </a:r>
            <a:r>
              <a:rPr lang="de-DE" sz="1400" dirty="0">
                <a:latin typeface="Menlo Regular"/>
                <a:cs typeface="Menlo Regular"/>
              </a:rPr>
              <a:t>-</a:t>
            </a:r>
            <a:r>
              <a:rPr lang="de-DE" sz="1400" dirty="0" smtClean="0">
                <a:latin typeface="Menlo Regular"/>
                <a:cs typeface="Menlo Regular"/>
              </a:rPr>
              <a:t>0.06288     </a:t>
            </a:r>
            <a:r>
              <a:rPr lang="de-DE" sz="1400" dirty="0">
                <a:latin typeface="Menlo Regular"/>
                <a:cs typeface="Menlo Regular"/>
              </a:rPr>
              <a:t>0.13333   </a:t>
            </a:r>
            <a:r>
              <a:rPr lang="de-DE" sz="1400" dirty="0" smtClean="0">
                <a:latin typeface="Menlo Regular"/>
                <a:cs typeface="Menlo Regular"/>
              </a:rPr>
              <a:t> </a:t>
            </a:r>
            <a:r>
              <a:rPr lang="de-DE" sz="1400" dirty="0">
                <a:latin typeface="Menlo Regular"/>
                <a:cs typeface="Menlo Regular"/>
              </a:rPr>
              <a:t>0.14092    </a:t>
            </a:r>
            <a:r>
              <a:rPr lang="de-DE" sz="1400" dirty="0" smtClean="0">
                <a:latin typeface="Menlo Regular"/>
                <a:cs typeface="Menlo Regular"/>
              </a:rPr>
              <a:t>0.92581 </a:t>
            </a:r>
            <a:endParaRPr lang="de-DE" sz="1400" dirty="0">
              <a:latin typeface="Menlo Regular"/>
              <a:cs typeface="Menlo Regular"/>
            </a:endParaRPr>
          </a:p>
          <a:p>
            <a:r>
              <a:rPr lang="de-DE" sz="1400" dirty="0">
                <a:latin typeface="Menlo Regular"/>
                <a:cs typeface="Menlo Regular"/>
              </a:rPr>
              <a:t>        </a:t>
            </a:r>
            <a:r>
              <a:rPr lang="de-DE" sz="1400" dirty="0" err="1" smtClean="0">
                <a:latin typeface="Menlo Regular"/>
                <a:cs typeface="Menlo Regular"/>
              </a:rPr>
              <a:t>Dest.AT</a:t>
            </a:r>
            <a:r>
              <a:rPr lang="de-DE" sz="1400" dirty="0" smtClean="0">
                <a:latin typeface="Menlo Regular"/>
                <a:cs typeface="Menlo Regular"/>
              </a:rPr>
              <a:t>    </a:t>
            </a:r>
            <a:r>
              <a:rPr lang="de-DE" sz="1400" dirty="0" err="1" smtClean="0">
                <a:latin typeface="Menlo Regular"/>
                <a:cs typeface="Menlo Regular"/>
              </a:rPr>
              <a:t>Dest.AUS</a:t>
            </a:r>
            <a:r>
              <a:rPr lang="de-DE" sz="1400" dirty="0" smtClean="0">
                <a:latin typeface="Menlo Regular"/>
                <a:cs typeface="Menlo Regular"/>
              </a:rPr>
              <a:t>    </a:t>
            </a:r>
            <a:r>
              <a:rPr lang="de-DE" sz="1400" dirty="0" err="1">
                <a:latin typeface="Menlo Regular"/>
                <a:cs typeface="Menlo Regular"/>
              </a:rPr>
              <a:t>Dest.AVL</a:t>
            </a:r>
            <a:r>
              <a:rPr lang="de-DE" sz="1400" dirty="0">
                <a:latin typeface="Menlo Regular"/>
                <a:cs typeface="Menlo Regular"/>
              </a:rPr>
              <a:t>  </a:t>
            </a:r>
            <a:r>
              <a:rPr lang="de-DE" sz="1400" dirty="0" smtClean="0">
                <a:latin typeface="Menlo Regular"/>
                <a:cs typeface="Menlo Regular"/>
              </a:rPr>
              <a:t> </a:t>
            </a:r>
            <a:r>
              <a:rPr lang="de-DE" sz="1400" dirty="0" err="1">
                <a:latin typeface="Menlo Regular"/>
                <a:cs typeface="Menlo Regular"/>
              </a:rPr>
              <a:t>Dest.AVP</a:t>
            </a:r>
            <a:r>
              <a:rPr lang="de-DE" sz="1400" dirty="0">
                <a:latin typeface="Menlo Regular"/>
                <a:cs typeface="Menlo Regular"/>
              </a:rPr>
              <a:t>   </a:t>
            </a:r>
            <a:r>
              <a:rPr lang="de-DE" sz="1400" dirty="0" err="1" smtClean="0">
                <a:latin typeface="Menlo Regular"/>
                <a:cs typeface="Menlo Regular"/>
              </a:rPr>
              <a:t>Dest.BDL</a:t>
            </a:r>
            <a:r>
              <a:rPr lang="de-DE" sz="1400" dirty="0" smtClean="0">
                <a:latin typeface="Menlo Regular"/>
                <a:cs typeface="Menlo Regular"/>
              </a:rPr>
              <a:t> </a:t>
            </a:r>
            <a:endParaRPr lang="de-DE" sz="1400" dirty="0">
              <a:latin typeface="Menlo Regular"/>
              <a:cs typeface="Menlo Regular"/>
            </a:endParaRPr>
          </a:p>
          <a:p>
            <a:r>
              <a:rPr lang="de-DE" sz="1400" dirty="0">
                <a:latin typeface="Menlo Regular"/>
                <a:cs typeface="Menlo Regular"/>
              </a:rPr>
              <a:t>        -0.21849  </a:t>
            </a:r>
            <a:r>
              <a:rPr lang="de-DE" sz="1400" dirty="0" smtClean="0">
                <a:latin typeface="Menlo Regular"/>
                <a:cs typeface="Menlo Regular"/>
              </a:rPr>
              <a:t>  </a:t>
            </a:r>
            <a:r>
              <a:rPr lang="de-DE" sz="1400" dirty="0">
                <a:latin typeface="Menlo Regular"/>
                <a:cs typeface="Menlo Regular"/>
              </a:rPr>
              <a:t>0.78392 </a:t>
            </a:r>
            <a:r>
              <a:rPr lang="de-DE" sz="1400" dirty="0" smtClean="0">
                <a:latin typeface="Menlo Regular"/>
                <a:cs typeface="Menlo Regular"/>
              </a:rPr>
              <a:t>   -</a:t>
            </a:r>
            <a:r>
              <a:rPr lang="de-DE" sz="1400" dirty="0">
                <a:latin typeface="Menlo Regular"/>
                <a:cs typeface="Menlo Regular"/>
              </a:rPr>
              <a:t>0.34974  </a:t>
            </a:r>
            <a:r>
              <a:rPr lang="de-DE" sz="1400" dirty="0" smtClean="0">
                <a:latin typeface="Menlo Regular"/>
                <a:cs typeface="Menlo Regular"/>
              </a:rPr>
              <a:t> </a:t>
            </a:r>
            <a:r>
              <a:rPr lang="de-DE" sz="1400" dirty="0">
                <a:latin typeface="Menlo Regular"/>
                <a:cs typeface="Menlo Regular"/>
              </a:rPr>
              <a:t>-0.31825  </a:t>
            </a:r>
            <a:r>
              <a:rPr lang="de-DE" sz="1400" dirty="0" smtClean="0">
                <a:latin typeface="Menlo Regular"/>
                <a:cs typeface="Menlo Regular"/>
              </a:rPr>
              <a:t>  0.38924 </a:t>
            </a:r>
            <a:endParaRPr lang="de-DE" sz="1400" dirty="0">
              <a:latin typeface="Menlo Regular"/>
              <a:cs typeface="Menlo Regular"/>
            </a:endParaRPr>
          </a:p>
          <a:p>
            <a:endParaRPr lang="en-US" sz="1400" dirty="0" smtClean="0">
              <a:latin typeface="Menlo Regular"/>
              <a:cs typeface="Menlo Regular"/>
            </a:endParaRPr>
          </a:p>
          <a:p>
            <a:r>
              <a:rPr lang="en-US" sz="1400" dirty="0" smtClean="0">
                <a:latin typeface="Menlo Regular"/>
                <a:cs typeface="Menlo Regular"/>
              </a:rPr>
              <a:t>							.   . </a:t>
            </a:r>
          </a:p>
          <a:p>
            <a:r>
              <a:rPr lang="en-US" sz="1400" dirty="0">
                <a:latin typeface="Menlo Regular"/>
                <a:cs typeface="Menlo Regular"/>
              </a:rPr>
              <a:t>							. </a:t>
            </a:r>
            <a:r>
              <a:rPr lang="en-US" sz="1400" dirty="0" smtClean="0">
                <a:latin typeface="Menlo Regular"/>
                <a:cs typeface="Menlo Regular"/>
              </a:rPr>
              <a:t>  .</a:t>
            </a:r>
            <a:r>
              <a:rPr lang="en-US" sz="1400" dirty="0">
                <a:latin typeface="Menlo Regular"/>
                <a:cs typeface="Menlo Regular"/>
              </a:rPr>
              <a:t>						</a:t>
            </a:r>
            <a:r>
              <a:rPr lang="en-US" sz="1400" dirty="0" smtClean="0">
                <a:latin typeface="Menlo Regular"/>
                <a:cs typeface="Menlo Regular"/>
              </a:rPr>
              <a:t>						</a:t>
            </a:r>
            <a:r>
              <a:rPr lang="en-US" sz="1400" dirty="0">
                <a:latin typeface="Menlo Regular"/>
                <a:cs typeface="Menlo Regular"/>
              </a:rPr>
              <a:t>	. </a:t>
            </a:r>
            <a:r>
              <a:rPr lang="en-US" sz="1400" dirty="0" smtClean="0">
                <a:latin typeface="Menlo Regular"/>
                <a:cs typeface="Menlo Regular"/>
              </a:rPr>
              <a:t>  </a:t>
            </a:r>
            <a:r>
              <a:rPr lang="en-US" sz="1400" dirty="0">
                <a:latin typeface="Menlo Regular"/>
                <a:cs typeface="Menlo Regular"/>
              </a:rPr>
              <a:t>. </a:t>
            </a:r>
          </a:p>
          <a:p>
            <a:endParaRPr lang="en-US" sz="1400" dirty="0" smtClean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 </a:t>
            </a:r>
            <a:r>
              <a:rPr lang="en-US" sz="1400" dirty="0" smtClean="0">
                <a:latin typeface="Menlo Regular"/>
                <a:cs typeface="Menlo Regular"/>
              </a:rPr>
              <a:t>       </a:t>
            </a:r>
            <a:r>
              <a:rPr lang="en-US" sz="1400" dirty="0" err="1" smtClean="0">
                <a:latin typeface="Menlo Regular"/>
                <a:cs typeface="Menlo Regular"/>
              </a:rPr>
              <a:t>DayofMonth</a:t>
            </a:r>
            <a:r>
              <a:rPr lang="en-US" sz="1400" dirty="0" smtClean="0">
                <a:latin typeface="Menlo Regular"/>
                <a:cs typeface="Menlo Regular"/>
              </a:rPr>
              <a:t>  </a:t>
            </a:r>
            <a:r>
              <a:rPr lang="en-US" sz="1400" dirty="0" err="1">
                <a:latin typeface="Menlo Regular"/>
                <a:cs typeface="Menlo Regular"/>
              </a:rPr>
              <a:t>DayOfWeek</a:t>
            </a:r>
            <a:r>
              <a:rPr lang="en-US" sz="1400" dirty="0">
                <a:latin typeface="Menlo Regular"/>
                <a:cs typeface="Menlo Regular"/>
              </a:rPr>
              <a:t>  </a:t>
            </a:r>
            <a:r>
              <a:rPr lang="en-US" sz="1400" dirty="0" err="1" smtClean="0">
                <a:latin typeface="Menlo Regular"/>
                <a:cs typeface="Menlo Regular"/>
              </a:rPr>
              <a:t>CRSDepTime</a:t>
            </a:r>
            <a:r>
              <a:rPr lang="en-US" sz="1400" dirty="0" smtClean="0">
                <a:latin typeface="Menlo Regular"/>
                <a:cs typeface="Menlo Regular"/>
              </a:rPr>
              <a:t> </a:t>
            </a:r>
            <a:r>
              <a:rPr lang="en-US" sz="1400" dirty="0" err="1" smtClean="0">
                <a:latin typeface="Menlo Regular"/>
                <a:cs typeface="Menlo Regular"/>
              </a:rPr>
              <a:t>CRSArrTime</a:t>
            </a:r>
            <a:r>
              <a:rPr lang="en-US" sz="1400" dirty="0" smtClean="0">
                <a:latin typeface="Menlo Regular"/>
                <a:cs typeface="Menlo Regular"/>
              </a:rPr>
              <a:t> </a:t>
            </a:r>
            <a:r>
              <a:rPr lang="en-US" sz="1400" dirty="0" err="1" smtClean="0">
                <a:latin typeface="Menlo Regular"/>
                <a:cs typeface="Menlo Regular"/>
              </a:rPr>
              <a:t>FlightNum</a:t>
            </a:r>
            <a:r>
              <a:rPr lang="en-US" sz="1400" dirty="0" smtClean="0">
                <a:latin typeface="Menlo Regular"/>
                <a:cs typeface="Menlo Regular"/>
              </a:rPr>
              <a:t> </a:t>
            </a:r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        -0.03087   </a:t>
            </a:r>
            <a:r>
              <a:rPr lang="en-US" sz="1400" dirty="0" smtClean="0">
                <a:latin typeface="Menlo Regular"/>
                <a:cs typeface="Menlo Regular"/>
              </a:rPr>
              <a:t>  </a:t>
            </a:r>
            <a:r>
              <a:rPr lang="en-US" sz="1400" dirty="0">
                <a:latin typeface="Menlo Regular"/>
                <a:cs typeface="Menlo Regular"/>
              </a:rPr>
              <a:t>0.02110   </a:t>
            </a:r>
            <a:r>
              <a:rPr lang="en-US" sz="1400" dirty="0" smtClean="0">
                <a:latin typeface="Menlo Regular"/>
                <a:cs typeface="Menlo Regular"/>
              </a:rPr>
              <a:t> 0.00029    </a:t>
            </a:r>
            <a:r>
              <a:rPr lang="en-US" sz="1400" dirty="0">
                <a:latin typeface="Menlo Regular"/>
                <a:cs typeface="Menlo Regular"/>
              </a:rPr>
              <a:t>0.00027   </a:t>
            </a:r>
            <a:r>
              <a:rPr lang="en-US" sz="1400" dirty="0" smtClean="0">
                <a:latin typeface="Menlo Regular"/>
                <a:cs typeface="Menlo Regular"/>
              </a:rPr>
              <a:t> </a:t>
            </a:r>
            <a:r>
              <a:rPr lang="en-US" sz="1400" dirty="0">
                <a:latin typeface="Menlo Regular"/>
                <a:cs typeface="Menlo Regular"/>
              </a:rPr>
              <a:t>0.00007 </a:t>
            </a:r>
          </a:p>
          <a:p>
            <a:r>
              <a:rPr lang="en-US" sz="1400" dirty="0">
                <a:latin typeface="Menlo Regular"/>
                <a:cs typeface="Menlo Regular"/>
              </a:rPr>
              <a:t>        Distance   </a:t>
            </a:r>
            <a:r>
              <a:rPr lang="en-US" sz="1400" dirty="0" smtClean="0">
                <a:latin typeface="Menlo Regular"/>
                <a:cs typeface="Menlo Regular"/>
              </a:rPr>
              <a:t> </a:t>
            </a:r>
            <a:r>
              <a:rPr lang="en-US" sz="1400" dirty="0">
                <a:latin typeface="Menlo Regular"/>
                <a:cs typeface="Menlo Regular"/>
              </a:rPr>
              <a:t>Intercept </a:t>
            </a:r>
          </a:p>
          <a:p>
            <a:r>
              <a:rPr lang="en-US" sz="1400" dirty="0">
                <a:latin typeface="Menlo Regular"/>
                <a:cs typeface="Menlo Regular"/>
              </a:rPr>
              <a:t>         0.00024   </a:t>
            </a:r>
            <a:r>
              <a:rPr lang="en-US" sz="1400" dirty="0" smtClean="0">
                <a:latin typeface="Menlo Regular"/>
                <a:cs typeface="Menlo Regular"/>
              </a:rPr>
              <a:t>  </a:t>
            </a:r>
            <a:r>
              <a:rPr lang="en-US" sz="1400" dirty="0">
                <a:latin typeface="Menlo Regular"/>
                <a:cs typeface="Menlo Regular"/>
              </a:rPr>
              <a:t>136.69614 </a:t>
            </a:r>
          </a:p>
        </p:txBody>
      </p:sp>
    </p:spTree>
    <p:extLst>
      <p:ext uri="{BB962C8B-B14F-4D97-AF65-F5344CB8AC3E}">
        <p14:creationId xmlns:p14="http://schemas.microsoft.com/office/powerpoint/2010/main" val="2730130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Null deviance, residual deviance</a:t>
            </a:r>
          </a:p>
          <a:p>
            <a:r>
              <a:rPr lang="en-US" dirty="0"/>
              <a:t>AIC (</a:t>
            </a:r>
            <a:r>
              <a:rPr lang="en-US" dirty="0" err="1"/>
              <a:t>Akaike</a:t>
            </a:r>
            <a:r>
              <a:rPr lang="en-US" dirty="0"/>
              <a:t> information criterion)</a:t>
            </a:r>
          </a:p>
          <a:p>
            <a:r>
              <a:rPr lang="en-US" dirty="0" smtClean="0"/>
              <a:t>Deviance explained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379" y="4033867"/>
            <a:ext cx="78923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enlo Regular"/>
                <a:cs typeface="Menlo Regular"/>
              </a:rPr>
              <a:t>Degrees of Freedom: 43942 Total (i.e. Null);  43668 Residual</a:t>
            </a:r>
          </a:p>
          <a:p>
            <a:r>
              <a:rPr lang="en-US" sz="1600" dirty="0">
                <a:latin typeface="Menlo Regular"/>
                <a:cs typeface="Menlo Regular"/>
              </a:rPr>
              <a:t>Null Deviance:     60808</a:t>
            </a:r>
          </a:p>
          <a:p>
            <a:r>
              <a:rPr lang="en-US" sz="1600" dirty="0">
                <a:latin typeface="Menlo Regular"/>
                <a:cs typeface="Menlo Regular"/>
              </a:rPr>
              <a:t>Residual Deviance: 54283  AIC: 54833</a:t>
            </a:r>
          </a:p>
          <a:p>
            <a:r>
              <a:rPr lang="en-US" sz="1600" dirty="0">
                <a:latin typeface="Menlo Regular"/>
                <a:cs typeface="Menlo Regular"/>
              </a:rPr>
              <a:t>Deviance Explained: 0.10731 </a:t>
            </a:r>
          </a:p>
        </p:txBody>
      </p:sp>
    </p:spTree>
    <p:extLst>
      <p:ext uri="{BB962C8B-B14F-4D97-AF65-F5344CB8AC3E}">
        <p14:creationId xmlns:p14="http://schemas.microsoft.com/office/powerpoint/2010/main" val="308434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808" y="1327647"/>
            <a:ext cx="8229600" cy="476689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About H2O.ai (the company) 	(5 minutes)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About H2O (the software) 		(10 minutes)</a:t>
            </a:r>
          </a:p>
          <a:p>
            <a:r>
              <a:rPr lang="en-US" sz="2400" dirty="0" smtClean="0"/>
              <a:t>Scaling R with H2O		</a:t>
            </a:r>
            <a:r>
              <a:rPr lang="en-US" sz="2400" dirty="0"/>
              <a:t>		(15 minutes)</a:t>
            </a:r>
          </a:p>
          <a:p>
            <a:r>
              <a:rPr lang="en-US" sz="2400" dirty="0" smtClean="0"/>
              <a:t>Demo </a:t>
            </a:r>
            <a:r>
              <a:rPr lang="en-US" sz="2400" dirty="0"/>
              <a:t>of GLM 					(15 minutes</a:t>
            </a:r>
            <a:r>
              <a:rPr lang="en-US" sz="2400" dirty="0" smtClean="0"/>
              <a:t>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H2O’s </a:t>
            </a:r>
            <a:r>
              <a:rPr lang="en-US" sz="2400" dirty="0" smtClean="0">
                <a:solidFill>
                  <a:schemeClr val="tx1"/>
                </a:solidFill>
              </a:rPr>
              <a:t>Distributed GLM 		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smtClean="0"/>
              <a:t>15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minutes)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Q </a:t>
            </a:r>
            <a:r>
              <a:rPr lang="en-US" sz="2400" dirty="0" smtClean="0">
                <a:solidFill>
                  <a:schemeClr val="tx1"/>
                </a:solidFill>
              </a:rPr>
              <a:t>&amp; A 							(up to 30 minutes)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 smtClean="0"/>
              <a:t>Content for today’s talk can be found at: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/h2oai/h2o-meetups/tree/master</a:t>
            </a:r>
            <a:r>
              <a:rPr lang="en-US" sz="2000" dirty="0" smtClean="0"/>
              <a:t>/</a:t>
            </a:r>
            <a:r>
              <a:rPr lang="en-US" sz="2000" dirty="0"/>
              <a:t>2015_02_23_Scalable_ML_Using_R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Futura LT Pro Book" pitchFamily="34" charset="0"/>
              </a:rPr>
              <a:t>Outline for today’s talk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510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27640"/>
          </a:xfrm>
        </p:spPr>
        <p:txBody>
          <a:bodyPr>
            <a:normAutofit/>
          </a:bodyPr>
          <a:lstStyle/>
          <a:p>
            <a:r>
              <a:rPr lang="en-US" dirty="0" smtClean="0"/>
              <a:t>Confusion matrix (for logistic regression)</a:t>
            </a:r>
          </a:p>
          <a:p>
            <a:r>
              <a:rPr lang="en-US" dirty="0" smtClean="0"/>
              <a:t>AUC (for logistic regression)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7415" y="3602938"/>
            <a:ext cx="47393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enlo Regular"/>
                <a:cs typeface="Menlo Regular"/>
              </a:rPr>
              <a:t>Confusion Matrix:</a:t>
            </a:r>
          </a:p>
          <a:p>
            <a:r>
              <a:rPr lang="en-US" sz="1600" dirty="0">
                <a:latin typeface="Menlo Regular"/>
                <a:cs typeface="Menlo Regular"/>
              </a:rPr>
              <a:t>        Predicted</a:t>
            </a:r>
          </a:p>
          <a:p>
            <a:r>
              <a:rPr lang="en-US" sz="1600" dirty="0">
                <a:latin typeface="Menlo Regular"/>
                <a:cs typeface="Menlo Regular"/>
              </a:rPr>
              <a:t>Actual   false  true   Error</a:t>
            </a:r>
          </a:p>
          <a:p>
            <a:r>
              <a:rPr lang="en-US" sz="1600" dirty="0">
                <a:latin typeface="Menlo Regular"/>
                <a:cs typeface="Menlo Regular"/>
              </a:rPr>
              <a:t>  false   6747 14126 0.67676</a:t>
            </a:r>
          </a:p>
          <a:p>
            <a:r>
              <a:rPr lang="en-US" sz="1600" dirty="0">
                <a:latin typeface="Menlo Regular"/>
                <a:cs typeface="Menlo Regular"/>
              </a:rPr>
              <a:t>  true    2490 20580 0.10793</a:t>
            </a:r>
          </a:p>
          <a:p>
            <a:r>
              <a:rPr lang="en-US" sz="1600" dirty="0">
                <a:latin typeface="Menlo Regular"/>
                <a:cs typeface="Menlo Regular"/>
              </a:rPr>
              <a:t>  Totals  9237 34706 0.37813</a:t>
            </a:r>
          </a:p>
          <a:p>
            <a:endParaRPr lang="en-US" sz="1600" dirty="0">
              <a:latin typeface="Menlo Regular"/>
              <a:cs typeface="Menlo Regular"/>
            </a:endParaRPr>
          </a:p>
          <a:p>
            <a:r>
              <a:rPr lang="en-US" sz="1600" dirty="0">
                <a:latin typeface="Menlo Regular"/>
                <a:cs typeface="Menlo Regular"/>
              </a:rPr>
              <a:t>AUC =  0.7166454 (on train) </a:t>
            </a:r>
          </a:p>
        </p:txBody>
      </p:sp>
    </p:spTree>
    <p:extLst>
      <p:ext uri="{BB962C8B-B14F-4D97-AF65-F5344CB8AC3E}">
        <p14:creationId xmlns:p14="http://schemas.microsoft.com/office/powerpoint/2010/main" val="2185652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ounded Rectangle 113"/>
          <p:cNvSpPr/>
          <p:nvPr/>
        </p:nvSpPr>
        <p:spPr>
          <a:xfrm>
            <a:off x="3308278" y="3272491"/>
            <a:ext cx="4491182" cy="1633682"/>
          </a:xfrm>
          <a:prstGeom prst="roundRect">
            <a:avLst/>
          </a:prstGeom>
          <a:gradFill>
            <a:gsLst>
              <a:gs pos="10000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GLM Lifecycle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6" name="Process 5"/>
          <p:cNvSpPr/>
          <p:nvPr/>
        </p:nvSpPr>
        <p:spPr>
          <a:xfrm>
            <a:off x="3460547" y="1385601"/>
            <a:ext cx="3809886" cy="318882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(1) </a:t>
            </a:r>
            <a:r>
              <a:rPr lang="en-US" dirty="0" err="1" smtClean="0"/>
              <a:t>Calc</a:t>
            </a:r>
            <a:r>
              <a:rPr lang="en-US" dirty="0" smtClean="0"/>
              <a:t> gradient of null model (mean)</a:t>
            </a:r>
            <a:endParaRPr lang="en-US" dirty="0"/>
          </a:p>
        </p:txBody>
      </p:sp>
      <p:sp>
        <p:nvSpPr>
          <p:cNvPr id="7" name="Terminator 6"/>
          <p:cNvSpPr/>
          <p:nvPr/>
        </p:nvSpPr>
        <p:spPr>
          <a:xfrm>
            <a:off x="4900829" y="6423868"/>
            <a:ext cx="914400" cy="314929"/>
          </a:xfrm>
          <a:prstGeom prst="flowChartTermina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10" name="Process 9"/>
          <p:cNvSpPr/>
          <p:nvPr/>
        </p:nvSpPr>
        <p:spPr>
          <a:xfrm>
            <a:off x="3453089" y="2018947"/>
            <a:ext cx="3809885" cy="320424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(2) Get next </a:t>
            </a:r>
            <a:r>
              <a:rPr lang="en-US" dirty="0" smtClean="0">
                <a:latin typeface="Symbol" charset="2"/>
                <a:cs typeface="Symbol" charset="2"/>
              </a:rPr>
              <a:t>l</a:t>
            </a:r>
            <a:endParaRPr lang="en-US" dirty="0">
              <a:latin typeface="Symbol" charset="2"/>
              <a:cs typeface="Symbol" charset="2"/>
            </a:endParaRPr>
          </a:p>
        </p:txBody>
      </p:sp>
      <p:sp>
        <p:nvSpPr>
          <p:cNvPr id="11" name="Process 10"/>
          <p:cNvSpPr/>
          <p:nvPr/>
        </p:nvSpPr>
        <p:spPr>
          <a:xfrm>
            <a:off x="3453088" y="2704431"/>
            <a:ext cx="3809884" cy="382445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(3) </a:t>
            </a:r>
            <a:r>
              <a:rPr lang="en-US" dirty="0" err="1" smtClean="0"/>
              <a:t>Calc</a:t>
            </a:r>
            <a:r>
              <a:rPr lang="en-US" dirty="0" smtClean="0"/>
              <a:t> active predictors</a:t>
            </a:r>
            <a:endParaRPr lang="en-US" dirty="0">
              <a:latin typeface="Symbol" charset="2"/>
              <a:cs typeface="Symbol" charset="2"/>
            </a:endParaRPr>
          </a:p>
        </p:txBody>
      </p:sp>
      <p:sp>
        <p:nvSpPr>
          <p:cNvPr id="12" name="Process 11"/>
          <p:cNvSpPr/>
          <p:nvPr/>
        </p:nvSpPr>
        <p:spPr>
          <a:xfrm>
            <a:off x="3453089" y="3430690"/>
            <a:ext cx="3809887" cy="382445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(4) </a:t>
            </a:r>
            <a:r>
              <a:rPr lang="en-US" dirty="0" err="1" smtClean="0"/>
              <a:t>Calc</a:t>
            </a:r>
            <a:r>
              <a:rPr lang="en-US" dirty="0" smtClean="0"/>
              <a:t> Gram Matrix (X</a:t>
            </a:r>
            <a:r>
              <a:rPr lang="en-US" baseline="30000" dirty="0" smtClean="0"/>
              <a:t>T</a:t>
            </a:r>
            <a:r>
              <a:rPr lang="en-US" dirty="0" smtClean="0"/>
              <a:t>X)</a:t>
            </a:r>
            <a:endParaRPr lang="en-US" dirty="0">
              <a:latin typeface="Symbol" charset="2"/>
              <a:cs typeface="Symbol" charset="2"/>
            </a:endParaRPr>
          </a:p>
        </p:txBody>
      </p:sp>
      <p:sp>
        <p:nvSpPr>
          <p:cNvPr id="13" name="Process 12"/>
          <p:cNvSpPr/>
          <p:nvPr/>
        </p:nvSpPr>
        <p:spPr>
          <a:xfrm>
            <a:off x="3453086" y="4106035"/>
            <a:ext cx="3809886" cy="650434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(5) ADMM + </a:t>
            </a:r>
            <a:r>
              <a:rPr lang="en-US" dirty="0" err="1" smtClean="0"/>
              <a:t>Cholesky</a:t>
            </a:r>
            <a:r>
              <a:rPr lang="en-US" dirty="0" smtClean="0"/>
              <a:t> decomposition</a:t>
            </a:r>
            <a:endParaRPr lang="en-US" dirty="0">
              <a:latin typeface="Symbol" charset="2"/>
              <a:cs typeface="Symbol" charset="2"/>
            </a:endParaRPr>
          </a:p>
        </p:txBody>
      </p:sp>
      <p:sp>
        <p:nvSpPr>
          <p:cNvPr id="14" name="Process 13"/>
          <p:cNvSpPr/>
          <p:nvPr/>
        </p:nvSpPr>
        <p:spPr>
          <a:xfrm>
            <a:off x="3453088" y="5048151"/>
            <a:ext cx="3809886" cy="382445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(6) </a:t>
            </a:r>
            <a:r>
              <a:rPr lang="en-US" dirty="0" err="1" smtClean="0"/>
              <a:t>Calc</a:t>
            </a:r>
            <a:r>
              <a:rPr lang="en-US" dirty="0" smtClean="0"/>
              <a:t> gradient on all predictors</a:t>
            </a:r>
            <a:endParaRPr lang="en-US" dirty="0">
              <a:latin typeface="Symbol" charset="2"/>
              <a:cs typeface="Symbol" charset="2"/>
            </a:endParaRPr>
          </a:p>
        </p:txBody>
      </p:sp>
      <p:sp>
        <p:nvSpPr>
          <p:cNvPr id="15" name="Process 14"/>
          <p:cNvSpPr/>
          <p:nvPr/>
        </p:nvSpPr>
        <p:spPr>
          <a:xfrm>
            <a:off x="3453086" y="5716955"/>
            <a:ext cx="3809886" cy="382445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(7) KKT checks</a:t>
            </a:r>
            <a:endParaRPr lang="en-US" dirty="0">
              <a:latin typeface="Symbol" charset="2"/>
              <a:cs typeface="Symbol" charset="2"/>
            </a:endParaRPr>
          </a:p>
        </p:txBody>
      </p:sp>
      <p:sp>
        <p:nvSpPr>
          <p:cNvPr id="16" name="Terminator 15"/>
          <p:cNvSpPr/>
          <p:nvPr/>
        </p:nvSpPr>
        <p:spPr>
          <a:xfrm>
            <a:off x="1703294" y="1381063"/>
            <a:ext cx="914400" cy="314929"/>
          </a:xfrm>
          <a:prstGeom prst="flowChartTermina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3"/>
            <a:endCxn id="6" idx="1"/>
          </p:cNvCxnSpPr>
          <p:nvPr/>
        </p:nvCxnSpPr>
        <p:spPr>
          <a:xfrm>
            <a:off x="2617694" y="1538528"/>
            <a:ext cx="842853" cy="6514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10" idx="0"/>
          </p:cNvCxnSpPr>
          <p:nvPr/>
        </p:nvCxnSpPr>
        <p:spPr>
          <a:xfrm flipH="1">
            <a:off x="5358032" y="1704483"/>
            <a:ext cx="7458" cy="314464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 flipH="1">
            <a:off x="5358030" y="2339371"/>
            <a:ext cx="2" cy="365060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2" idx="0"/>
          </p:cNvCxnSpPr>
          <p:nvPr/>
        </p:nvCxnSpPr>
        <p:spPr>
          <a:xfrm>
            <a:off x="5358030" y="3086876"/>
            <a:ext cx="3" cy="343814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13" idx="0"/>
          </p:cNvCxnSpPr>
          <p:nvPr/>
        </p:nvCxnSpPr>
        <p:spPr>
          <a:xfrm flipH="1">
            <a:off x="5358029" y="3813135"/>
            <a:ext cx="4" cy="292900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2"/>
            <a:endCxn id="14" idx="0"/>
          </p:cNvCxnSpPr>
          <p:nvPr/>
        </p:nvCxnSpPr>
        <p:spPr>
          <a:xfrm>
            <a:off x="5358029" y="4756469"/>
            <a:ext cx="2" cy="291682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2"/>
            <a:endCxn id="15" idx="0"/>
          </p:cNvCxnSpPr>
          <p:nvPr/>
        </p:nvCxnSpPr>
        <p:spPr>
          <a:xfrm flipH="1">
            <a:off x="5358029" y="5430596"/>
            <a:ext cx="2" cy="286359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2"/>
            <a:endCxn id="7" idx="0"/>
          </p:cNvCxnSpPr>
          <p:nvPr/>
        </p:nvCxnSpPr>
        <p:spPr>
          <a:xfrm>
            <a:off x="5358029" y="6099400"/>
            <a:ext cx="0" cy="324468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7262972" y="4337455"/>
            <a:ext cx="332617" cy="0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7262977" y="4574231"/>
            <a:ext cx="332617" cy="0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7578509" y="4332795"/>
            <a:ext cx="0" cy="241436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7262979" y="4681073"/>
            <a:ext cx="433760" cy="0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680864" y="3618545"/>
            <a:ext cx="0" cy="1062528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7262975" y="3618545"/>
            <a:ext cx="433764" cy="0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7262982" y="2195749"/>
            <a:ext cx="801047" cy="0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7262982" y="5913480"/>
            <a:ext cx="800272" cy="0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8055510" y="2195749"/>
            <a:ext cx="775" cy="3717731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941052" y="3426996"/>
            <a:ext cx="13287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Iterative</a:t>
            </a:r>
          </a:p>
          <a:p>
            <a:r>
              <a:rPr lang="en-US" sz="1600" dirty="0" smtClean="0"/>
              <a:t>Reweighted</a:t>
            </a:r>
          </a:p>
          <a:p>
            <a:r>
              <a:rPr lang="en-US" sz="1600" dirty="0" smtClean="0"/>
              <a:t>Least Squares</a:t>
            </a:r>
          </a:p>
          <a:p>
            <a:r>
              <a:rPr lang="en-US" sz="1600" dirty="0" smtClean="0"/>
              <a:t>Method</a:t>
            </a:r>
          </a:p>
          <a:p>
            <a:r>
              <a:rPr lang="en-US" sz="1600" dirty="0" smtClean="0"/>
              <a:t>to compute </a:t>
            </a:r>
            <a:r>
              <a:rPr lang="en-US" sz="1600" dirty="0" smtClean="0">
                <a:latin typeface="Symbol" charset="2"/>
                <a:cs typeface="Symbol" charset="2"/>
              </a:rPr>
              <a:t>b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546543" y="6320736"/>
            <a:ext cx="3354286" cy="264601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" idx="1"/>
          </p:cNvCxnSpPr>
          <p:nvPr/>
        </p:nvCxnSpPr>
        <p:spPr>
          <a:xfrm flipH="1">
            <a:off x="1546543" y="2179159"/>
            <a:ext cx="1906546" cy="0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1557933" y="2179159"/>
            <a:ext cx="1" cy="4141577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173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839589" y="2588215"/>
            <a:ext cx="1655613" cy="65913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625276" y="5185416"/>
            <a:ext cx="4592320" cy="1463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GLM Runtime Cost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2" name="Process 11"/>
          <p:cNvSpPr/>
          <p:nvPr/>
        </p:nvSpPr>
        <p:spPr>
          <a:xfrm>
            <a:off x="220120" y="2728230"/>
            <a:ext cx="2310756" cy="382445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Calc</a:t>
            </a:r>
            <a:r>
              <a:rPr lang="en-US" dirty="0" smtClean="0"/>
              <a:t> Gram Matrix (X</a:t>
            </a:r>
            <a:r>
              <a:rPr lang="en-US" baseline="30000" dirty="0" smtClean="0"/>
              <a:t>T</a:t>
            </a:r>
            <a:r>
              <a:rPr lang="en-US" dirty="0" smtClean="0"/>
              <a:t>X)</a:t>
            </a:r>
            <a:endParaRPr lang="en-US" dirty="0">
              <a:latin typeface="Symbol" charset="2"/>
              <a:cs typeface="Symbol" charset="2"/>
            </a:endParaRPr>
          </a:p>
        </p:txBody>
      </p:sp>
      <p:sp>
        <p:nvSpPr>
          <p:cNvPr id="13" name="Process 12"/>
          <p:cNvSpPr/>
          <p:nvPr/>
        </p:nvSpPr>
        <p:spPr>
          <a:xfrm>
            <a:off x="220120" y="3994436"/>
            <a:ext cx="2310756" cy="650434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ADMM + </a:t>
            </a:r>
            <a:r>
              <a:rPr lang="en-US" dirty="0" err="1" smtClean="0"/>
              <a:t>Cholesky</a:t>
            </a:r>
            <a:r>
              <a:rPr lang="en-US" dirty="0" smtClean="0"/>
              <a:t> decomposition</a:t>
            </a:r>
            <a:endParaRPr lang="en-US" dirty="0">
              <a:latin typeface="Symbol" charset="2"/>
              <a:cs typeface="Symbol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82372" y="1447950"/>
            <a:ext cx="965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CPU</a:t>
            </a:r>
            <a:endParaRPr lang="en-US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6003559" y="1450490"/>
            <a:ext cx="179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Memory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723255" y="2583713"/>
            <a:ext cx="5808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O(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182372" y="2371050"/>
            <a:ext cx="13290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 * N</a:t>
            </a:r>
            <a:r>
              <a:rPr lang="en-US" sz="3200" baseline="30000" dirty="0" smtClean="0"/>
              <a:t>2</a:t>
            </a:r>
            <a:endParaRPr lang="en-US" sz="3200" baseline="30000" dirty="0"/>
          </a:p>
        </p:txBody>
      </p:sp>
      <p:sp>
        <p:nvSpPr>
          <p:cNvPr id="17" name="TextBox 16"/>
          <p:cNvSpPr txBox="1"/>
          <p:nvPr/>
        </p:nvSpPr>
        <p:spPr>
          <a:xfrm>
            <a:off x="3294132" y="2890749"/>
            <a:ext cx="10058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 * n</a:t>
            </a:r>
            <a:endParaRPr lang="en-US" sz="3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212852" y="2955826"/>
            <a:ext cx="1185209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35962" y="2586871"/>
            <a:ext cx="3090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4831065" y="2589112"/>
            <a:ext cx="42360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O(M * N) </a:t>
            </a:r>
            <a:r>
              <a:rPr lang="en-US" sz="3200" dirty="0"/>
              <a:t>+ O(N</a:t>
            </a:r>
            <a:r>
              <a:rPr lang="en-US" sz="3200" baseline="30000" dirty="0"/>
              <a:t>2</a:t>
            </a:r>
            <a:r>
              <a:rPr lang="en-US" sz="3200" dirty="0"/>
              <a:t> * p * n)</a:t>
            </a:r>
          </a:p>
          <a:p>
            <a:endParaRPr lang="en-US" sz="3200" dirty="0"/>
          </a:p>
        </p:txBody>
      </p:sp>
      <p:sp>
        <p:nvSpPr>
          <p:cNvPr id="56" name="TextBox 55"/>
          <p:cNvSpPr txBox="1"/>
          <p:nvPr/>
        </p:nvSpPr>
        <p:spPr>
          <a:xfrm>
            <a:off x="3016121" y="3977416"/>
            <a:ext cx="5808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O(</a:t>
            </a:r>
            <a:endParaRPr lang="en-US" sz="3200" dirty="0"/>
          </a:p>
        </p:txBody>
      </p:sp>
      <p:sp>
        <p:nvSpPr>
          <p:cNvPr id="57" name="TextBox 56"/>
          <p:cNvSpPr txBox="1"/>
          <p:nvPr/>
        </p:nvSpPr>
        <p:spPr>
          <a:xfrm>
            <a:off x="3475238" y="3764753"/>
            <a:ext cx="5882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</a:t>
            </a:r>
            <a:r>
              <a:rPr lang="en-US" sz="3200" baseline="30000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6998" y="4284452"/>
            <a:ext cx="40027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</a:t>
            </a:r>
            <a:endParaRPr lang="en-US" sz="32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505718" y="4349529"/>
            <a:ext cx="557742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997189" y="3981679"/>
            <a:ext cx="3090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)</a:t>
            </a:r>
            <a:endParaRPr lang="en-US" sz="32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2723255" y="2193826"/>
            <a:ext cx="618818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749017" y="1417638"/>
            <a:ext cx="0" cy="355140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88338" y="5307255"/>
            <a:ext cx="4739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	Number of rows in the training data</a:t>
            </a:r>
          </a:p>
          <a:p>
            <a:r>
              <a:rPr lang="en-US" dirty="0" smtClean="0"/>
              <a:t>N </a:t>
            </a:r>
            <a:r>
              <a:rPr lang="en-US" dirty="0"/>
              <a:t>	</a:t>
            </a:r>
            <a:r>
              <a:rPr lang="en-US" dirty="0" smtClean="0"/>
              <a:t>Number of predictors in the training data</a:t>
            </a:r>
          </a:p>
          <a:p>
            <a:r>
              <a:rPr lang="en-US" dirty="0" smtClean="0"/>
              <a:t>p </a:t>
            </a:r>
            <a:r>
              <a:rPr lang="en-US" dirty="0"/>
              <a:t>	</a:t>
            </a:r>
            <a:r>
              <a:rPr lang="en-US" dirty="0" smtClean="0"/>
              <a:t>Number </a:t>
            </a:r>
            <a:r>
              <a:rPr lang="en-US" dirty="0"/>
              <a:t>of CPUs per node</a:t>
            </a:r>
          </a:p>
          <a:p>
            <a:r>
              <a:rPr lang="en-US" dirty="0"/>
              <a:t>n 	Number of nodes in the cluster</a:t>
            </a:r>
          </a:p>
          <a:p>
            <a:endParaRPr lang="en-US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6413328" y="3993103"/>
            <a:ext cx="11087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O(N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)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740493" y="3245860"/>
            <a:ext cx="188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(the training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98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GLM works best on tall and skinny datasets</a:t>
            </a:r>
          </a:p>
          <a:p>
            <a:pPr lvl="1"/>
            <a:r>
              <a:rPr lang="en-US" dirty="0" smtClean="0"/>
              <a:t>But if you have a wide dataset, use L1 penalty and Strong Rules to eliminate columns from the model</a:t>
            </a:r>
          </a:p>
          <a:p>
            <a:r>
              <a:rPr lang="en-US" dirty="0" smtClean="0"/>
              <a:t>Give lambda search a shot</a:t>
            </a:r>
          </a:p>
          <a:p>
            <a:pPr lvl="1"/>
            <a:r>
              <a:rPr lang="en-US" dirty="0" smtClean="0"/>
              <a:t>But specify </a:t>
            </a:r>
            <a:r>
              <a:rPr lang="en-US" i="1" dirty="0" err="1" smtClean="0"/>
              <a:t>strong_rules</a:t>
            </a:r>
            <a:r>
              <a:rPr lang="en-US" dirty="0" smtClean="0"/>
              <a:t> and/or </a:t>
            </a:r>
            <a:r>
              <a:rPr lang="en-US" i="1" dirty="0" err="1" smtClean="0"/>
              <a:t>max_predictors</a:t>
            </a:r>
            <a:r>
              <a:rPr lang="en-US" dirty="0" smtClean="0"/>
              <a:t> if it is taking too long</a:t>
            </a:r>
          </a:p>
          <a:p>
            <a:pPr lvl="1"/>
            <a:r>
              <a:rPr lang="en-US" dirty="0" smtClean="0"/>
              <a:t>90% of the time is spent on the larger models with the small lambdas, so specifying </a:t>
            </a:r>
            <a:r>
              <a:rPr lang="en-US" i="1" dirty="0" err="1" smtClean="0"/>
              <a:t>max_predictors</a:t>
            </a:r>
            <a:r>
              <a:rPr lang="en-US" dirty="0" smtClean="0"/>
              <a:t> helps a lot</a:t>
            </a:r>
          </a:p>
          <a:p>
            <a:r>
              <a:rPr lang="en-US" dirty="0" smtClean="0"/>
              <a:t>Keep a little bit of L2 for numerical stability (i.e. don’t use alpha 1.0, use 0.95 instead)</a:t>
            </a:r>
          </a:p>
          <a:p>
            <a:r>
              <a:rPr lang="en-US" dirty="0" smtClean="0"/>
              <a:t>Use </a:t>
            </a:r>
            <a:r>
              <a:rPr lang="en-US" dirty="0"/>
              <a:t>symmetric nodes in your cluster</a:t>
            </a:r>
          </a:p>
          <a:p>
            <a:r>
              <a:rPr lang="en-US" dirty="0" smtClean="0"/>
              <a:t>Bigger nodes can help the ADMM / </a:t>
            </a:r>
            <a:r>
              <a:rPr lang="en-US" dirty="0" err="1" smtClean="0"/>
              <a:t>Cholesky</a:t>
            </a:r>
            <a:r>
              <a:rPr lang="en-US" dirty="0" smtClean="0"/>
              <a:t> run faster</a:t>
            </a:r>
          </a:p>
          <a:p>
            <a:r>
              <a:rPr lang="en-US" dirty="0" smtClean="0"/>
              <a:t>Impute if you need to before running GLM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246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Watch Out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Look for suspiciously different cross-validation results between folds</a:t>
            </a:r>
          </a:p>
          <a:p>
            <a:r>
              <a:rPr lang="en-US" dirty="0" smtClean="0"/>
              <a:t>Look for explained deviance</a:t>
            </a:r>
          </a:p>
          <a:p>
            <a:pPr lvl="1"/>
            <a:r>
              <a:rPr lang="en-US" dirty="0" smtClean="0"/>
              <a:t>Too close to 0:  model doesn’t predict well</a:t>
            </a:r>
          </a:p>
          <a:p>
            <a:pPr lvl="1"/>
            <a:r>
              <a:rPr lang="en-US" dirty="0" smtClean="0"/>
              <a:t>Too close to 1:  model predicts “too” well (one of your input cols is cheating)</a:t>
            </a:r>
          </a:p>
          <a:p>
            <a:r>
              <a:rPr lang="en-US" dirty="0" smtClean="0"/>
              <a:t>Same for AUC</a:t>
            </a:r>
          </a:p>
          <a:p>
            <a:pPr lvl="1"/>
            <a:r>
              <a:rPr lang="en-US" dirty="0" smtClean="0"/>
              <a:t>Too close to 0.5:  model doesn’t predict well</a:t>
            </a:r>
          </a:p>
          <a:p>
            <a:pPr lvl="1"/>
            <a:r>
              <a:rPr lang="en-US" dirty="0" smtClean="0"/>
              <a:t>Too close to 1:  model predicts “too” well</a:t>
            </a:r>
          </a:p>
          <a:p>
            <a:r>
              <a:rPr lang="en-US" dirty="0"/>
              <a:t>See if GLM stops early for a particular lambda that interests you (performing all the iterations probably means the solution isn’t good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Too many N/As in your data (GLM discards rows with N/A values)</a:t>
            </a:r>
          </a:p>
          <a:p>
            <a:pPr lvl="1"/>
            <a:r>
              <a:rPr lang="en-US" dirty="0" smtClean="0"/>
              <a:t>If you have a really bad column, you might accidentally be losing all your rows.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465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40" y="315310"/>
            <a:ext cx="8367472" cy="570957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5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1471"/>
            <a:ext cx="8229600" cy="1143000"/>
          </a:xfrm>
        </p:spPr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42808" y="1327647"/>
            <a:ext cx="8229600" cy="47668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 smtClean="0"/>
              <a:t>Thanks for attending!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 smtClean="0"/>
              <a:t>Content for today’s talk can be found at: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/h2oai/h2o-meetups/tree/master</a:t>
            </a:r>
            <a:r>
              <a:rPr lang="en-US" sz="2000" dirty="0" smtClean="0"/>
              <a:t>/</a:t>
            </a:r>
            <a:r>
              <a:rPr lang="en-US" sz="2000" dirty="0"/>
              <a:t>2015_02_23_Scalable_ML_Using_R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59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808" y="1327647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Founded: 2011 venture-backed</a:t>
            </a:r>
            <a:r>
              <a:rPr lang="en-US" sz="1800" dirty="0">
                <a:solidFill>
                  <a:schemeClr val="tx1"/>
                </a:solidFill>
              </a:rPr>
              <a:t>, debuted in </a:t>
            </a:r>
            <a:r>
              <a:rPr lang="en-US" sz="1800" dirty="0" smtClean="0">
                <a:solidFill>
                  <a:schemeClr val="tx1"/>
                </a:solidFill>
              </a:rPr>
              <a:t>2012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Product: H2O open source in-memory prediction engine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Team: 30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HQ: Mountain View, CA</a:t>
            </a:r>
          </a:p>
          <a:p>
            <a:r>
              <a:rPr lang="en-US" sz="1800" dirty="0">
                <a:solidFill>
                  <a:srgbClr val="1F2426"/>
                </a:solidFill>
              </a:rPr>
              <a:t>SriSatish Ambati – CEO &amp; </a:t>
            </a:r>
            <a:r>
              <a:rPr lang="en-US" sz="1800" dirty="0" smtClean="0">
                <a:solidFill>
                  <a:srgbClr val="1F2426"/>
                </a:solidFill>
              </a:rPr>
              <a:t>Co-founder (Founder </a:t>
            </a:r>
            <a:r>
              <a:rPr lang="en-US" sz="1800" dirty="0" err="1">
                <a:solidFill>
                  <a:srgbClr val="1F2426"/>
                </a:solidFill>
              </a:rPr>
              <a:t>Platfora</a:t>
            </a:r>
            <a:r>
              <a:rPr lang="en-US" sz="1800" dirty="0">
                <a:solidFill>
                  <a:srgbClr val="1F2426"/>
                </a:solidFill>
              </a:rPr>
              <a:t>, </a:t>
            </a:r>
            <a:r>
              <a:rPr lang="en-US" sz="1800" dirty="0" err="1">
                <a:solidFill>
                  <a:srgbClr val="1F2426"/>
                </a:solidFill>
              </a:rPr>
              <a:t>DataStax</a:t>
            </a:r>
            <a:r>
              <a:rPr lang="en-US" sz="1800" dirty="0">
                <a:solidFill>
                  <a:srgbClr val="1F2426"/>
                </a:solidFill>
              </a:rPr>
              <a:t>; </a:t>
            </a:r>
            <a:r>
              <a:rPr lang="en-US" sz="1800" dirty="0" smtClean="0">
                <a:solidFill>
                  <a:srgbClr val="1F2426"/>
                </a:solidFill>
              </a:rPr>
              <a:t>Azul)</a:t>
            </a:r>
            <a:endParaRPr lang="en-US" sz="1800" dirty="0">
              <a:solidFill>
                <a:srgbClr val="1F2426"/>
              </a:solidFill>
            </a:endParaRPr>
          </a:p>
          <a:p>
            <a:r>
              <a:rPr lang="en-US" sz="1800" dirty="0">
                <a:solidFill>
                  <a:srgbClr val="1F2426"/>
                </a:solidFill>
              </a:rPr>
              <a:t>Cliff Click – CTO &amp; </a:t>
            </a:r>
            <a:r>
              <a:rPr lang="en-US" sz="1800" dirty="0" smtClean="0">
                <a:solidFill>
                  <a:srgbClr val="1F2426"/>
                </a:solidFill>
              </a:rPr>
              <a:t>Co-founder (Creator </a:t>
            </a:r>
            <a:r>
              <a:rPr lang="en-US" sz="1800" dirty="0">
                <a:solidFill>
                  <a:srgbClr val="1F2426"/>
                </a:solidFill>
              </a:rPr>
              <a:t>Hotspot, Azul, Sun, Motorola, </a:t>
            </a:r>
            <a:r>
              <a:rPr lang="en-US" sz="1800" dirty="0" smtClean="0">
                <a:solidFill>
                  <a:srgbClr val="1F2426"/>
                </a:solidFill>
              </a:rPr>
              <a:t>HP)</a:t>
            </a:r>
            <a:endParaRPr lang="en-US" sz="1800" dirty="0">
              <a:solidFill>
                <a:srgbClr val="1F2426"/>
              </a:solidFill>
            </a:endParaRPr>
          </a:p>
          <a:p>
            <a:r>
              <a:rPr lang="en-US" sz="1800" dirty="0">
                <a:solidFill>
                  <a:srgbClr val="1F2426"/>
                </a:solidFill>
              </a:rPr>
              <a:t>Tom Kraljevic – VP of </a:t>
            </a:r>
            <a:r>
              <a:rPr lang="en-US" sz="1800" dirty="0" smtClean="0">
                <a:solidFill>
                  <a:srgbClr val="1F2426"/>
                </a:solidFill>
              </a:rPr>
              <a:t>Engineering (CTO </a:t>
            </a:r>
            <a:r>
              <a:rPr lang="en-US" sz="1800" dirty="0">
                <a:solidFill>
                  <a:srgbClr val="1F2426"/>
                </a:solidFill>
              </a:rPr>
              <a:t>&amp; Founder </a:t>
            </a:r>
            <a:r>
              <a:rPr lang="en-US" sz="1800" dirty="0" err="1">
                <a:solidFill>
                  <a:srgbClr val="1F2426"/>
                </a:solidFill>
              </a:rPr>
              <a:t>Luminix</a:t>
            </a:r>
            <a:r>
              <a:rPr lang="en-US" sz="1800" dirty="0">
                <a:solidFill>
                  <a:srgbClr val="1F2426"/>
                </a:solidFill>
              </a:rPr>
              <a:t>, Azul, </a:t>
            </a:r>
            <a:r>
              <a:rPr lang="en-US" sz="1800" dirty="0" smtClean="0">
                <a:solidFill>
                  <a:srgbClr val="1F2426"/>
                </a:solidFill>
              </a:rPr>
              <a:t>Chromatic)</a:t>
            </a:r>
            <a:endParaRPr lang="en-US" sz="1800" dirty="0">
              <a:solidFill>
                <a:srgbClr val="1F2426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Futura LT Pro Book" pitchFamily="34" charset="0"/>
              </a:rPr>
              <a:t>H2O.ai Overview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700" y="3683593"/>
            <a:ext cx="9902616" cy="250130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259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7102" y="5642328"/>
            <a:ext cx="146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TBD. Customer Support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1523" y="5642328"/>
            <a:ext cx="146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TBD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Head of Sales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8617" y="2019318"/>
            <a:ext cx="1730375" cy="222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Distributed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solidFill>
                  <a:srgbClr val="000000"/>
                </a:solidFill>
              </a:rPr>
              <a:t>Systems Engineers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solidFill>
                  <a:srgbClr val="000000"/>
                </a:solidFill>
              </a:rPr>
              <a:t>Making</a:t>
            </a:r>
            <a:br>
              <a:rPr lang="en-US" sz="2400" b="1" dirty="0" smtClean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ML Scale!</a:t>
            </a:r>
          </a:p>
        </p:txBody>
      </p:sp>
      <p:pic>
        <p:nvPicPr>
          <p:cNvPr id="5" name="Picture 4" descr="Screen Shot 2015-01-06 at 10.18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162" y="521144"/>
            <a:ext cx="5219808" cy="5183726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63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97" y="448134"/>
            <a:ext cx="430487" cy="638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18" y="2609636"/>
            <a:ext cx="2443349" cy="3244281"/>
          </a:xfrm>
          <a:prstGeom prst="rect">
            <a:avLst/>
          </a:prstGeom>
        </p:spPr>
      </p:pic>
      <p:pic>
        <p:nvPicPr>
          <p:cNvPr id="9" name="Picture 8" descr="tibs_hasti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67" y="2851848"/>
            <a:ext cx="4941066" cy="2685137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535791" y="564415"/>
            <a:ext cx="8382740" cy="785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1600" b="1" i="0" kern="1200" spc="0" baseline="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ctr"/>
            <a:r>
              <a:rPr lang="en-US" sz="3600" b="0" dirty="0" err="1" smtClean="0">
                <a:latin typeface="Futura LT Pro Book" pitchFamily="34" charset="0"/>
              </a:rPr>
              <a:t>cientific</a:t>
            </a:r>
            <a:r>
              <a:rPr lang="en-US" sz="3600" b="0" dirty="0" smtClean="0">
                <a:latin typeface="Futura LT Pro Book" pitchFamily="34" charset="0"/>
              </a:rPr>
              <a:t> Advisory Council</a:t>
            </a:r>
            <a:endParaRPr lang="en-US" sz="3600" b="0" dirty="0">
              <a:latin typeface="Futura LT Pro Boo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4880" y="1554501"/>
            <a:ext cx="2472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Stephen Boyd</a:t>
            </a:r>
          </a:p>
          <a:p>
            <a:r>
              <a:rPr lang="en-US" sz="1600" dirty="0" smtClean="0"/>
              <a:t>Professor of EE Engineering</a:t>
            </a:r>
          </a:p>
          <a:p>
            <a:r>
              <a:rPr lang="en-US" sz="1600" dirty="0" smtClean="0"/>
              <a:t>Stanford University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419167" y="1554501"/>
            <a:ext cx="25973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Rob </a:t>
            </a:r>
            <a:r>
              <a:rPr lang="en-US" sz="1600" b="1" dirty="0" err="1" smtClean="0"/>
              <a:t>Tibshirani</a:t>
            </a:r>
            <a:endParaRPr lang="en-US" sz="1600" b="1" dirty="0" smtClean="0"/>
          </a:p>
          <a:p>
            <a:r>
              <a:rPr lang="en-US" sz="1600" dirty="0" smtClean="0"/>
              <a:t>Professor of Health Research</a:t>
            </a:r>
          </a:p>
          <a:p>
            <a:r>
              <a:rPr lang="en-US" sz="1600" dirty="0" smtClean="0"/>
              <a:t>and Policy, and Statistics</a:t>
            </a:r>
          </a:p>
          <a:p>
            <a:r>
              <a:rPr lang="en-US" sz="1600" dirty="0"/>
              <a:t>Stanford University</a:t>
            </a:r>
          </a:p>
          <a:p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192278" y="1554501"/>
            <a:ext cx="19761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Trevor Hastie</a:t>
            </a:r>
          </a:p>
          <a:p>
            <a:r>
              <a:rPr lang="en-US" sz="1600" dirty="0" smtClean="0"/>
              <a:t>Professor of Statistics</a:t>
            </a:r>
          </a:p>
          <a:p>
            <a:r>
              <a:rPr lang="en-US" sz="1600" dirty="0"/>
              <a:t>Stanford University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2518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441624" y="654818"/>
            <a:ext cx="7643889" cy="1372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1600" b="1" i="0" kern="1200" spc="0" baseline="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ctr"/>
            <a:r>
              <a:rPr lang="en-US" sz="6000" dirty="0" smtClean="0"/>
              <a:t>What is H2O?</a:t>
            </a:r>
            <a:endParaRPr lang="en-US" sz="6000" dirty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944464446"/>
              </p:ext>
            </p:extLst>
          </p:nvPr>
        </p:nvGraphicFramePr>
        <p:xfrm>
          <a:off x="1041401" y="1491915"/>
          <a:ext cx="7044112" cy="4456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2606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348337" y="3380430"/>
            <a:ext cx="2844798" cy="1320800"/>
            <a:chOff x="348337" y="3317753"/>
            <a:chExt cx="2844798" cy="13208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348337" y="3317753"/>
              <a:ext cx="2844798" cy="1320800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10"/>
            <p:cNvSpPr/>
            <p:nvPr/>
          </p:nvSpPr>
          <p:spPr>
            <a:xfrm>
              <a:off x="1016736" y="3609937"/>
              <a:ext cx="1507995" cy="73643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schemeClr val="bg1"/>
                  </a:solidFill>
                  <a:latin typeface="Futura Std Book"/>
                </a:rPr>
                <a:t>Ensembles</a:t>
              </a:r>
              <a:endParaRPr lang="en-US" sz="2000" dirty="0">
                <a:solidFill>
                  <a:schemeClr val="bg1"/>
                </a:solidFill>
                <a:latin typeface="Futura Std Book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48335" y="4786917"/>
            <a:ext cx="2844798" cy="1320800"/>
            <a:chOff x="348335" y="4662222"/>
            <a:chExt cx="2844798" cy="13208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6" name="Rectangle 45"/>
            <p:cNvSpPr/>
            <p:nvPr/>
          </p:nvSpPr>
          <p:spPr>
            <a:xfrm>
              <a:off x="348335" y="4662222"/>
              <a:ext cx="2844798" cy="1320800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14"/>
            <p:cNvSpPr/>
            <p:nvPr/>
          </p:nvSpPr>
          <p:spPr>
            <a:xfrm>
              <a:off x="420329" y="4954406"/>
              <a:ext cx="2771405" cy="73643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schemeClr val="bg1"/>
                  </a:solidFill>
                  <a:latin typeface="Futura Std Book"/>
                </a:rPr>
                <a:t>Deep Neural Networks</a:t>
              </a:r>
              <a:endParaRPr lang="en-US" sz="2000" dirty="0">
                <a:solidFill>
                  <a:schemeClr val="bg1"/>
                </a:solidFill>
                <a:latin typeface="Futura Std Book"/>
              </a:endParaRPr>
            </a:p>
          </p:txBody>
        </p:sp>
      </p:grpSp>
      <p:sp>
        <p:nvSpPr>
          <p:cNvPr id="33" name="Title 1"/>
          <p:cNvSpPr txBox="1">
            <a:spLocks/>
          </p:cNvSpPr>
          <p:nvPr/>
        </p:nvSpPr>
        <p:spPr>
          <a:xfrm>
            <a:off x="216155" y="455950"/>
            <a:ext cx="8702376" cy="785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1600" b="1" i="0" kern="1200" spc="0" baseline="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ctr"/>
            <a:r>
              <a:rPr lang="en-US" sz="4400" b="0" dirty="0" smtClean="0">
                <a:latin typeface="Futura LT Pro Book" pitchFamily="34" charset="0"/>
              </a:rPr>
              <a:t>Algorithms on H</a:t>
            </a:r>
            <a:r>
              <a:rPr lang="en-US" sz="3200" b="0" dirty="0" smtClean="0">
                <a:latin typeface="Futura LT Pro Book" pitchFamily="34" charset="0"/>
              </a:rPr>
              <a:t>2</a:t>
            </a:r>
            <a:r>
              <a:rPr lang="en-US" sz="4400" b="0" dirty="0" smtClean="0">
                <a:latin typeface="Futura LT Pro Book" pitchFamily="34" charset="0"/>
              </a:rPr>
              <a:t>O</a:t>
            </a:r>
            <a:endParaRPr lang="en-US" sz="4400" b="0" dirty="0">
              <a:latin typeface="Futura LT Pro Book" pitchFamily="34" charset="0"/>
            </a:endParaRPr>
          </a:p>
        </p:txBody>
      </p:sp>
      <p:sp>
        <p:nvSpPr>
          <p:cNvPr id="37" name="Round Same Side Corner Rectangle 4"/>
          <p:cNvSpPr/>
          <p:nvPr/>
        </p:nvSpPr>
        <p:spPr>
          <a:xfrm>
            <a:off x="3704715" y="2139911"/>
            <a:ext cx="5077863" cy="9888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20955" rIns="41910" bIns="20955" numCol="1" spcCol="1270" anchor="ctr" anchorCtr="0">
            <a:noAutofit/>
          </a:bodyPr>
          <a:lstStyle/>
          <a:p>
            <a:pPr marL="285750" lvl="1" indent="-285750" defTabSz="488950"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Futura LT Pro Light" pitchFamily="34" charset="0"/>
              </a:rPr>
              <a:t>Generalized Linear Models</a:t>
            </a:r>
            <a:r>
              <a:rPr lang="en-US" dirty="0" smtClean="0">
                <a:solidFill>
                  <a:schemeClr val="tx1"/>
                </a:solidFill>
                <a:latin typeface="Futura LT Pro Light" pitchFamily="34" charset="0"/>
              </a:rPr>
              <a:t>: Binomial, Gaussian, Gamma, Poisson and </a:t>
            </a:r>
            <a:r>
              <a:rPr lang="en-US" dirty="0" err="1" smtClean="0">
                <a:solidFill>
                  <a:schemeClr val="tx1"/>
                </a:solidFill>
                <a:latin typeface="Futura LT Pro Light" pitchFamily="34" charset="0"/>
              </a:rPr>
              <a:t>Tweedie</a:t>
            </a:r>
            <a:endParaRPr lang="en-US" dirty="0" smtClean="0">
              <a:solidFill>
                <a:schemeClr val="tx1"/>
              </a:solidFill>
              <a:latin typeface="Futura LT Pro Light" pitchFamily="34" charset="0"/>
            </a:endParaRPr>
          </a:p>
          <a:p>
            <a:pPr marL="285750" lvl="1" indent="-285750" defTabSz="488950"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Futura LT Pro Light" pitchFamily="34" charset="0"/>
              </a:rPr>
              <a:t>Cox Proportional Hazards Models</a:t>
            </a:r>
            <a:endParaRPr lang="en-US" b="1" dirty="0">
              <a:solidFill>
                <a:schemeClr val="tx1"/>
              </a:solidFill>
              <a:latin typeface="Futura LT Pro Light" pitchFamily="34" charset="0"/>
            </a:endParaRPr>
          </a:p>
          <a:p>
            <a:pPr marL="285750" lvl="1" indent="-285750" defTabSz="488950"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Futura LT Pro Light" pitchFamily="34" charset="0"/>
              </a:rPr>
              <a:t>Naïve Bayes </a:t>
            </a:r>
          </a:p>
        </p:txBody>
      </p:sp>
      <p:sp>
        <p:nvSpPr>
          <p:cNvPr id="38" name="Round Same Side Corner Rectangle 8"/>
          <p:cNvSpPr/>
          <p:nvPr/>
        </p:nvSpPr>
        <p:spPr>
          <a:xfrm>
            <a:off x="3704715" y="3548984"/>
            <a:ext cx="5090635" cy="10075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20955" rIns="41910" bIns="20955" numCol="1" spcCol="1270" anchor="ctr" anchorCtr="0">
            <a:noAutofit/>
          </a:bodyPr>
          <a:lstStyle/>
          <a:p>
            <a:pPr marL="285750" lvl="1" indent="-285750" defTabSz="488950"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Futura LT Pro Light" pitchFamily="34" charset="0"/>
              </a:rPr>
              <a:t>Distributed Random Forest</a:t>
            </a:r>
            <a:r>
              <a:rPr lang="en-US" dirty="0" smtClean="0">
                <a:solidFill>
                  <a:schemeClr val="tx1"/>
                </a:solidFill>
                <a:latin typeface="Futura LT Pro Light" pitchFamily="34" charset="0"/>
              </a:rPr>
              <a:t>: Classification or regression models</a:t>
            </a:r>
          </a:p>
          <a:p>
            <a:pPr marL="285750" lvl="1" indent="-285750" defTabSz="488950"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Futura LT Pro Light" pitchFamily="34" charset="0"/>
              </a:rPr>
              <a:t>Gradient Boosting Machine</a:t>
            </a:r>
            <a:r>
              <a:rPr lang="en-US" dirty="0" smtClean="0">
                <a:solidFill>
                  <a:schemeClr val="tx1"/>
                </a:solidFill>
                <a:latin typeface="Futura LT Pro Light" pitchFamily="34" charset="0"/>
              </a:rPr>
              <a:t>: Produces an ensemble of decision trees with increasing refined approximations</a:t>
            </a:r>
          </a:p>
        </p:txBody>
      </p:sp>
      <p:sp>
        <p:nvSpPr>
          <p:cNvPr id="39" name="Round Same Side Corner Rectangle 12"/>
          <p:cNvSpPr/>
          <p:nvPr/>
        </p:nvSpPr>
        <p:spPr>
          <a:xfrm>
            <a:off x="3704715" y="4955471"/>
            <a:ext cx="5090635" cy="10075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20955" rIns="41910" bIns="20955" numCol="1" spcCol="1270" anchor="ctr" anchorCtr="0">
            <a:noAutofit/>
          </a:bodyPr>
          <a:lstStyle/>
          <a:p>
            <a:pPr marL="285750" lvl="1" indent="-285750" defTabSz="488950"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Futura LT Pro Light" pitchFamily="34" charset="0"/>
              </a:rPr>
              <a:t>Deep learning</a:t>
            </a:r>
            <a:r>
              <a:rPr lang="en-US" dirty="0" smtClean="0">
                <a:solidFill>
                  <a:schemeClr val="tx1"/>
                </a:solidFill>
                <a:latin typeface="Futura LT Pro Light" pitchFamily="34" charset="0"/>
              </a:rPr>
              <a:t>: Create multi-layer feed forward neural networks starting with an input layer followed by multiple layers of nonlinear transformations</a:t>
            </a:r>
            <a:endParaRPr lang="en-US" dirty="0">
              <a:solidFill>
                <a:schemeClr val="tx1"/>
              </a:solidFill>
              <a:latin typeface="Futura LT Pro Light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8337" y="1262181"/>
            <a:ext cx="819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Futura LT Pro Book" pitchFamily="34" charset="0"/>
              </a:rPr>
              <a:t>Supervised Learning</a:t>
            </a:r>
            <a:endParaRPr lang="en-US" sz="2400" i="1" dirty="0">
              <a:latin typeface="Futura LT Pro Book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48337" y="1973943"/>
            <a:ext cx="2844798" cy="1320800"/>
            <a:chOff x="348337" y="1973943"/>
            <a:chExt cx="2844798" cy="13208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348337" y="1973943"/>
              <a:ext cx="2844798" cy="1320800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"/>
            <p:cNvSpPr/>
            <p:nvPr/>
          </p:nvSpPr>
          <p:spPr>
            <a:xfrm>
              <a:off x="687982" y="2323419"/>
              <a:ext cx="2236101" cy="73643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schemeClr val="bg1"/>
                  </a:solidFill>
                  <a:latin typeface="Futura Std Book"/>
                </a:rPr>
                <a:t>Statistical Analysis</a:t>
              </a:r>
              <a:endParaRPr lang="en-US" sz="2000" dirty="0">
                <a:solidFill>
                  <a:schemeClr val="bg1"/>
                </a:solidFill>
                <a:latin typeface="Futura Std Book"/>
              </a:endParaRPr>
            </a:p>
          </p:txBody>
        </p:sp>
      </p:grpSp>
      <p:sp>
        <p:nvSpPr>
          <p:cNvPr id="43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50923" y="1973943"/>
            <a:ext cx="0" cy="1320800"/>
          </a:xfrm>
          <a:prstGeom prst="line">
            <a:avLst/>
          </a:prstGeom>
          <a:ln w="57150">
            <a:solidFill>
              <a:srgbClr val="FBE9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450923" y="3409529"/>
            <a:ext cx="0" cy="1286492"/>
          </a:xfrm>
          <a:prstGeom prst="line">
            <a:avLst/>
          </a:prstGeom>
          <a:ln w="57150">
            <a:solidFill>
              <a:srgbClr val="FBE9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450923" y="4810807"/>
            <a:ext cx="0" cy="1296910"/>
          </a:xfrm>
          <a:prstGeom prst="line">
            <a:avLst/>
          </a:prstGeom>
          <a:ln w="57150">
            <a:solidFill>
              <a:srgbClr val="FBE9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8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48337" y="3380430"/>
            <a:ext cx="2844798" cy="1320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10"/>
          <p:cNvSpPr/>
          <p:nvPr/>
        </p:nvSpPr>
        <p:spPr>
          <a:xfrm>
            <a:off x="216155" y="3672614"/>
            <a:ext cx="3136645" cy="73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390" tIns="36195" rIns="72390" bIns="36195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dirty="0" smtClean="0">
                <a:solidFill>
                  <a:schemeClr val="bg1"/>
                </a:solidFill>
                <a:latin typeface="Futura Std Book"/>
              </a:rPr>
              <a:t>Dimensionality Reduction</a:t>
            </a:r>
            <a:endParaRPr lang="en-US" sz="1900" dirty="0">
              <a:solidFill>
                <a:schemeClr val="bg1"/>
              </a:solidFill>
              <a:latin typeface="Futura Std Book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8335" y="4786917"/>
            <a:ext cx="2844798" cy="1320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14"/>
          <p:cNvSpPr/>
          <p:nvPr/>
        </p:nvSpPr>
        <p:spPr>
          <a:xfrm>
            <a:off x="609522" y="5079101"/>
            <a:ext cx="2322870" cy="73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390" tIns="36195" rIns="72390" bIns="36195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dirty="0" smtClean="0">
                <a:solidFill>
                  <a:schemeClr val="bg1"/>
                </a:solidFill>
                <a:latin typeface="Futura Std Book"/>
              </a:rPr>
              <a:t>Anomaly Detection</a:t>
            </a:r>
            <a:endParaRPr lang="en-US" sz="1900" dirty="0">
              <a:solidFill>
                <a:schemeClr val="bg1"/>
              </a:solidFill>
              <a:latin typeface="Futura Std Book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16155" y="455950"/>
            <a:ext cx="8702376" cy="785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1600" b="1" i="0" kern="1200" spc="0" baseline="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ctr"/>
            <a:r>
              <a:rPr lang="en-US" sz="4400" b="0" dirty="0" smtClean="0">
                <a:latin typeface="Futura LT Pro Book" pitchFamily="34" charset="0"/>
              </a:rPr>
              <a:t>Algorithms on H</a:t>
            </a:r>
            <a:r>
              <a:rPr lang="en-US" sz="3200" b="0" dirty="0" smtClean="0">
                <a:latin typeface="Futura LT Pro Book" pitchFamily="34" charset="0"/>
              </a:rPr>
              <a:t>2</a:t>
            </a:r>
            <a:r>
              <a:rPr lang="en-US" sz="4400" b="0" dirty="0" smtClean="0">
                <a:latin typeface="Futura LT Pro Book" pitchFamily="34" charset="0"/>
              </a:rPr>
              <a:t>O</a:t>
            </a:r>
            <a:endParaRPr lang="en-US" sz="4400" b="0" dirty="0">
              <a:latin typeface="Futura LT Pro Book" pitchFamily="34" charset="0"/>
            </a:endParaRPr>
          </a:p>
        </p:txBody>
      </p:sp>
      <p:sp>
        <p:nvSpPr>
          <p:cNvPr id="37" name="Round Same Side Corner Rectangle 4"/>
          <p:cNvSpPr/>
          <p:nvPr/>
        </p:nvSpPr>
        <p:spPr>
          <a:xfrm>
            <a:off x="3704715" y="2139911"/>
            <a:ext cx="5077863" cy="9888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20955" rIns="41910" bIns="20955" numCol="1" spcCol="1270" anchor="ctr" anchorCtr="0">
            <a:noAutofit/>
          </a:bodyPr>
          <a:lstStyle/>
          <a:p>
            <a:pPr marL="285750" lvl="1" indent="-285750" defTabSz="488950"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Futura LT Pro Light" pitchFamily="34" charset="0"/>
              </a:rPr>
              <a:t>K-means</a:t>
            </a:r>
            <a:r>
              <a:rPr lang="en-US" dirty="0" smtClean="0">
                <a:solidFill>
                  <a:schemeClr val="tx1"/>
                </a:solidFill>
                <a:latin typeface="Futura LT Pro Light" pitchFamily="34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Futura LT Pro Light" pitchFamily="34" charset="0"/>
              </a:rPr>
              <a:t>Partitions observations into k clusters/groups of the same spatial size</a:t>
            </a:r>
          </a:p>
        </p:txBody>
      </p:sp>
      <p:sp>
        <p:nvSpPr>
          <p:cNvPr id="38" name="Round Same Side Corner Rectangle 8"/>
          <p:cNvSpPr/>
          <p:nvPr/>
        </p:nvSpPr>
        <p:spPr>
          <a:xfrm>
            <a:off x="3704715" y="3548984"/>
            <a:ext cx="5090635" cy="10075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20955" rIns="41910" bIns="20955" numCol="1" spcCol="1270" anchor="ctr" anchorCtr="0">
            <a:noAutofit/>
          </a:bodyPr>
          <a:lstStyle/>
          <a:p>
            <a:pPr marL="285750" lvl="1" indent="-285750" defTabSz="488950"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Futura LT Pro Light" pitchFamily="34" charset="0"/>
              </a:rPr>
              <a:t>Principal Component </a:t>
            </a:r>
            <a:r>
              <a:rPr lang="en-US" b="1" dirty="0" smtClean="0">
                <a:solidFill>
                  <a:schemeClr val="tx1"/>
                </a:solidFill>
                <a:latin typeface="Futura LT Pro Light" pitchFamily="34" charset="0"/>
              </a:rPr>
              <a:t>Analysis</a:t>
            </a:r>
            <a:r>
              <a:rPr lang="en-US" dirty="0" smtClean="0">
                <a:solidFill>
                  <a:schemeClr val="tx1"/>
                </a:solidFill>
                <a:latin typeface="Futura LT Pro Light" pitchFamily="34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Futura LT Pro Light" pitchFamily="34" charset="0"/>
              </a:rPr>
              <a:t>Linearly transforms correlated variables to independent components</a:t>
            </a:r>
          </a:p>
        </p:txBody>
      </p:sp>
      <p:sp>
        <p:nvSpPr>
          <p:cNvPr id="39" name="Round Same Side Corner Rectangle 12"/>
          <p:cNvSpPr/>
          <p:nvPr/>
        </p:nvSpPr>
        <p:spPr>
          <a:xfrm>
            <a:off x="3704715" y="4955471"/>
            <a:ext cx="5090635" cy="10075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20955" rIns="41910" bIns="20955" numCol="1" spcCol="1270" anchor="ctr" anchorCtr="0">
            <a:noAutofit/>
          </a:bodyPr>
          <a:lstStyle/>
          <a:p>
            <a:pPr marL="285750" lvl="1" indent="-285750" defTabSz="488950"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Futura LT Pro Light" pitchFamily="34" charset="0"/>
              </a:rPr>
              <a:t>Autoencoders</a:t>
            </a:r>
            <a:r>
              <a:rPr lang="en-US" dirty="0">
                <a:solidFill>
                  <a:schemeClr val="tx1"/>
                </a:solidFill>
                <a:latin typeface="Futura LT Pro Light" pitchFamily="34" charset="0"/>
              </a:rPr>
              <a:t>: Find outliers using a nonlinear dimensionality reduction using deep learning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8337" y="1262181"/>
            <a:ext cx="819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Futura LT Pro Book" pitchFamily="34" charset="0"/>
              </a:rPr>
              <a:t>Unsupervised Learning</a:t>
            </a:r>
            <a:endParaRPr lang="en-US" sz="2400" i="1" dirty="0">
              <a:latin typeface="Futura LT Pro Book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8337" y="1973943"/>
            <a:ext cx="2844798" cy="1320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"/>
          <p:cNvSpPr/>
          <p:nvPr/>
        </p:nvSpPr>
        <p:spPr>
          <a:xfrm>
            <a:off x="687982" y="2323419"/>
            <a:ext cx="2236101" cy="73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390" tIns="36195" rIns="72390" bIns="36195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dirty="0" smtClean="0">
                <a:solidFill>
                  <a:schemeClr val="bg1"/>
                </a:solidFill>
                <a:latin typeface="Futura Std Book"/>
              </a:rPr>
              <a:t>Clustering</a:t>
            </a:r>
            <a:endParaRPr lang="en-US" sz="1900" dirty="0">
              <a:solidFill>
                <a:schemeClr val="bg1"/>
              </a:solidFill>
              <a:latin typeface="Futura Std Book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50923" y="1973943"/>
            <a:ext cx="0" cy="1320800"/>
          </a:xfrm>
          <a:prstGeom prst="line">
            <a:avLst/>
          </a:prstGeom>
          <a:ln w="57150">
            <a:solidFill>
              <a:srgbClr val="FBE9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450923" y="3409529"/>
            <a:ext cx="0" cy="1286492"/>
          </a:xfrm>
          <a:prstGeom prst="line">
            <a:avLst/>
          </a:prstGeom>
          <a:ln w="57150">
            <a:solidFill>
              <a:srgbClr val="FBE9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450923" y="4810807"/>
            <a:ext cx="0" cy="1296910"/>
          </a:xfrm>
          <a:prstGeom prst="line">
            <a:avLst/>
          </a:prstGeom>
          <a:ln w="57150">
            <a:solidFill>
              <a:srgbClr val="FBE9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17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2218</Words>
  <Application>Microsoft Macintosh PowerPoint</Application>
  <PresentationFormat>On-screen Show (4:3)</PresentationFormat>
  <Paragraphs>464</Paragraphs>
  <Slides>36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Outline for today’s talk</vt:lpstr>
      <vt:lpstr>H2O.ai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Scaling R with H2O</vt:lpstr>
      <vt:lpstr>R Objects are a Proxy for Big Data</vt:lpstr>
      <vt:lpstr>PowerPoint Presentation</vt:lpstr>
      <vt:lpstr>Demonstration   We’re on CRAN! install.packages(“h2o”)</vt:lpstr>
      <vt:lpstr>Distributed GLM</vt:lpstr>
      <vt:lpstr>Distributed Data Taxonomy</vt:lpstr>
      <vt:lpstr>Distributed Data Taxonomy</vt:lpstr>
      <vt:lpstr>Distributed Data Taxonomy</vt:lpstr>
      <vt:lpstr>Distributed Data Taxonomy</vt:lpstr>
      <vt:lpstr>Distributed Fork/Join</vt:lpstr>
      <vt:lpstr>Distributed Fork/Join</vt:lpstr>
      <vt:lpstr>H2O’s GLM Fit</vt:lpstr>
      <vt:lpstr>Features of H2O’s GLM</vt:lpstr>
      <vt:lpstr>Input Parameters: Predictors, Response and Family</vt:lpstr>
      <vt:lpstr>Input Parameters: Number of iterations</vt:lpstr>
      <vt:lpstr>Input Parameters: Regularization</vt:lpstr>
      <vt:lpstr>Input Parameters: Cross validation</vt:lpstr>
      <vt:lpstr>Outputs</vt:lpstr>
      <vt:lpstr>Outputs</vt:lpstr>
      <vt:lpstr>Outputs</vt:lpstr>
      <vt:lpstr>GLM Lifecycle</vt:lpstr>
      <vt:lpstr>GLM Runtime Cost</vt:lpstr>
      <vt:lpstr>Best Practices</vt:lpstr>
      <vt:lpstr>Things to Watch Out for</vt:lpstr>
      <vt:lpstr>PowerPoint Presentation</vt:lpstr>
      <vt:lpstr>Q &amp; A</vt:lpstr>
    </vt:vector>
  </TitlesOfParts>
  <Company>TMK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Kraljevic</dc:creator>
  <cp:lastModifiedBy>Tom Kraljevic</cp:lastModifiedBy>
  <cp:revision>35</cp:revision>
  <dcterms:created xsi:type="dcterms:W3CDTF">2015-01-27T01:17:56Z</dcterms:created>
  <dcterms:modified xsi:type="dcterms:W3CDTF">2015-02-24T02:06:53Z</dcterms:modified>
</cp:coreProperties>
</file>