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2" r:id="rId6"/>
    <p:sldId id="263" r:id="rId7"/>
    <p:sldId id="274" r:id="rId8"/>
    <p:sldId id="275" r:id="rId9"/>
    <p:sldId id="277" r:id="rId10"/>
    <p:sldId id="276" r:id="rId11"/>
    <p:sldId id="280" r:id="rId12"/>
    <p:sldId id="281" r:id="rId13"/>
    <p:sldId id="283" r:id="rId14"/>
    <p:sldId id="282" r:id="rId15"/>
    <p:sldId id="265" r:id="rId16"/>
    <p:sldId id="278" r:id="rId17"/>
    <p:sldId id="266" r:id="rId18"/>
    <p:sldId id="267" r:id="rId19"/>
    <p:sldId id="268" r:id="rId20"/>
    <p:sldId id="269" r:id="rId21"/>
    <p:sldId id="270" r:id="rId22"/>
    <p:sldId id="272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/>
    <p:restoredTop sz="94474"/>
  </p:normalViewPr>
  <p:slideViewPr>
    <p:cSldViewPr snapToGrid="0" snapToObjects="1">
      <p:cViewPr varScale="1">
        <p:scale>
          <a:sx n="82" d="100"/>
          <a:sy n="8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114-9CA7-DC4A-97F7-3EDA194C5AE9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02C1-4C5F-3441-B025-D8BDC6716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016AB-F44D-A542-8C18-7522C7A56494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7C40D-1193-B14B-BB3C-C4A76437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X[</a:t>
                </a:r>
                <a:r>
                  <a:rPr lang="en-US" sz="1200" dirty="0" err="1" smtClean="0"/>
                  <a:t>i</a:t>
                </a:r>
                <a:r>
                  <a:rPr lang="en-US" sz="1200" dirty="0" smtClean="0"/>
                  <a:t>]x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800" i="1" dirty="0" smtClean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8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8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800">
                        <a:latin typeface="Cambria Math" charset="0"/>
                      </a:rPr>
                      <m:t>}</m:t>
                    </m:r>
                    <m:r>
                      <a:rPr lang="en-US" sz="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:r>
                  <a:rPr lang="en-US" sz="1200" b="0" i="0" smtClean="0">
                    <a:latin typeface="Cambria Math" charset="0"/>
                  </a:rPr>
                  <a:t>𝐻(𝑧)= </a:t>
                </a:r>
                <a:r>
                  <a:rPr lang="is-IS" sz="1200" i="0">
                    <a:latin typeface="Cambria Math" charset="0"/>
                  </a:rPr>
                  <a:t> </a:t>
                </a:r>
                <a:r>
                  <a:rPr lang="mr-IN" sz="1200" b="0" i="0" smtClean="0">
                    <a:latin typeface="Cambria Math" charset="0"/>
                  </a:rPr>
                  <a:t>(</a:t>
                </a:r>
                <a:r>
                  <a:rPr lang="is-IS" sz="1200" b="0" i="0">
                    <a:latin typeface="Cambria Math" charset="0"/>
                  </a:rPr>
                  <a:t>∑</a:t>
                </a:r>
                <a:r>
                  <a:rPr lang="en-US" sz="1200" b="0" i="0">
                    <a:latin typeface="Cambria Math" charset="0"/>
                  </a:rPr>
                  <a:t>_</a:t>
                </a:r>
                <a:r>
                  <a:rPr lang="is-IS" sz="1200" b="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𝑘=0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^𝑛▒〖𝑎_𝑘 𝑧^(−𝑘) 〗</a:t>
                </a:r>
                <a:r>
                  <a:rPr lang="mr-IN" sz="1200" b="0" i="0" smtClean="0">
                    <a:latin typeface="Cambria Math" charset="0"/>
                  </a:rPr>
                  <a:t>)/(</a:t>
                </a:r>
                <a:r>
                  <a:rPr lang="en-US" sz="1200" i="0">
                    <a:latin typeface="Cambria Math" charset="0"/>
                  </a:rPr>
                  <a:t>1+</a:t>
                </a:r>
                <a:r>
                  <a:rPr lang="is-IS" sz="1200" i="0">
                    <a:latin typeface="Cambria Math" charset="0"/>
                  </a:rPr>
                  <a:t>∑</a:t>
                </a:r>
                <a:r>
                  <a:rPr lang="en-US" sz="1200" i="0">
                    <a:latin typeface="Cambria Math" charset="0"/>
                  </a:rPr>
                  <a:t>_</a:t>
                </a:r>
                <a:r>
                  <a:rPr lang="is-IS" sz="120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𝑘=1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^𝑛▒〖𝑏_𝑘 𝑧^(−𝑘)  〗</a:t>
                </a:r>
                <a:r>
                  <a:rPr lang="mr-IN" sz="1200" b="0" i="0" smtClean="0">
                    <a:latin typeface="Cambria Math" charset="0"/>
                  </a:rPr>
                  <a:t>)</a:t>
                </a:r>
                <a:r>
                  <a:rPr lang="en-US" sz="800" b="0" i="0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 </a:t>
                </a:r>
                <a:r>
                  <a:rPr lang="en-US" sz="800" b="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"</a:t>
                </a:r>
                <a:r>
                  <a:rPr lang="en-US" sz="80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800" i="0" dirty="0" smtClean="0"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"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800" i="0">
                    <a:latin typeface="Cambria Math" charset="0"/>
                  </a:rPr>
                  <a:t>𝑦[𝑖]}</a:t>
                </a:r>
                <a:r>
                  <a:rPr lang="en-US" sz="800" b="0" i="0" smtClean="0">
                    <a:latin typeface="Cambria Math" charset="0"/>
                  </a:rPr>
                  <a:t>=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X[</a:t>
                </a:r>
                <a:r>
                  <a:rPr lang="en-US" sz="1200" dirty="0" err="1" smtClean="0"/>
                  <a:t>i</a:t>
                </a:r>
                <a:r>
                  <a:rPr lang="en-US" sz="1200" dirty="0" smtClean="0"/>
                  <a:t>]x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800" i="1" dirty="0" smtClean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8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8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800">
                        <a:latin typeface="Cambria Math" charset="0"/>
                      </a:rPr>
                      <m:t>}</m:t>
                    </m:r>
                    <m:r>
                      <a:rPr lang="en-US" sz="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:r>
                  <a:rPr lang="en-US" sz="1200" b="0" i="0" smtClean="0">
                    <a:latin typeface="Cambria Math" charset="0"/>
                  </a:rPr>
                  <a:t>𝐻(𝑧)= </a:t>
                </a:r>
                <a:r>
                  <a:rPr lang="is-IS" sz="1200" i="0">
                    <a:latin typeface="Cambria Math" charset="0"/>
                  </a:rPr>
                  <a:t> </a:t>
                </a:r>
                <a:r>
                  <a:rPr lang="mr-IN" sz="1200" b="0" i="0" smtClean="0">
                    <a:latin typeface="Cambria Math" charset="0"/>
                  </a:rPr>
                  <a:t>(</a:t>
                </a:r>
                <a:r>
                  <a:rPr lang="is-IS" sz="1200" b="0" i="0">
                    <a:latin typeface="Cambria Math" charset="0"/>
                  </a:rPr>
                  <a:t>∑</a:t>
                </a:r>
                <a:r>
                  <a:rPr lang="en-US" sz="1200" b="0" i="0">
                    <a:latin typeface="Cambria Math" charset="0"/>
                  </a:rPr>
                  <a:t>_</a:t>
                </a:r>
                <a:r>
                  <a:rPr lang="is-IS" sz="1200" b="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𝑘=0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^𝑛▒〖𝑎_𝑘 𝑧^(−𝑘) 〗</a:t>
                </a:r>
                <a:r>
                  <a:rPr lang="mr-IN" sz="1200" b="0" i="0" smtClean="0">
                    <a:latin typeface="Cambria Math" charset="0"/>
                  </a:rPr>
                  <a:t>)/(</a:t>
                </a:r>
                <a:r>
                  <a:rPr lang="en-US" sz="1200" i="0">
                    <a:latin typeface="Cambria Math" charset="0"/>
                  </a:rPr>
                  <a:t>1+</a:t>
                </a:r>
                <a:r>
                  <a:rPr lang="is-IS" sz="1200" i="0">
                    <a:latin typeface="Cambria Math" charset="0"/>
                  </a:rPr>
                  <a:t>∑</a:t>
                </a:r>
                <a:r>
                  <a:rPr lang="en-US" sz="1200" i="0">
                    <a:latin typeface="Cambria Math" charset="0"/>
                  </a:rPr>
                  <a:t>_</a:t>
                </a:r>
                <a:r>
                  <a:rPr lang="is-IS" sz="120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𝑘=1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^𝑛▒〖𝑏_𝑘 𝑧^(−𝑘)  〗</a:t>
                </a:r>
                <a:r>
                  <a:rPr lang="mr-IN" sz="1200" b="0" i="0" smtClean="0">
                    <a:latin typeface="Cambria Math" charset="0"/>
                  </a:rPr>
                  <a:t>)</a:t>
                </a:r>
                <a:r>
                  <a:rPr lang="en-US" sz="800" b="0" i="0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 </a:t>
                </a:r>
                <a:r>
                  <a:rPr lang="en-US" sz="800" b="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"</a:t>
                </a:r>
                <a:r>
                  <a:rPr lang="en-US" sz="80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800" i="0" dirty="0" smtClean="0"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"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800" i="0">
                    <a:latin typeface="Cambria Math" charset="0"/>
                  </a:rPr>
                  <a:t>𝑦[𝑖]}</a:t>
                </a:r>
                <a:r>
                  <a:rPr lang="en-US" sz="800" b="0" i="0" smtClean="0">
                    <a:latin typeface="Cambria Math" charset="0"/>
                  </a:rPr>
                  <a:t>=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X[</a:t>
                </a:r>
                <a:r>
                  <a:rPr lang="en-US" sz="1200" dirty="0" err="1" smtClean="0"/>
                  <a:t>i</a:t>
                </a:r>
                <a:r>
                  <a:rPr lang="en-US" sz="1200" dirty="0" smtClean="0"/>
                  <a:t>]x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800" i="1" dirty="0" smtClean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8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8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800">
                        <a:latin typeface="Cambria Math" charset="0"/>
                      </a:rPr>
                      <m:t>}</m:t>
                    </m:r>
                    <m:r>
                      <a:rPr lang="en-US" sz="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:r>
                  <a:rPr lang="en-US" sz="1200" b="0" i="0" smtClean="0">
                    <a:latin typeface="Cambria Math" charset="0"/>
                  </a:rPr>
                  <a:t>𝐻(𝑧)= </a:t>
                </a:r>
                <a:r>
                  <a:rPr lang="is-IS" sz="1200" i="0">
                    <a:latin typeface="Cambria Math" charset="0"/>
                  </a:rPr>
                  <a:t> </a:t>
                </a:r>
                <a:r>
                  <a:rPr lang="mr-IN" sz="1200" b="0" i="0" smtClean="0">
                    <a:latin typeface="Cambria Math" charset="0"/>
                  </a:rPr>
                  <a:t>(</a:t>
                </a:r>
                <a:r>
                  <a:rPr lang="is-IS" sz="1200" b="0" i="0">
                    <a:latin typeface="Cambria Math" charset="0"/>
                  </a:rPr>
                  <a:t>∑</a:t>
                </a:r>
                <a:r>
                  <a:rPr lang="en-US" sz="1200" b="0" i="0">
                    <a:latin typeface="Cambria Math" charset="0"/>
                  </a:rPr>
                  <a:t>_</a:t>
                </a:r>
                <a:r>
                  <a:rPr lang="is-IS" sz="1200" b="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𝑘=0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^𝑛▒〖𝑎_𝑘 𝑧^(−𝑘) 〗</a:t>
                </a:r>
                <a:r>
                  <a:rPr lang="mr-IN" sz="1200" b="0" i="0" smtClean="0">
                    <a:latin typeface="Cambria Math" charset="0"/>
                  </a:rPr>
                  <a:t>)/(</a:t>
                </a:r>
                <a:r>
                  <a:rPr lang="en-US" sz="1200" i="0">
                    <a:latin typeface="Cambria Math" charset="0"/>
                  </a:rPr>
                  <a:t>1+</a:t>
                </a:r>
                <a:r>
                  <a:rPr lang="is-IS" sz="1200" i="0">
                    <a:latin typeface="Cambria Math" charset="0"/>
                  </a:rPr>
                  <a:t>∑</a:t>
                </a:r>
                <a:r>
                  <a:rPr lang="en-US" sz="1200" i="0">
                    <a:latin typeface="Cambria Math" charset="0"/>
                  </a:rPr>
                  <a:t>_</a:t>
                </a:r>
                <a:r>
                  <a:rPr lang="is-IS" sz="120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𝑘=1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^𝑛▒〖𝑏_𝑘 𝑧^(−𝑘)  〗</a:t>
                </a:r>
                <a:r>
                  <a:rPr lang="mr-IN" sz="1200" b="0" i="0" smtClean="0">
                    <a:latin typeface="Cambria Math" charset="0"/>
                  </a:rPr>
                  <a:t>)</a:t>
                </a:r>
                <a:r>
                  <a:rPr lang="en-US" sz="800" b="0" i="0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 </a:t>
                </a:r>
                <a:r>
                  <a:rPr lang="en-US" sz="800" b="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"</a:t>
                </a:r>
                <a:r>
                  <a:rPr lang="en-US" sz="80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800" i="0" dirty="0" smtClean="0"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"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800" i="0">
                    <a:latin typeface="Cambria Math" charset="0"/>
                  </a:rPr>
                  <a:t>𝑦[𝑖]}</a:t>
                </a:r>
                <a:r>
                  <a:rPr lang="en-US" sz="800" b="0" i="0" smtClean="0">
                    <a:latin typeface="Cambria Math" charset="0"/>
                  </a:rPr>
                  <a:t>=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3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7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2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smtClean="0">
                    <a:latin typeface="Cambria Math" charset="0"/>
                  </a:rPr>
                  <a:t>−𝑧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800" i="1" dirty="0" smtClean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8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8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800">
                        <a:latin typeface="Cambria Math" charset="0"/>
                      </a:rPr>
                      <m:t>}</m:t>
                    </m:r>
                    <m:r>
                      <a:rPr lang="en-US" sz="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:r>
                  <a:rPr lang="en-US" sz="1200" b="0" i="0" smtClean="0">
                    <a:latin typeface="Cambria Math" charset="0"/>
                  </a:rPr>
                  <a:t>𝐻(𝑧)= </a:t>
                </a:r>
                <a:r>
                  <a:rPr lang="is-IS" sz="1200" i="0">
                    <a:latin typeface="Cambria Math" charset="0"/>
                  </a:rPr>
                  <a:t> </a:t>
                </a:r>
                <a:r>
                  <a:rPr lang="mr-IN" sz="1200" b="0" i="0" smtClean="0">
                    <a:latin typeface="Cambria Math" charset="0"/>
                  </a:rPr>
                  <a:t>(</a:t>
                </a:r>
                <a:r>
                  <a:rPr lang="is-IS" sz="1200" b="0" i="0">
                    <a:latin typeface="Cambria Math" charset="0"/>
                  </a:rPr>
                  <a:t>∑</a:t>
                </a:r>
                <a:r>
                  <a:rPr lang="en-US" sz="1200" b="0" i="0">
                    <a:latin typeface="Cambria Math" charset="0"/>
                  </a:rPr>
                  <a:t>_</a:t>
                </a:r>
                <a:r>
                  <a:rPr lang="is-IS" sz="1200" b="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𝑘=0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^𝑛▒〖𝑎_𝑘 𝑧^(−𝑘) 〗</a:t>
                </a:r>
                <a:r>
                  <a:rPr lang="mr-IN" sz="1200" b="0" i="0" smtClean="0">
                    <a:latin typeface="Cambria Math" charset="0"/>
                  </a:rPr>
                  <a:t>)/(</a:t>
                </a:r>
                <a:r>
                  <a:rPr lang="en-US" sz="1200" i="0">
                    <a:latin typeface="Cambria Math" charset="0"/>
                  </a:rPr>
                  <a:t>1+</a:t>
                </a:r>
                <a:r>
                  <a:rPr lang="is-IS" sz="1200" i="0">
                    <a:latin typeface="Cambria Math" charset="0"/>
                  </a:rPr>
                  <a:t>∑</a:t>
                </a:r>
                <a:r>
                  <a:rPr lang="en-US" sz="1200" i="0">
                    <a:latin typeface="Cambria Math" charset="0"/>
                  </a:rPr>
                  <a:t>_</a:t>
                </a:r>
                <a:r>
                  <a:rPr lang="is-IS" sz="120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𝑘=1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^𝑛▒〖𝑏_𝑘 𝑧^(−𝑘)  〗</a:t>
                </a:r>
                <a:r>
                  <a:rPr lang="mr-IN" sz="1200" b="0" i="0" smtClean="0">
                    <a:latin typeface="Cambria Math" charset="0"/>
                  </a:rPr>
                  <a:t>)</a:t>
                </a:r>
                <a:r>
                  <a:rPr lang="en-US" sz="800" b="0" i="0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 </a:t>
                </a:r>
                <a:r>
                  <a:rPr lang="en-US" sz="800" b="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"</a:t>
                </a:r>
                <a:r>
                  <a:rPr lang="en-US" sz="80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800" i="0" dirty="0" smtClean="0"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"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800" i="0">
                    <a:latin typeface="Cambria Math" charset="0"/>
                  </a:rPr>
                  <a:t>𝑦[𝑖]}</a:t>
                </a:r>
                <a:r>
                  <a:rPr lang="en-US" sz="800" b="0" i="0" smtClean="0">
                    <a:latin typeface="Cambria Math" charset="0"/>
                  </a:rPr>
                  <a:t>=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3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X[</a:t>
                </a:r>
                <a:r>
                  <a:rPr lang="en-US" sz="1200" dirty="0" err="1" smtClean="0"/>
                  <a:t>i</a:t>
                </a:r>
                <a:r>
                  <a:rPr lang="en-US" sz="1200" dirty="0" smtClean="0"/>
                  <a:t>]x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1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2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sz="800" i="1" dirty="0" smtClean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8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8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800">
                        <a:latin typeface="Cambria Math" charset="0"/>
                      </a:rPr>
                      <m:t>}</m:t>
                    </m:r>
                    <m:r>
                      <a:rPr lang="en-US" sz="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 </a:t>
                </a:r>
                <a:r>
                  <a:rPr lang="en-US" sz="1200" b="0" i="0" smtClean="0">
                    <a:latin typeface="Cambria Math" charset="0"/>
                  </a:rPr>
                  <a:t>𝐻(𝑧)= </a:t>
                </a:r>
                <a:r>
                  <a:rPr lang="is-IS" sz="1200" i="0">
                    <a:latin typeface="Cambria Math" charset="0"/>
                  </a:rPr>
                  <a:t> </a:t>
                </a:r>
                <a:r>
                  <a:rPr lang="mr-IN" sz="1200" b="0" i="0" smtClean="0">
                    <a:latin typeface="Cambria Math" charset="0"/>
                  </a:rPr>
                  <a:t>(</a:t>
                </a:r>
                <a:r>
                  <a:rPr lang="is-IS" sz="1200" b="0" i="0">
                    <a:latin typeface="Cambria Math" charset="0"/>
                  </a:rPr>
                  <a:t>∑</a:t>
                </a:r>
                <a:r>
                  <a:rPr lang="en-US" sz="1200" b="0" i="0">
                    <a:latin typeface="Cambria Math" charset="0"/>
                  </a:rPr>
                  <a:t>_</a:t>
                </a:r>
                <a:r>
                  <a:rPr lang="is-IS" sz="1200" b="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𝑘=0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^𝑛▒〖𝑎_𝑘 𝑧^(−𝑘) 〗</a:t>
                </a:r>
                <a:r>
                  <a:rPr lang="mr-IN" sz="1200" b="0" i="0" smtClean="0">
                    <a:latin typeface="Cambria Math" charset="0"/>
                  </a:rPr>
                  <a:t>)/(</a:t>
                </a:r>
                <a:r>
                  <a:rPr lang="en-US" sz="1200" i="0">
                    <a:latin typeface="Cambria Math" charset="0"/>
                  </a:rPr>
                  <a:t>1+</a:t>
                </a:r>
                <a:r>
                  <a:rPr lang="is-IS" sz="1200" i="0">
                    <a:latin typeface="Cambria Math" charset="0"/>
                  </a:rPr>
                  <a:t>∑</a:t>
                </a:r>
                <a:r>
                  <a:rPr lang="en-US" sz="1200" i="0">
                    <a:latin typeface="Cambria Math" charset="0"/>
                  </a:rPr>
                  <a:t>_</a:t>
                </a:r>
                <a:r>
                  <a:rPr lang="is-IS" sz="1200" i="0">
                    <a:latin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</a:rPr>
                  <a:t>𝑘=1</a:t>
                </a:r>
                <a:r>
                  <a:rPr lang="is-IS" sz="1200" i="0">
                    <a:latin typeface="Cambria Math" charset="0"/>
                  </a:rPr>
                  <a:t>)</a:t>
                </a:r>
                <a:r>
                  <a:rPr lang="en-US" sz="1200" i="0">
                    <a:latin typeface="Cambria Math" charset="0"/>
                  </a:rPr>
                  <a:t>^𝑛▒〖𝑏_𝑘 𝑧^(−𝑘)  〗</a:t>
                </a:r>
                <a:r>
                  <a:rPr lang="mr-IN" sz="1200" b="0" i="0" smtClean="0">
                    <a:latin typeface="Cambria Math" charset="0"/>
                  </a:rPr>
                  <a:t>)</a:t>
                </a:r>
                <a:r>
                  <a:rPr lang="en-US" sz="800" b="0" i="0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 </a:t>
                </a:r>
                <a:r>
                  <a:rPr lang="en-US" sz="800" b="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"</a:t>
                </a:r>
                <a:r>
                  <a:rPr lang="en-US" sz="800" i="0" dirty="0" smtClean="0">
                    <a:latin typeface="Cambria Math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800" i="0" dirty="0" smtClean="0">
                    <a:latin typeface="Cambria Math" charset="0"/>
                    <a:ea typeface="Cambria Math" charset="0"/>
                    <a:cs typeface="Cambria Math" charset="0"/>
                  </a:rPr>
                  <a:t>{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"</a:t>
                </a:r>
                <a:r>
                  <a:rPr lang="en-US" sz="800" i="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800" i="0">
                    <a:latin typeface="Cambria Math" charset="0"/>
                  </a:rPr>
                  <a:t>𝑦[𝑖]}</a:t>
                </a:r>
                <a:r>
                  <a:rPr lang="en-US" sz="800" b="0" i="0" smtClean="0">
                    <a:latin typeface="Cambria Math" charset="0"/>
                  </a:rPr>
                  <a:t>=</a:t>
                </a:r>
                <a:endParaRPr lang="en-US" sz="1200" dirty="0" smtClean="0"/>
              </a:p>
              <a:p>
                <a:r>
                  <a:rPr lang="en-US" dirty="0" smtClean="0"/>
                  <a:t>z1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7C40D-1193-B14B-BB3C-C4A764371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8312-6CC4-4D41-9441-A433592141D5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000A-5506-C742-8EC3-C0E4131C747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E80-4917-5E4E-8E40-55DFEB226828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20F0-28A5-F24A-8784-46F5058E9AB1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68FB-0573-9E45-BFF8-BE624D6841CA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53E6-1158-4242-ADD9-3B42A4827168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6A0A-CBA7-7F4D-A8C5-1780F2B4CF26}" type="datetime1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53AE-F8F7-4243-AA8A-004370CE8E64}" type="datetime1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B58B-0905-2445-AAD7-2E8D72631457}" type="datetime1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B77F-886D-0144-80EA-00904009211A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8697-40F6-BB47-99CA-A01837DF9C70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2AE5-8B70-1F40-B64A-EB2B6B7BFF3E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078EF-6160-1D4E-9CC6-B11213F1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LTimeSeries.ppt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H2O Time Series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</a:t>
            </a:r>
            <a:r>
              <a:rPr lang="en-US" sz="3600" dirty="0"/>
              <a:t>m</a:t>
            </a:r>
            <a:r>
              <a:rPr lang="en-US" sz="3600" dirty="0" smtClean="0"/>
              <a:t>achine learning for solving time series problems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44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Transfer Function</a:t>
                </a:r>
              </a:p>
              <a:p>
                <a:r>
                  <a:rPr lang="en-US" sz="2400" dirty="0" smtClean="0"/>
                  <a:t>Output of linear model can be found by mean of a Transfer function</a:t>
                </a:r>
              </a:p>
              <a:p>
                <a:r>
                  <a:rPr lang="en-US" sz="2400" dirty="0" smtClean="0"/>
                  <a:t>Building transfer function with Z-transform: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charset="0"/>
                      </a:rPr>
                      <m:t>}=</m:t>
                    </m:r>
                    <m:r>
                      <m:rPr>
                        <m:nor/>
                      </m:rPr>
                      <a:rPr lang="en-US" sz="2400" i="1" dirty="0">
                        <a:latin typeface="Lucida Calligraphy" charset="0"/>
                        <a:ea typeface="Lucida Calligraphy" charset="0"/>
                        <a:cs typeface="Lucida Calligraphy" charset="0"/>
                      </a:rPr>
                      <m:t>Z</m:t>
                    </m:r>
                    <m:r>
                      <m:rPr>
                        <m:nor/>
                      </m:rPr>
                      <a:rPr lang="en-US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is-IS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  <m:r>
                          <a:rPr lang="en-US" sz="2400" b="0" i="1" smtClean="0">
                            <a:latin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) 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𝑈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𝑘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  <m:nary>
                          <m:naryPr>
                            <m:chr m:val="∑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{1+</m:t>
                    </m:r>
                    <m:nary>
                      <m:naryPr>
                        <m:chr m:val="∑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𝑘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𝑈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𝑘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Finally the transfer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𝑧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  <a:blipFill rotWithShape="0">
                <a:blip r:embed="rId3"/>
                <a:stretch>
                  <a:fillRect l="-1430" t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Transfer Function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dirty="0"/>
                  <a:t>The time-domain </a:t>
                </a:r>
                <a:r>
                  <a:rPr lang="en-US" dirty="0" smtClean="0"/>
                  <a:t>response of a linear model is the convolution between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and the unit pulse 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  <a:blipFill rotWithShape="0">
                <a:blip r:embed="rId3"/>
                <a:stretch>
                  <a:fillRect l="-1488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55425" y="4346663"/>
                <a:ext cx="906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i="1">
                          <a:latin typeface="Cambria Math" charset="0"/>
                        </a:rPr>
                        <m:t>[</m:t>
                      </m:r>
                      <m:r>
                        <a:rPr lang="en-US" sz="2400" i="1">
                          <a:latin typeface="Cambria Math" charset="0"/>
                        </a:rPr>
                        <m:t>𝑖</m:t>
                      </m:r>
                      <m:r>
                        <a:rPr lang="en-US" sz="2400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25" y="4346663"/>
                <a:ext cx="90627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55425" y="2430280"/>
            <a:ext cx="6502392" cy="1015663"/>
            <a:chOff x="4517705" y="2589895"/>
            <a:chExt cx="6502392" cy="1015663"/>
          </a:xfrm>
        </p:grpSpPr>
        <p:grpSp>
          <p:nvGrpSpPr>
            <p:cNvPr id="31" name="Group 30"/>
            <p:cNvGrpSpPr/>
            <p:nvPr/>
          </p:nvGrpSpPr>
          <p:grpSpPr>
            <a:xfrm>
              <a:off x="5409739" y="2589895"/>
              <a:ext cx="3047611" cy="1015663"/>
              <a:chOff x="5409739" y="2589895"/>
              <a:chExt cx="3047611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324139" y="2589895"/>
                    <a:ext cx="1218811" cy="10156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000" dirty="0" smtClean="0"/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</m:oMath>
                    </a14:m>
                    <a:r>
                      <a:rPr lang="en-US" sz="2400" dirty="0" smtClean="0"/>
                      <a:t> </a:t>
                    </a:r>
                  </a:p>
                  <a:p>
                    <a:endParaRPr lang="en-US" sz="2400" baseline="30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139" y="2589895"/>
                    <a:ext cx="1218811" cy="101566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5" idx="3"/>
              </p:cNvCxnSpPr>
              <p:nvPr/>
            </p:nvCxnSpPr>
            <p:spPr>
              <a:xfrm flipV="1">
                <a:off x="7542950" y="3097726"/>
                <a:ext cx="914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409739" y="3097725"/>
                <a:ext cx="914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517705" y="2866892"/>
                  <a:ext cx="869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705" y="2866892"/>
                  <a:ext cx="86966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9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457350" y="2866891"/>
                  <a:ext cx="25627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350" y="2866891"/>
                  <a:ext cx="256274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02632" r="-476" b="-1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/>
          <p:cNvSpPr txBox="1"/>
          <p:nvPr/>
        </p:nvSpPr>
        <p:spPr>
          <a:xfrm>
            <a:off x="1812165" y="2707275"/>
            <a:ext cx="272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Z-transform </a:t>
            </a:r>
            <a:r>
              <a:rPr lang="en-US" sz="2400" dirty="0" smtClean="0"/>
              <a:t>domain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416772" y="4069664"/>
            <a:ext cx="3047611" cy="1005840"/>
            <a:chOff x="5409739" y="2589893"/>
            <a:chExt cx="3047611" cy="1005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324139" y="2589893"/>
                  <a:ext cx="1218811" cy="10058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2400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139" y="2589893"/>
                  <a:ext cx="1218811" cy="10058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7542950" y="3097726"/>
              <a:ext cx="914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409739" y="3097725"/>
              <a:ext cx="914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422821" y="4345714"/>
                <a:ext cx="2562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[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21" y="4345714"/>
                <a:ext cx="2562747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792728" y="4345713"/>
            <a:ext cx="240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7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State space formulation</a:t>
                </a:r>
              </a:p>
              <a:p>
                <a:r>
                  <a:rPr lang="en-US" dirty="0" smtClean="0"/>
                  <a:t>In this formulation the internal state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 smtClean="0"/>
                  <a:t> is accounted explicitly (reflecting the all the </a:t>
                </a:r>
                <a:r>
                  <a:rPr lang="en-US" dirty="0" smtClean="0"/>
                  <a:t>past story </a:t>
                </a:r>
                <a:r>
                  <a:rPr lang="en-US" dirty="0" smtClean="0"/>
                  <a:t>of the system):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b="1" i="1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𝐷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𝐴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Where A is (square) state transition matrix, B control matrix, C output matrix and D feedforward matrix </a:t>
                </a:r>
              </a:p>
              <a:p>
                <a:r>
                  <a:rPr lang="en-US" dirty="0" smtClean="0"/>
                  <a:t>State formulation may be more convenient for analysis, simulation and implementation (multivariable case)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  <a:blipFill rotWithShape="0">
                <a:blip r:embed="rId3"/>
                <a:stretch>
                  <a:fillRect l="-1488" t="-2826" r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Stochastic or random process (discrete time)</a:t>
                </a:r>
              </a:p>
              <a:p>
                <a:r>
                  <a:rPr lang="en-US" dirty="0" smtClean="0"/>
                  <a:t>Sequence of random variables realization  (with common statistics)</a:t>
                </a:r>
              </a:p>
              <a:p>
                <a:r>
                  <a:rPr lang="en-US" i="1" dirty="0" smtClean="0"/>
                  <a:t>White noise</a:t>
                </a:r>
                <a:r>
                  <a:rPr lang="en-US" dirty="0" smtClean="0"/>
                  <a:t>: uncorrelated, flat power spectrum: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Correlated stochastic process: can produced by feeding white noise to a linear model. Examples:</a:t>
                </a:r>
              </a:p>
              <a:p>
                <a:pPr lvl="1"/>
                <a:r>
                  <a:rPr lang="en-US" i="1" dirty="0" smtClean="0"/>
                  <a:t>Random walk </a:t>
                </a:r>
                <a:r>
                  <a:rPr lang="en-US" dirty="0" smtClean="0"/>
                  <a:t>or </a:t>
                </a:r>
                <a:r>
                  <a:rPr lang="en-US" i="1" dirty="0" smtClean="0"/>
                  <a:t>Brownian motion </a:t>
                </a:r>
                <a:r>
                  <a:rPr lang="en-US" dirty="0" smtClean="0"/>
                  <a:t>(red noise):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white noise + integrator (summation):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[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Pink noise, grey noise, etc.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  <a:blipFill rotWithShape="0">
                <a:blip r:embed="rId3"/>
                <a:stretch>
                  <a:fillRect l="-1488" t="-2826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Advanced Topics</a:t>
                </a:r>
                <a:endParaRPr lang="en-US" i="1" dirty="0" smtClean="0"/>
              </a:p>
              <a:p>
                <a:r>
                  <a:rPr lang="en-US" dirty="0" smtClean="0"/>
                  <a:t>Multiple inputs/Multiple outputs (MIMO) models: using vectors and matrices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    </m:t>
                    </m:r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time-variant systems: can be used to model non-linear systems: 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b="0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Non-linear models:                                                                                    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Stochastic process with time variant parameters: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(t)</a:t>
                </a:r>
              </a:p>
              <a:p>
                <a:r>
                  <a:rPr lang="en-US" dirty="0" smtClean="0"/>
                  <a:t>Symbolic sequence modeled by finite state automata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526" y="1804304"/>
                <a:ext cx="10650415" cy="4530725"/>
              </a:xfrm>
              <a:blipFill rotWithShape="0">
                <a:blip r:embed="rId3"/>
                <a:stretch>
                  <a:fillRect l="-1488" t="-2826" r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3" action="ppaction://hlinkpres?slideindex=1&amp;slidetitle="/>
              </a:rPr>
              <a:t>Machine learning with time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Typical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Conversion data to regular time series (if needed)</a:t>
            </a:r>
          </a:p>
          <a:p>
            <a:pPr lvl="2"/>
            <a:r>
              <a:rPr lang="en-US" dirty="0"/>
              <a:t>Sampling rate or period to use</a:t>
            </a:r>
          </a:p>
          <a:p>
            <a:pPr lvl="2"/>
            <a:r>
              <a:rPr lang="en-US" dirty="0"/>
              <a:t>Convert irregular time data (or events) into regular sampled</a:t>
            </a:r>
          </a:p>
          <a:p>
            <a:pPr lvl="2"/>
            <a:r>
              <a:rPr lang="en-US" dirty="0"/>
              <a:t>Resample (in time) and  convert to numeric categorical/symbolic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Dynamic preprocessing (optional): convert dynamic data into static pattern</a:t>
            </a:r>
          </a:p>
          <a:p>
            <a:pPr lvl="2"/>
            <a:r>
              <a:rPr lang="en-US" dirty="0"/>
              <a:t>Tapped delay line (time shift), fixed</a:t>
            </a:r>
          </a:p>
          <a:p>
            <a:pPr lvl="2"/>
            <a:r>
              <a:rPr lang="en-US" dirty="0"/>
              <a:t>Apply dynamic filter (time convolution), adjustable</a:t>
            </a:r>
          </a:p>
          <a:p>
            <a:pPr lvl="2"/>
            <a:r>
              <a:rPr lang="en-US" dirty="0"/>
              <a:t>Use transformed domain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machine learning</a:t>
            </a:r>
          </a:p>
          <a:p>
            <a:pPr lvl="2"/>
            <a:r>
              <a:rPr lang="en-US" dirty="0"/>
              <a:t>Static (standard) if dynamic processing is available</a:t>
            </a:r>
          </a:p>
          <a:p>
            <a:pPr lvl="2"/>
            <a:r>
              <a:rPr lang="en-US" dirty="0"/>
              <a:t>Dynamic models: recurrent neural networks and variants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and Biological</a:t>
            </a:r>
          </a:p>
          <a:p>
            <a:r>
              <a:rPr lang="en-US" dirty="0" smtClean="0"/>
              <a:t>Language: Natural Language, Speech and Music</a:t>
            </a:r>
          </a:p>
          <a:p>
            <a:r>
              <a:rPr lang="en-US" dirty="0" smtClean="0"/>
              <a:t>Nature and Environment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Industrial, Control, Machinery</a:t>
            </a:r>
          </a:p>
          <a:p>
            <a:r>
              <a:rPr lang="en-US" dirty="0" smtClean="0"/>
              <a:t>Financial and Economic</a:t>
            </a:r>
          </a:p>
          <a:p>
            <a:r>
              <a:rPr lang="en-US" dirty="0" smtClean="0"/>
              <a:t>Communication and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series: </a:t>
            </a:r>
            <a:r>
              <a:rPr lang="en-US" dirty="0" smtClean="0"/>
              <a:t>Medical and Biological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Nervous and muscular systems activity: Electrical activity from neurons (in brain or muscles)</a:t>
            </a:r>
          </a:p>
          <a:p>
            <a:pPr lvl="1"/>
            <a:r>
              <a:rPr lang="en-US" dirty="0" smtClean="0"/>
              <a:t>electroencephalogram (EEG),</a:t>
            </a:r>
          </a:p>
          <a:p>
            <a:pPr lvl="1"/>
            <a:r>
              <a:rPr lang="en-US" dirty="0" smtClean="0"/>
              <a:t>electrocardiogram (ESG)</a:t>
            </a:r>
          </a:p>
          <a:p>
            <a:pPr lvl="1"/>
            <a:r>
              <a:rPr lang="en-US" dirty="0" smtClean="0"/>
              <a:t>electromyography (EMG)</a:t>
            </a:r>
          </a:p>
          <a:p>
            <a:pPr lvl="1"/>
            <a:r>
              <a:rPr lang="en-US" dirty="0" smtClean="0"/>
              <a:t>polysomnography (PSG)</a:t>
            </a:r>
          </a:p>
          <a:p>
            <a:r>
              <a:rPr lang="en-US" dirty="0" smtClean="0"/>
              <a:t>Genomics: ADN sequences can be analyzed as time series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 series: </a:t>
            </a:r>
            <a:r>
              <a:rPr lang="en-US" dirty="0" smtClean="0"/>
              <a:t>Natural Language, Music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processing: speech understanding (speech to text), speech synthesis, translation, compression</a:t>
            </a:r>
          </a:p>
          <a:p>
            <a:r>
              <a:rPr lang="en-US" dirty="0" smtClean="0"/>
              <a:t>Natural Language processing: understanding, translation, knowledge extraction, synthesis, summarizing</a:t>
            </a:r>
          </a:p>
          <a:p>
            <a:r>
              <a:rPr lang="en-US" dirty="0" smtClean="0"/>
              <a:t>Music: classification, synthesis, intelligent 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series: </a:t>
            </a:r>
            <a:r>
              <a:rPr lang="en-US" dirty="0" smtClean="0"/>
              <a:t>Nature and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Meteorological variables: temperature, humidity, pressure, humidity, rainfall. Mapping, forecast</a:t>
            </a:r>
          </a:p>
          <a:p>
            <a:r>
              <a:rPr lang="en-US" dirty="0" smtClean="0"/>
              <a:t>Pollutants: source detection, modeling, forecasting</a:t>
            </a:r>
            <a:endParaRPr lang="en-US" dirty="0"/>
          </a:p>
          <a:p>
            <a:r>
              <a:rPr lang="en-US" dirty="0" smtClean="0"/>
              <a:t>Earthquakes: detection ground motion and waves, modeling, prediction(?). Water waves (tsunami)</a:t>
            </a:r>
          </a:p>
          <a:p>
            <a:r>
              <a:rPr lang="en-US" dirty="0" smtClean="0"/>
              <a:t>Astronomy and Astrophysics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Time series modeling and processing</a:t>
            </a:r>
          </a:p>
          <a:p>
            <a:r>
              <a:rPr lang="en-US" dirty="0" smtClean="0"/>
              <a:t>Machine learning with time series</a:t>
            </a:r>
          </a:p>
          <a:p>
            <a:r>
              <a:rPr lang="en-US" dirty="0" smtClean="0"/>
              <a:t>Time series sources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series: </a:t>
            </a:r>
            <a:r>
              <a:rPr lang="en-US" dirty="0" smtClean="0"/>
              <a:t>Energy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power consumption from large grid, micro grid or single consumer: modeling, forecast, control(?)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series: </a:t>
            </a:r>
            <a:r>
              <a:rPr lang="en-US" dirty="0" smtClean="0"/>
              <a:t>Industrial, Control, Machinery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detection and measurement (smart/soft sensors)</a:t>
            </a:r>
          </a:p>
          <a:p>
            <a:r>
              <a:rPr lang="en-US" dirty="0" smtClean="0"/>
              <a:t>System control: predictive, non-linear, multivariable, etc.</a:t>
            </a:r>
          </a:p>
          <a:p>
            <a:r>
              <a:rPr lang="en-US" dirty="0" smtClean="0"/>
              <a:t>Distributed sensors (internet of things)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series: </a:t>
            </a:r>
            <a:r>
              <a:rPr lang="en-US" dirty="0" smtClean="0"/>
              <a:t>Financial and Economic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markets values (stock, index, commodities, currencies): </a:t>
            </a:r>
          </a:p>
          <a:p>
            <a:r>
              <a:rPr lang="en-US" dirty="0" smtClean="0"/>
              <a:t>Econometric and macroeconomic series (PGB, CPI, rates, etc.)</a:t>
            </a:r>
          </a:p>
          <a:p>
            <a:r>
              <a:rPr lang="en-US" dirty="0" smtClean="0"/>
              <a:t>Consumer finance: credit risk, consumption, payments, fraud.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 series sources: </a:t>
            </a:r>
            <a:r>
              <a:rPr lang="en-US" dirty="0" smtClean="0"/>
              <a:t>Communication and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signals: production, detection, errors,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Internet traffic, routing, information</a:t>
            </a:r>
          </a:p>
          <a:p>
            <a:r>
              <a:rPr lang="en-US" dirty="0" smtClean="0"/>
              <a:t>Local networks: optimization, detection, assignments</a:t>
            </a:r>
          </a:p>
          <a:p>
            <a:r>
              <a:rPr lang="en-US" dirty="0" smtClean="0"/>
              <a:t>Transportation networks: intelligent transportation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machine learning problems that are based on time series data (most?)</a:t>
            </a:r>
          </a:p>
          <a:p>
            <a:r>
              <a:rPr lang="en-US" dirty="0" smtClean="0"/>
              <a:t>Time series methods and models should be used when possible</a:t>
            </a:r>
          </a:p>
          <a:p>
            <a:endParaRPr lang="en-US" dirty="0" smtClean="0"/>
          </a:p>
          <a:p>
            <a:r>
              <a:rPr lang="en-US" dirty="0" smtClean="0"/>
              <a:t>Machine learning solutions can be integrated seamlessly to existing production networks.</a:t>
            </a:r>
          </a:p>
          <a:p>
            <a:r>
              <a:rPr lang="en-US" dirty="0" smtClean="0"/>
              <a:t>Challenges: parallelize and on-line learning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many data come as time series. How can we use Machine Learning approaches to solve problems?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Analysis and understanding</a:t>
            </a:r>
          </a:p>
          <a:p>
            <a:pPr lvl="1"/>
            <a:r>
              <a:rPr lang="en-US" dirty="0" smtClean="0"/>
              <a:t>Prediction/forecasting, classification, detection</a:t>
            </a:r>
          </a:p>
          <a:p>
            <a:pPr lvl="1"/>
            <a:r>
              <a:rPr lang="en-US" dirty="0" smtClean="0"/>
              <a:t>Decision making and control</a:t>
            </a:r>
            <a:endParaRPr lang="en-US" dirty="0"/>
          </a:p>
          <a:p>
            <a:r>
              <a:rPr lang="en-US" dirty="0" smtClean="0"/>
              <a:t>Machine Learning and Time Series:</a:t>
            </a:r>
          </a:p>
          <a:p>
            <a:pPr lvl="1"/>
            <a:r>
              <a:rPr lang="en-US" dirty="0" smtClean="0"/>
              <a:t>Different than standard machine learning problem</a:t>
            </a:r>
          </a:p>
          <a:p>
            <a:pPr lvl="1"/>
            <a:r>
              <a:rPr lang="en-US" dirty="0" smtClean="0"/>
              <a:t>There are dynamic issues that need to be dealt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modeling and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Operations with time series</a:t>
            </a:r>
          </a:p>
          <a:p>
            <a:r>
              <a:rPr lang="en-US" dirty="0" smtClean="0"/>
              <a:t>Basic modeling: linear time-invariant models (LTI)</a:t>
            </a:r>
          </a:p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What is a time series?</a:t>
                </a:r>
                <a:endParaRPr lang="en-US" sz="3000" dirty="0"/>
              </a:p>
              <a:p>
                <a:pPr marL="914400" lvl="1" indent="0">
                  <a:spcBef>
                    <a:spcPts val="1000"/>
                  </a:spcBef>
                  <a:buNone/>
                </a:pPr>
                <a:r>
                  <a:rPr lang="en-US" dirty="0" smtClean="0"/>
                  <a:t>A </a:t>
                </a:r>
                <a:r>
                  <a:rPr lang="en-US" sz="2400" dirty="0"/>
                  <a:t>m</a:t>
                </a:r>
                <a:r>
                  <a:rPr lang="en-US" sz="2400" dirty="0" smtClean="0"/>
                  <a:t>easurement of quantity taken over time: in general, the output or state of a dynamic system.</a:t>
                </a:r>
                <a:r>
                  <a:rPr lang="en-US" dirty="0" smtClean="0"/>
                  <a:t>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000" dirty="0" smtClean="0"/>
                  <a:t>Sequential nature of time series is fundamental for its processing</a:t>
                </a:r>
              </a:p>
              <a:p>
                <a:r>
                  <a:rPr lang="en-US" sz="3000" dirty="0" smtClean="0"/>
                  <a:t>Mathematically:</a:t>
                </a:r>
              </a:p>
              <a:p>
                <a:pPr marL="91440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If </a:t>
                </a:r>
                <a:r>
                  <a:rPr lang="en-US" sz="2400" i="1" dirty="0"/>
                  <a:t>f </a:t>
                </a:r>
                <a:r>
                  <a:rPr lang="en-US" sz="2400" dirty="0"/>
                  <a:t>is a function of time,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</m:t>
                    </m:r>
                    <m:r>
                      <m:rPr>
                        <m:nor/>
                      </m:rPr>
                      <a:rPr lang="en-US" sz="2400" i="1" dirty="0" smtClean="0"/>
                      <m:t>f</m:t>
                    </m:r>
                    <m:r>
                      <m:rPr>
                        <m:nor/>
                      </m:rPr>
                      <a:rPr lang="en-US" sz="2400" i="1" dirty="0" smtClean="0"/>
                      <m:t>(</m:t>
                    </m:r>
                    <m:r>
                      <m:rPr>
                        <m:nor/>
                      </m:rPr>
                      <a:rPr lang="en-US" sz="2400" i="1" dirty="0" smtClean="0"/>
                      <m:t>t</m:t>
                    </m:r>
                    <m:r>
                      <m:rPr>
                        <m:nor/>
                      </m:rPr>
                      <a:rPr lang="en-US" sz="2400" i="1" dirty="0" smtClean="0"/>
                      <m:t>)</m:t>
                    </m:r>
                    <m:r>
                      <a:rPr lang="en-US" sz="2400" b="0" i="1" dirty="0" smtClean="0">
                        <a:latin typeface="Cambria Math" charset="0"/>
                      </a:rPr>
                      <m:t> |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a time series</a:t>
                </a:r>
              </a:p>
              <a:p>
                <a:r>
                  <a:rPr lang="en-US" sz="3000" dirty="0" smtClean="0"/>
                  <a:t>Characterization:</a:t>
                </a:r>
              </a:p>
              <a:p>
                <a:pPr lvl="1"/>
                <a:r>
                  <a:rPr lang="en-US" dirty="0" smtClean="0"/>
                  <a:t>Time continuous </a:t>
                </a:r>
                <a:r>
                  <a:rPr lang="en-US" i="1" dirty="0"/>
                  <a:t>f(t)</a:t>
                </a:r>
                <a:r>
                  <a:rPr lang="en-US" dirty="0"/>
                  <a:t> </a:t>
                </a:r>
                <a:r>
                  <a:rPr lang="en-US" dirty="0" smtClean="0"/>
                  <a:t>or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Numeric or Symbolic (categorical) according to </a:t>
                </a:r>
                <a:r>
                  <a:rPr lang="en-US" i="1" dirty="0" smtClean="0"/>
                  <a:t>f co</a:t>
                </a:r>
                <a:r>
                  <a:rPr lang="en-US" dirty="0"/>
                  <a:t>-</a:t>
                </a:r>
                <a:r>
                  <a:rPr lang="en-US" dirty="0" smtClean="0"/>
                  <a:t>domain</a:t>
                </a:r>
              </a:p>
              <a:p>
                <a:pPr lvl="1"/>
                <a:r>
                  <a:rPr lang="en-US" dirty="0" smtClean="0"/>
                  <a:t>Single variable if </a:t>
                </a:r>
                <a:r>
                  <a:rPr lang="en-US" i="1" dirty="0" smtClean="0"/>
                  <a:t>f(t)</a:t>
                </a:r>
                <a:r>
                  <a:rPr lang="en-US" dirty="0" smtClean="0"/>
                  <a:t> scalar, or multivariable if </a:t>
                </a:r>
                <a:r>
                  <a:rPr lang="en-US" i="1" dirty="0" smtClean="0"/>
                  <a:t>f(t) </a:t>
                </a:r>
                <a:r>
                  <a:rPr lang="en-US" dirty="0" smtClean="0"/>
                  <a:t>is vector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ymbolic sequences can be considered as time series (text, DNA)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H2O Time Series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5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Numerical time series analysis</a:t>
                </a:r>
              </a:p>
              <a:p>
                <a:r>
                  <a:rPr lang="en-US" sz="2400" dirty="0" smtClean="0"/>
                  <a:t>Converting from continuous to discrete time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(Nyquist-Shannon sampling theorem): </a:t>
                </a:r>
              </a:p>
              <a:p>
                <a:pPr marL="457200" indent="0">
                  <a:buNone/>
                </a:pPr>
                <a:r>
                  <a:rPr lang="en-US" sz="2000" dirty="0" smtClean="0"/>
                  <a:t>A band-limited function x(t) can be converted to a discrete function x[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] =  x(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/f</a:t>
                </a:r>
                <a:r>
                  <a:rPr lang="en-US" sz="2000" baseline="-25000" dirty="0" smtClean="0"/>
                  <a:t>s</a:t>
                </a:r>
                <a:r>
                  <a:rPr lang="en-US" sz="2000" dirty="0" smtClean="0"/>
                  <a:t>) with no loss, provided that limit frequency B &lt; f</a:t>
                </a:r>
                <a:r>
                  <a:rPr lang="en-US" sz="2000" baseline="-25000" dirty="0" smtClean="0"/>
                  <a:t>s</a:t>
                </a:r>
                <a:r>
                  <a:rPr lang="en-US" sz="2000" dirty="0" smtClean="0"/>
                  <a:t>/2</a:t>
                </a:r>
              </a:p>
              <a:p>
                <a:r>
                  <a:rPr lang="en-US" sz="2400" dirty="0" smtClean="0"/>
                  <a:t>Analysis in time or transformed domains (for x(t), y(t))</a:t>
                </a:r>
              </a:p>
              <a:p>
                <a:r>
                  <a:rPr lang="en-US" sz="2400" dirty="0" smtClean="0"/>
                  <a:t>Transform operators:</a:t>
                </a:r>
              </a:p>
              <a:p>
                <a:pPr lvl="1"/>
                <a:r>
                  <a:rPr lang="en-US" sz="2000" dirty="0"/>
                  <a:t>Fourier transform and series (spectrum, frequency): </a:t>
                </a:r>
                <a:r>
                  <a:rPr lang="en-US" sz="2000" dirty="0" smtClean="0"/>
                  <a:t>	X(f</a:t>
                </a:r>
                <a:r>
                  <a:rPr lang="en-US" sz="2000" dirty="0"/>
                  <a:t>) = </a:t>
                </a:r>
                <a:r>
                  <a:rPr lang="en-US" sz="2000" i="1" dirty="0">
                    <a:latin typeface="Lucida Calligraphy" charset="0"/>
                    <a:ea typeface="Lucida Calligraphy" charset="0"/>
                    <a:cs typeface="Lucida Calligraphy" charset="0"/>
                  </a:rPr>
                  <a:t>F</a:t>
                </a:r>
                <a:r>
                  <a:rPr lang="en-US" sz="2000" dirty="0" smtClean="0"/>
                  <a:t>(x(t</a:t>
                </a:r>
                <a:r>
                  <a:rPr lang="en-US" sz="2000" dirty="0"/>
                  <a:t>))</a:t>
                </a:r>
              </a:p>
              <a:p>
                <a:pPr lvl="1"/>
                <a:r>
                  <a:rPr lang="en-US" sz="2000" dirty="0" smtClean="0"/>
                  <a:t>Laplace transform (complex domain, continuous time)  X(s) </a:t>
                </a:r>
                <a:r>
                  <a:rPr lang="en-US" sz="2000" i="1" dirty="0">
                    <a:latin typeface="Yu Gothic Light" charset="-128"/>
                  </a:rPr>
                  <a:t>= </a:t>
                </a:r>
                <a:r>
                  <a:rPr lang="en-US" sz="2000" i="1" dirty="0">
                    <a:latin typeface="Lucida Calligraphy" charset="0"/>
                    <a:ea typeface="Lucida Calligraphy" charset="0"/>
                    <a:cs typeface="Lucida Calligraphy" charset="0"/>
                  </a:rPr>
                  <a:t>L</a:t>
                </a:r>
                <a:r>
                  <a:rPr lang="en-US" sz="2000" dirty="0" smtClean="0"/>
                  <a:t>(x(t))</a:t>
                </a:r>
              </a:p>
              <a:p>
                <a:pPr lvl="1"/>
                <a:r>
                  <a:rPr lang="en-US" sz="2000" dirty="0" smtClean="0"/>
                  <a:t>Z-transform (complex domain, discrete time) 		X(z) </a:t>
                </a:r>
                <a:r>
                  <a:rPr lang="en-US" sz="2000" i="1" dirty="0">
                    <a:latin typeface="Yu Gothic Light" charset="-128"/>
                  </a:rPr>
                  <a:t>= </a:t>
                </a:r>
                <a:r>
                  <a:rPr lang="en-US" sz="2000" i="1" dirty="0" smtClean="0">
                    <a:latin typeface="Lucida Calligraphy" charset="0"/>
                    <a:ea typeface="Lucida Calligraphy" charset="0"/>
                    <a:cs typeface="Lucida Calligraphy" charset="0"/>
                  </a:rPr>
                  <a:t>Z</a:t>
                </a:r>
                <a:r>
                  <a:rPr lang="en-US" sz="2000" dirty="0" smtClean="0"/>
                  <a:t>(x[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])</a:t>
                </a:r>
              </a:p>
              <a:p>
                <a:r>
                  <a:rPr lang="en-US" sz="2400" dirty="0"/>
                  <a:t>Time </a:t>
                </a:r>
                <a:r>
                  <a:rPr lang="en-US" sz="2400" dirty="0" smtClean="0"/>
                  <a:t>domain operators:</a:t>
                </a:r>
              </a:p>
              <a:p>
                <a:pPr lvl="1"/>
                <a:r>
                  <a:rPr lang="en-US" sz="2000" dirty="0" smtClean="0"/>
                  <a:t>Auto-correlation, Cross-correlation, Covariance: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xx</a:t>
                </a:r>
                <a:r>
                  <a:rPr lang="en-US" sz="2000" dirty="0" smtClean="0"/>
                  <a:t>(t), </a:t>
                </a:r>
                <a:r>
                  <a:rPr lang="en-US" sz="2000" dirty="0" err="1" smtClean="0"/>
                  <a:t>r</a:t>
                </a:r>
                <a:r>
                  <a:rPr lang="en-US" sz="2000" baseline="-25000" dirty="0" err="1" smtClean="0"/>
                  <a:t>xy</a:t>
                </a:r>
                <a:r>
                  <a:rPr lang="en-US" sz="2000" dirty="0" smtClean="0"/>
                  <a:t>(t)</a:t>
                </a:r>
              </a:p>
              <a:p>
                <a:pPr lvl="1"/>
                <a:r>
                  <a:rPr lang="en-US" sz="2000" dirty="0" smtClean="0"/>
                  <a:t>Convolution: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/>
              </a:p>
              <a:p>
                <a:pPr marL="914400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  <a:blipFill rotWithShape="0">
                <a:blip r:embed="rId3"/>
                <a:stretch>
                  <a:fillRect l="-1430" t="-3629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Linear time-invariant (LTI) systems </a:t>
                </a:r>
              </a:p>
              <a:p>
                <a:r>
                  <a:rPr lang="en-US" sz="2400" dirty="0" smtClean="0"/>
                  <a:t>Linear relation between input and output functions (time series)</a:t>
                </a:r>
              </a:p>
              <a:p>
                <a:r>
                  <a:rPr lang="en-US" sz="2400" dirty="0" smtClean="0"/>
                  <a:t>Invariant parameters</a:t>
                </a:r>
              </a:p>
              <a:p>
                <a:r>
                  <a:rPr lang="en-US" sz="2400" dirty="0" smtClean="0"/>
                  <a:t>Model (discrete-time):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mr-IN" sz="2400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sz="24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sz="2400" i="1">
                              <a:latin typeface="Cambria Math" charset="0"/>
                            </a:rPr>
                            <m:t>𝑘</m:t>
                          </m:r>
                          <m:r>
                            <a:rPr lang="mr-IN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mr-IN" sz="24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Where  </a:t>
                </a:r>
              </a:p>
              <a:p>
                <a:pPr lvl="1"/>
                <a:r>
                  <a:rPr lang="en-US" sz="2000" dirty="0" smtClean="0"/>
                  <a:t>u is the input </a:t>
                </a:r>
              </a:p>
              <a:p>
                <a:pPr lvl="1"/>
                <a:r>
                  <a:rPr lang="en-US" sz="2000" dirty="0" smtClean="0"/>
                  <a:t>y the output</a:t>
                </a:r>
              </a:p>
              <a:p>
                <a:pPr lvl="1"/>
                <a:r>
                  <a:rPr lang="en-US" sz="2000" dirty="0" smtClean="0"/>
                  <a:t>n the order of the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are </a:t>
                </a:r>
                <a:r>
                  <a:rPr lang="en-US" sz="2000" dirty="0"/>
                  <a:t>the </a:t>
                </a:r>
                <a:r>
                  <a:rPr lang="en-US" sz="2000" i="1" dirty="0"/>
                  <a:t>autoregressive or feedback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</a:t>
                </a:r>
                <a:r>
                  <a:rPr lang="en-US" sz="2000" i="1" dirty="0"/>
                  <a:t>moving average or feedforward </a:t>
                </a:r>
                <a:r>
                  <a:rPr lang="en-US" sz="2000" dirty="0"/>
                  <a:t>parameters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/>
              </a:p>
              <a:p>
                <a:pPr marL="914400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  <a:blipFill rotWithShape="0">
                <a:blip r:embed="rId3"/>
                <a:stretch>
                  <a:fillRect l="-1316" t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Z-transform</a:t>
                </a:r>
              </a:p>
              <a:p>
                <a:r>
                  <a:rPr lang="en-US" sz="2400" dirty="0" smtClean="0"/>
                  <a:t>Converts function from discrete time domain into complex domain</a:t>
                </a:r>
              </a:p>
              <a:p>
                <a:r>
                  <a:rPr lang="en-US" sz="2400" dirty="0" smtClean="0"/>
                  <a:t>Definition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>
                        <a:latin typeface="Cambria Math" charset="0"/>
                        <a:ea typeface="Lucida Calligraphy" charset="0"/>
                        <a:cs typeface="Lucida Calligraphy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>
                          <a:latin typeface="Lucida Calligraphy" charset="0"/>
                          <a:ea typeface="Lucida Calligraphy" charset="0"/>
                          <a:cs typeface="Lucida Calligraphy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2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latin typeface="Lucida Calligraphy" charset="0"/>
                          <a:ea typeface="Lucida Calligraphy" charset="0"/>
                          <a:cs typeface="Lucida Calligraphy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000" i="1" smtClean="0">
                          <a:latin typeface="Cambria Math" charset="0"/>
                        </a:rPr>
                        <m:t>}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)≝</m:t>
                      </m:r>
                      <m:nary>
                        <m:naryPr>
                          <m:chr m:val="∑"/>
                          <m:ctrlPr>
                            <a:rPr lang="mr-IN" sz="20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sz="2000" i="1">
                              <a:latin typeface="Cambria Math" charset="0"/>
                            </a:rPr>
                            <m:t>=−∞</m:t>
                          </m:r>
                        </m:sub>
                        <m:sup>
                          <m:r>
                            <a:rPr lang="mr-IN" sz="2000" i="1">
                              <a:latin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400" dirty="0" smtClean="0"/>
                  <a:t>Examples</a:t>
                </a:r>
                <a:endParaRPr lang="en-US" sz="2000" dirty="0" smtClean="0"/>
              </a:p>
              <a:p>
                <a:endParaRPr lang="en-US" sz="2400" dirty="0"/>
              </a:p>
              <a:p>
                <a:pPr marL="914400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  <a:blipFill rotWithShape="0">
                <a:blip r:embed="rId3"/>
                <a:stretch>
                  <a:fillRect l="-1430" t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286804"/>
                  </p:ext>
                </p:extLst>
              </p:nvPr>
            </p:nvGraphicFramePr>
            <p:xfrm>
              <a:off x="1563077" y="4471381"/>
              <a:ext cx="8128000" cy="1884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41030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Z-transform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Unit pulse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00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2000" i="1" dirty="0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=0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0,  </m:t>
                                        </m:r>
                                        <m:r>
                                          <a:rPr lang="en-US" sz="2000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≠</m:t>
                                        </m:r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i="1" dirty="0" smtClean="0">
                                    <a:latin typeface="Lucida Calligraphy" charset="0"/>
                                    <a:ea typeface="Lucida Calligraphy" charset="0"/>
                                    <a:cs typeface="Lucida Calligraphy" charset="0"/>
                                  </a:rPr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a:rPr lang="en-US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charset="0"/>
                                  </a:rPr>
                                  <m:t>}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Unit step</a:t>
                          </a:r>
                          <a:r>
                            <a:rPr lang="en-US" sz="2000" baseline="0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0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1800" i="1" dirty="0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0,  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&lt;0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1,  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8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i="1" dirty="0" smtClean="0">
                                    <a:latin typeface="Lucida Calligraphy" charset="0"/>
                                    <a:ea typeface="Lucida Calligraphy" charset="0"/>
                                    <a:cs typeface="Lucida Calligraphy" charset="0"/>
                                  </a:rPr>
                                  <m:t>Z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{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charset="0"/>
                                  </a:rPr>
                                  <m:t>}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2000" i="1" baseline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baseline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baseline="0" smtClean="0">
                                        <a:latin typeface="Cambria Math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baseline="0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baseline="0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baseline="0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286804"/>
                  </p:ext>
                </p:extLst>
              </p:nvPr>
            </p:nvGraphicFramePr>
            <p:xfrm>
              <a:off x="1563077" y="4471381"/>
              <a:ext cx="8128000" cy="1884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4064000"/>
                  </a:tblGrid>
                  <a:tr h="41030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Z-transform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" t="-56693" r="-100600" b="-9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50" t="-56693" r="-600" b="-92913"/>
                          </a:stretch>
                        </a:blipFill>
                      </a:tcPr>
                    </a:tc>
                  </a:tr>
                  <a:tr h="703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" t="-171552" r="-10060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150" t="-171552" r="-600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 and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Z-transform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50415" cy="4530725"/>
              </a:xfrm>
              <a:blipFill rotWithShape="0">
                <a:blip r:embed="rId3"/>
                <a:stretch>
                  <a:fillRect l="-1430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H2O Time Series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78EF-6160-1D4E-9CC6-B11213F14E3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39397"/>
                  </p:ext>
                </p:extLst>
              </p:nvPr>
            </p:nvGraphicFramePr>
            <p:xfrm>
              <a:off x="1352062" y="2466735"/>
              <a:ext cx="8835292" cy="3316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1475"/>
                    <a:gridCol w="3231694"/>
                    <a:gridCol w="3212123"/>
                  </a:tblGrid>
                  <a:tr h="4103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Z</a:t>
                          </a:r>
                          <a:r>
                            <a:rPr lang="en-US" sz="2000" baseline="0" dirty="0" smtClean="0"/>
                            <a:t> domain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expansion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mr-IN" sz="2000" i="1" dirty="0" smtClean="0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dirty="0" smtClean="0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dirty="0" smtClean="0">
                                                  <a:latin typeface="Cambria Math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 ,  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𝐾𝑟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0 ,   </m:t>
                                          </m:r>
                                          <m:r>
                                            <a:rPr lang="en-US" sz="2000" b="0" i="1" dirty="0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∉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𝑍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𝑋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𝐾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shifting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000" b="0" i="1" baseline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00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𝑋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Time reversal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𝑋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baseline="0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baseline="0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Scaling</a:t>
                          </a:r>
                          <a:r>
                            <a:rPr lang="en-US" sz="2000" baseline="0" dirty="0" smtClean="0"/>
                            <a:t> Z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baseline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000" b="0" i="1" baseline="0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baseline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𝑋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Lucida Calligraphy" charset="0"/>
                                  <a:cs typeface="Lucida Calligraphy" charset="0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Differentiation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r>
                                    <a:rPr lang="en-US" sz="2000" i="1" dirty="0" smtClean="0">
                                      <a:latin typeface="Cambria Math" charset="0"/>
                                      <a:ea typeface="Lucida Calligraphy" charset="0"/>
                                      <a:cs typeface="Lucida Calligraphy" charset="0"/>
                                    </a:rPr>
                                    <m:t>𝑋</m:t>
                                  </m:r>
                                  <m:r>
                                    <a:rPr lang="en-US" sz="2000" b="0" i="1" dirty="0" smtClean="0">
                                      <a:latin typeface="Cambria Math" charset="0"/>
                                      <a:ea typeface="Lucida Calligraphy" charset="0"/>
                                      <a:cs typeface="Lucida Calligraphy" charset="0"/>
                                    </a:rPr>
                                    <m:t>(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 smtClean="0"/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den>
                              </m:f>
                            </m:oMath>
                          </a14:m>
                          <a:endParaRPr lang="en-US" sz="20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Convolution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dirty="0" smtClean="0">
                                        <a:latin typeface="Cambria Math" charset="0"/>
                                        <a:ea typeface="Lucida Calligraphy" charset="0"/>
                                        <a:cs typeface="Lucida Calligraphy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atin typeface="Cambria Math" charset="0"/>
                                        <a:ea typeface="Lucida Calligraphy" charset="0"/>
                                        <a:cs typeface="Lucida Calligraphy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charset="0"/>
                                    <a:ea typeface="Lucida Calligraphy" charset="0"/>
                                    <a:cs typeface="Lucida Calligraphy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dirty="0" smtClean="0">
                                    <a:latin typeface="Cambria Math" charset="0"/>
                                    <a:ea typeface="Lucida Calligraphy" charset="0"/>
                                    <a:cs typeface="Lucida Calligraphy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charset="0"/>
                                    <a:ea typeface="Lucida Calligraphy" charset="0"/>
                                    <a:cs typeface="Lucida Calligraphy" charset="0"/>
                                  </a:rPr>
                                  <m:t>𝑧</m:t>
                                </m:r>
                                <m:r>
                                  <a:rPr lang="en-US" sz="2000" b="0" i="1" dirty="0" smtClean="0">
                                    <a:latin typeface="Cambria Math" charset="0"/>
                                    <a:ea typeface="Lucida Calligraphy" charset="0"/>
                                    <a:cs typeface="Lucida Calligraphy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39397"/>
                  </p:ext>
                </p:extLst>
              </p:nvPr>
            </p:nvGraphicFramePr>
            <p:xfrm>
              <a:off x="1352062" y="2466735"/>
              <a:ext cx="8835292" cy="3316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91475"/>
                    <a:gridCol w="3231694"/>
                    <a:gridCol w="3212123"/>
                  </a:tblGrid>
                  <a:tr h="4103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Z</a:t>
                          </a:r>
                          <a:r>
                            <a:rPr lang="en-US" sz="2000" baseline="0" dirty="0" smtClean="0"/>
                            <a:t> domain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expansion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56693" r="-100377" b="-337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56693" r="-758" b="-337008"/>
                          </a:stretch>
                        </a:blipFill>
                      </a:tcPr>
                    </a:tc>
                  </a:tr>
                  <a:tr h="401701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shifting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301515" r="-100377" b="-54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301515" r="-758" b="-548485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Time reversal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407692" r="-100377" b="-45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407692" r="-758" b="-456923"/>
                          </a:stretch>
                        </a:blipFill>
                      </a:tcPr>
                    </a:tc>
                  </a:tr>
                  <a:tr h="406527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Scaling</a:t>
                          </a:r>
                          <a:r>
                            <a:rPr lang="en-US" sz="2000" baseline="0" dirty="0" smtClean="0"/>
                            <a:t> Z domain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492537" r="-100377" b="-3432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492537" r="-758" b="-343284"/>
                          </a:stretch>
                        </a:blipFill>
                      </a:tcPr>
                    </a:tc>
                  </a:tr>
                  <a:tr h="533718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Differentiation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451136" r="-100377" b="-1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451136" r="-758" b="-16136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Convolution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340" t="-746154" r="-100377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75000" t="-746154" r="-758" b="-1184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65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15579</TotalTime>
  <Words>1686</Words>
  <Application>Microsoft Macintosh PowerPoint</Application>
  <PresentationFormat>Widescreen</PresentationFormat>
  <Paragraphs>287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Cambria Math</vt:lpstr>
      <vt:lpstr>Lucida Calligraphy</vt:lpstr>
      <vt:lpstr>Mangal</vt:lpstr>
      <vt:lpstr>Yu Gothic Light</vt:lpstr>
      <vt:lpstr>Arial</vt:lpstr>
      <vt:lpstr>Office Theme</vt:lpstr>
      <vt:lpstr>H2O Time Series </vt:lpstr>
      <vt:lpstr>Outline</vt:lpstr>
      <vt:lpstr>Introduction</vt:lpstr>
      <vt:lpstr>Time series modeling and processing</vt:lpstr>
      <vt:lpstr>Definitions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Time series analysis and processing</vt:lpstr>
      <vt:lpstr>Machine learning with time series</vt:lpstr>
      <vt:lpstr>Time series sources</vt:lpstr>
      <vt:lpstr>Time series: Medical and Biological</vt:lpstr>
      <vt:lpstr>Time series: Natural Language, Music</vt:lpstr>
      <vt:lpstr>Time series: Nature and Environment</vt:lpstr>
      <vt:lpstr>Time series: Energy</vt:lpstr>
      <vt:lpstr>Time series: Industrial, Control, Machinery</vt:lpstr>
      <vt:lpstr>Time series: Financial and Economic</vt:lpstr>
      <vt:lpstr>Time series sources: Communication and Networks</vt:lpstr>
      <vt:lpstr>Conclusions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Time Series</dc:title>
  <dc:creator>Danilo Bassi</dc:creator>
  <cp:lastModifiedBy>Danilo Bassi</cp:lastModifiedBy>
  <cp:revision>186</cp:revision>
  <cp:lastPrinted>2017-02-10T23:47:57Z</cp:lastPrinted>
  <dcterms:created xsi:type="dcterms:W3CDTF">2017-01-24T01:12:07Z</dcterms:created>
  <dcterms:modified xsi:type="dcterms:W3CDTF">2017-02-17T05:39:47Z</dcterms:modified>
</cp:coreProperties>
</file>