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493" r:id="rId3"/>
    <p:sldId id="390" r:id="rId4"/>
    <p:sldId id="505" r:id="rId5"/>
    <p:sldId id="502" r:id="rId6"/>
    <p:sldId id="512" r:id="rId7"/>
    <p:sldId id="503" r:id="rId8"/>
    <p:sldId id="485" r:id="rId9"/>
    <p:sldId id="489" r:id="rId10"/>
    <p:sldId id="490" r:id="rId11"/>
    <p:sldId id="491" r:id="rId12"/>
    <p:sldId id="497" r:id="rId13"/>
    <p:sldId id="498" r:id="rId14"/>
    <p:sldId id="499" r:id="rId15"/>
    <p:sldId id="500" r:id="rId16"/>
    <p:sldId id="513" r:id="rId17"/>
    <p:sldId id="504" r:id="rId18"/>
    <p:sldId id="508" r:id="rId19"/>
    <p:sldId id="509" r:id="rId20"/>
    <p:sldId id="511" r:id="rId21"/>
    <p:sldId id="496" r:id="rId22"/>
    <p:sldId id="4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6" autoAdjust="0"/>
    <p:restoredTop sz="84453"/>
  </p:normalViewPr>
  <p:slideViewPr>
    <p:cSldViewPr snapToGrid="0" snapToObjects="1" showGuides="1">
      <p:cViewPr varScale="1">
        <p:scale>
          <a:sx n="115" d="100"/>
          <a:sy n="115" d="100"/>
        </p:scale>
        <p:origin x="200" y="4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bit.ly</a:t>
            </a:r>
            <a:r>
              <a:rPr lang="en-US" dirty="0" smtClean="0"/>
              <a:t> / joe_london_kaggle_2016a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GB" smtClean="0"/>
              <a:t>17 May 2016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bit.ly / joe_london_kaggle_2016a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8A4197-7A9D-5842-BD4B-E3CFC351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7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woobe" TargetMode="External"/><Relationship Id="rId4" Type="http://schemas.openxmlformats.org/officeDocument/2006/relationships/hyperlink" Target="http://github.com/h2oai/h2o-meetups" TargetMode="External"/><Relationship Id="rId5" Type="http://schemas.openxmlformats.org/officeDocument/2006/relationships/hyperlink" Target="http://www.h2o.ai/careers" TargetMode="External"/><Relationship Id="rId6" Type="http://schemas.openxmlformats.org/officeDocument/2006/relationships/hyperlink" Target="http://www.h2o.ai/docs/" TargetMode="External"/><Relationship Id="rId7" Type="http://schemas.openxmlformats.org/officeDocument/2006/relationships/hyperlink" Target="http://university.h2o.ai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410.0342" TargetMode="External"/><Relationship Id="rId4" Type="http://schemas.openxmlformats.org/officeDocument/2006/relationships/hyperlink" Target="https://www.youtube.com/watch?v=zwvzGuS82MA" TargetMode="External"/><Relationship Id="rId5" Type="http://schemas.openxmlformats.org/officeDocument/2006/relationships/hyperlink" Target="http://docs.h2o.ai/h2o-tutorials/latest-stable/tutorials/glrm/glrm-tutorial.html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3"/>
            <a:ext cx="7772400" cy="95365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Introduction to Generalised Low-Rank Model </a:t>
            </a:r>
            <a:r>
              <a:rPr lang="en-US" b="0" dirty="0" smtClean="0"/>
              <a:t>and Missing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810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Jo-fai (Joe) Chow</a:t>
            </a:r>
          </a:p>
          <a:p>
            <a:r>
              <a:rPr lang="en-US" dirty="0" smtClean="0"/>
              <a:t>Data Scientist</a:t>
            </a:r>
            <a:endParaRPr lang="en-US" dirty="0"/>
          </a:p>
          <a:p>
            <a:r>
              <a:rPr lang="en-US" dirty="0" smtClean="0"/>
              <a:t>joe@h2o.ai</a:t>
            </a:r>
          </a:p>
          <a:p>
            <a:r>
              <a:rPr lang="en-US" dirty="0" smtClean="0"/>
              <a:t>@matlabulus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5800" y="4321742"/>
            <a:ext cx="7772400" cy="741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</a:t>
            </a:r>
            <a:r>
              <a:rPr lang="en-US" sz="2000" dirty="0"/>
              <a:t>on work by </a:t>
            </a:r>
            <a:r>
              <a:rPr lang="en-US" sz="2000" dirty="0" smtClean="0"/>
              <a:t>Anqi Fu, Madeleine </a:t>
            </a:r>
            <a:r>
              <a:rPr lang="en-US" sz="2000" dirty="0"/>
              <a:t>Udell, Corinne Horn, </a:t>
            </a:r>
          </a:p>
          <a:p>
            <a:r>
              <a:rPr lang="en-US" sz="2000" dirty="0"/>
              <a:t>Reza Zadeh &amp; Stephen Boyd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X and Y from GLRM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6" y="1019853"/>
            <a:ext cx="2880000" cy="402929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58" y="1258464"/>
            <a:ext cx="5931513" cy="8714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06" y="3290977"/>
            <a:ext cx="4320000" cy="1425442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356839" y="1347672"/>
            <a:ext cx="223024" cy="3645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2842721" y="1769232"/>
            <a:ext cx="223024" cy="3606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6272001" y="-1066507"/>
            <a:ext cx="257100" cy="50854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1593439" y="115419"/>
            <a:ext cx="255743" cy="15531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02" y="29996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2324" y="520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09386" y="1795349"/>
            <a:ext cx="32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69762" y="10398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3216" y="2309596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X</a:t>
            </a:r>
            <a:endParaRPr lang="en-US" sz="8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7859" y="1867323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98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9" y="869067"/>
            <a:ext cx="2604428" cy="2867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58" y="770017"/>
            <a:ext cx="2120280" cy="296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25" y="1242045"/>
            <a:ext cx="3769112" cy="553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1810" y="194879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9" y="3853239"/>
            <a:ext cx="3600000" cy="11878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5727" y="164102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</a:t>
            </a:r>
            <a:endParaRPr lang="en-US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87482" y="1641021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X</a:t>
            </a:r>
            <a:endParaRPr 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1839" y="1565769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Y</a:t>
            </a:r>
            <a:endParaRPr lang="en-US" sz="7200" dirty="0"/>
          </a:p>
        </p:txBody>
      </p:sp>
      <p:sp>
        <p:nvSpPr>
          <p:cNvPr id="15" name="Rectangle 14"/>
          <p:cNvSpPr/>
          <p:nvPr/>
        </p:nvSpPr>
        <p:spPr>
          <a:xfrm>
            <a:off x="5657387" y="3631816"/>
            <a:ext cx="687657" cy="790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13757" y="3639253"/>
            <a:ext cx="167268" cy="790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13756" y="3631816"/>
            <a:ext cx="687657" cy="1372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04342" y="3781022"/>
            <a:ext cx="520389" cy="660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85316" y="368046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62127" y="370046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96365" y="2961806"/>
            <a:ext cx="25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Reduction / Saving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46555" y="3309513"/>
            <a:ext cx="317981" cy="37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ML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About the dataset </a:t>
            </a:r>
          </a:p>
          <a:p>
            <a:pPr lvl="1"/>
            <a:r>
              <a:rPr lang="en-US" dirty="0" smtClean="0"/>
              <a:t>R package “mlbench”</a:t>
            </a:r>
          </a:p>
          <a:p>
            <a:pPr lvl="1"/>
            <a:r>
              <a:rPr lang="en-US" dirty="0" smtClean="0"/>
              <a:t>Multi-spectral scanner image data</a:t>
            </a:r>
          </a:p>
          <a:p>
            <a:pPr lvl="1"/>
            <a:r>
              <a:rPr lang="en-US" dirty="0" smtClean="0"/>
              <a:t>x1 to x36: predictors</a:t>
            </a:r>
            <a:endParaRPr lang="en-US" dirty="0"/>
          </a:p>
          <a:p>
            <a:pPr lvl="1"/>
            <a:r>
              <a:rPr lang="en-US" dirty="0" smtClean="0"/>
              <a:t>Classes:</a:t>
            </a:r>
          </a:p>
          <a:p>
            <a:pPr lvl="2"/>
            <a:r>
              <a:rPr lang="en-US" dirty="0" smtClean="0"/>
              <a:t>6 levels</a:t>
            </a:r>
          </a:p>
          <a:p>
            <a:pPr lvl="2"/>
            <a:r>
              <a:rPr lang="en-US" dirty="0" smtClean="0"/>
              <a:t>Different type of soil</a:t>
            </a:r>
          </a:p>
          <a:p>
            <a:pPr lvl="1"/>
            <a:r>
              <a:rPr lang="en-US" dirty="0" smtClean="0"/>
              <a:t>Use GLRM to compress predictors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19859"/>
            <a:ext cx="4038600" cy="2154656"/>
          </a:xfrm>
        </p:spPr>
      </p:pic>
    </p:spTree>
    <p:extLst>
      <p:ext uri="{BB962C8B-B14F-4D97-AF65-F5344CB8AC3E}">
        <p14:creationId xmlns:p14="http://schemas.microsoft.com/office/powerpoint/2010/main" val="6926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Use GLRM to Speed Up 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2304"/>
            <a:ext cx="4038600" cy="276976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2" y="1200150"/>
            <a:ext cx="3394075" cy="3394075"/>
          </a:xfrm>
        </p:spPr>
      </p:pic>
      <p:sp>
        <p:nvSpPr>
          <p:cNvPr id="12" name="TextBox 11"/>
          <p:cNvSpPr txBox="1"/>
          <p:nvPr/>
        </p:nvSpPr>
        <p:spPr>
          <a:xfrm>
            <a:off x="3272590" y="3914929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6</a:t>
            </a:r>
          </a:p>
          <a:p>
            <a:r>
              <a:rPr lang="en-US" dirty="0" smtClean="0"/>
              <a:t>Reduce to 6 features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12707" y="3833930"/>
            <a:ext cx="259883" cy="237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 a vanilla H2O Random Forest model with 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Full data set (36 predictors)</a:t>
            </a:r>
          </a:p>
          <a:p>
            <a:pPr lvl="1"/>
            <a:r>
              <a:rPr lang="en-US" dirty="0" smtClean="0"/>
              <a:t>Compressed data set (6 predictors)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99866"/>
            <a:ext cx="4038600" cy="27946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Results 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5161136"/>
              </p:ext>
            </p:extLst>
          </p:nvPr>
        </p:nvGraphicFramePr>
        <p:xfrm>
          <a:off x="457200" y="1039730"/>
          <a:ext cx="8229601" cy="2021840"/>
        </p:xfrm>
        <a:graphic>
          <a:graphicData uri="http://schemas.openxmlformats.org/drawingml/2006/table">
            <a:tbl>
              <a:tblPr firstRow="1" bandRow="1"/>
              <a:tblGrid>
                <a:gridCol w="2991853"/>
                <a:gridCol w="1909010"/>
                <a:gridCol w="1758617"/>
                <a:gridCol w="157012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10-fold Cross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Log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Raw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(36 </a:t>
                      </a:r>
                      <a:r>
                        <a:rPr lang="en-US" baseline="0" dirty="0" smtClean="0"/>
                        <a:t>Predictors)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mins </a:t>
                      </a:r>
                      <a:r>
                        <a:rPr lang="en-US" baseline="0" dirty="0" smtClean="0"/>
                        <a:t>26 </a:t>
                      </a:r>
                      <a:r>
                        <a:rPr lang="en-US" baseline="0" dirty="0" smtClean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mtClean="0"/>
                        <a:t>0.24553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compressed with GLRM 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(6 Predictors)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 24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0.25792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mtClean="0"/>
                        <a:t>90.59%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66947"/>
            <a:ext cx="8229600" cy="1427676"/>
          </a:xfrm>
        </p:spPr>
        <p:txBody>
          <a:bodyPr/>
          <a:lstStyle/>
          <a:p>
            <a:r>
              <a:rPr lang="en-US" dirty="0" smtClean="0"/>
              <a:t>Benefits of GLRM</a:t>
            </a:r>
          </a:p>
          <a:p>
            <a:pPr lvl="1"/>
            <a:r>
              <a:rPr lang="en-US" dirty="0" smtClean="0"/>
              <a:t>Shorter training time </a:t>
            </a:r>
          </a:p>
          <a:p>
            <a:pPr lvl="1"/>
            <a:r>
              <a:rPr lang="en-US" dirty="0" smtClean="0"/>
              <a:t>Quick insight before running models on full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Clusters 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About the dataset </a:t>
            </a:r>
          </a:p>
          <a:p>
            <a:pPr lvl="1"/>
            <a:r>
              <a:rPr lang="en-US" dirty="0" smtClean="0"/>
              <a:t>Multi-spectral scanner image data</a:t>
            </a:r>
          </a:p>
          <a:p>
            <a:pPr lvl="1"/>
            <a:r>
              <a:rPr lang="en-US" dirty="0" smtClean="0"/>
              <a:t>Same as example 2</a:t>
            </a:r>
          </a:p>
          <a:p>
            <a:pPr lvl="1"/>
            <a:r>
              <a:rPr lang="en-US" dirty="0" smtClean="0"/>
              <a:t>x1 to x36: predictors</a:t>
            </a:r>
          </a:p>
          <a:p>
            <a:pPr lvl="1"/>
            <a:r>
              <a:rPr lang="en-US" dirty="0"/>
              <a:t>Use GLRM to compress predictors to 2D </a:t>
            </a:r>
            <a:r>
              <a:rPr lang="en-US" dirty="0" smtClean="0"/>
              <a:t>representation</a:t>
            </a:r>
            <a:endParaRPr lang="en-US" dirty="0"/>
          </a:p>
          <a:p>
            <a:pPr lvl="1"/>
            <a:r>
              <a:rPr lang="en-US" dirty="0" smtClean="0"/>
              <a:t>Use 6 classes to colour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19859"/>
            <a:ext cx="4038600" cy="2154656"/>
          </a:xfrm>
        </p:spPr>
      </p:pic>
    </p:spTree>
    <p:extLst>
      <p:ext uri="{BB962C8B-B14F-4D97-AF65-F5344CB8AC3E}">
        <p14:creationId xmlns:p14="http://schemas.microsoft.com/office/powerpoint/2010/main" val="373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Clusters Visualisation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" y="1200150"/>
            <a:ext cx="3362055" cy="33940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2" y="1200150"/>
            <a:ext cx="3394075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Imputation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6" y="1200150"/>
            <a:ext cx="3064667" cy="339407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66" y="1200150"/>
            <a:ext cx="3064667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298" y="863497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”mtcars” – same dataset for example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2545" y="863497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introduce 50% missing values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54366" y="2618072"/>
            <a:ext cx="606392" cy="2791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GLRM with NAs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029"/>
            <a:ext cx="4038600" cy="224031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65" y="1416009"/>
            <a:ext cx="3064667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4230" y="838333"/>
            <a:ext cx="374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reconstruct the table using GLRM, </a:t>
            </a:r>
          </a:p>
          <a:p>
            <a:r>
              <a:rPr lang="en-US" dirty="0" smtClean="0"/>
              <a:t>missing values are automatically imputed.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H2O.ai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5519855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H2O in an open-source, distributed machine learning library written in Java with APIs in R, Python, Scala and REST/JSON.</a:t>
            </a:r>
          </a:p>
          <a:p>
            <a:r>
              <a:rPr lang="en-US" dirty="0" smtClean="0"/>
              <a:t>Produced by H2O.ai in Mountain View, CA.</a:t>
            </a:r>
          </a:p>
          <a:p>
            <a:r>
              <a:rPr lang="en-US" dirty="0" smtClean="0"/>
              <a:t>H2O.ai advisers are Trevor Hastie, Rob Tibshirani and Stephen Boyd from Stanford.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30387"/>
            <a:ext cx="2133600" cy="2133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Results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are asking GLRM to do a difficult job</a:t>
            </a:r>
          </a:p>
          <a:p>
            <a:pPr lvl="1"/>
            <a:r>
              <a:rPr lang="en-US" dirty="0" smtClean="0"/>
              <a:t>50% missing values</a:t>
            </a:r>
          </a:p>
          <a:p>
            <a:pPr lvl="1"/>
            <a:r>
              <a:rPr lang="en-US" dirty="0" smtClean="0"/>
              <a:t>Imputation results look reasonable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83" y="1356264"/>
            <a:ext cx="3034633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8537" y="827087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difference between original and</a:t>
            </a:r>
          </a:p>
          <a:p>
            <a:r>
              <a:rPr lang="en-US" dirty="0"/>
              <a:t>i</a:t>
            </a:r>
            <a:r>
              <a:rPr lang="en-US" dirty="0" smtClean="0"/>
              <a:t>mputed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Use GLRM to</a:t>
            </a:r>
          </a:p>
          <a:p>
            <a:pPr lvl="1"/>
            <a:r>
              <a:rPr lang="en-US" dirty="0" smtClean="0"/>
              <a:t>Save memory</a:t>
            </a:r>
          </a:p>
          <a:p>
            <a:pPr lvl="1"/>
            <a:r>
              <a:rPr lang="en-US" dirty="0" smtClean="0"/>
              <a:t>Speed up machine learning</a:t>
            </a:r>
          </a:p>
          <a:p>
            <a:pPr lvl="1"/>
            <a:r>
              <a:rPr lang="en-US" dirty="0" smtClean="0"/>
              <a:t>Visualise clusters</a:t>
            </a:r>
          </a:p>
          <a:p>
            <a:pPr lvl="1"/>
            <a:r>
              <a:rPr lang="en-US" dirty="0" smtClean="0"/>
              <a:t>Impute missing values</a:t>
            </a:r>
          </a:p>
          <a:p>
            <a:r>
              <a:rPr lang="en-US" dirty="0" smtClean="0"/>
              <a:t>A great tool for data pre-processing</a:t>
            </a:r>
          </a:p>
          <a:p>
            <a:pPr lvl="1"/>
            <a:r>
              <a:rPr lang="en-US" dirty="0" smtClean="0"/>
              <a:t>Include it in your data 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joe@h2o.ai</a:t>
            </a:r>
          </a:p>
          <a:p>
            <a:pPr lvl="1"/>
            <a:r>
              <a:rPr lang="en-US" dirty="0" smtClean="0"/>
              <a:t>@matlabulous</a:t>
            </a:r>
          </a:p>
          <a:p>
            <a:pPr lvl="1"/>
            <a:r>
              <a:rPr lang="en-US" dirty="0" smtClean="0">
                <a:hlinkClick r:id="rId3"/>
              </a:rPr>
              <a:t>github.com</a:t>
            </a:r>
            <a:r>
              <a:rPr lang="en-US" smtClean="0">
                <a:hlinkClick r:id="rId3"/>
              </a:rPr>
              <a:t>/woobe</a:t>
            </a:r>
            <a:endParaRPr lang="en-US" smtClean="0"/>
          </a:p>
          <a:p>
            <a:pPr lvl="1"/>
            <a:endParaRPr lang="en-US" dirty="0"/>
          </a:p>
          <a:p>
            <a:r>
              <a:rPr lang="en-US" dirty="0" smtClean="0"/>
              <a:t>Slides &amp; Code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github.com</a:t>
            </a:r>
            <a:r>
              <a:rPr lang="en-US" smtClean="0">
                <a:hlinkClick r:id="rId4"/>
              </a:rPr>
              <a:t>/h2oai/h2o-meetups</a:t>
            </a:r>
            <a:endParaRPr lang="en-US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H2O in London</a:t>
            </a:r>
          </a:p>
          <a:p>
            <a:pPr lvl="1"/>
            <a:r>
              <a:rPr lang="en-US" dirty="0" smtClean="0"/>
              <a:t>Meetups / Office (soon)</a:t>
            </a:r>
          </a:p>
          <a:p>
            <a:pPr lvl="1"/>
            <a:r>
              <a:rPr lang="en-US" dirty="0" smtClean="0">
                <a:hlinkClick r:id="rId5"/>
              </a:rPr>
              <a:t>www.h2o.ai/careers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H2O Help Docs &amp; Tutorials</a:t>
            </a:r>
          </a:p>
          <a:p>
            <a:pPr lvl="1"/>
            <a:r>
              <a:rPr lang="en-US" dirty="0" smtClean="0">
                <a:hlinkClick r:id="rId6"/>
              </a:rPr>
              <a:t>www.h2o.ai/docs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university.h2o.ai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2005 - 2015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Water Engineer</a:t>
            </a:r>
          </a:p>
          <a:p>
            <a:pPr lvl="1"/>
            <a:r>
              <a:rPr lang="en-US" dirty="0" smtClean="0"/>
              <a:t>Consultant for Utilities</a:t>
            </a:r>
          </a:p>
          <a:p>
            <a:pPr lvl="1"/>
            <a:r>
              <a:rPr lang="en-US" dirty="0" smtClean="0"/>
              <a:t>EngD Research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2015 - Present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Virgin Media</a:t>
            </a:r>
          </a:p>
          <a:p>
            <a:pPr lvl="1"/>
            <a:r>
              <a:rPr lang="en-US" dirty="0" smtClean="0"/>
              <a:t>Domino Data Lab</a:t>
            </a:r>
          </a:p>
          <a:p>
            <a:pPr lvl="1"/>
            <a:r>
              <a:rPr lang="en-US" dirty="0" smtClean="0"/>
              <a:t>H2O.ai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7916779" cy="3394472"/>
          </a:xfrm>
        </p:spPr>
        <p:txBody>
          <a:bodyPr/>
          <a:lstStyle/>
          <a:p>
            <a:r>
              <a:rPr lang="en-US" dirty="0" smtClean="0"/>
              <a:t>Overview of generalised low-rank model (GLRM).</a:t>
            </a:r>
          </a:p>
          <a:p>
            <a:r>
              <a:rPr lang="en-US" dirty="0" smtClean="0"/>
              <a:t>Four application examples:</a:t>
            </a:r>
          </a:p>
          <a:p>
            <a:pPr lvl="1"/>
            <a:r>
              <a:rPr lang="en-US" dirty="0" smtClean="0"/>
              <a:t>Basics.</a:t>
            </a:r>
          </a:p>
          <a:p>
            <a:pPr lvl="1"/>
            <a:r>
              <a:rPr lang="en-US" dirty="0" smtClean="0"/>
              <a:t>How to accelerate machine learning.</a:t>
            </a:r>
          </a:p>
          <a:p>
            <a:pPr lvl="1"/>
            <a:r>
              <a:rPr lang="en-US" dirty="0" smtClean="0"/>
              <a:t>How to visualise clusters.</a:t>
            </a:r>
          </a:p>
          <a:p>
            <a:pPr lvl="1"/>
            <a:r>
              <a:rPr lang="en-US" dirty="0" smtClean="0"/>
              <a:t>How to impute missing values.</a:t>
            </a:r>
          </a:p>
          <a:p>
            <a:r>
              <a:rPr lang="en-US" dirty="0" smtClean="0"/>
              <a:t>Q &amp; 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GLRM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4611"/>
            <a:ext cx="8229600" cy="404649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GLRM is an extension of well-known matrix factorisation methods such as Principal Component Analysis (PCA).</a:t>
            </a:r>
          </a:p>
          <a:p>
            <a:r>
              <a:rPr lang="en-US" sz="2000" dirty="0" smtClean="0"/>
              <a:t>Unlike PCA which is limited to numerical data, GLRM can also handle categorical, ordinal and Boolean data.</a:t>
            </a:r>
          </a:p>
          <a:p>
            <a:r>
              <a:rPr lang="en-US" sz="2000" b="1" dirty="0" smtClean="0"/>
              <a:t>Given</a:t>
            </a:r>
            <a:r>
              <a:rPr lang="en-US" sz="2000" dirty="0" smtClean="0"/>
              <a:t>: Data table </a:t>
            </a:r>
            <a:r>
              <a:rPr lang="en-US" sz="2000" i="1" dirty="0" smtClean="0"/>
              <a:t>A</a:t>
            </a:r>
            <a:r>
              <a:rPr lang="en-US" sz="2000" dirty="0" smtClean="0"/>
              <a:t> with </a:t>
            </a:r>
            <a:r>
              <a:rPr lang="en-US" sz="2000" i="1" dirty="0" smtClean="0"/>
              <a:t>m</a:t>
            </a:r>
            <a:r>
              <a:rPr lang="en-US" sz="2000" dirty="0" smtClean="0"/>
              <a:t> rows and </a:t>
            </a:r>
            <a:r>
              <a:rPr lang="en-US" sz="2000" i="1" dirty="0" smtClean="0"/>
              <a:t>n</a:t>
            </a:r>
            <a:r>
              <a:rPr lang="en-US" sz="2000" dirty="0" smtClean="0"/>
              <a:t> columns</a:t>
            </a:r>
          </a:p>
          <a:p>
            <a:r>
              <a:rPr lang="en-US" sz="2000" b="1" dirty="0" smtClean="0"/>
              <a:t>Find</a:t>
            </a:r>
            <a:r>
              <a:rPr lang="en-US" sz="2000" dirty="0" smtClean="0"/>
              <a:t>: Compressed representation as numeric tables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Y</a:t>
            </a:r>
            <a:r>
              <a:rPr lang="en-US" sz="2000" dirty="0" smtClean="0"/>
              <a:t> where </a:t>
            </a:r>
            <a:r>
              <a:rPr lang="en-US" sz="2000" i="1" dirty="0" smtClean="0"/>
              <a:t>k</a:t>
            </a:r>
            <a:r>
              <a:rPr lang="en-US" sz="2000" dirty="0" smtClean="0"/>
              <a:t> is a small user-specified number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i="1" dirty="0" smtClean="0"/>
              <a:t>Y</a:t>
            </a:r>
            <a:r>
              <a:rPr lang="en-US" sz="2000" dirty="0" smtClean="0"/>
              <a:t> = archetypal features created from columns of </a:t>
            </a:r>
            <a:r>
              <a:rPr lang="en-US" sz="2000" i="1" dirty="0" smtClean="0"/>
              <a:t>A</a:t>
            </a:r>
          </a:p>
          <a:p>
            <a:r>
              <a:rPr lang="en-US" sz="2000" i="1" dirty="0" smtClean="0"/>
              <a:t>X</a:t>
            </a:r>
            <a:r>
              <a:rPr lang="en-US" sz="2000" dirty="0" smtClean="0"/>
              <a:t> = row of A in reduced feature space</a:t>
            </a:r>
          </a:p>
          <a:p>
            <a:r>
              <a:rPr lang="en-US" sz="2000" dirty="0" smtClean="0"/>
              <a:t>GLRM can approximately reconstruct </a:t>
            </a:r>
            <a:r>
              <a:rPr lang="en-US" sz="2000" i="1" dirty="0" smtClean="0"/>
              <a:t>A</a:t>
            </a:r>
            <a:r>
              <a:rPr lang="en-US" sz="2000" dirty="0" smtClean="0"/>
              <a:t> from product </a:t>
            </a:r>
            <a:r>
              <a:rPr lang="en-US" sz="2000" i="1" dirty="0" smtClean="0"/>
              <a:t>XY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2" y="2913301"/>
            <a:ext cx="3384414" cy="1116732"/>
          </a:xfrm>
        </p:spPr>
      </p:pic>
      <p:sp>
        <p:nvSpPr>
          <p:cNvPr id="8" name="Rectangle 7"/>
          <p:cNvSpPr/>
          <p:nvPr/>
        </p:nvSpPr>
        <p:spPr>
          <a:xfrm>
            <a:off x="5657387" y="3631816"/>
            <a:ext cx="687657" cy="790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3757" y="3639253"/>
            <a:ext cx="167268" cy="790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13756" y="3631816"/>
            <a:ext cx="687657" cy="1372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04342" y="3781022"/>
            <a:ext cx="520389" cy="660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5316" y="368046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2127" y="3700463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6365" y="2961806"/>
            <a:ext cx="25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Reduction / Saving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6555" y="3309513"/>
            <a:ext cx="317981" cy="37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GLRM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Memory</a:t>
            </a:r>
          </a:p>
          <a:p>
            <a:pPr lvl="1"/>
            <a:r>
              <a:rPr lang="en-US" dirty="0" smtClean="0"/>
              <a:t>Compressing large data set with minimal loss in accuracy</a:t>
            </a:r>
          </a:p>
          <a:p>
            <a:r>
              <a:rPr lang="en-US" b="1" dirty="0" smtClean="0"/>
              <a:t>Speed</a:t>
            </a:r>
          </a:p>
          <a:p>
            <a:pPr lvl="1"/>
            <a:r>
              <a:rPr lang="en-US" dirty="0" smtClean="0"/>
              <a:t>Reduced dimensionality = short model training time</a:t>
            </a:r>
          </a:p>
          <a:p>
            <a:r>
              <a:rPr lang="en-US" b="1" dirty="0" smtClean="0"/>
              <a:t>Feature Engineering</a:t>
            </a:r>
          </a:p>
          <a:p>
            <a:pPr lvl="1"/>
            <a:r>
              <a:rPr lang="en-US" dirty="0" smtClean="0"/>
              <a:t>Condensed features can be analysed visually</a:t>
            </a:r>
          </a:p>
          <a:p>
            <a:r>
              <a:rPr lang="en-US" b="1" dirty="0" smtClean="0"/>
              <a:t>Missing Data Imputation</a:t>
            </a:r>
          </a:p>
          <a:p>
            <a:pPr lvl="1"/>
            <a:r>
              <a:rPr lang="en-US" dirty="0" smtClean="0"/>
              <a:t>Reconstructing data set will automatically impute missing values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GLRM Technical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</a:p>
          <a:p>
            <a:pPr lvl="1"/>
            <a:r>
              <a:rPr lang="de-DE" dirty="0" smtClean="0">
                <a:hlinkClick r:id="rId3"/>
              </a:rPr>
              <a:t>arxiv.org</a:t>
            </a:r>
            <a:r>
              <a:rPr lang="de-DE" smtClean="0">
                <a:hlinkClick r:id="rId3"/>
              </a:rPr>
              <a:t>/abs/1410.0342</a:t>
            </a:r>
            <a:endParaRPr lang="de-DE" smtClean="0"/>
          </a:p>
          <a:p>
            <a:endParaRPr lang="en-US" dirty="0" smtClean="0"/>
          </a:p>
          <a:p>
            <a:r>
              <a:rPr lang="en-US" dirty="0" smtClean="0"/>
              <a:t>Other Resources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H2O World Video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Tutorials</a:t>
            </a:r>
            <a:endParaRPr lang="en-US" dirty="0" smtClean="0"/>
          </a:p>
          <a:p>
            <a:endParaRPr lang="en-US" dirty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98163"/>
            <a:ext cx="4038600" cy="25980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/>
              <a:t>Motor Trend Car Road Tests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93" y="1474470"/>
            <a:ext cx="3082853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2653"/>
            <a:ext cx="4038600" cy="1332589"/>
          </a:xfrm>
        </p:spPr>
      </p:pic>
      <p:sp>
        <p:nvSpPr>
          <p:cNvPr id="12" name="Left Brace 11"/>
          <p:cNvSpPr/>
          <p:nvPr/>
        </p:nvSpPr>
        <p:spPr>
          <a:xfrm>
            <a:off x="975359" y="1706880"/>
            <a:ext cx="386080" cy="31616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3260884" y="100206"/>
            <a:ext cx="386080" cy="218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0721" y="69552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150" y="313382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32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1665" y="910371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“mtcars” dataset in 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1064354" y="1218148"/>
            <a:ext cx="399039" cy="256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00600" y="2225040"/>
            <a:ext cx="1620520" cy="165608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02785" y="2025827"/>
            <a:ext cx="13644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A</a:t>
            </a:r>
            <a:endParaRPr lang="en-US" sz="138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482" y="182899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9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Training a GLRM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2" y="1200150"/>
            <a:ext cx="3394075" cy="3394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0" y="3783223"/>
            <a:ext cx="3600000" cy="118786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5407"/>
            <a:ext cx="4038600" cy="2409164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2352908" y="3181058"/>
            <a:ext cx="446048" cy="602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2908" y="3181058"/>
            <a:ext cx="1672682" cy="104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7567</TotalTime>
  <Words>671</Words>
  <Application>Microsoft Macintosh PowerPoint</Application>
  <PresentationFormat>On-screen Show (16:9)</PresentationFormat>
  <Paragraphs>187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Courier New</vt:lpstr>
      <vt:lpstr>Times New Roman</vt:lpstr>
      <vt:lpstr>Arial</vt:lpstr>
      <vt:lpstr>Custom Design</vt:lpstr>
      <vt:lpstr>Introduction to Generalised Low-Rank Model and Missing Values</vt:lpstr>
      <vt:lpstr>About H2O.ai</vt:lpstr>
      <vt:lpstr>About Me</vt:lpstr>
      <vt:lpstr>About This Talk</vt:lpstr>
      <vt:lpstr>GLRM Overview</vt:lpstr>
      <vt:lpstr>GLRM Key Features</vt:lpstr>
      <vt:lpstr>GLRM Technical References</vt:lpstr>
      <vt:lpstr>Example 1: Motor Trend Car Road Tests</vt:lpstr>
      <vt:lpstr>Example 1: Training a GLRM</vt:lpstr>
      <vt:lpstr>Example 1: X and Y from GLRM</vt:lpstr>
      <vt:lpstr>Example 1: Summary</vt:lpstr>
      <vt:lpstr>Example 2: ML Acceleration</vt:lpstr>
      <vt:lpstr>Example 2: Use GLRM to Speed Up ML</vt:lpstr>
      <vt:lpstr>Example 2: Random Forest</vt:lpstr>
      <vt:lpstr>Example 2: Results Comparison</vt:lpstr>
      <vt:lpstr>Example 3: Clusters Visualisation</vt:lpstr>
      <vt:lpstr>Example 3: Clusters Visualisation</vt:lpstr>
      <vt:lpstr>Example 4: Imputation</vt:lpstr>
      <vt:lpstr>Example 4: GLRM with NAs</vt:lpstr>
      <vt:lpstr>Example 4: Results Comparison</vt:lpstr>
      <vt:lpstr>Conclusions</vt:lpstr>
      <vt:lpstr>Any Questions?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Chow, Jo</cp:lastModifiedBy>
  <cp:revision>627</cp:revision>
  <cp:lastPrinted>2016-01-16T20:46:46Z</cp:lastPrinted>
  <dcterms:created xsi:type="dcterms:W3CDTF">2015-09-15T15:26:47Z</dcterms:created>
  <dcterms:modified xsi:type="dcterms:W3CDTF">2016-06-02T10:41:49Z</dcterms:modified>
</cp:coreProperties>
</file>