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66" r:id="rId3"/>
    <p:sldId id="301" r:id="rId4"/>
    <p:sldId id="303" r:id="rId5"/>
    <p:sldId id="286" r:id="rId6"/>
    <p:sldId id="304" r:id="rId7"/>
    <p:sldId id="290" r:id="rId8"/>
    <p:sldId id="292" r:id="rId9"/>
    <p:sldId id="287" r:id="rId10"/>
    <p:sldId id="288" r:id="rId11"/>
    <p:sldId id="300" r:id="rId12"/>
    <p:sldId id="299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0" autoAdjust="0"/>
  </p:normalViewPr>
  <p:slideViewPr>
    <p:cSldViewPr snapToGrid="0" snapToObjects="1">
      <p:cViewPr>
        <p:scale>
          <a:sx n="100" d="100"/>
          <a:sy n="100" d="100"/>
        </p:scale>
        <p:origin x="-5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9B57-A291-F34E-BEB2-4A36172463D8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6C203-EAC8-6549-9E34-D81418F9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203-EAC8-6549-9E34-D81418F96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203-EAC8-6549-9E34-D81418F96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5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203-EAC8-6549-9E34-D81418F962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5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203-EAC8-6549-9E34-D81418F962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203-EAC8-6549-9E34-D81418F962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203-EAC8-6549-9E34-D81418F96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203-EAC8-6549-9E34-D81418F96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2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203-EAC8-6549-9E34-D81418F962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2o-release.s3.amazonaws.com/h2o-dev/master/1013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h2o.ai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2o.ai/blog/2014/12/winning-kd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834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H2O-Flow: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100" dirty="0" smtClean="0">
                <a:solidFill>
                  <a:schemeClr val="bg1"/>
                </a:solidFill>
              </a:rPr>
              <a:t>A Web-based Interactive Environment for </a:t>
            </a:r>
            <a:br>
              <a:rPr lang="en-US" sz="3100" dirty="0" smtClean="0">
                <a:solidFill>
                  <a:schemeClr val="bg1"/>
                </a:solidFill>
              </a:rPr>
            </a:br>
            <a:r>
              <a:rPr lang="en-US" sz="3100" dirty="0" smtClean="0">
                <a:solidFill>
                  <a:schemeClr val="bg1"/>
                </a:solidFill>
              </a:rPr>
              <a:t>Fast Scalable Machine Learning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67" y="3886200"/>
            <a:ext cx="70866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Yan Zou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H2O.ai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January 14,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74055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Questions &amp; Hands-on Practice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0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Hands-on session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Download &amp; Start H2O-flow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2"/>
              </a:rPr>
              <a:t>http://h2o-release.s3.amazonaws.com/h2o-dev/master/1013/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index.html</a:t>
            </a:r>
            <a:r>
              <a:rPr lang="en-US" dirty="0" smtClean="0">
                <a:solidFill>
                  <a:srgbClr val="000000"/>
                </a:solidFill>
              </a:rPr>
              <a:t> or the H2O-dev link on h2o.ai/download/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Follow the steps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Download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data.h2o.ai 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usecases</a:t>
            </a:r>
            <a:r>
              <a:rPr lang="en-US" dirty="0" smtClean="0">
                <a:solidFill>
                  <a:srgbClr val="000000"/>
                </a:solidFill>
              </a:rPr>
              <a:t>/cup98LRN_z.csv as training dataset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u</a:t>
            </a:r>
            <a:r>
              <a:rPr lang="en-US" dirty="0" err="1" smtClean="0">
                <a:solidFill>
                  <a:srgbClr val="000000"/>
                </a:solidFill>
              </a:rPr>
              <a:t>secases</a:t>
            </a:r>
            <a:r>
              <a:rPr lang="en-US" dirty="0" smtClean="0">
                <a:solidFill>
                  <a:srgbClr val="000000"/>
                </a:solidFill>
              </a:rPr>
              <a:t>/cup98VAL_z.csv as testing dataset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Import Datasets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Parse Datasets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Build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Scoring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667" y="36300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0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83" y="2878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Enjoy and Have Fun!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Agenda For Today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H2O Introduction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H2O-Flow Intro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H2O-Flow 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Hands-on Session</a:t>
            </a:r>
          </a:p>
        </p:txBody>
      </p:sp>
    </p:spTree>
    <p:extLst>
      <p:ext uri="{BB962C8B-B14F-4D97-AF65-F5344CB8AC3E}">
        <p14:creationId xmlns:p14="http://schemas.microsoft.com/office/powerpoint/2010/main" val="78715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What is H2O?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Scalable Machine Learning 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oftware for Big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Bigger: distributed &amp; in-memory compression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Faster: in-memory ML &amp; JVM optimization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Better: superb out-of-box prediction accuracy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tate-of-art algorithms (DRF, GBM, DL, …)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Handle missing values, better defaults, grid search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Less resource requirements: smaller clusters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Adoption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Open Source and easy </a:t>
            </a:r>
            <a:r>
              <a:rPr lang="en-US" dirty="0">
                <a:solidFill>
                  <a:srgbClr val="000000"/>
                </a:solidFill>
              </a:rPr>
              <a:t>to start </a:t>
            </a:r>
            <a:r>
              <a:rPr lang="en-US" dirty="0" smtClean="0">
                <a:solidFill>
                  <a:srgbClr val="000000"/>
                </a:solidFill>
              </a:rPr>
              <a:t>(Web, R, Python, Spark interfaces)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Powerful &amp; Production Ready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Customers range from tech startups to enterprises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 rot="16200000">
            <a:off x="5627162" y="607720"/>
            <a:ext cx="137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00" cmpd="sng">
                  <a:noFill/>
                  <a:prstDash val="solid"/>
                </a:ln>
                <a:solidFill>
                  <a:srgbClr val="EFC71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rPr>
              <a:t>Tableau</a:t>
            </a:r>
            <a:endParaRPr lang="en-US" sz="2000" b="1" dirty="0">
              <a:ln w="900" cmpd="sng">
                <a:noFill/>
                <a:prstDash val="solid"/>
              </a:ln>
              <a:solidFill>
                <a:srgbClr val="EFC71F"/>
              </a:solidFill>
              <a:effectLst>
                <a:innerShdw blurRad="101600" dist="76200" dir="5400000">
                  <a:srgbClr val="313639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85919" y="430928"/>
            <a:ext cx="5808887" cy="6286995"/>
            <a:chOff x="1106419" y="430928"/>
            <a:chExt cx="5808887" cy="6286995"/>
          </a:xfrm>
        </p:grpSpPr>
        <p:sp>
          <p:nvSpPr>
            <p:cNvPr id="20" name="TextBox 19"/>
            <p:cNvSpPr txBox="1"/>
            <p:nvPr/>
          </p:nvSpPr>
          <p:spPr>
            <a:xfrm>
              <a:off x="3540112" y="622720"/>
              <a:ext cx="6024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n w="900" cmpd="sng">
                    <a:noFill/>
                    <a:prstDash val="solid"/>
                  </a:ln>
                  <a:solidFill>
                    <a:srgbClr val="EFC71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R</a:t>
              </a:r>
              <a:endParaRPr lang="en-US" sz="4800" dirty="0">
                <a:ln w="900" cmpd="sng">
                  <a:noFill/>
                  <a:prstDash val="solid"/>
                </a:ln>
                <a:solidFill>
                  <a:srgbClr val="EFC71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2933856" y="784163"/>
              <a:ext cx="930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900" cmpd="sng">
                    <a:noFill/>
                    <a:prstDash val="solid"/>
                  </a:ln>
                  <a:solidFill>
                    <a:srgbClr val="EFC71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JSON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rgbClr val="EFC71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3801187" y="790857"/>
              <a:ext cx="947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ln w="900" cmpd="sng">
                    <a:noFill/>
                    <a:prstDash val="solid"/>
                  </a:ln>
                  <a:solidFill>
                    <a:srgbClr val="EFC71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Scala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rgbClr val="EFC71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262796" y="774737"/>
              <a:ext cx="925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n w="900" cmpd="sng">
                    <a:noFill/>
                    <a:prstDash val="solid"/>
                  </a:ln>
                  <a:solidFill>
                    <a:srgbClr val="EFC71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Java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rgbClr val="EFC71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06419" y="1543636"/>
              <a:ext cx="5808887" cy="4350553"/>
            </a:xfrm>
            <a:prstGeom prst="rect">
              <a:avLst/>
            </a:prstGeom>
            <a:solidFill>
              <a:srgbClr val="EFC71F"/>
            </a:solidFill>
            <a:ln w="76200" cmpd="sng">
              <a:solidFill>
                <a:srgbClr val="EFC71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H</a:t>
              </a:r>
              <a:r>
                <a:rPr lang="en-US" sz="3200" b="1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O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 Prediction </a:t>
              </a:r>
              <a:r>
                <a:rPr lang="en-US" sz="2800" b="1" dirty="0">
                  <a:solidFill>
                    <a:schemeClr val="bg1"/>
                  </a:solidFill>
                </a:rPr>
                <a:t>Engine</a:t>
              </a:r>
              <a:endParaRPr lang="en-US" sz="2000" b="1" dirty="0">
                <a:solidFill>
                  <a:schemeClr val="bg1"/>
                </a:solidFill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2861" y="5278255"/>
              <a:ext cx="2563178" cy="368113"/>
            </a:xfrm>
            <a:prstGeom prst="rect">
              <a:avLst/>
            </a:prstGeom>
            <a:solidFill>
              <a:srgbClr val="0D0D0D"/>
            </a:solidFill>
            <a:ln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ensembles</a:t>
              </a:r>
              <a:endParaRPr lang="en-US" b="1" dirty="0">
                <a:ln w="900" cmpd="sng">
                  <a:noFill/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056344" y="3811908"/>
              <a:ext cx="2569695" cy="1465128"/>
              <a:chOff x="4503186" y="1456948"/>
              <a:chExt cx="2569695" cy="1465128"/>
            </a:xfrm>
            <a:solidFill>
              <a:srgbClr val="EFC71F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4503186" y="1456948"/>
                <a:ext cx="2569695" cy="331441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  <a:prstDash val="dash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  <a:latin typeface="Apple Chancery"/>
                    <a:cs typeface="Apple Chancery"/>
                  </a:rPr>
                  <a:t>Deep </a:t>
                </a:r>
                <a:r>
                  <a:rPr lang="en-US" b="1" dirty="0" smtClean="0">
                    <a:solidFill>
                      <a:srgbClr val="FFFFFF"/>
                    </a:solidFill>
                    <a:latin typeface="Apple Chancery"/>
                    <a:cs typeface="Apple Chancery"/>
                  </a:rPr>
                  <a:t>learning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4115989" y="2192856"/>
                <a:ext cx="1119884" cy="338556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n w="900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innerShdw blurRad="101600" dist="76200" dir="5400000">
                        <a:srgbClr val="313639">
                          <a:satMod val="190000"/>
                          <a:tint val="100000"/>
                          <a:alpha val="74000"/>
                        </a:srgbClr>
                      </a:innerShdw>
                    </a:effectLst>
                    <a:latin typeface="Calibri"/>
                  </a:rPr>
                  <a:t>Cluster</a:t>
                </a:r>
                <a:endParaRPr lang="en-US" sz="1600" b="1" dirty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3990313" y="2959681"/>
              <a:ext cx="2590047" cy="506400"/>
            </a:xfrm>
            <a:prstGeom prst="rect">
              <a:avLst/>
            </a:prstGeom>
            <a:solidFill>
              <a:srgbClr val="0D0D0D"/>
            </a:solidFill>
            <a:ln>
              <a:noFill/>
              <a:prstDash val="dash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libri"/>
                </a:rPr>
                <a:t>Nano Fast Scoring Engine</a:t>
              </a:r>
              <a:endParaRPr lang="en-US" sz="1600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88092" y="4547430"/>
              <a:ext cx="2406910" cy="1098937"/>
            </a:xfrm>
            <a:prstGeom prst="rect">
              <a:avLst/>
            </a:prstGeom>
            <a:solidFill>
              <a:srgbClr val="0D0D0D"/>
            </a:solidFill>
            <a:ln>
              <a:noFill/>
              <a:prstDash val="dash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Memory Manager </a:t>
              </a:r>
              <a:r>
                <a:rPr lang="en-US" sz="1600" dirty="0" smtClean="0">
                  <a:solidFill>
                    <a:srgbClr val="FFFFFF"/>
                  </a:solidFill>
                  <a:latin typeface="Calibri"/>
                </a:rPr>
                <a:t>Columnar Compression</a:t>
              </a:r>
            </a:p>
            <a:p>
              <a:pPr algn="ctr"/>
              <a:endParaRPr lang="en-US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88092" y="2959681"/>
              <a:ext cx="2603929" cy="506400"/>
            </a:xfrm>
            <a:prstGeom prst="rect">
              <a:avLst/>
            </a:prstGeom>
            <a:solidFill>
              <a:srgbClr val="0D0D0D"/>
            </a:solidFill>
            <a:ln>
              <a:noFill/>
              <a:prstDash val="dash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libri"/>
                </a:rPr>
                <a:t>Rapids Query R-engine</a:t>
              </a:r>
              <a:endParaRPr lang="en-US" sz="16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88091" y="3843267"/>
              <a:ext cx="2406911" cy="681482"/>
            </a:xfrm>
            <a:prstGeom prst="rect">
              <a:avLst/>
            </a:prstGeom>
            <a:solidFill>
              <a:srgbClr val="0D0D0D"/>
            </a:solidFill>
            <a:ln>
              <a:noFill/>
              <a:prstDash val="dash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FFFFFF"/>
                  </a:solidFill>
                  <a:latin typeface="Calibri"/>
                </a:rPr>
                <a:t>In-</a:t>
              </a:r>
              <a:r>
                <a:rPr lang="en-US" sz="1900" dirty="0" err="1" smtClean="0">
                  <a:solidFill>
                    <a:srgbClr val="FFFFFF"/>
                  </a:solidFill>
                  <a:latin typeface="Calibri"/>
                </a:rPr>
                <a:t>Mem</a:t>
              </a:r>
              <a:r>
                <a:rPr lang="en-US" sz="1900" dirty="0" smtClean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1900" dirty="0" err="1" smtClean="0">
                  <a:solidFill>
                    <a:srgbClr val="FFFFFF"/>
                  </a:solidFill>
                  <a:latin typeface="Calibri"/>
                </a:rPr>
                <a:t>MapReduce</a:t>
              </a:r>
              <a:endParaRPr lang="en-US" sz="1900" dirty="0" smtClean="0">
                <a:solidFill>
                  <a:srgbClr val="FFFFFF"/>
                </a:solidFill>
                <a:latin typeface="Calibri"/>
              </a:endParaRP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/>
                </a:rPr>
                <a:t>Distributed fork/join</a:t>
              </a:r>
              <a:endParaRPr lang="en-US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2416793" y="751340"/>
              <a:ext cx="1102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900" cmpd="sng">
                    <a:noFill/>
                    <a:prstDash val="solid"/>
                  </a:ln>
                  <a:solidFill>
                    <a:srgbClr val="EFC71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Python</a:t>
              </a:r>
              <a:endParaRPr lang="en-US" sz="2400" b="1" dirty="0">
                <a:ln w="900" cmpd="sng">
                  <a:noFill/>
                  <a:prstDash val="solid"/>
                </a:ln>
                <a:solidFill>
                  <a:srgbClr val="EFC71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49" name="Up Arrow 48"/>
            <p:cNvSpPr/>
            <p:nvPr/>
          </p:nvSpPr>
          <p:spPr>
            <a:xfrm>
              <a:off x="1538258" y="5972772"/>
              <a:ext cx="5012197" cy="745151"/>
            </a:xfrm>
            <a:prstGeom prst="upArrow">
              <a:avLst>
                <a:gd name="adj1" fmla="val 87986"/>
                <a:gd name="adj2" fmla="val 50000"/>
              </a:avLst>
            </a:prstGeom>
            <a:solidFill>
              <a:srgbClr val="EFC71F">
                <a:alpha val="2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Magnetic Disk 50"/>
            <p:cNvSpPr/>
            <p:nvPr/>
          </p:nvSpPr>
          <p:spPr>
            <a:xfrm>
              <a:off x="2413835" y="6291504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HDFS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2" name="Magnetic Disk 51"/>
            <p:cNvSpPr/>
            <p:nvPr/>
          </p:nvSpPr>
          <p:spPr>
            <a:xfrm>
              <a:off x="3198870" y="6280163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S3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3" name="Magnetic Disk 52"/>
            <p:cNvSpPr/>
            <p:nvPr/>
          </p:nvSpPr>
          <p:spPr>
            <a:xfrm>
              <a:off x="3990313" y="6280164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SQL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4" name="Magnetic Disk 53"/>
            <p:cNvSpPr/>
            <p:nvPr/>
          </p:nvSpPr>
          <p:spPr>
            <a:xfrm>
              <a:off x="4776573" y="6266503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EFC71F"/>
                  </a:solidFill>
                  <a:latin typeface="Calibri"/>
                </a:rPr>
                <a:t>NoSQL</a:t>
              </a:r>
              <a:endParaRPr lang="en-US" sz="1200" dirty="0">
                <a:solidFill>
                  <a:srgbClr val="EFC71F"/>
                </a:solidFill>
                <a:latin typeface="Calibr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63411" y="4158014"/>
              <a:ext cx="2262628" cy="1121460"/>
              <a:chOff x="4363411" y="4142896"/>
              <a:chExt cx="2262628" cy="1121460"/>
            </a:xfrm>
          </p:grpSpPr>
          <p:sp>
            <p:nvSpPr>
              <p:cNvPr id="56" name="TextBox 55"/>
              <p:cNvSpPr txBox="1"/>
              <p:nvPr/>
            </p:nvSpPr>
            <p:spPr>
              <a:xfrm rot="16200000">
                <a:off x="4247865" y="4533560"/>
                <a:ext cx="1119884" cy="338556"/>
              </a:xfrm>
              <a:prstGeom prst="rect">
                <a:avLst/>
              </a:prstGeom>
              <a:solidFill>
                <a:srgbClr val="0D0D0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n w="900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innerShdw blurRad="101600" dist="76200" dir="5400000">
                        <a:srgbClr val="313639">
                          <a:satMod val="190000"/>
                          <a:tint val="100000"/>
                          <a:alpha val="74000"/>
                        </a:srgbClr>
                      </a:innerShdw>
                    </a:effectLst>
                    <a:latin typeface="Calibri"/>
                  </a:rPr>
                  <a:t>Regression</a:t>
                </a:r>
                <a:endParaRPr lang="en-US" sz="1600" b="1" dirty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3972747" y="4533918"/>
                <a:ext cx="1119884" cy="338556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n w="900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innerShdw blurRad="101600" dist="76200" dir="5400000">
                        <a:srgbClr val="313639">
                          <a:satMod val="190000"/>
                          <a:tint val="100000"/>
                          <a:alpha val="74000"/>
                        </a:srgbClr>
                      </a:innerShdw>
                    </a:effectLst>
                    <a:latin typeface="Calibri"/>
                  </a:rPr>
                  <a:t>Classify</a:t>
                </a:r>
                <a:endParaRPr lang="en-US" sz="1600" b="1" dirty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4586421" y="4533918"/>
                <a:ext cx="1119884" cy="338556"/>
              </a:xfrm>
              <a:prstGeom prst="rect">
                <a:avLst/>
              </a:prstGeom>
              <a:solidFill>
                <a:srgbClr val="0D0D0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n w="900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innerShdw blurRad="101600" dist="76200" dir="5400000">
                        <a:srgbClr val="313639">
                          <a:satMod val="190000"/>
                          <a:tint val="100000"/>
                          <a:alpha val="74000"/>
                        </a:srgbClr>
                      </a:innerShdw>
                    </a:effectLst>
                    <a:latin typeface="Calibri"/>
                  </a:rPr>
                  <a:t>Trees</a:t>
                </a:r>
                <a:endParaRPr lang="en-US" sz="1600" b="1" dirty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6200000">
                <a:off x="4906899" y="4533918"/>
                <a:ext cx="1119884" cy="338556"/>
              </a:xfrm>
              <a:prstGeom prst="rect">
                <a:avLst/>
              </a:prstGeom>
              <a:solidFill>
                <a:srgbClr val="0D0D0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n w="900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innerShdw blurRad="101600" dist="76200" dir="5400000">
                        <a:srgbClr val="313639">
                          <a:satMod val="190000"/>
                          <a:tint val="100000"/>
                          <a:alpha val="74000"/>
                        </a:srgbClr>
                      </a:innerShdw>
                    </a:effectLst>
                    <a:latin typeface="Calibri"/>
                  </a:rPr>
                  <a:t>Boosting</a:t>
                </a:r>
                <a:endParaRPr lang="en-US" sz="1600" b="1" dirty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5242240" y="4534199"/>
                <a:ext cx="1116882" cy="338556"/>
              </a:xfrm>
              <a:prstGeom prst="rect">
                <a:avLst/>
              </a:prstGeom>
              <a:solidFill>
                <a:srgbClr val="0D0D0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n w="900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innerShdw blurRad="101600" dist="76200" dir="5400000">
                        <a:srgbClr val="313639">
                          <a:satMod val="190000"/>
                          <a:tint val="100000"/>
                          <a:alpha val="74000"/>
                        </a:srgbClr>
                      </a:innerShdw>
                    </a:effectLst>
                    <a:latin typeface="Calibri"/>
                  </a:rPr>
                  <a:t>Forests</a:t>
                </a:r>
                <a:endParaRPr lang="en-US" sz="1600" b="1" dirty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6200000">
                <a:off x="5562980" y="4533917"/>
                <a:ext cx="1119884" cy="338554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n w="900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innerShdw blurRad="101600" dist="76200" dir="5400000">
                        <a:srgbClr val="313639">
                          <a:satMod val="190000"/>
                          <a:tint val="100000"/>
                          <a:alpha val="74000"/>
                        </a:srgbClr>
                      </a:innerShdw>
                    </a:effectLst>
                    <a:latin typeface="Calibri"/>
                  </a:rPr>
                  <a:t>Solvers</a:t>
                </a:r>
                <a:endParaRPr lang="en-US" sz="1600" b="1" dirty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5896820" y="4535137"/>
                <a:ext cx="1119884" cy="338554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n w="900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innerShdw blurRad="101600" dist="76200" dir="5400000">
                        <a:srgbClr val="313639">
                          <a:satMod val="190000"/>
                          <a:tint val="100000"/>
                          <a:alpha val="74000"/>
                        </a:srgbClr>
                      </a:innerShdw>
                    </a:effectLst>
                    <a:latin typeface="Calibri"/>
                  </a:rPr>
                  <a:t>Gradients</a:t>
                </a:r>
                <a:endParaRPr lang="en-US" sz="1600" b="1" dirty="0">
                  <a:ln w="900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1399432" y="2470912"/>
              <a:ext cx="5180928" cy="469904"/>
            </a:xfrm>
            <a:prstGeom prst="rect">
              <a:avLst/>
            </a:prstGeom>
            <a:solidFill>
              <a:srgbClr val="0D0D0D"/>
            </a:solidFill>
            <a:ln>
              <a:noFill/>
              <a:prstDash val="dash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/>
                </a:rPr>
                <a:t>SDK / API</a:t>
              </a:r>
              <a:endParaRPr lang="en-US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220029" y="794141"/>
              <a:ext cx="9440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900" cmpd="sng">
                    <a:noFill/>
                    <a:prstDash val="solid"/>
                  </a:ln>
                  <a:solidFill>
                    <a:srgbClr val="EFC71F"/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Excel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rgbClr val="EFC71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32528"/>
            <a:ext cx="1663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H2O –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Fast</a:t>
            </a:r>
          </a:p>
          <a:p>
            <a:r>
              <a:rPr lang="en-US" sz="3200" dirty="0" err="1" smtClean="0">
                <a:solidFill>
                  <a:srgbClr val="000000"/>
                </a:solidFill>
              </a:rPr>
              <a:t>ScalableMachine</a:t>
            </a:r>
            <a:r>
              <a:rPr lang="en-US" sz="3200" dirty="0" smtClean="0">
                <a:solidFill>
                  <a:srgbClr val="000000"/>
                </a:solidFill>
              </a:rPr>
              <a:t> Learning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Software</a:t>
            </a:r>
          </a:p>
          <a:p>
            <a:endParaRPr lang="en-US" sz="3200" dirty="0" smtClean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302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H2O in Production at Cisco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195" y="2142482"/>
            <a:ext cx="3172663" cy="3785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abriola"/>
                <a:cs typeface="Gabriola"/>
              </a:rPr>
              <a:t>Lead scoring, 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abriola"/>
                <a:cs typeface="Gabriola"/>
              </a:rPr>
              <a:t>60K models, 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abriola"/>
                <a:cs typeface="Gabriola"/>
              </a:rPr>
              <a:t>160M+ rows, 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abriola"/>
                <a:cs typeface="Gabriola"/>
              </a:rPr>
              <a:t>1000+ attributes,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abriola"/>
                <a:cs typeface="Gabriola"/>
              </a:rPr>
              <a:t>4 machines,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abriola"/>
                <a:cs typeface="Gabriola"/>
              </a:rPr>
              <a:t>Training &amp; Scoring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8800" y="1448222"/>
            <a:ext cx="4538134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With H2O:		&lt; 2 Days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Before H2O:	30Days</a:t>
            </a:r>
            <a:r>
              <a:rPr lang="en-US" sz="3200" dirty="0" smtClean="0">
                <a:solidFill>
                  <a:srgbClr val="FF0000"/>
                </a:solidFill>
              </a:rPr>
              <a:t>*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800" y="1268966"/>
            <a:ext cx="358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Modeling Factory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Picture 7" descr="Screen Shot 2015-01-14 at 10.38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1" y="2559307"/>
            <a:ext cx="4633729" cy="41114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6048390"/>
            <a:ext cx="3853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http://h2o.ai/blog/2014/11/predictive-modeling-at-scale/</a:t>
            </a:r>
          </a:p>
        </p:txBody>
      </p:sp>
    </p:spTree>
    <p:extLst>
      <p:ext uri="{BB962C8B-B14F-4D97-AF65-F5344CB8AC3E}">
        <p14:creationId xmlns:p14="http://schemas.microsoft.com/office/powerpoint/2010/main" val="256897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768" y="4831304"/>
            <a:ext cx="74389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Scientific Advisory Council: </a:t>
            </a:r>
          </a:p>
          <a:p>
            <a:r>
              <a:rPr lang="en-US" dirty="0">
                <a:solidFill>
                  <a:srgbClr val="000000"/>
                </a:solidFill>
              </a:rPr>
              <a:t>Stephen Boyd – EECS Professor at </a:t>
            </a:r>
            <a:r>
              <a:rPr lang="en-US" dirty="0" smtClean="0">
                <a:solidFill>
                  <a:srgbClr val="000000"/>
                </a:solidFill>
              </a:rPr>
              <a:t>Stanford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Trevor Hastie – Statistics Professor at Stanford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Rob </a:t>
            </a:r>
            <a:r>
              <a:rPr lang="en-US" dirty="0" err="1">
                <a:solidFill>
                  <a:srgbClr val="000000"/>
                </a:solidFill>
              </a:rPr>
              <a:t>Tibshirani</a:t>
            </a:r>
            <a:r>
              <a:rPr lang="en-US" dirty="0">
                <a:solidFill>
                  <a:srgbClr val="000000"/>
                </a:solidFill>
              </a:rPr>
              <a:t> – Statistics, Health Research and Policy Professor at </a:t>
            </a:r>
            <a:r>
              <a:rPr lang="en-US" dirty="0" smtClean="0">
                <a:solidFill>
                  <a:srgbClr val="000000"/>
                </a:solidFill>
              </a:rPr>
              <a:t>Stanford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6750" y="369872"/>
            <a:ext cx="363580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Community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github.com</a:t>
            </a:r>
            <a:r>
              <a:rPr lang="en-US" dirty="0">
                <a:solidFill>
                  <a:srgbClr val="000000"/>
                </a:solidFill>
              </a:rPr>
              <a:t>/h2oai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Google stream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groups.google.com</a:t>
            </a:r>
            <a:r>
              <a:rPr lang="en-US" dirty="0">
                <a:solidFill>
                  <a:srgbClr val="000000"/>
                </a:solidFill>
              </a:rPr>
              <a:t>/forum/#!forum/h2ostream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Support – support@h2o.ai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Blogs </a:t>
            </a:r>
            <a:r>
              <a:rPr lang="en-US" dirty="0">
                <a:solidFill>
                  <a:srgbClr val="000000"/>
                </a:solidFill>
              </a:rPr>
              <a:t>- http:/</a:t>
            </a:r>
            <a:r>
              <a:rPr lang="en-US" dirty="0" smtClean="0">
                <a:solidFill>
                  <a:srgbClr val="000000"/>
                </a:solidFill>
              </a:rPr>
              <a:t>/h2o.ai/</a:t>
            </a:r>
            <a:r>
              <a:rPr lang="en-US" dirty="0">
                <a:solidFill>
                  <a:srgbClr val="000000"/>
                </a:solidFill>
              </a:rPr>
              <a:t>blog/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Training Doc - http</a:t>
            </a:r>
            <a:r>
              <a:rPr lang="en-US" dirty="0">
                <a:solidFill>
                  <a:srgbClr val="000000"/>
                </a:solidFill>
              </a:rPr>
              <a:t>://</a:t>
            </a:r>
            <a:r>
              <a:rPr lang="en-US" dirty="0" smtClean="0">
                <a:solidFill>
                  <a:srgbClr val="000000"/>
                </a:solidFill>
              </a:rPr>
              <a:t>learn.h2o.ai</a:t>
            </a:r>
            <a:endParaRPr lang="en-US" dirty="0" smtClean="0">
              <a:solidFill>
                <a:srgbClr val="000000"/>
              </a:solidFill>
              <a:hlinkClick r:id="rId3"/>
            </a:endParaRPr>
          </a:p>
          <a:p>
            <a:endParaRPr lang="en-US" dirty="0">
              <a:solidFill>
                <a:srgbClr val="EFC71F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0713" y="6141205"/>
            <a:ext cx="7259385" cy="761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5" name="Picture 4" descr="Screen Shot 2015-01-14 at 3.04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8" y="368300"/>
            <a:ext cx="4500174" cy="44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0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H2O-Flow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83772"/>
            <a:ext cx="8229600" cy="520517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Web-based Interactive Computing Environment for Big </a:t>
            </a: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ata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achine 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earning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New Web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nterface of H2O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Mixed Environment for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Coffeescript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Text &amp; Markdown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Charts &amp; Visualization (more to come)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R/Spark/Python code (coming soon)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Mathematics Equations (coming soon)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Video &amp; Rich Media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8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Machine Learning Platform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9144000" cy="5501379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7200" y="98955"/>
            <a:ext cx="8229600" cy="88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H2O-Flow Basic Concepts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68582" y="2275417"/>
            <a:ext cx="2275417" cy="4343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89281" y="249875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 History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898" y="2275417"/>
            <a:ext cx="6366935" cy="592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7084" y="2397669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Markdown Cell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898" y="4449234"/>
            <a:ext cx="6366935" cy="592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90230" y="4524406"/>
            <a:ext cx="201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Cell: runnable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2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H2O-Flow Demo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5972"/>
            <a:ext cx="8443383" cy="52051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KDDCup98: 	Campaign Targeting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Competition Task: to estimate the return from a direct mailing in order to maximize donation profits?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Costs </a:t>
            </a:r>
            <a:r>
              <a:rPr lang="en-US" dirty="0">
                <a:solidFill>
                  <a:srgbClr val="000000"/>
                </a:solidFill>
              </a:rPr>
              <a:t>$0.68 </a:t>
            </a:r>
            <a:r>
              <a:rPr lang="en-US" dirty="0" smtClean="0">
                <a:solidFill>
                  <a:srgbClr val="000000"/>
                </a:solidFill>
              </a:rPr>
              <a:t>to process and mail one </a:t>
            </a:r>
            <a:r>
              <a:rPr lang="en-US" dirty="0">
                <a:solidFill>
                  <a:srgbClr val="000000"/>
                </a:solidFill>
              </a:rPr>
              <a:t>letter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Send mail if predicted donation &gt; $0.68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Dataset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97K rows, 479 </a:t>
            </a:r>
            <a:r>
              <a:rPr lang="en-US" dirty="0" smtClean="0">
                <a:solidFill>
                  <a:srgbClr val="000000"/>
                </a:solidFill>
              </a:rPr>
              <a:t>columns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Big burden on data scientists for 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Missing values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“Massively categorical” features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Imbalanced samples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Sampling (otherwise no return in R)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See more details of the example at </a:t>
            </a:r>
            <a:r>
              <a:rPr lang="en-US" dirty="0">
                <a:solidFill>
                  <a:srgbClr val="000000"/>
                </a:solidFill>
              </a:rPr>
              <a:t>h2o.ai </a:t>
            </a:r>
            <a:r>
              <a:rPr lang="en-US" dirty="0" err="1" smtClean="0">
                <a:solidFill>
                  <a:srgbClr val="000000"/>
                </a:solidFill>
              </a:rPr>
              <a:t>website</a:t>
            </a:r>
            <a:r>
              <a:rPr lang="en-US" dirty="0" err="1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://h2o.ai/blog/2014/12/winning-kdd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8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8317</TotalTime>
  <Words>428</Words>
  <Application>Microsoft Macintosh PowerPoint</Application>
  <PresentationFormat>On-screen Show (4:3)</PresentationFormat>
  <Paragraphs>148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H2O-Flow:  A Web-based Interactive Environment for  Fast Scalable Machine Learning</vt:lpstr>
      <vt:lpstr>Agenda For Today</vt:lpstr>
      <vt:lpstr>What is H2O?</vt:lpstr>
      <vt:lpstr>PowerPoint Presentation</vt:lpstr>
      <vt:lpstr>H2O in Production at Cisco</vt:lpstr>
      <vt:lpstr>PowerPoint Presentation</vt:lpstr>
      <vt:lpstr>H2O-Flow</vt:lpstr>
      <vt:lpstr>H2O Machine Learning Platform</vt:lpstr>
      <vt:lpstr>H2O-Flow Demo</vt:lpstr>
      <vt:lpstr>Demo</vt:lpstr>
      <vt:lpstr>Questions &amp; Hands-on Practice</vt:lpstr>
      <vt:lpstr>Hands-on session</vt:lpstr>
      <vt:lpstr>Enjoy and Have Fun!</vt:lpstr>
    </vt:vector>
  </TitlesOfParts>
  <Company>0xData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Marketing Applications</dc:title>
  <dc:creator>Yan Zou</dc:creator>
  <cp:lastModifiedBy>Yan Zou</cp:lastModifiedBy>
  <cp:revision>74</cp:revision>
  <dcterms:created xsi:type="dcterms:W3CDTF">2014-11-16T12:23:22Z</dcterms:created>
  <dcterms:modified xsi:type="dcterms:W3CDTF">2015-01-22T23:51:35Z</dcterms:modified>
</cp:coreProperties>
</file>