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82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80" r:id="rId19"/>
    <p:sldId id="276" r:id="rId20"/>
    <p:sldId id="281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4"/>
    <p:restoredTop sz="94618"/>
  </p:normalViewPr>
  <p:slideViewPr>
    <p:cSldViewPr snapToGrid="0" snapToObjects="1">
      <p:cViewPr>
        <p:scale>
          <a:sx n="108" d="100"/>
          <a:sy n="108" d="100"/>
        </p:scale>
        <p:origin x="-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41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861CF06-A9BB-D141-B717-29740109DC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17B864-FFF3-7F4F-9B57-0B0736A2A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DB9B-80A2-6247-8E95-0BE14E8A42A1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335681-6904-524D-81A9-DC42D2B5A0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862E1E7-51D5-0E4C-B943-C76F4C795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E66E6-4D42-3348-9DEC-4F09690B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6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C364F-3E15-1F40-B808-51CD50D643C2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4C2D2-7C6D-6E4A-94B0-67666465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671D8-7B9E-C447-A716-2D2E5880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046D0C-2578-184D-B15F-08638CDF4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4190F4-7F41-CE47-BD0B-91D4489B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FC4DE4-E269-7340-91D5-4E29553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B0399A-7A58-974B-B2C9-E82C40D8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6A3FB5-DF6E-4B46-ACB7-803C864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B7B04-0E06-CE43-942D-A6D24508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1298D1B-4F8A-474E-816D-4CE0360D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ABF4EB-DBB0-BB4F-B283-4ED2488C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52B36-C6D5-9E4D-9F76-C30DABE9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3CAFB-EC74-B540-97C8-FFA9BF1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0ADE2C3-96EE-314F-AB31-07B5469D3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646A7D-2F9D-D54D-A4DC-25F71E4CC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F5A1AC-395C-3647-AB61-833DA6F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B3AB3-ABE5-8546-8C75-3D883D1A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D0D14E-316A-F04D-98B9-D52F842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87AFA-A027-3349-BA33-84DED718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63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007B6-AEB9-1B48-8F9F-DCD69C0B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BB1FA1A-CD81-484C-9799-B100435FE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6B8E20-D49D-7D44-B026-B2DC8554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E60DB8-8381-D74C-A360-406F2D32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EEE92B-EC2A-0A4D-8E1B-0AA40737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B6061425-69A5-1E41-A73C-2E784DEA6595}"/>
              </a:ext>
            </a:extLst>
          </p:cNvPr>
          <p:cNvCxnSpPr>
            <a:cxnSpLocks/>
          </p:cNvCxnSpPr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 w="60325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26E8E3-9496-0D41-872E-0281D6A913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4115" y="509196"/>
            <a:ext cx="5900058" cy="590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67B65D-1C0B-BF4E-AC79-58E1ABE9FD54}"/>
              </a:ext>
            </a:extLst>
          </p:cNvPr>
          <p:cNvSpPr txBox="1"/>
          <p:nvPr userDrawn="1"/>
        </p:nvSpPr>
        <p:spPr>
          <a:xfrm>
            <a:off x="504967" y="5205722"/>
            <a:ext cx="438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Tom Kraljevic / </a:t>
            </a:r>
            <a:r>
              <a:rPr lang="en-US" sz="1600" dirty="0" err="1" smtClean="0"/>
              <a:t>Venkatesh</a:t>
            </a:r>
            <a:r>
              <a:rPr lang="en-US" sz="1600" dirty="0" smtClean="0"/>
              <a:t> </a:t>
            </a:r>
            <a:r>
              <a:rPr lang="en-US" sz="1600" dirty="0" err="1" smtClean="0"/>
              <a:t>Yadav</a:t>
            </a:r>
            <a:endParaRPr lang="en-US" sz="1600" dirty="0"/>
          </a:p>
          <a:p>
            <a:r>
              <a:rPr lang="en-US" sz="1600" dirty="0" smtClean="0"/>
              <a:t>H2O.ai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552B38-FA36-3B4F-BC38-993E2A704E3F}"/>
              </a:ext>
            </a:extLst>
          </p:cNvPr>
          <p:cNvSpPr txBox="1"/>
          <p:nvPr userDrawn="1"/>
        </p:nvSpPr>
        <p:spPr>
          <a:xfrm>
            <a:off x="504967" y="2183642"/>
            <a:ext cx="4722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Lessons From Driverless</a:t>
            </a:r>
            <a:r>
              <a:rPr lang="en-US" sz="4400" baseline="0" dirty="0" smtClean="0"/>
              <a:t> AI Going to Production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900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9BD0C-E4E7-DE4E-838F-B06BC2C2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9CCF8D-59CA-4A4C-BCC1-1075ABF8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13DFA-277A-1449-8711-2D824BA3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B9185-B45D-3248-BB2F-2281E873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5D1-27C0-214B-BFED-AB4C200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9FE7B-63D4-6445-B668-7EDD320D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604B26-B3B8-B347-8AA2-26D6E6E6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8D768-7B6F-1045-BDB1-0594FFAD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A508F8-F378-E145-979A-3108E264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B9891-53E1-2A4B-BFD5-8DD3C29C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D91B6-734C-9941-AB92-5D305FEA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77B73-BF26-DC4B-8012-C73FAB8AA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108673-B28C-3D44-A00F-A2C07257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C31830-83D0-7A4D-8625-18177C37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B41B74-E65F-9D41-825B-3A4AF557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5F9DD4-9326-2648-8DE2-F1F314D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C8C63-E3EE-1A49-ACAB-207BDC72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958E7F-545A-E647-BACD-A1490EDE0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7EAA3-48F8-B447-8238-6A1CD9F0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988215A-1E1E-C446-9B8B-BF16AD97E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45AFF8C-FEE2-8E45-B11A-6B369D2E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C3288E-F7F3-144D-B268-DA84E9B5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CD2D02-5DE7-8749-AB1D-109DDA06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40CCE7C-D62A-5A44-AA9D-CB2BA7DE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6E509-8721-3246-AF74-BF599119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84C4B-E9B9-BE40-A636-A8F2C66A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A4DEC7-4008-F743-A1B8-B9178AB4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1A033D-3C60-6949-AE4B-218F7252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7E859E-E311-114D-8C7F-503A80DD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0FE5241-1D77-EB48-BA1A-557ACF4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239B05-8073-9C46-96B4-B07B533D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9A8F9-07A0-AD4E-8053-3E40FE0F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87F38-64BE-F744-AF43-585484AD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8E14F8-E9A1-4349-AED0-E342C675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1D2AA9-B7BC-774D-92DE-0E471086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2B40D0-09E9-6744-B58F-8381D452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741A6E-183C-A24A-BA49-6C111110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2E3D16-9FD9-0D4A-AB87-CA5C9A6C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C273366-5C1F-B241-BC78-F7648F86AEC3}"/>
              </a:ext>
            </a:extLst>
          </p:cNvPr>
          <p:cNvCxnSpPr>
            <a:cxnSpLocks/>
          </p:cNvCxnSpPr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 w="60325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BB4785-9A4F-4440-BA5A-87DA5F3A09A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019786" y="5687147"/>
            <a:ext cx="1004887" cy="1004887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="" xmlns:a16="http://schemas.microsoft.com/office/drawing/2014/main" id="{DEAADB4A-730B-6648-8CF0-9EB5C750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2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RPM package</a:t>
            </a:r>
          </a:p>
          <a:p>
            <a:r>
              <a:rPr lang="en-US" dirty="0"/>
              <a:t>DEB package</a:t>
            </a:r>
          </a:p>
          <a:p>
            <a:r>
              <a:rPr lang="en-US" dirty="0" err="1"/>
              <a:t>Docker</a:t>
            </a:r>
            <a:r>
              <a:rPr lang="en-US" dirty="0"/>
              <a:t>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8229600" cy="283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CUDA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GPU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 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RHEL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r>
                        <a:rPr lang="en-US" baseline="0" dirty="0" smtClean="0"/>
                        <a:t> 8.0</a:t>
                      </a:r>
                    </a:p>
                    <a:p>
                      <a:r>
                        <a:rPr lang="en-US" baseline="0" dirty="0" smtClean="0"/>
                        <a:t>CUDA 9.0</a:t>
                      </a:r>
                    </a:p>
                    <a:p>
                      <a:r>
                        <a:rPr lang="en-US" baseline="0" dirty="0" smtClean="0"/>
                        <a:t>(CUDA 9.2 soon...)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Pascal</a:t>
                      </a:r>
                    </a:p>
                    <a:p>
                      <a:r>
                        <a:rPr lang="en-US" dirty="0" smtClean="0"/>
                        <a:t>Volta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r>
                        <a:rPr lang="en-US" baseline="0" dirty="0" smtClean="0"/>
                        <a:t> Power P9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RHEL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CUDA 9.0</a:t>
                      </a:r>
                    </a:p>
                    <a:p>
                      <a:r>
                        <a:rPr lang="en-US" baseline="0" dirty="0" smtClean="0"/>
                        <a:t>(CUDA 9.2 soon...)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x86_64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RHEL 7</a:t>
                      </a:r>
                    </a:p>
                    <a:p>
                      <a:r>
                        <a:rPr lang="en-US" dirty="0" smtClean="0"/>
                        <a:t>SLES</a:t>
                      </a:r>
                      <a:r>
                        <a:rPr lang="en-US" baseline="0" dirty="0" smtClean="0"/>
                        <a:t>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r>
                        <a:rPr lang="en-US" baseline="0" dirty="0" smtClean="0"/>
                        <a:t> 8.0</a:t>
                      </a:r>
                    </a:p>
                    <a:p>
                      <a:r>
                        <a:rPr lang="en-US" baseline="0" dirty="0" smtClean="0"/>
                        <a:t>CUDA 9.0</a:t>
                      </a:r>
                    </a:p>
                    <a:p>
                      <a:r>
                        <a:rPr lang="en-US" baseline="0" dirty="0" smtClean="0"/>
                        <a:t>(CUDA 9.2 soon...)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Pascal</a:t>
                      </a:r>
                    </a:p>
                    <a:p>
                      <a:r>
                        <a:rPr lang="en-US" dirty="0" smtClean="0"/>
                        <a:t>Volta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8229600" cy="375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CUDA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GPU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 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Ubuntu 16.04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r>
                        <a:rPr lang="en-US" baseline="0" dirty="0" smtClean="0"/>
                        <a:t> 8.0</a:t>
                      </a:r>
                    </a:p>
                    <a:p>
                      <a:r>
                        <a:rPr lang="en-US" baseline="0" dirty="0" smtClean="0"/>
                        <a:t>CUDA 9.0</a:t>
                      </a:r>
                    </a:p>
                    <a:p>
                      <a:r>
                        <a:rPr lang="en-US" baseline="0" dirty="0" smtClean="0"/>
                        <a:t>(CUDA 9.2 soon...)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Pascal</a:t>
                      </a:r>
                    </a:p>
                    <a:p>
                      <a:r>
                        <a:rPr lang="en-US" dirty="0" smtClean="0"/>
                        <a:t>Volta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 P9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(Ubuntu GPU support not yet available...)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(Ubuntu GPU support not yet available...)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(Ubuntu GPU support not yet available...)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x86_64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Ubuntu 16.04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r>
                        <a:rPr lang="en-US" baseline="0" dirty="0" smtClean="0"/>
                        <a:t> 8.0</a:t>
                      </a:r>
                    </a:p>
                    <a:p>
                      <a:r>
                        <a:rPr lang="en-US" baseline="0" dirty="0" smtClean="0"/>
                        <a:t>CUDA 9.0</a:t>
                      </a:r>
                    </a:p>
                    <a:p>
                      <a:r>
                        <a:rPr lang="en-US" baseline="0" dirty="0" smtClean="0"/>
                        <a:t>(CUDA 9.2 soon...)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Pascal</a:t>
                      </a:r>
                    </a:p>
                    <a:p>
                      <a:r>
                        <a:rPr lang="en-US" dirty="0" smtClean="0"/>
                        <a:t>Volta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x86_64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Ubuntu</a:t>
                      </a:r>
                      <a:r>
                        <a:rPr lang="en-US" baseline="0" dirty="0" smtClean="0"/>
                        <a:t> 16.04 on Windows (via WSL)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246871"/>
              </p:ext>
            </p:extLst>
          </p:nvPr>
        </p:nvGraphicFramePr>
        <p:xfrm>
          <a:off x="838200" y="1825625"/>
          <a:ext cx="8229600" cy="439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Host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 Container CUDA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GPU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 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Ubuntu 16.04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r>
                        <a:rPr lang="en-US" baseline="0" dirty="0" smtClean="0"/>
                        <a:t> 8.0</a:t>
                      </a:r>
                    </a:p>
                    <a:p>
                      <a:r>
                        <a:rPr lang="en-US" baseline="0" dirty="0" smtClean="0"/>
                        <a:t>CUDA 9.0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Pascal</a:t>
                      </a:r>
                    </a:p>
                    <a:p>
                      <a:r>
                        <a:rPr lang="en-US" dirty="0" smtClean="0"/>
                        <a:t>Volta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 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RHEL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Soon...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Soon...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 P9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(Ubuntu GPU support not yet available...)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(Ubuntu GPU support not yet available...)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(Ubuntu GPU support not yet available...)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r>
                        <a:rPr lang="en-US" baseline="0" dirty="0" smtClean="0"/>
                        <a:t> Power P9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RHEL 7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Soon...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Soon...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x86_64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Ubuntu 16.04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 8.0</a:t>
                      </a:r>
                    </a:p>
                    <a:p>
                      <a:r>
                        <a:rPr lang="en-US" dirty="0" smtClean="0"/>
                        <a:t>CUDA 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Pascal</a:t>
                      </a:r>
                    </a:p>
                    <a:p>
                      <a:r>
                        <a:rPr lang="en-US" dirty="0" smtClean="0"/>
                        <a:t>Volta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IBM Power</a:t>
            </a:r>
          </a:p>
          <a:p>
            <a:pPr lvl="1"/>
            <a:r>
              <a:rPr lang="en-US" dirty="0"/>
              <a:t>P8 with 4 (or more) Pascal/Volta GPUs (“</a:t>
            </a:r>
            <a:r>
              <a:rPr lang="en-US" dirty="0" err="1"/>
              <a:t>Minsky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Lots of CPU cores (100 +)</a:t>
            </a:r>
          </a:p>
          <a:p>
            <a:pPr lvl="2"/>
            <a:r>
              <a:rPr lang="en-US" dirty="0"/>
              <a:t>Lots of CPU memory (256 GB +)</a:t>
            </a:r>
          </a:p>
          <a:p>
            <a:pPr lvl="2"/>
            <a:r>
              <a:rPr lang="en-US" dirty="0"/>
              <a:t>Fast storage (SSD/</a:t>
            </a:r>
            <a:r>
              <a:rPr lang="en-US" dirty="0" err="1"/>
              <a:t>NVMe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P9 with 4 (or more) Volta GPUs (“Newell”)</a:t>
            </a:r>
          </a:p>
          <a:p>
            <a:pPr lvl="2"/>
            <a:r>
              <a:rPr lang="en-US" dirty="0"/>
              <a:t>Lots of CPU cores (one of my test systems has 160 cores)</a:t>
            </a:r>
          </a:p>
          <a:p>
            <a:pPr lvl="2"/>
            <a:r>
              <a:rPr lang="en-US" dirty="0"/>
              <a:t>Lots of CPU memory (256 GB +)</a:t>
            </a:r>
          </a:p>
          <a:p>
            <a:pPr lvl="2"/>
            <a:r>
              <a:rPr lang="en-US" dirty="0"/>
              <a:t>Fast storage (SSD/</a:t>
            </a:r>
            <a:r>
              <a:rPr lang="en-US" dirty="0" err="1"/>
              <a:t>NVMe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n-US" dirty="0"/>
              <a:t>x86_64</a:t>
            </a:r>
          </a:p>
          <a:p>
            <a:pPr lvl="1"/>
            <a:r>
              <a:rPr lang="en-US" dirty="0"/>
              <a:t>2 or more Xeon sockets</a:t>
            </a:r>
          </a:p>
          <a:p>
            <a:pPr lvl="1"/>
            <a:r>
              <a:rPr lang="en-US" dirty="0"/>
              <a:t>4 or more Pascal / Volta GPUs</a:t>
            </a:r>
          </a:p>
          <a:p>
            <a:pPr lvl="1"/>
            <a:r>
              <a:rPr lang="en-US" dirty="0"/>
              <a:t>Lots of CPU memory (256 GB +)</a:t>
            </a:r>
          </a:p>
          <a:p>
            <a:pPr lvl="1"/>
            <a:r>
              <a:rPr lang="en-US" dirty="0"/>
              <a:t>Fast storage (SSD/</a:t>
            </a:r>
            <a:r>
              <a:rPr lang="en-US" dirty="0" err="1"/>
              <a:t>NVMe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Don’t skimp on CPU cores and memory; when GPUs aren’t working, this is the bottleneck</a:t>
            </a:r>
          </a:p>
          <a:p>
            <a:pPr lvl="1"/>
            <a:r>
              <a:rPr lang="en-US" dirty="0"/>
              <a:t>Fast storage makes a big difference for </a:t>
            </a:r>
            <a:r>
              <a:rPr lang="en-US" dirty="0" err="1"/>
              <a:t>docker</a:t>
            </a:r>
            <a:r>
              <a:rPr lang="en-US" dirty="0"/>
              <a:t>-based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Uncrating to Creating </a:t>
            </a:r>
            <a:r>
              <a:rPr lang="mr-IN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Bringing </a:t>
            </a:r>
            <a:r>
              <a:rPr lang="en-US" dirty="0"/>
              <a:t>DAI to a new IBM P9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 err="1"/>
              <a:t>RedHat</a:t>
            </a:r>
            <a:r>
              <a:rPr lang="en-US" dirty="0"/>
              <a:t> Linux subscription</a:t>
            </a:r>
          </a:p>
          <a:p>
            <a:r>
              <a:rPr lang="en-US" dirty="0"/>
              <a:t>Install GPU drivers</a:t>
            </a:r>
          </a:p>
          <a:p>
            <a:r>
              <a:rPr lang="en-US" dirty="0"/>
              <a:t>Install CUDA 9.0</a:t>
            </a:r>
          </a:p>
          <a:p>
            <a:r>
              <a:rPr lang="en-US" dirty="0"/>
              <a:t>Grow the disk volume mounted at ‘/’</a:t>
            </a:r>
          </a:p>
          <a:p>
            <a:endParaRPr lang="en-US" dirty="0"/>
          </a:p>
          <a:p>
            <a:r>
              <a:rPr lang="en-US" dirty="0"/>
              <a:t>Open firewall port 12345</a:t>
            </a:r>
          </a:p>
          <a:p>
            <a:r>
              <a:rPr lang="en-US" dirty="0"/>
              <a:t>Download Driverless AI</a:t>
            </a:r>
          </a:p>
          <a:p>
            <a:r>
              <a:rPr lang="en-US" dirty="0"/>
              <a:t>Install Driverless AI</a:t>
            </a:r>
          </a:p>
          <a:p>
            <a:r>
              <a:rPr lang="en-US" dirty="0"/>
              <a:t>Use Driverless AI from your web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Uncrating to Creating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Bringing </a:t>
            </a:r>
            <a:r>
              <a:rPr lang="en-US" dirty="0"/>
              <a:t>DAI to a new IBM P9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514" cy="4351338"/>
          </a:xfrm>
        </p:spPr>
        <p:txBody>
          <a:bodyPr>
            <a:noAutofit/>
          </a:bodyPr>
          <a:lstStyle/>
          <a:p>
            <a:r>
              <a:rPr lang="en-US" sz="1050" dirty="0"/>
              <a:t>[ </a:t>
            </a:r>
            <a:r>
              <a:rPr lang="en-US" sz="1050" i="1" dirty="0"/>
              <a:t>Enable </a:t>
            </a:r>
            <a:r>
              <a:rPr lang="en-US" sz="1050" i="1" dirty="0" err="1"/>
              <a:t>RedHat</a:t>
            </a:r>
            <a:r>
              <a:rPr lang="en-US" sz="1050" i="1" dirty="0"/>
              <a:t> Linux </a:t>
            </a:r>
            <a:r>
              <a:rPr lang="en-US" sz="1050" i="1" dirty="0" smtClean="0"/>
              <a:t>subscription </a:t>
            </a:r>
            <a:r>
              <a:rPr lang="en-US" sz="1050" dirty="0" smtClean="0"/>
              <a:t>]</a:t>
            </a:r>
            <a:endParaRPr lang="en-US" sz="1050" dirty="0"/>
          </a:p>
          <a:p>
            <a:r>
              <a:rPr lang="en-US" sz="1050" dirty="0"/>
              <a:t>[ </a:t>
            </a:r>
            <a:r>
              <a:rPr lang="en-US" sz="1050" i="1" dirty="0"/>
              <a:t>(Optional) Enable </a:t>
            </a:r>
            <a:r>
              <a:rPr lang="en-US" sz="1050" i="1" dirty="0" err="1"/>
              <a:t>SELinux</a:t>
            </a:r>
            <a:r>
              <a:rPr lang="en-US" sz="1050" i="1" dirty="0"/>
              <a:t> if you want it </a:t>
            </a:r>
            <a:r>
              <a:rPr lang="en-US" sz="1050" dirty="0"/>
              <a:t>]</a:t>
            </a:r>
          </a:p>
          <a:p>
            <a:r>
              <a:rPr lang="en-US" sz="1050" dirty="0" smtClean="0"/>
              <a:t>yum install </a:t>
            </a:r>
            <a:r>
              <a:rPr lang="en-US" sz="1050" dirty="0"/>
              <a:t>https://</a:t>
            </a:r>
            <a:r>
              <a:rPr lang="en-US" sz="1050" dirty="0" err="1"/>
              <a:t>dl.fedoraproject.org</a:t>
            </a:r>
            <a:r>
              <a:rPr lang="en-US" sz="1050" dirty="0"/>
              <a:t>/pub/</a:t>
            </a:r>
            <a:r>
              <a:rPr lang="en-US" sz="1050" dirty="0" err="1"/>
              <a:t>epel</a:t>
            </a:r>
            <a:r>
              <a:rPr lang="en-US" sz="1050" dirty="0"/>
              <a:t>/epel-release-latest-7.noarch.rpm</a:t>
            </a:r>
            <a:endParaRPr lang="en-US" sz="1050" dirty="0" smtClean="0"/>
          </a:p>
          <a:p>
            <a:r>
              <a:rPr lang="en-US" sz="1050" dirty="0" smtClean="0"/>
              <a:t>yum </a:t>
            </a:r>
            <a:r>
              <a:rPr lang="en-US" sz="1050" dirty="0"/>
              <a:t>install </a:t>
            </a:r>
            <a:r>
              <a:rPr lang="en-US" sz="1050" dirty="0" err="1"/>
              <a:t>dkms</a:t>
            </a:r>
            <a:endParaRPr lang="en-US" sz="1050" dirty="0"/>
          </a:p>
          <a:p>
            <a:r>
              <a:rPr lang="en-US" sz="1050" dirty="0"/>
              <a:t>yum </a:t>
            </a:r>
            <a:r>
              <a:rPr lang="en-US" sz="1050" dirty="0" err="1"/>
              <a:t>groupinstall</a:t>
            </a:r>
            <a:r>
              <a:rPr lang="en-US" sz="1050" dirty="0"/>
              <a:t> “Development Tools”</a:t>
            </a:r>
          </a:p>
          <a:p>
            <a:pPr lvl="1"/>
            <a:r>
              <a:rPr lang="en-US" sz="1000" dirty="0"/>
              <a:t>Needed to build GPU drivers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http://</a:t>
            </a:r>
            <a:r>
              <a:rPr lang="en-US" sz="1050" dirty="0" err="1"/>
              <a:t>us.download.nvidia.com</a:t>
            </a:r>
            <a:r>
              <a:rPr lang="en-US" sz="1050" dirty="0"/>
              <a:t>/tesla/396.26/nvidia-driver-local-repo-rhel7-396.26-1.0-1.ppc64le.rpm</a:t>
            </a:r>
          </a:p>
          <a:p>
            <a:r>
              <a:rPr lang="en-US" sz="1050" dirty="0"/>
              <a:t>yum </a:t>
            </a:r>
            <a:r>
              <a:rPr lang="en-US" sz="1050" dirty="0" err="1"/>
              <a:t>localinstall</a:t>
            </a:r>
            <a:r>
              <a:rPr lang="en-US" sz="1050" dirty="0"/>
              <a:t> </a:t>
            </a:r>
            <a:r>
              <a:rPr lang="en-US" sz="1050" dirty="0" err="1"/>
              <a:t>nvidia</a:t>
            </a:r>
            <a:r>
              <a:rPr lang="en-US" sz="1050" dirty="0"/>
              <a:t>-driver*.rpm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https://</a:t>
            </a:r>
            <a:r>
              <a:rPr lang="en-US" sz="1050" dirty="0" err="1"/>
              <a:t>developer.download.nvidia.com</a:t>
            </a:r>
            <a:r>
              <a:rPr lang="en-US" sz="1050" dirty="0"/>
              <a:t>/compute/</a:t>
            </a:r>
            <a:r>
              <a:rPr lang="en-US" sz="1050" dirty="0" err="1"/>
              <a:t>cuda</a:t>
            </a:r>
            <a:r>
              <a:rPr lang="en-US" sz="1050" dirty="0"/>
              <a:t>/repos/rhel7/ppc64le/cuda-repo-rhel7-9.2.88-1.ppc64le.rpm</a:t>
            </a:r>
          </a:p>
          <a:p>
            <a:r>
              <a:rPr lang="en-US" sz="1050" dirty="0"/>
              <a:t>yum </a:t>
            </a:r>
            <a:r>
              <a:rPr lang="en-US" sz="1050" dirty="0" err="1"/>
              <a:t>localinstall</a:t>
            </a:r>
            <a:r>
              <a:rPr lang="en-US" sz="1050" dirty="0"/>
              <a:t> </a:t>
            </a:r>
            <a:r>
              <a:rPr lang="en-US" sz="1050" dirty="0" err="1"/>
              <a:t>cuda</a:t>
            </a:r>
            <a:r>
              <a:rPr lang="en-US" sz="1050" dirty="0"/>
              <a:t>-repo*.rpm</a:t>
            </a:r>
          </a:p>
          <a:p>
            <a:r>
              <a:rPr lang="en-US" sz="1050" dirty="0"/>
              <a:t>yum install cuda-9-0.ppc64le</a:t>
            </a:r>
          </a:p>
          <a:p>
            <a:r>
              <a:rPr lang="en-US" sz="1050" dirty="0" err="1"/>
              <a:t>systemctl</a:t>
            </a:r>
            <a:r>
              <a:rPr lang="en-US" sz="1050" dirty="0"/>
              <a:t> enable </a:t>
            </a:r>
            <a:r>
              <a:rPr lang="en-US" sz="1050" dirty="0" err="1"/>
              <a:t>nvidia-persistenced</a:t>
            </a:r>
            <a:endParaRPr lang="en-US" sz="1050" dirty="0"/>
          </a:p>
          <a:p>
            <a:r>
              <a:rPr lang="en-US" sz="1050" dirty="0" err="1"/>
              <a:t>cp</a:t>
            </a:r>
            <a:r>
              <a:rPr lang="en-US" sz="1050" dirty="0"/>
              <a:t> /lib/</a:t>
            </a:r>
            <a:r>
              <a:rPr lang="en-US" sz="1050" dirty="0" err="1"/>
              <a:t>udev</a:t>
            </a:r>
            <a:r>
              <a:rPr lang="en-US" sz="1050" dirty="0"/>
              <a:t>/</a:t>
            </a:r>
            <a:r>
              <a:rPr lang="en-US" sz="1050" dirty="0" err="1"/>
              <a:t>rules.d</a:t>
            </a:r>
            <a:r>
              <a:rPr lang="en-US" sz="1050" dirty="0"/>
              <a:t>/40-redhat.rules /</a:t>
            </a:r>
            <a:r>
              <a:rPr lang="en-US" sz="1050" dirty="0" err="1"/>
              <a:t>etc</a:t>
            </a:r>
            <a:r>
              <a:rPr lang="en-US" sz="1050" dirty="0"/>
              <a:t>/</a:t>
            </a:r>
            <a:r>
              <a:rPr lang="en-US" sz="1050" dirty="0" err="1"/>
              <a:t>udev</a:t>
            </a:r>
            <a:r>
              <a:rPr lang="en-US" sz="1050" dirty="0"/>
              <a:t>/</a:t>
            </a:r>
            <a:r>
              <a:rPr lang="en-US" sz="1050" dirty="0" err="1"/>
              <a:t>rules.d</a:t>
            </a:r>
            <a:endParaRPr lang="en-US" sz="1050" dirty="0"/>
          </a:p>
          <a:p>
            <a:r>
              <a:rPr lang="en-US" sz="1050" dirty="0" err="1"/>
              <a:t>sed</a:t>
            </a:r>
            <a:r>
              <a:rPr lang="en-US" sz="1050" dirty="0"/>
              <a:t> -</a:t>
            </a:r>
            <a:r>
              <a:rPr lang="en-US" sz="1050" dirty="0" err="1"/>
              <a:t>i</a:t>
            </a:r>
            <a:r>
              <a:rPr lang="en-US" sz="1050" dirty="0"/>
              <a:t> ‘/SUBSYSTEM==“memory”, ACTION==“add”/d’ /</a:t>
            </a:r>
            <a:r>
              <a:rPr lang="en-US" sz="1050" dirty="0" err="1"/>
              <a:t>etc</a:t>
            </a:r>
            <a:r>
              <a:rPr lang="en-US" sz="1050" dirty="0"/>
              <a:t>/</a:t>
            </a:r>
            <a:r>
              <a:rPr lang="en-US" sz="1050" dirty="0" err="1"/>
              <a:t>udev</a:t>
            </a:r>
            <a:r>
              <a:rPr lang="en-US" sz="1050" dirty="0"/>
              <a:t>/</a:t>
            </a:r>
            <a:r>
              <a:rPr lang="en-US" sz="1050" dirty="0" err="1"/>
              <a:t>rules.d</a:t>
            </a:r>
            <a:r>
              <a:rPr lang="en-US" sz="1050" dirty="0"/>
              <a:t>/40-redhat.rules</a:t>
            </a:r>
          </a:p>
          <a:p>
            <a:pPr lvl="1"/>
            <a:r>
              <a:rPr lang="en-US" sz="1000" dirty="0"/>
              <a:t>Needed for </a:t>
            </a:r>
            <a:r>
              <a:rPr lang="en-US" sz="1000" dirty="0" err="1"/>
              <a:t>nvidia-smi</a:t>
            </a:r>
            <a:r>
              <a:rPr lang="en-US" sz="1000" dirty="0"/>
              <a:t> to not say “Unknown error”</a:t>
            </a:r>
          </a:p>
          <a:p>
            <a:r>
              <a:rPr lang="en-US" sz="1050" dirty="0"/>
              <a:t>reboot</a:t>
            </a:r>
          </a:p>
          <a:p>
            <a:r>
              <a:rPr lang="en-US" sz="1050" dirty="0"/>
              <a:t>[ </a:t>
            </a:r>
            <a:r>
              <a:rPr lang="en-US" sz="1050" i="1" dirty="0"/>
              <a:t>Grow size of the disk volume mounted at ‘/’ (default was really tiny) </a:t>
            </a:r>
            <a:r>
              <a:rPr lang="en-US" sz="1050" dirty="0" smtClean="0"/>
              <a:t>]</a:t>
            </a:r>
            <a:endParaRPr lang="en-US" sz="105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 txBox="1">
            <a:spLocks/>
          </p:cNvSpPr>
          <p:nvPr/>
        </p:nvSpPr>
        <p:spPr>
          <a:xfrm>
            <a:off x="6555509" y="1304635"/>
            <a:ext cx="5221514" cy="3868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z="1050" dirty="0" smtClean="0"/>
              <a:t>firewall-</a:t>
            </a:r>
            <a:r>
              <a:rPr lang="en-US" sz="1050" dirty="0" err="1" smtClean="0"/>
              <a:t>cmd</a:t>
            </a:r>
            <a:r>
              <a:rPr lang="en-US" sz="1050" dirty="0" smtClean="0"/>
              <a:t> --zone=public --add-port=12345/</a:t>
            </a:r>
            <a:r>
              <a:rPr lang="en-US" sz="1050" dirty="0" err="1" smtClean="0"/>
              <a:t>tcp</a:t>
            </a:r>
            <a:r>
              <a:rPr lang="en-US" sz="1050" dirty="0" smtClean="0"/>
              <a:t> </a:t>
            </a:r>
            <a:r>
              <a:rPr lang="mr-IN" sz="1050" dirty="0" smtClean="0"/>
              <a:t>–</a:t>
            </a:r>
            <a:r>
              <a:rPr lang="en-US" sz="1050" dirty="0" smtClean="0"/>
              <a:t>permanent</a:t>
            </a:r>
          </a:p>
          <a:p>
            <a:r>
              <a:rPr lang="en-US" sz="1050" dirty="0" err="1" smtClean="0"/>
              <a:t>wget</a:t>
            </a:r>
            <a:r>
              <a:rPr lang="en-US" sz="1050" dirty="0" smtClean="0"/>
              <a:t> http://.../</a:t>
            </a:r>
            <a:r>
              <a:rPr lang="en-US" sz="1050" dirty="0" err="1" smtClean="0"/>
              <a:t>dai-rpm.dai</a:t>
            </a:r>
            <a:endParaRPr lang="en-US" sz="1050" dirty="0" smtClean="0"/>
          </a:p>
          <a:p>
            <a:r>
              <a:rPr lang="en-US" sz="1050" dirty="0" smtClean="0"/>
              <a:t>yum </a:t>
            </a:r>
            <a:r>
              <a:rPr lang="en-US" sz="1050" dirty="0" err="1" smtClean="0"/>
              <a:t>localinstall</a:t>
            </a:r>
            <a:r>
              <a:rPr lang="en-US" sz="1050" dirty="0" smtClean="0"/>
              <a:t> </a:t>
            </a:r>
            <a:r>
              <a:rPr lang="en-US" sz="1050" dirty="0" err="1" smtClean="0"/>
              <a:t>dai.rpm</a:t>
            </a:r>
            <a:endParaRPr lang="en-US" sz="1050" dirty="0" smtClean="0"/>
          </a:p>
          <a:p>
            <a:r>
              <a:rPr lang="en-US" sz="1050" dirty="0" err="1" smtClean="0"/>
              <a:t>systemctl</a:t>
            </a:r>
            <a:r>
              <a:rPr lang="en-US" sz="1050" dirty="0" smtClean="0"/>
              <a:t> start </a:t>
            </a:r>
            <a:r>
              <a:rPr lang="en-US" sz="1050" dirty="0" err="1" smtClean="0"/>
              <a:t>dai</a:t>
            </a:r>
            <a:endParaRPr lang="en-US" sz="1050" dirty="0" smtClean="0"/>
          </a:p>
          <a:p>
            <a:r>
              <a:rPr lang="en-US" sz="1050" dirty="0" smtClean="0"/>
              <a:t>http://dai-host:12345</a:t>
            </a:r>
          </a:p>
          <a:p>
            <a:r>
              <a:rPr lang="en-US" sz="1050" dirty="0" smtClean="0"/>
              <a:t>[ </a:t>
            </a:r>
            <a:r>
              <a:rPr lang="en-US" sz="1050" i="1" dirty="0" smtClean="0"/>
              <a:t>Import dataset </a:t>
            </a:r>
            <a:r>
              <a:rPr lang="en-US" sz="1050" dirty="0" smtClean="0"/>
              <a:t>]</a:t>
            </a:r>
          </a:p>
          <a:p>
            <a:r>
              <a:rPr lang="en-US" sz="1050" dirty="0" smtClean="0"/>
              <a:t>[ </a:t>
            </a:r>
            <a:r>
              <a:rPr lang="en-US" sz="1050" i="1" dirty="0" smtClean="0"/>
              <a:t>Run an experiment (the “Predict” menu item)</a:t>
            </a:r>
            <a:r>
              <a:rPr lang="en-US" sz="1050" dirty="0" smtClean="0"/>
              <a:t> ]</a:t>
            </a:r>
            <a:endParaRPr lang="en-US" dirty="0" smtClean="0"/>
          </a:p>
          <a:p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54902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File Formats</a:t>
            </a:r>
          </a:p>
          <a:p>
            <a:pPr lvl="1"/>
            <a:r>
              <a:rPr lang="en-US" dirty="0" err="1"/>
              <a:t>csv</a:t>
            </a:r>
            <a:r>
              <a:rPr lang="en-US" dirty="0"/>
              <a:t>, </a:t>
            </a:r>
            <a:r>
              <a:rPr lang="en-US" dirty="0" err="1"/>
              <a:t>tsv</a:t>
            </a:r>
            <a:r>
              <a:rPr lang="en-US" dirty="0"/>
              <a:t>, txt, </a:t>
            </a:r>
            <a:r>
              <a:rPr lang="en-US" dirty="0" err="1"/>
              <a:t>dat</a:t>
            </a:r>
            <a:r>
              <a:rPr lang="en-US" dirty="0"/>
              <a:t>, </a:t>
            </a:r>
            <a:r>
              <a:rPr lang="en-US" dirty="0" err="1"/>
              <a:t>tgz</a:t>
            </a:r>
            <a:r>
              <a:rPr lang="en-US" dirty="0"/>
              <a:t>, </a:t>
            </a:r>
            <a:r>
              <a:rPr lang="en-US" dirty="0" err="1"/>
              <a:t>gz</a:t>
            </a:r>
            <a:r>
              <a:rPr lang="en-US" dirty="0"/>
              <a:t>, bz2, zip, </a:t>
            </a:r>
            <a:r>
              <a:rPr lang="en-US" dirty="0" err="1"/>
              <a:t>xz</a:t>
            </a:r>
            <a:r>
              <a:rPr lang="en-US" dirty="0"/>
              <a:t>, </a:t>
            </a:r>
            <a:r>
              <a:rPr lang="en-US" dirty="0" err="1"/>
              <a:t>xls</a:t>
            </a:r>
            <a:r>
              <a:rPr lang="en-US" dirty="0"/>
              <a:t>, </a:t>
            </a:r>
            <a:r>
              <a:rPr lang="en-US" dirty="0" err="1"/>
              <a:t>xlsx</a:t>
            </a:r>
            <a:r>
              <a:rPr lang="en-US" dirty="0"/>
              <a:t>, </a:t>
            </a:r>
            <a:r>
              <a:rPr lang="en-US" dirty="0" err="1"/>
              <a:t>nff</a:t>
            </a:r>
            <a:r>
              <a:rPr lang="en-US" dirty="0"/>
              <a:t>, feather, bin, </a:t>
            </a:r>
            <a:r>
              <a:rPr lang="en-US" dirty="0" err="1"/>
              <a:t>arff</a:t>
            </a:r>
            <a:r>
              <a:rPr lang="en-US" dirty="0"/>
              <a:t>, </a:t>
            </a:r>
            <a:r>
              <a:rPr lang="en-US" dirty="0" smtClean="0"/>
              <a:t>parquet</a:t>
            </a:r>
          </a:p>
          <a:p>
            <a:r>
              <a:rPr lang="en-US" dirty="0" smtClean="0"/>
              <a:t>Connectors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Google Cloud Storage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 smtClean="0"/>
          </a:p>
          <a:p>
            <a:pPr lvl="1"/>
            <a:r>
              <a:rPr lang="en-US" dirty="0" smtClean="0"/>
              <a:t>(in development) </a:t>
            </a:r>
            <a:r>
              <a:rPr lang="en-US" dirty="0" err="1" smtClean="0"/>
              <a:t>Minio</a:t>
            </a:r>
            <a:endParaRPr lang="en-US" dirty="0" smtClean="0"/>
          </a:p>
          <a:p>
            <a:pPr lvl="1"/>
            <a:r>
              <a:rPr lang="en-US" dirty="0" smtClean="0"/>
              <a:t>(in development) </a:t>
            </a:r>
            <a:r>
              <a:rPr lang="en-US" dirty="0" smtClean="0"/>
              <a:t>Snowflake</a:t>
            </a:r>
          </a:p>
          <a:p>
            <a:pPr lvl="1"/>
            <a:r>
              <a:rPr lang="en-US" dirty="0" smtClean="0"/>
              <a:t>(in development) KDB</a:t>
            </a:r>
            <a:endParaRPr lang="en-US" dirty="0"/>
          </a:p>
          <a:p>
            <a:r>
              <a:rPr lang="en-US" dirty="0" smtClean="0"/>
              <a:t>Adding these on a first-come-first-served basis...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1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Driverless AI </a:t>
            </a:r>
            <a:r>
              <a:rPr lang="en-US" dirty="0" smtClean="0"/>
              <a:t>Training (Python)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249" y="1690688"/>
            <a:ext cx="98005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address = 'http://ip_where_driverless_is_running:12345'</a:t>
            </a:r>
          </a:p>
          <a:p>
            <a:r>
              <a:rPr lang="en-US" sz="1600" dirty="0">
                <a:latin typeface="Menlo Regular"/>
                <a:cs typeface="Menlo Regular"/>
              </a:rPr>
              <a:t>username = 'username'</a:t>
            </a:r>
          </a:p>
          <a:p>
            <a:r>
              <a:rPr lang="en-US" sz="1600" dirty="0">
                <a:latin typeface="Menlo Regular"/>
                <a:cs typeface="Menlo Regular"/>
              </a:rPr>
              <a:t>password = 'password'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from h2oai_client import Client, </a:t>
            </a:r>
            <a:r>
              <a:rPr lang="en-US" sz="1600" dirty="0" err="1">
                <a:latin typeface="Menlo Regular"/>
                <a:cs typeface="Menlo Regular"/>
              </a:rPr>
              <a:t>ModelParameters</a:t>
            </a:r>
            <a:r>
              <a:rPr lang="en-US" sz="1600" dirty="0">
                <a:latin typeface="Menlo Regular"/>
                <a:cs typeface="Menlo Regular"/>
              </a:rPr>
              <a:t>, </a:t>
            </a:r>
            <a:r>
              <a:rPr lang="en-US" sz="1600" dirty="0" err="1">
                <a:latin typeface="Menlo Regular"/>
                <a:cs typeface="Menlo Regular"/>
              </a:rPr>
              <a:t>InterpretParameters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h2oai = Client(address = address, username = username, password = password)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train_path</a:t>
            </a:r>
            <a:r>
              <a:rPr lang="en-US" sz="1600" dirty="0">
                <a:latin typeface="Menlo Regular"/>
                <a:cs typeface="Menlo Regular"/>
              </a:rPr>
              <a:t> = '/data/</a:t>
            </a:r>
            <a:r>
              <a:rPr lang="en-US" sz="1600" dirty="0" err="1">
                <a:latin typeface="Menlo Regular"/>
                <a:cs typeface="Menlo Regular"/>
              </a:rPr>
              <a:t>Kaggle</a:t>
            </a:r>
            <a:r>
              <a:rPr lang="en-US" sz="1600" dirty="0">
                <a:latin typeface="Menlo Regular"/>
                <a:cs typeface="Menlo Regular"/>
              </a:rPr>
              <a:t>/</a:t>
            </a:r>
            <a:r>
              <a:rPr lang="en-US" sz="1600" dirty="0" err="1">
                <a:latin typeface="Menlo Regular"/>
                <a:cs typeface="Menlo Regular"/>
              </a:rPr>
              <a:t>CreditCard</a:t>
            </a:r>
            <a:r>
              <a:rPr lang="en-US" sz="1600" dirty="0">
                <a:latin typeface="Menlo Regular"/>
                <a:cs typeface="Menlo Regular"/>
              </a:rPr>
              <a:t>/</a:t>
            </a:r>
            <a:r>
              <a:rPr lang="en-US" sz="1600" dirty="0" err="1">
                <a:latin typeface="Menlo Regular"/>
                <a:cs typeface="Menlo Regular"/>
              </a:rPr>
              <a:t>CreditCard-train.csv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test_path</a:t>
            </a:r>
            <a:r>
              <a:rPr lang="en-US" sz="1600" dirty="0">
                <a:latin typeface="Menlo Regular"/>
                <a:cs typeface="Menlo Regular"/>
              </a:rPr>
              <a:t> = '/data/</a:t>
            </a:r>
            <a:r>
              <a:rPr lang="en-US" sz="1600" dirty="0" err="1">
                <a:latin typeface="Menlo Regular"/>
                <a:cs typeface="Menlo Regular"/>
              </a:rPr>
              <a:t>Kaggle</a:t>
            </a:r>
            <a:r>
              <a:rPr lang="en-US" sz="1600" dirty="0">
                <a:latin typeface="Menlo Regular"/>
                <a:cs typeface="Menlo Regular"/>
              </a:rPr>
              <a:t>/</a:t>
            </a:r>
            <a:r>
              <a:rPr lang="en-US" sz="1600" dirty="0" err="1">
                <a:latin typeface="Menlo Regular"/>
                <a:cs typeface="Menlo Regular"/>
              </a:rPr>
              <a:t>CreditCard</a:t>
            </a:r>
            <a:r>
              <a:rPr lang="en-US" sz="1600" dirty="0">
                <a:latin typeface="Menlo Regular"/>
                <a:cs typeface="Menlo Regular"/>
              </a:rPr>
              <a:t>/</a:t>
            </a:r>
            <a:r>
              <a:rPr lang="en-US" sz="1600" dirty="0" err="1">
                <a:latin typeface="Menlo Regular"/>
                <a:cs typeface="Menlo Regular"/>
              </a:rPr>
              <a:t>CreditCard-test.csv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r>
              <a:rPr lang="en-US" sz="1600" dirty="0">
                <a:latin typeface="Menlo Regular"/>
                <a:cs typeface="Menlo Regular"/>
              </a:rPr>
              <a:t>train = h2oai.create_dataset_sync(</a:t>
            </a:r>
            <a:r>
              <a:rPr lang="en-US" sz="1600" dirty="0" err="1">
                <a:latin typeface="Menlo Regular"/>
                <a:cs typeface="Menlo Regular"/>
              </a:rPr>
              <a:t>train_path</a:t>
            </a:r>
            <a:r>
              <a:rPr lang="en-US" sz="1600" dirty="0">
                <a:latin typeface="Menlo Regular"/>
                <a:cs typeface="Menlo Regular"/>
              </a:rPr>
              <a:t>)</a:t>
            </a:r>
          </a:p>
          <a:p>
            <a:r>
              <a:rPr lang="en-US" sz="1600" dirty="0">
                <a:latin typeface="Menlo Regular"/>
                <a:cs typeface="Menlo Regular"/>
              </a:rPr>
              <a:t>test = h2oai.create_dataset_sync(</a:t>
            </a:r>
            <a:r>
              <a:rPr lang="en-US" sz="1600" dirty="0" err="1">
                <a:latin typeface="Menlo Regular"/>
                <a:cs typeface="Menlo Regular"/>
              </a:rPr>
              <a:t>test_path</a:t>
            </a:r>
            <a:r>
              <a:rPr lang="en-US" sz="1600" dirty="0">
                <a:latin typeface="Menlo Regular"/>
                <a:cs typeface="Menlo Regular"/>
              </a:rPr>
              <a:t>)</a:t>
            </a:r>
          </a:p>
          <a:p>
            <a:r>
              <a:rPr lang="en-US" sz="1600" dirty="0">
                <a:latin typeface="Menlo Regular"/>
                <a:cs typeface="Menlo Regular"/>
              </a:rPr>
              <a:t>target="default payment next month"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params</a:t>
            </a:r>
            <a:r>
              <a:rPr lang="en-US" sz="1600" dirty="0">
                <a:latin typeface="Menlo Regular"/>
                <a:cs typeface="Menlo Regular"/>
              </a:rPr>
              <a:t> = h2oai.get_experiment_tuning_suggestion(</a:t>
            </a:r>
            <a:r>
              <a:rPr lang="en-US" sz="1600" dirty="0" err="1">
                <a:latin typeface="Menlo Regular"/>
                <a:cs typeface="Menlo Regular"/>
              </a:rPr>
              <a:t>dataset_key</a:t>
            </a:r>
            <a:r>
              <a:rPr lang="en-US" sz="1600" dirty="0">
                <a:latin typeface="Menlo Regular"/>
                <a:cs typeface="Menlo Regular"/>
              </a:rPr>
              <a:t> = </a:t>
            </a:r>
            <a:r>
              <a:rPr lang="en-US" sz="1600" dirty="0" err="1">
                <a:latin typeface="Menlo Regular"/>
                <a:cs typeface="Menlo Regular"/>
              </a:rPr>
              <a:t>train.key</a:t>
            </a:r>
            <a:r>
              <a:rPr lang="en-US" sz="1600" dirty="0">
                <a:latin typeface="Menlo Regular"/>
                <a:cs typeface="Menlo Regular"/>
              </a:rPr>
              <a:t>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                        target_col = target,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                        is_classification = True,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                        is_time_series = False)</a:t>
            </a:r>
          </a:p>
          <a:p>
            <a:r>
              <a:rPr lang="en-US" sz="1600" dirty="0">
                <a:latin typeface="Menlo Regular"/>
                <a:cs typeface="Menlo Regular"/>
              </a:rPr>
              <a:t>experiment = h2oai.start_experiment_sync(</a:t>
            </a:r>
            <a:r>
              <a:rPr lang="en-US" sz="1600" dirty="0" err="1">
                <a:latin typeface="Menlo Regular"/>
                <a:cs typeface="Menlo Regular"/>
              </a:rPr>
              <a:t>params</a:t>
            </a:r>
            <a:r>
              <a:rPr lang="en-US" sz="1600" dirty="0">
                <a:latin typeface="Menlo Regular"/>
                <a:cs typeface="Menlo Regular"/>
              </a:rPr>
              <a:t>)</a:t>
            </a:r>
          </a:p>
          <a:p>
            <a:r>
              <a:rPr lang="en-US" sz="1600" dirty="0">
                <a:latin typeface="Menlo Regular"/>
                <a:cs typeface="Menlo Regular"/>
              </a:rPr>
              <a:t>h2oai.download(</a:t>
            </a:r>
            <a:r>
              <a:rPr lang="en-US" sz="1600" dirty="0" err="1">
                <a:latin typeface="Menlo Regular"/>
                <a:cs typeface="Menlo Regular"/>
              </a:rPr>
              <a:t>src_path</a:t>
            </a:r>
            <a:r>
              <a:rPr lang="en-US" sz="1600" dirty="0">
                <a:latin typeface="Menlo Regular"/>
                <a:cs typeface="Menlo Regular"/>
              </a:rPr>
              <a:t>=</a:t>
            </a:r>
            <a:r>
              <a:rPr lang="en-US" sz="1600" dirty="0" err="1">
                <a:latin typeface="Menlo Regular"/>
                <a:cs typeface="Menlo Regular"/>
              </a:rPr>
              <a:t>experiment.test_predictions_path</a:t>
            </a:r>
            <a:r>
              <a:rPr lang="en-US" sz="1600" dirty="0">
                <a:latin typeface="Menlo Regular"/>
                <a:cs typeface="Menlo Regular"/>
              </a:rPr>
              <a:t>, </a:t>
            </a:r>
            <a:r>
              <a:rPr lang="en-US" sz="1600" dirty="0" err="1">
                <a:latin typeface="Menlo Regular"/>
                <a:cs typeface="Menlo Regular"/>
              </a:rPr>
              <a:t>dest_dir</a:t>
            </a:r>
            <a:r>
              <a:rPr lang="en-US" sz="1600" dirty="0">
                <a:latin typeface="Menlo Regular"/>
                <a:cs typeface="Menlo Regular"/>
              </a:rPr>
              <a:t>=".")</a:t>
            </a:r>
          </a:p>
        </p:txBody>
      </p:sp>
    </p:spTree>
    <p:extLst>
      <p:ext uri="{BB962C8B-B14F-4D97-AF65-F5344CB8AC3E}">
        <p14:creationId xmlns:p14="http://schemas.microsoft.com/office/powerpoint/2010/main" val="417977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Productionizing</a:t>
            </a:r>
            <a:r>
              <a:rPr lang="en-US" dirty="0" smtClean="0"/>
              <a:t> Driverless AI Pipelines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Driverless AI MOJO pipeline (+ model) artifact</a:t>
            </a:r>
          </a:p>
          <a:p>
            <a:pPr lvl="1"/>
            <a:r>
              <a:rPr lang="en-US" dirty="0" smtClean="0"/>
              <a:t>Small/lightweight footprint</a:t>
            </a:r>
          </a:p>
          <a:p>
            <a:pPr lvl="1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Designed for real-time applications (predicting one row at a time)</a:t>
            </a:r>
          </a:p>
          <a:p>
            <a:pPr lvl="1"/>
            <a:r>
              <a:rPr lang="en-US" dirty="0" smtClean="0"/>
              <a:t>Java implementation</a:t>
            </a:r>
          </a:p>
          <a:p>
            <a:pPr lvl="1"/>
            <a:r>
              <a:rPr lang="en-US" dirty="0" smtClean="0"/>
              <a:t>MOJO for both the feature-engineered pipeline, as well as for MLI (to get reason codes in production)</a:t>
            </a:r>
          </a:p>
          <a:p>
            <a:r>
              <a:rPr lang="en-US" dirty="0" smtClean="0"/>
              <a:t>Driverless AI Python pipeline (+ model) artifact</a:t>
            </a:r>
          </a:p>
          <a:p>
            <a:pPr lvl="1"/>
            <a:r>
              <a:rPr lang="en-US" dirty="0" smtClean="0"/>
              <a:t>Heavy footprint</a:t>
            </a:r>
          </a:p>
          <a:p>
            <a:pPr lvl="1"/>
            <a:r>
              <a:rPr lang="en-US" dirty="0" smtClean="0"/>
              <a:t>Usable for batch applications</a:t>
            </a:r>
          </a:p>
          <a:p>
            <a:pPr lvl="1"/>
            <a:r>
              <a:rPr lang="en-US" dirty="0" smtClean="0"/>
              <a:t>Used as a reference implementation for MOJO testing</a:t>
            </a:r>
          </a:p>
          <a:p>
            <a:pPr lvl="1"/>
            <a:r>
              <a:rPr lang="en-US" dirty="0" smtClean="0"/>
              <a:t>Will usually have new features first</a:t>
            </a:r>
          </a:p>
        </p:txBody>
      </p:sp>
    </p:spTree>
    <p:extLst>
      <p:ext uri="{BB962C8B-B14F-4D97-AF65-F5344CB8AC3E}">
        <p14:creationId xmlns:p14="http://schemas.microsoft.com/office/powerpoint/2010/main" val="354902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Driverless AI software distributions and supported environments</a:t>
            </a:r>
          </a:p>
          <a:p>
            <a:r>
              <a:rPr lang="en-US" dirty="0"/>
              <a:t>Hardware Recommendations</a:t>
            </a:r>
          </a:p>
          <a:p>
            <a:r>
              <a:rPr lang="en-US" dirty="0"/>
              <a:t>End-to-end steps of hardware uncrating to Machine Learning Pipeline-</a:t>
            </a:r>
            <a:r>
              <a:rPr lang="en-US" dirty="0" smtClean="0"/>
              <a:t>creating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Automating Driverless AI training</a:t>
            </a:r>
            <a:endParaRPr lang="en-US" dirty="0"/>
          </a:p>
          <a:p>
            <a:r>
              <a:rPr lang="en-US" dirty="0" err="1"/>
              <a:t>Productionizing</a:t>
            </a:r>
            <a:r>
              <a:rPr lang="en-US" dirty="0"/>
              <a:t> Driverless AI </a:t>
            </a:r>
            <a:r>
              <a:rPr lang="en-US" dirty="0" smtClean="0"/>
              <a:t>pipelines</a:t>
            </a:r>
            <a:endParaRPr lang="en-US" dirty="0"/>
          </a:p>
          <a:p>
            <a:r>
              <a:rPr lang="en-US" dirty="0"/>
              <a:t>Top customer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Driverless AI Python MOJO Code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891" y="1323685"/>
            <a:ext cx="57284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nlo Regular"/>
                <a:cs typeface="Menlo Regular"/>
              </a:rPr>
              <a:t>import </a:t>
            </a:r>
            <a:r>
              <a:rPr lang="en-US" sz="1000" dirty="0" err="1">
                <a:latin typeface="Menlo Regular"/>
                <a:cs typeface="Menlo Regular"/>
              </a:rPr>
              <a:t>java.io.IOException</a:t>
            </a:r>
            <a:r>
              <a:rPr lang="en-US" sz="1000" dirty="0">
                <a:latin typeface="Menlo Regular"/>
                <a:cs typeface="Menlo Regular"/>
              </a:rPr>
              <a:t>;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import ai.h2o.mojos.runtime.MojoPipeline;</a:t>
            </a:r>
          </a:p>
          <a:p>
            <a:r>
              <a:rPr lang="en-US" sz="1000" dirty="0">
                <a:latin typeface="Menlo Regular"/>
                <a:cs typeface="Menlo Regular"/>
              </a:rPr>
              <a:t>import ai.h2o.mojos.runtime.frame.MojoFrame;</a:t>
            </a:r>
          </a:p>
          <a:p>
            <a:r>
              <a:rPr lang="en-US" sz="1000" dirty="0">
                <a:latin typeface="Menlo Regular"/>
                <a:cs typeface="Menlo Regular"/>
              </a:rPr>
              <a:t>import ai.h2o.mojos.runtime.frame.MojoFrameBuilder;</a:t>
            </a:r>
          </a:p>
          <a:p>
            <a:r>
              <a:rPr lang="en-US" sz="1000" dirty="0">
                <a:latin typeface="Menlo Regular"/>
                <a:cs typeface="Menlo Regular"/>
              </a:rPr>
              <a:t>import ai.h2o.mojos.runtime.frame.MojoRowBuilder;</a:t>
            </a:r>
          </a:p>
          <a:p>
            <a:r>
              <a:rPr lang="en-US" sz="1000" dirty="0">
                <a:latin typeface="Menlo Regular"/>
                <a:cs typeface="Menlo Regular"/>
              </a:rPr>
              <a:t>import ai.h2o.mojos.runtime.utils.SimpleCSV;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public class Main {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public static void main(String[] </a:t>
            </a:r>
            <a:r>
              <a:rPr lang="en-US" sz="1000" dirty="0" err="1">
                <a:latin typeface="Menlo Regular"/>
                <a:cs typeface="Menlo Regular"/>
              </a:rPr>
              <a:t>args</a:t>
            </a:r>
            <a:r>
              <a:rPr lang="en-US" sz="1000" dirty="0">
                <a:latin typeface="Menlo Regular"/>
                <a:cs typeface="Menlo Regular"/>
              </a:rPr>
              <a:t>) throws </a:t>
            </a:r>
            <a:r>
              <a:rPr lang="en-US" sz="1000" dirty="0" err="1">
                <a:latin typeface="Menlo Regular"/>
                <a:cs typeface="Menlo Regular"/>
              </a:rPr>
              <a:t>IOException</a:t>
            </a:r>
            <a:r>
              <a:rPr lang="en-US" sz="1000" dirty="0">
                <a:latin typeface="Menlo Regular"/>
                <a:cs typeface="Menlo Regular"/>
              </a:rPr>
              <a:t> {</a:t>
            </a:r>
          </a:p>
          <a:p>
            <a:r>
              <a:rPr lang="en-US" sz="1000" dirty="0">
                <a:latin typeface="Menlo Regular"/>
                <a:cs typeface="Menlo Regular"/>
              </a:rPr>
              <a:t>    // Load model and </a:t>
            </a:r>
            <a:r>
              <a:rPr lang="en-US" sz="1000" dirty="0" err="1">
                <a:latin typeface="Menlo Regular"/>
                <a:cs typeface="Menlo Regular"/>
              </a:rPr>
              <a:t>csv</a:t>
            </a:r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MojoPipeline</a:t>
            </a:r>
            <a:r>
              <a:rPr lang="en-US" sz="1000" dirty="0">
                <a:latin typeface="Menlo Regular"/>
                <a:cs typeface="Menlo Regular"/>
              </a:rPr>
              <a:t> model = </a:t>
            </a:r>
            <a:r>
              <a:rPr lang="en-US" sz="1000" dirty="0" err="1">
                <a:latin typeface="Menlo Regular"/>
                <a:cs typeface="Menlo Regular"/>
              </a:rPr>
              <a:t>MojoPipeline.loadFrom</a:t>
            </a:r>
            <a:r>
              <a:rPr lang="en-US" sz="1000" dirty="0">
                <a:latin typeface="Menlo Regular"/>
                <a:cs typeface="Menlo Regular"/>
              </a:rPr>
              <a:t>("</a:t>
            </a:r>
            <a:r>
              <a:rPr lang="en-US" sz="1000" dirty="0" err="1">
                <a:latin typeface="Menlo Regular"/>
                <a:cs typeface="Menlo Regular"/>
              </a:rPr>
              <a:t>pipeline.mojo</a:t>
            </a:r>
            <a:r>
              <a:rPr lang="en-US" sz="1000" dirty="0">
                <a:latin typeface="Menlo Regular"/>
                <a:cs typeface="Menlo Regular"/>
              </a:rPr>
              <a:t>");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  // Get and fill the input columns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MojoFrameBuilder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 err="1">
                <a:latin typeface="Menlo Regular"/>
                <a:cs typeface="Menlo Regular"/>
              </a:rPr>
              <a:t>frameBuilder</a:t>
            </a:r>
            <a:r>
              <a:rPr lang="en-US" sz="1000" dirty="0">
                <a:latin typeface="Menlo Regular"/>
                <a:cs typeface="Menlo Regular"/>
              </a:rPr>
              <a:t> = </a:t>
            </a:r>
            <a:r>
              <a:rPr lang="en-US" sz="1000" dirty="0" err="1">
                <a:latin typeface="Menlo Regular"/>
                <a:cs typeface="Menlo Regular"/>
              </a:rPr>
              <a:t>model.getInputFrameBuilder</a:t>
            </a:r>
            <a:r>
              <a:rPr lang="en-US" sz="1000" dirty="0">
                <a:latin typeface="Menlo Regular"/>
                <a:cs typeface="Menlo Regular"/>
              </a:rPr>
              <a:t>();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MojoRowBuilder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 err="1">
                <a:latin typeface="Menlo Regular"/>
                <a:cs typeface="Menlo Regular"/>
              </a:rPr>
              <a:t>rowBuilder</a:t>
            </a:r>
            <a:r>
              <a:rPr lang="en-US" sz="1000" dirty="0">
                <a:latin typeface="Menlo Regular"/>
                <a:cs typeface="Menlo Regular"/>
              </a:rPr>
              <a:t> = </a:t>
            </a:r>
            <a:r>
              <a:rPr lang="en-US" sz="1000" dirty="0" err="1">
                <a:latin typeface="Menlo Regular"/>
                <a:cs typeface="Menlo Regular"/>
              </a:rPr>
              <a:t>frameBuilder.getMojoRowBuilder</a:t>
            </a:r>
            <a:r>
              <a:rPr lang="en-US" sz="1000" dirty="0">
                <a:latin typeface="Menlo Regular"/>
                <a:cs typeface="Menlo Regular"/>
              </a:rPr>
              <a:t>();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rowBuilder.setValue</a:t>
            </a:r>
            <a:r>
              <a:rPr lang="en-US" sz="1000" dirty="0">
                <a:latin typeface="Menlo Regular"/>
                <a:cs typeface="Menlo Regular"/>
              </a:rPr>
              <a:t>("AGE", "68");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rowBuilder.setValue</a:t>
            </a:r>
            <a:r>
              <a:rPr lang="en-US" sz="1000" dirty="0">
                <a:latin typeface="Menlo Regular"/>
                <a:cs typeface="Menlo Regular"/>
              </a:rPr>
              <a:t>("RACE", "2");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rowBuilder.setValue</a:t>
            </a:r>
            <a:r>
              <a:rPr lang="en-US" sz="1000" dirty="0">
                <a:latin typeface="Menlo Regular"/>
                <a:cs typeface="Menlo Regular"/>
              </a:rPr>
              <a:t>("DCAPS", "2");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rowBuilder.setValue</a:t>
            </a:r>
            <a:r>
              <a:rPr lang="en-US" sz="1000" dirty="0">
                <a:latin typeface="Menlo Regular"/>
                <a:cs typeface="Menlo Regular"/>
              </a:rPr>
              <a:t>("VOL", "0");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rowBuilder.setValue</a:t>
            </a:r>
            <a:r>
              <a:rPr lang="en-US" sz="1000" dirty="0">
                <a:latin typeface="Menlo Regular"/>
                <a:cs typeface="Menlo Regular"/>
              </a:rPr>
              <a:t>("GLEASON", "6");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frameBuilder.addRow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rowBuilder</a:t>
            </a:r>
            <a:r>
              <a:rPr lang="en-US" sz="1000" dirty="0">
                <a:latin typeface="Menlo Regular"/>
                <a:cs typeface="Menlo Regular"/>
              </a:rPr>
              <a:t>);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  // Create a frame which can be transformed by MOJO pipeline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MojoFrame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 err="1">
                <a:latin typeface="Menlo Regular"/>
                <a:cs typeface="Menlo Regular"/>
              </a:rPr>
              <a:t>iframe</a:t>
            </a:r>
            <a:r>
              <a:rPr lang="en-US" sz="1000" dirty="0">
                <a:latin typeface="Menlo Regular"/>
                <a:cs typeface="Menlo Regular"/>
              </a:rPr>
              <a:t> = </a:t>
            </a:r>
            <a:r>
              <a:rPr lang="en-US" sz="1000" dirty="0" err="1">
                <a:latin typeface="Menlo Regular"/>
                <a:cs typeface="Menlo Regular"/>
              </a:rPr>
              <a:t>frameBuilder.toMojoFrame</a:t>
            </a:r>
            <a:r>
              <a:rPr lang="en-US" sz="1000" dirty="0">
                <a:latin typeface="Menlo Regular"/>
                <a:cs typeface="Menlo Regular"/>
              </a:rPr>
              <a:t>();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  // Transform input frame by MOJO pipeline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MojoFrame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 err="1">
                <a:latin typeface="Menlo Regular"/>
                <a:cs typeface="Menlo Regular"/>
              </a:rPr>
              <a:t>oframe</a:t>
            </a:r>
            <a:r>
              <a:rPr lang="en-US" sz="1000" dirty="0">
                <a:latin typeface="Menlo Regular"/>
                <a:cs typeface="Menlo Regular"/>
              </a:rPr>
              <a:t> = </a:t>
            </a:r>
            <a:r>
              <a:rPr lang="en-US" sz="1000" dirty="0" err="1">
                <a:latin typeface="Menlo Regular"/>
                <a:cs typeface="Menlo Regular"/>
              </a:rPr>
              <a:t>model.transform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iframe</a:t>
            </a:r>
            <a:r>
              <a:rPr lang="en-US" sz="1000" dirty="0">
                <a:latin typeface="Menlo Regular"/>
                <a:cs typeface="Menlo Regular"/>
              </a:rPr>
              <a:t>);</a:t>
            </a:r>
          </a:p>
          <a:p>
            <a:endParaRPr lang="mr-IN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  // Output prediction as CSV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SimpleCSV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 err="1">
                <a:latin typeface="Menlo Regular"/>
                <a:cs typeface="Menlo Regular"/>
              </a:rPr>
              <a:t>outCsv</a:t>
            </a:r>
            <a:r>
              <a:rPr lang="en-US" sz="1000" dirty="0">
                <a:latin typeface="Menlo Regular"/>
                <a:cs typeface="Menlo Regular"/>
              </a:rPr>
              <a:t> = </a:t>
            </a:r>
            <a:r>
              <a:rPr lang="en-US" sz="1000" dirty="0" err="1">
                <a:latin typeface="Menlo Regular"/>
                <a:cs typeface="Menlo Regular"/>
              </a:rPr>
              <a:t>SimpleCSV.read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oframe</a:t>
            </a:r>
            <a:r>
              <a:rPr lang="en-US" sz="1000" dirty="0">
                <a:latin typeface="Menlo Regular"/>
                <a:cs typeface="Menlo Regular"/>
              </a:rPr>
              <a:t>);</a:t>
            </a: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outCsv.write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System.out</a:t>
            </a:r>
            <a:r>
              <a:rPr lang="en-US" sz="1000" dirty="0">
                <a:latin typeface="Menlo Regular"/>
                <a:cs typeface="Menlo Regular"/>
              </a:rPr>
              <a:t>);</a:t>
            </a:r>
          </a:p>
          <a:p>
            <a:r>
              <a:rPr lang="mr-IN" sz="1000" dirty="0">
                <a:latin typeface="Menlo Regular"/>
                <a:cs typeface="Menlo Regular"/>
              </a:rPr>
              <a:t>  }</a:t>
            </a:r>
          </a:p>
          <a:p>
            <a:r>
              <a:rPr lang="mr-IN" sz="1000" dirty="0">
                <a:latin typeface="Menlo Regular"/>
                <a:cs typeface="Menlo Regular"/>
              </a:rPr>
              <a:t>}</a:t>
            </a:r>
            <a:endParaRPr lang="en-US" sz="1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23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 </a:t>
            </a:r>
            <a:r>
              <a:rPr lang="en-US" dirty="0" smtClean="0"/>
              <a:t>Questions -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Driverless AI run on CPU-only machines?</a:t>
            </a:r>
          </a:p>
          <a:p>
            <a:r>
              <a:rPr lang="en-US" dirty="0"/>
              <a:t>Can Driverless AI be installed </a:t>
            </a:r>
            <a:r>
              <a:rPr lang="en-US" dirty="0" smtClean="0"/>
              <a:t>without </a:t>
            </a:r>
            <a:r>
              <a:rPr lang="en-US" dirty="0" err="1"/>
              <a:t>docker</a:t>
            </a:r>
            <a:r>
              <a:rPr lang="en-US" dirty="0"/>
              <a:t> in a native install mode RPM, DEB package ?</a:t>
            </a:r>
          </a:p>
          <a:p>
            <a:r>
              <a:rPr lang="en-US" dirty="0"/>
              <a:t>Can Driverless AI be integrated with </a:t>
            </a:r>
            <a:r>
              <a:rPr lang="en-US" dirty="0" err="1"/>
              <a:t>ActiveDirectory</a:t>
            </a:r>
            <a:r>
              <a:rPr lang="en-US" dirty="0"/>
              <a:t>/LDAP for Authentication/Authorization ?</a:t>
            </a:r>
          </a:p>
          <a:p>
            <a:r>
              <a:rPr lang="en-US" dirty="0"/>
              <a:t>Can Driverless AI be secured with SSL support ?</a:t>
            </a:r>
          </a:p>
          <a:p>
            <a:r>
              <a:rPr lang="en-US" dirty="0"/>
              <a:t>Can </a:t>
            </a:r>
            <a:r>
              <a:rPr lang="en-US" dirty="0" smtClean="0"/>
              <a:t>I </a:t>
            </a:r>
            <a:r>
              <a:rPr lang="en-US" dirty="0"/>
              <a:t>run multiple instances of Driverless AI on one GPU server ?</a:t>
            </a:r>
          </a:p>
          <a:p>
            <a:r>
              <a:rPr lang="en-US" dirty="0"/>
              <a:t>Can </a:t>
            </a:r>
            <a:r>
              <a:rPr lang="en-US" dirty="0" smtClean="0"/>
              <a:t>I </a:t>
            </a:r>
            <a:r>
              <a:rPr lang="en-US" dirty="0"/>
              <a:t>run divide Driverless AI and divide GPU resources ?</a:t>
            </a:r>
          </a:p>
          <a:p>
            <a:r>
              <a:rPr lang="en-US" dirty="0"/>
              <a:t>Can Driverless AI run on my </a:t>
            </a:r>
            <a:r>
              <a:rPr lang="en-US" dirty="0" smtClean="0"/>
              <a:t>Windows </a:t>
            </a:r>
            <a:r>
              <a:rPr lang="en-US" dirty="0"/>
              <a:t>7 laptop 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Driverless AI run in an air-gapped environment?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 Questions -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dirty="0" smtClean="0"/>
              <a:t>the model (&amp; pipeline) </a:t>
            </a:r>
            <a:r>
              <a:rPr lang="en-US" dirty="0"/>
              <a:t>be deployed as a </a:t>
            </a:r>
            <a:r>
              <a:rPr lang="en-US" dirty="0" err="1"/>
              <a:t>docker</a:t>
            </a:r>
            <a:r>
              <a:rPr lang="en-US" dirty="0"/>
              <a:t> container ?</a:t>
            </a:r>
          </a:p>
          <a:p>
            <a:r>
              <a:rPr lang="en-US" dirty="0"/>
              <a:t>Can </a:t>
            </a:r>
            <a:r>
              <a:rPr lang="en-US" dirty="0" smtClean="0"/>
              <a:t>the model (&amp; pipeline) be </a:t>
            </a:r>
            <a:r>
              <a:rPr lang="en-US" dirty="0"/>
              <a:t>deployed as a micro service in </a:t>
            </a:r>
            <a:r>
              <a:rPr lang="en-US" dirty="0" err="1"/>
              <a:t>kubernetes</a:t>
            </a:r>
            <a:r>
              <a:rPr lang="en-US" dirty="0"/>
              <a:t> ?</a:t>
            </a:r>
          </a:p>
          <a:p>
            <a:r>
              <a:rPr lang="en-US" dirty="0"/>
              <a:t>Does Driverless AI support one click model </a:t>
            </a:r>
            <a:r>
              <a:rPr lang="en-US" dirty="0" smtClean="0"/>
              <a:t>(&amp; pipeline) deployment </a:t>
            </a:r>
            <a:r>
              <a:rPr lang="en-US" dirty="0"/>
              <a:t>?</a:t>
            </a:r>
          </a:p>
          <a:p>
            <a:r>
              <a:rPr lang="en-US" dirty="0"/>
              <a:t>How to scale </a:t>
            </a:r>
            <a:r>
              <a:rPr lang="en-US" dirty="0" smtClean="0"/>
              <a:t>Driverless AI MOJO </a:t>
            </a:r>
            <a:r>
              <a:rPr lang="en-US" dirty="0"/>
              <a:t>model </a:t>
            </a:r>
            <a:r>
              <a:rPr lang="en-US" dirty="0" smtClean="0"/>
              <a:t>(&amp; pipeline) in </a:t>
            </a:r>
            <a:r>
              <a:rPr lang="en-US" dirty="0"/>
              <a:t>production ?</a:t>
            </a:r>
          </a:p>
          <a:p>
            <a:r>
              <a:rPr lang="en-US" dirty="0"/>
              <a:t>What are the </a:t>
            </a:r>
            <a:r>
              <a:rPr lang="en-US" dirty="0" smtClean="0"/>
              <a:t>different Driverless AI MOJO </a:t>
            </a:r>
            <a:r>
              <a:rPr lang="en-US" dirty="0"/>
              <a:t>model </a:t>
            </a:r>
            <a:r>
              <a:rPr lang="en-US" dirty="0" smtClean="0"/>
              <a:t>(&amp; pipeline) deployment </a:t>
            </a:r>
            <a:r>
              <a:rPr lang="en-US" dirty="0"/>
              <a:t>patterns ?</a:t>
            </a:r>
          </a:p>
        </p:txBody>
      </p:sp>
    </p:spTree>
    <p:extLst>
      <p:ext uri="{BB962C8B-B14F-4D97-AF65-F5344CB8AC3E}">
        <p14:creationId xmlns:p14="http://schemas.microsoft.com/office/powerpoint/2010/main" val="354902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Driverless AI Software Distributions and Supported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Cloud marketplace BYOL offerings</a:t>
            </a:r>
          </a:p>
          <a:p>
            <a:pPr lvl="1"/>
            <a:r>
              <a:rPr lang="en-US" dirty="0"/>
              <a:t>Amazon </a:t>
            </a:r>
            <a:r>
              <a:rPr lang="en-US" dirty="0" smtClean="0"/>
              <a:t>AWS AMI</a:t>
            </a:r>
            <a:endParaRPr lang="en-US" dirty="0"/>
          </a:p>
          <a:p>
            <a:pPr lvl="1"/>
            <a:r>
              <a:rPr lang="en-US" dirty="0"/>
              <a:t>Microsoft </a:t>
            </a:r>
            <a:r>
              <a:rPr lang="en-US" dirty="0" smtClean="0"/>
              <a:t>Azure Marketplace</a:t>
            </a:r>
            <a:endParaRPr lang="en-US" dirty="0"/>
          </a:p>
          <a:p>
            <a:pPr lvl="1"/>
            <a:r>
              <a:rPr lang="en-US" dirty="0"/>
              <a:t>Google </a:t>
            </a:r>
            <a:r>
              <a:rPr lang="en-US" dirty="0" smtClean="0"/>
              <a:t>Cloud Platform</a:t>
            </a:r>
            <a:endParaRPr lang="en-US" dirty="0"/>
          </a:p>
          <a:p>
            <a:pPr lvl="1"/>
            <a:r>
              <a:rPr lang="en-US" dirty="0" err="1"/>
              <a:t>Nimbix</a:t>
            </a:r>
            <a:r>
              <a:rPr lang="en-US" dirty="0"/>
              <a:t>, </a:t>
            </a:r>
            <a:r>
              <a:rPr lang="en-US" dirty="0" err="1"/>
              <a:t>Paperspace</a:t>
            </a:r>
            <a:endParaRPr lang="en-US" dirty="0"/>
          </a:p>
          <a:p>
            <a:pPr lvl="1"/>
            <a:r>
              <a:rPr lang="en-US" dirty="0" smtClean="0"/>
              <a:t>IBM </a:t>
            </a:r>
            <a:r>
              <a:rPr lang="en-US" dirty="0"/>
              <a:t>Cloud </a:t>
            </a:r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NVIDIA DGX Registry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on your own</a:t>
            </a:r>
          </a:p>
          <a:p>
            <a:pPr lvl="1"/>
            <a:r>
              <a:rPr lang="en-US" dirty="0"/>
              <a:t>Cloud (for experimenting or for serious use) </a:t>
            </a:r>
          </a:p>
          <a:p>
            <a:pPr lvl="1"/>
            <a:r>
              <a:rPr lang="en-US" dirty="0"/>
              <a:t>Servers (for serious use)</a:t>
            </a:r>
          </a:p>
          <a:p>
            <a:pPr lvl="1"/>
            <a:r>
              <a:rPr lang="en-US" dirty="0"/>
              <a:t>Desktop/Laptop (for experimenting with small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- Amazon AWS </a:t>
            </a:r>
            <a:r>
              <a:rPr lang="en-US" dirty="0" smtClean="0"/>
              <a:t>AMI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674" b="5674"/>
          <a:stretch>
            <a:fillRect/>
          </a:stretch>
        </p:blipFill>
        <p:spPr>
          <a:xfrm>
            <a:off x="838200" y="2070293"/>
            <a:ext cx="9753154" cy="4035839"/>
          </a:xfrm>
        </p:spPr>
      </p:pic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- Microsoft Azure </a:t>
            </a:r>
            <a:r>
              <a:rPr lang="en-US" dirty="0" smtClean="0"/>
              <a:t>Marketplace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8-06-06 at 9.3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13" y="1471794"/>
            <a:ext cx="9477164" cy="51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- Google </a:t>
            </a:r>
            <a:r>
              <a:rPr lang="en-US" dirty="0" smtClean="0"/>
              <a:t>Cloud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8-06-06 at 9.1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8" y="1552943"/>
            <a:ext cx="6646511" cy="49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- </a:t>
            </a:r>
            <a:r>
              <a:rPr lang="en-US" dirty="0" err="1"/>
              <a:t>Nimbix</a:t>
            </a:r>
            <a:endParaRPr lang="en-US" dirty="0"/>
          </a:p>
        </p:txBody>
      </p:sp>
      <p:pic>
        <p:nvPicPr>
          <p:cNvPr id="7" name="Content Placeholder 6" descr="Screen Shot 2018-06-07 at 12.40.0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31" r="-35231"/>
          <a:stretch>
            <a:fillRect/>
          </a:stretch>
        </p:blipFill>
        <p:spPr>
          <a:xfrm>
            <a:off x="-1411781" y="1690688"/>
            <a:ext cx="11253724" cy="4351338"/>
          </a:xfrm>
        </p:spPr>
      </p:pic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5BD4F-F6F4-214F-8429-2910501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- IBM Cloud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EBF1-DA01-C449-A853-51BD88A3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C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2" y="1369851"/>
            <a:ext cx="8558212" cy="5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NVDIA DGX Registry</a:t>
            </a:r>
            <a:endParaRPr lang="en-US" dirty="0"/>
          </a:p>
        </p:txBody>
      </p:sp>
      <p:pic>
        <p:nvPicPr>
          <p:cNvPr id="6" name="Picture 5" descr="dgx_select_h2oda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9" y="1690688"/>
            <a:ext cx="8702584" cy="46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1562</Words>
  <Application>Microsoft Macintosh PowerPoint</Application>
  <PresentationFormat>Custom</PresentationFormat>
  <Paragraphs>269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Outline</vt:lpstr>
      <vt:lpstr>Driverless AI Software Distributions and Supported Environments</vt:lpstr>
      <vt:lpstr>Cloud - Amazon AWS AMI</vt:lpstr>
      <vt:lpstr>Cloud - Microsoft Azure Marketplace</vt:lpstr>
      <vt:lpstr>Cloud - Google Cloud Platform</vt:lpstr>
      <vt:lpstr>Cloud - Nimbix</vt:lpstr>
      <vt:lpstr>Cloud - IBM Cloud Private</vt:lpstr>
      <vt:lpstr>NVDIA DGX Registry</vt:lpstr>
      <vt:lpstr>Install on Your Own</vt:lpstr>
      <vt:lpstr>RPM</vt:lpstr>
      <vt:lpstr>DEB</vt:lpstr>
      <vt:lpstr>Docker Image</vt:lpstr>
      <vt:lpstr>Hardware Recommendations</vt:lpstr>
      <vt:lpstr>End-to-End Uncrating to Creating – Bringing DAI to a new IBM P9 System</vt:lpstr>
      <vt:lpstr>End-to-End Uncrating to Creating – Bringing DAI to a new IBM P9 System</vt:lpstr>
      <vt:lpstr>Data Sources</vt:lpstr>
      <vt:lpstr>Automating Driverless AI Training (Python)</vt:lpstr>
      <vt:lpstr>Productionizing Driverless AI Pipelines</vt:lpstr>
      <vt:lpstr>Driverless AI Python MOJO Code Example</vt:lpstr>
      <vt:lpstr>Top Customer Questions - Installation</vt:lpstr>
      <vt:lpstr>Top Customer Questions - Deployment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Ian Gomez</dc:creator>
  <cp:lastModifiedBy>Tom Kraljevic</cp:lastModifiedBy>
  <cp:revision>70</cp:revision>
  <dcterms:created xsi:type="dcterms:W3CDTF">2018-04-24T01:39:14Z</dcterms:created>
  <dcterms:modified xsi:type="dcterms:W3CDTF">2018-06-10T21:49:53Z</dcterms:modified>
</cp:coreProperties>
</file>