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30"/>
  </p:notesMasterIdLst>
  <p:sldIdLst>
    <p:sldId id="300" r:id="rId6"/>
    <p:sldId id="323" r:id="rId7"/>
    <p:sldId id="302" r:id="rId8"/>
    <p:sldId id="259" r:id="rId9"/>
    <p:sldId id="324" r:id="rId10"/>
    <p:sldId id="303" r:id="rId11"/>
    <p:sldId id="304" r:id="rId12"/>
    <p:sldId id="325" r:id="rId13"/>
    <p:sldId id="326" r:id="rId14"/>
    <p:sldId id="305" r:id="rId15"/>
    <p:sldId id="320" r:id="rId16"/>
    <p:sldId id="322" r:id="rId17"/>
    <p:sldId id="321" r:id="rId18"/>
    <p:sldId id="317" r:id="rId19"/>
    <p:sldId id="316" r:id="rId20"/>
    <p:sldId id="327" r:id="rId21"/>
    <p:sldId id="328" r:id="rId22"/>
    <p:sldId id="329" r:id="rId23"/>
    <p:sldId id="330" r:id="rId24"/>
    <p:sldId id="331" r:id="rId25"/>
    <p:sldId id="332" r:id="rId26"/>
    <p:sldId id="333" r:id="rId27"/>
    <p:sldId id="318" r:id="rId28"/>
    <p:sldId id="31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66507" autoAdjust="0"/>
  </p:normalViewPr>
  <p:slideViewPr>
    <p:cSldViewPr snapToGrid="0">
      <p:cViewPr varScale="1">
        <p:scale>
          <a:sx n="68" d="100"/>
          <a:sy n="68" d="100"/>
        </p:scale>
        <p:origin x="636" y="7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195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9/5/2018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azure.microsoft.com/en-us/roadmap/fasttrack-for-azure/"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azure.microsoft.com/en-us/blog/announcing-azure-migrate/"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en-us/azure/active-directory/role-based-access-built-in-roles"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docs.microsoft.com/en-us/azure/active-directory/role-based-access-control-custom-roles"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en-us/azure/monitoring-and-diagnostics/monitoring-rest-api-walkthrough"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r>
              <a:rPr lang="en-US" sz="100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r>
              <a:rPr lang="en-US" sz="100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1000" dirty="0"/>
              <a:t>© 2018 Microsoft Corporation. All rights reserved. Microsoft and the trademarks listed at </a:t>
            </a:r>
            <a:r>
              <a:rPr lang="en-US" sz="1000" dirty="0">
                <a:hlinkClick r:id="rId3"/>
              </a:rPr>
              <a:t>https://www.microsoft.com/en-us/legal/intellectualproperty/Trademarks/Usage/General.aspx</a:t>
            </a:r>
            <a:r>
              <a:rPr lang="en-US" sz="1000" dirty="0"/>
              <a:t> are trademarks of the Microsoft group of companies. All other trademarks are property of their respective owners.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773051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713649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34102091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380190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Can Azure support the lift and shift of their web and database applications?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and it is the next logical step for many organizations in their cloud journey:  </a:t>
            </a:r>
          </a:p>
          <a:p>
            <a:pPr lvl="0"/>
            <a:r>
              <a:rPr lang="en-US" sz="1200" kern="1200" dirty="0">
                <a:solidFill>
                  <a:schemeClr val="tx1"/>
                </a:solidFill>
                <a:effectLst/>
                <a:latin typeface="+mn-lt"/>
                <a:ea typeface="+mn-ea"/>
                <a:cs typeface="+mn-cs"/>
              </a:rPr>
              <a:t>There are many programs that customers can take advantage of to help with the move Azure including</a:t>
            </a:r>
          </a:p>
          <a:p>
            <a:pPr lvl="1"/>
            <a:r>
              <a:rPr lang="en-US" sz="1200" u="sng" kern="1200" dirty="0">
                <a:solidFill>
                  <a:schemeClr val="tx1"/>
                </a:solidFill>
                <a:effectLst/>
                <a:latin typeface="+mn-lt"/>
                <a:ea typeface="+mn-ea"/>
                <a:cs typeface="+mn-cs"/>
                <a:hlinkClick r:id="rId3"/>
              </a:rPr>
              <a:t>Microsoft FastTrack for Azure</a:t>
            </a:r>
            <a:endParaRPr lang="en-US" sz="1200" kern="1200" dirty="0">
              <a:solidFill>
                <a:schemeClr val="tx1"/>
              </a:solidFill>
              <a:effectLst/>
              <a:latin typeface="+mn-lt"/>
              <a:ea typeface="+mn-ea"/>
              <a:cs typeface="+mn-cs"/>
            </a:endParaRPr>
          </a:p>
          <a:p>
            <a:pPr lvl="1"/>
            <a:r>
              <a:rPr lang="en-US" sz="1200" u="sng" kern="1200" dirty="0">
                <a:solidFill>
                  <a:schemeClr val="tx1"/>
                </a:solidFill>
                <a:effectLst/>
                <a:latin typeface="+mn-lt"/>
                <a:ea typeface="+mn-ea"/>
                <a:cs typeface="+mn-cs"/>
                <a:hlinkClick r:id="rId4"/>
              </a:rPr>
              <a:t>Azure Migrate</a:t>
            </a:r>
            <a:endParaRPr lang="en-US" sz="1200"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Admins are worried that they won’t have the bandwidth to perform deployments of the corporate website and other supporting web applications.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Azure ExpressRoute can be used to create private connections between Azure datacenters and infrastructure on your premises or in a colocation environment. ExpressRoute connections don't go over the public Internet, and they offer more reliability, faster speeds, and lower latencies than typical Internet connections. In some cases, using ExpressRoute connections to transfer data between on-premises systems and Azure can give you significant cost benefits.</a:t>
            </a:r>
          </a:p>
          <a:p>
            <a:r>
              <a:rPr lang="en-US" sz="1200" b="1" i="1" kern="1200" dirty="0">
                <a:solidFill>
                  <a:schemeClr val="tx1"/>
                </a:solidFill>
                <a:effectLst/>
                <a:latin typeface="+mn-lt"/>
                <a:ea typeface="+mn-ea"/>
                <a:cs typeface="+mn-cs"/>
              </a:rPr>
              <a:t>Can Azure help contain costs for minimally used costly production and development resources?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Azure Cost Management + Billing has free features via the Cloudyn application that allows you to monitor your cloud spend, drive organizational accountability and optimize your cloud efficiency.  </a:t>
            </a:r>
          </a:p>
          <a:p>
            <a:r>
              <a:rPr lang="en-US" sz="1200" b="1" i="1" kern="1200" dirty="0">
                <a:solidFill>
                  <a:schemeClr val="tx1"/>
                </a:solidFill>
                <a:effectLst/>
                <a:latin typeface="+mn-lt"/>
                <a:ea typeface="+mn-ea"/>
                <a:cs typeface="+mn-cs"/>
              </a:rPr>
              <a:t>Does Azure support the ability to allow VPN connections to specific resources?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Azure provides the ability to do site-to-site IPSec VPNs and the ability to create point-to-site VPNs.  By utilizing a site-to-site VPN Gateway you can connect your on-premises networks with Azure utilizing IPSec and IKE.  Point-to-site will allow individual client computers to connect to your Azure virtual network(s) via SSTP or IKE.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2734861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Can Microsoft employees or government entities access our data?</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Access to customer data by Microsoft operations and support personnel is denied by default. When granted, access is carefully managed and logged. Data center access to the systems that store customer data is strictly controlled via lock box processes.</a:t>
            </a:r>
          </a:p>
          <a:p>
            <a:pPr lvl="0"/>
            <a:r>
              <a:rPr lang="en-US" sz="1200" kern="1200" dirty="0">
                <a:solidFill>
                  <a:schemeClr val="tx1"/>
                </a:solidFill>
                <a:effectLst/>
                <a:latin typeface="+mn-lt"/>
                <a:ea typeface="+mn-ea"/>
                <a:cs typeface="+mn-cs"/>
              </a:rPr>
              <a:t>Microsoft does not share data with third parties unless permitted by the customer </a:t>
            </a:r>
          </a:p>
          <a:p>
            <a:pPr lvl="0"/>
            <a:r>
              <a:rPr lang="en-US" sz="1200" kern="1200" dirty="0">
                <a:solidFill>
                  <a:schemeClr val="tx1"/>
                </a:solidFill>
                <a:effectLst/>
                <a:latin typeface="+mn-lt"/>
                <a:ea typeface="+mn-ea"/>
                <a:cs typeface="+mn-cs"/>
              </a:rPr>
              <a:t>Microsoft provides only the data it is legally compelled to provide, but never voluntarily.</a:t>
            </a:r>
          </a:p>
          <a:p>
            <a:pPr lvl="0"/>
            <a:r>
              <a:rPr lang="en-US" sz="1200" kern="1200" dirty="0">
                <a:solidFill>
                  <a:schemeClr val="tx1"/>
                </a:solidFill>
                <a:effectLst/>
                <a:latin typeface="+mn-lt"/>
                <a:ea typeface="+mn-ea"/>
                <a:cs typeface="+mn-cs"/>
              </a:rPr>
              <a:t>Both employees and subcontractors work at Microsoft data centers. </a:t>
            </a:r>
          </a:p>
          <a:p>
            <a:pPr lvl="0"/>
            <a:r>
              <a:rPr lang="en-US" sz="1200" kern="1200" dirty="0">
                <a:solidFill>
                  <a:schemeClr val="tx1"/>
                </a:solidFill>
                <a:effectLst/>
                <a:latin typeface="+mn-lt"/>
                <a:ea typeface="+mn-ea"/>
                <a:cs typeface="+mn-cs"/>
              </a:rPr>
              <a:t>We require subcontractors to join Microsoft's Vendor Privacy Assurance Program, to meet our privacy requirements by contract, and to undergo regular privacy training. We contractually obligate subcontractors that work in facilities or on equipment controlled by Microsoft to follow our privacy standards. All other subcontractors are contractually obligated to follow privacy standards equivalent to our own.</a:t>
            </a:r>
          </a:p>
          <a:p>
            <a:r>
              <a:rPr lang="en-US" sz="1200" b="1" i="1" kern="1200" dirty="0">
                <a:solidFill>
                  <a:schemeClr val="tx1"/>
                </a:solidFill>
                <a:effectLst/>
                <a:latin typeface="+mn-lt"/>
                <a:ea typeface="+mn-ea"/>
                <a:cs typeface="+mn-cs"/>
              </a:rPr>
              <a:t>How does Azure protect against threats?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Intrusion detection and prevention systems, denial of service attack prevention, regular penetration testing, and forensic tools help identify and mitigate threats from both outside and inside of Azure.</a:t>
            </a:r>
          </a:p>
          <a:p>
            <a:pPr lvl="0"/>
            <a:r>
              <a:rPr lang="en-US" sz="1200" kern="1200" dirty="0">
                <a:solidFill>
                  <a:schemeClr val="tx1"/>
                </a:solidFill>
                <a:effectLst/>
                <a:latin typeface="+mn-lt"/>
                <a:ea typeface="+mn-ea"/>
                <a:cs typeface="+mn-cs"/>
              </a:rPr>
              <a:t>Microsoft Antimalware is built-in to Cloud Services and can be enabled for Virtual Machines to help identify and remove viruses, spyware and other malicious software and provide real-time protection. Customers can also run antimalware solutions from partners on their Virtual Machines.</a:t>
            </a:r>
          </a:p>
          <a:p>
            <a:pPr lvl="0"/>
            <a:r>
              <a:rPr lang="en-US" sz="1200" kern="1200" dirty="0">
                <a:solidFill>
                  <a:schemeClr val="tx1"/>
                </a:solidFill>
                <a:effectLst/>
                <a:latin typeface="+mn-lt"/>
                <a:ea typeface="+mn-ea"/>
                <a:cs typeface="+mn-cs"/>
              </a:rPr>
              <a:t>Microsoft has decades of operating system security experience running its own applications and services and latest developments allow the Microsoft Security Graph to analyze events to determine if and when an attack is occurring</a:t>
            </a:r>
          </a:p>
          <a:p>
            <a:r>
              <a:rPr lang="en-US" sz="1200" b="1" i="1" kern="1200" dirty="0">
                <a:solidFill>
                  <a:schemeClr val="tx1"/>
                </a:solidFill>
                <a:effectLst/>
                <a:latin typeface="+mn-lt"/>
                <a:ea typeface="+mn-ea"/>
                <a:cs typeface="+mn-cs"/>
              </a:rPr>
              <a:t>Does Azure allow enough granular RBAC controls to meet our least privilege needs?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Azure resource groups can be set up with users, groups, and applications with varying levels of role assignments to meet any customer requirements.</a:t>
            </a:r>
          </a:p>
          <a:p>
            <a:pPr lvl="0"/>
            <a:r>
              <a:rPr lang="en-US" sz="1200" kern="1200" dirty="0">
                <a:solidFill>
                  <a:schemeClr val="tx1"/>
                </a:solidFill>
                <a:effectLst/>
                <a:latin typeface="+mn-lt"/>
                <a:ea typeface="+mn-ea"/>
                <a:cs typeface="+mn-cs"/>
              </a:rPr>
              <a:t>Azure comes with several pre-built built-in roles - </a:t>
            </a:r>
            <a:r>
              <a:rPr lang="en-US" sz="1200" u="sng" kern="1200" dirty="0">
                <a:solidFill>
                  <a:schemeClr val="tx1"/>
                </a:solidFill>
                <a:effectLst/>
                <a:latin typeface="+mn-lt"/>
                <a:ea typeface="+mn-ea"/>
                <a:cs typeface="+mn-cs"/>
                <a:hlinkClick r:id="rId3"/>
              </a:rPr>
              <a:t>https://docs.microsoft.com/en-us/azure/active-directory/role-based-access-built-in-roles</a:t>
            </a:r>
            <a:r>
              <a:rPr lang="en-US" sz="1200" kern="1200" dirty="0">
                <a:solidFill>
                  <a:schemeClr val="tx1"/>
                </a:solidFill>
                <a:effectLst/>
                <a:latin typeface="+mn-lt"/>
                <a:ea typeface="+mn-ea"/>
                <a:cs typeface="+mn-cs"/>
              </a:rPr>
              <a:t> and allows you to create custom roles - </a:t>
            </a:r>
            <a:r>
              <a:rPr lang="en-US" sz="1200" u="sng" kern="1200" dirty="0">
                <a:solidFill>
                  <a:schemeClr val="tx1"/>
                </a:solidFill>
                <a:effectLst/>
                <a:latin typeface="+mn-lt"/>
                <a:ea typeface="+mn-ea"/>
                <a:cs typeface="+mn-cs"/>
                <a:hlinkClick r:id="rId4"/>
              </a:rPr>
              <a:t>https://docs.microsoft.com/en-us/azure/active-directory/role-based-access-control-custom-roles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Additionally, you have the ability to assign individual users and groups to just about any Azure resource</a:t>
            </a:r>
          </a:p>
          <a:p>
            <a:r>
              <a:rPr lang="en-US" sz="1200" b="1" i="1" kern="1200" dirty="0">
                <a:solidFill>
                  <a:schemeClr val="tx1"/>
                </a:solidFill>
                <a:effectLst/>
                <a:latin typeface="+mn-lt"/>
                <a:ea typeface="+mn-ea"/>
                <a:cs typeface="+mn-cs"/>
              </a:rPr>
              <a:t>Is Azure virtual networking flexible enough to meet our requirements?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Azure Virtual Network gives you an isolated and highly-secure environment to run your virtual machines and applications. Use your private IP addresses and define subnets, access control policies, and more. Use Virtual Network to treat Azure the same as you would your own datacenter.</a:t>
            </a:r>
          </a:p>
          <a:p>
            <a:pPr lvl="0"/>
            <a:r>
              <a:rPr lang="en-US" sz="1200" kern="1200" dirty="0">
                <a:solidFill>
                  <a:schemeClr val="tx1"/>
                </a:solidFill>
                <a:effectLst/>
                <a:latin typeface="+mn-lt"/>
                <a:ea typeface="+mn-ea"/>
                <a:cs typeface="+mn-cs"/>
              </a:rPr>
              <a:t>Traffic between Azure resources in a single region, or in multiple regions, stays in the Azure network—intra-Azure traffic doesn’t flow over the Internet. In Azure, traffic for virtual machine-to-virtual machine, storage, and SQL communication only traverses the Azure network, regardless of the source and destination Azure region. Inter-region virtual network-to-virtual network traffic also flows entirely across the Azure network.</a:t>
            </a:r>
          </a:p>
          <a:p>
            <a:pPr lvl="0"/>
            <a:r>
              <a:rPr lang="en-US" sz="1200" kern="1200" dirty="0">
                <a:solidFill>
                  <a:schemeClr val="tx1"/>
                </a:solidFill>
                <a:effectLst/>
                <a:latin typeface="+mn-lt"/>
                <a:ea typeface="+mn-ea"/>
                <a:cs typeface="+mn-cs"/>
              </a:rPr>
              <a:t>In a virtual network, run your favorite network virtual appliances such as WAN optimizers, load balancers, and application firewalls and define traffic flows, allowing you to design your network with a greater degree of control.</a:t>
            </a:r>
          </a:p>
          <a:p>
            <a:pPr lvl="0"/>
            <a:r>
              <a:rPr lang="en-US" sz="1200" kern="1200" dirty="0">
                <a:solidFill>
                  <a:schemeClr val="tx1"/>
                </a:solidFill>
                <a:effectLst/>
                <a:latin typeface="+mn-lt"/>
                <a:ea typeface="+mn-ea"/>
                <a:cs typeface="+mn-cs"/>
              </a:rPr>
              <a:t>Use Virtual Network to build your hybrid cloud applications that securely connect to your on-premises datacenter—so an Azure web application can access an on-premises SQL Server database, or authenticate customers against an on-premises Azure Active Directory service.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7601533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Can Azure supplement on-premises and 3rd party SIEM systems for auditing and compliance tasks?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Azure has a robust set of integration scenarios for customers including:</a:t>
            </a:r>
          </a:p>
          <a:p>
            <a:pPr lvl="1"/>
            <a:r>
              <a:rPr lang="en-US" sz="1200" kern="1200" dirty="0">
                <a:solidFill>
                  <a:schemeClr val="tx1"/>
                </a:solidFill>
                <a:effectLst/>
                <a:latin typeface="+mn-lt"/>
                <a:ea typeface="+mn-ea"/>
                <a:cs typeface="+mn-cs"/>
              </a:rPr>
              <a:t>Command Line Interface (CLI), PowerShell and a </a:t>
            </a:r>
            <a:r>
              <a:rPr lang="en-US" sz="1200" u="sng" kern="1200" dirty="0">
                <a:solidFill>
                  <a:schemeClr val="tx1"/>
                </a:solidFill>
                <a:effectLst/>
                <a:latin typeface="+mn-lt"/>
                <a:ea typeface="+mn-ea"/>
                <a:cs typeface="+mn-cs"/>
                <a:hlinkClick r:id="rId3"/>
              </a:rPr>
              <a:t>REST API</a:t>
            </a:r>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Email and webhooks based on triggers</a:t>
            </a:r>
          </a:p>
          <a:p>
            <a:pPr lvl="1"/>
            <a:r>
              <a:rPr lang="en-US" sz="1200" kern="1200" dirty="0">
                <a:solidFill>
                  <a:schemeClr val="tx1"/>
                </a:solidFill>
                <a:effectLst/>
                <a:latin typeface="+mn-lt"/>
                <a:ea typeface="+mn-ea"/>
                <a:cs typeface="+mn-cs"/>
              </a:rPr>
              <a:t>Events streamed to Event Hub</a:t>
            </a:r>
          </a:p>
          <a:p>
            <a:pPr lvl="1"/>
            <a:r>
              <a:rPr lang="en-US" sz="1200" kern="1200" dirty="0">
                <a:solidFill>
                  <a:schemeClr val="tx1"/>
                </a:solidFill>
                <a:effectLst/>
                <a:latin typeface="+mn-lt"/>
                <a:ea typeface="+mn-ea"/>
                <a:cs typeface="+mn-cs"/>
              </a:rPr>
              <a:t>PowerBI integration </a:t>
            </a:r>
          </a:p>
          <a:p>
            <a:pPr lvl="1"/>
            <a:r>
              <a:rPr lang="en-US" sz="1200" kern="1200" dirty="0">
                <a:solidFill>
                  <a:schemeClr val="tx1"/>
                </a:solidFill>
                <a:effectLst/>
                <a:latin typeface="+mn-lt"/>
                <a:ea typeface="+mn-ea"/>
                <a:cs typeface="+mn-cs"/>
              </a:rPr>
              <a:t>Events saved to a Storage Account for analysis later</a:t>
            </a:r>
          </a:p>
          <a:p>
            <a:pPr lvl="1"/>
            <a:r>
              <a:rPr lang="en-US" sz="1200" kern="1200" dirty="0">
                <a:solidFill>
                  <a:schemeClr val="tx1"/>
                </a:solidFill>
                <a:effectLst/>
                <a:latin typeface="+mn-lt"/>
                <a:ea typeface="+mn-ea"/>
                <a:cs typeface="+mn-cs"/>
              </a:rPr>
              <a:t>Export data using Log Profiles with Log Analytics</a:t>
            </a:r>
          </a:p>
          <a:p>
            <a:r>
              <a:rPr lang="en-US" sz="1200" b="1" i="1" kern="1200" dirty="0">
                <a:solidFill>
                  <a:schemeClr val="tx1"/>
                </a:solidFill>
                <a:effectLst/>
                <a:latin typeface="+mn-lt"/>
                <a:ea typeface="+mn-ea"/>
                <a:cs typeface="+mn-cs"/>
              </a:rPr>
              <a:t>What certifications does Azure have and can Azure hosted applications meet  the US and European compliance goals?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Certifications</a:t>
            </a:r>
          </a:p>
          <a:p>
            <a:pPr lvl="1"/>
            <a:r>
              <a:rPr lang="en-US" sz="1200" kern="1200" dirty="0">
                <a:solidFill>
                  <a:schemeClr val="tx1"/>
                </a:solidFill>
                <a:effectLst/>
                <a:latin typeface="+mn-lt"/>
                <a:ea typeface="+mn-ea"/>
                <a:cs typeface="+mn-cs"/>
              </a:rPr>
              <a:t>U.S. Specific Certifications</a:t>
            </a:r>
          </a:p>
          <a:p>
            <a:pPr lvl="2"/>
            <a:r>
              <a:rPr lang="en-US" sz="1200" kern="1200" dirty="0">
                <a:solidFill>
                  <a:schemeClr val="tx1"/>
                </a:solidFill>
                <a:effectLst/>
                <a:latin typeface="+mn-lt"/>
                <a:ea typeface="+mn-ea"/>
                <a:cs typeface="+mn-cs"/>
              </a:rPr>
              <a:t>Cloud Security Alliance CCM</a:t>
            </a:r>
          </a:p>
          <a:p>
            <a:pPr lvl="2"/>
            <a:r>
              <a:rPr lang="en-US" sz="1200" kern="1200" dirty="0">
                <a:solidFill>
                  <a:schemeClr val="tx1"/>
                </a:solidFill>
                <a:effectLst/>
                <a:latin typeface="+mn-lt"/>
                <a:ea typeface="+mn-ea"/>
                <a:cs typeface="+mn-cs"/>
              </a:rPr>
              <a:t>HIPAA BAA</a:t>
            </a:r>
          </a:p>
          <a:p>
            <a:pPr lvl="2"/>
            <a:r>
              <a:rPr lang="en-US" sz="1200" kern="1200" dirty="0">
                <a:solidFill>
                  <a:schemeClr val="tx1"/>
                </a:solidFill>
                <a:effectLst/>
                <a:latin typeface="+mn-lt"/>
                <a:ea typeface="+mn-ea"/>
                <a:cs typeface="+mn-cs"/>
              </a:rPr>
              <a:t>FedRAMP</a:t>
            </a:r>
          </a:p>
          <a:p>
            <a:pPr lvl="2"/>
            <a:r>
              <a:rPr lang="en-US" sz="1200" kern="1200" dirty="0">
                <a:solidFill>
                  <a:schemeClr val="tx1"/>
                </a:solidFill>
                <a:effectLst/>
                <a:latin typeface="+mn-lt"/>
                <a:ea typeface="+mn-ea"/>
                <a:cs typeface="+mn-cs"/>
              </a:rPr>
              <a:t>FISMA</a:t>
            </a:r>
          </a:p>
          <a:p>
            <a:pPr lvl="2"/>
            <a:r>
              <a:rPr lang="en-US" sz="1200" kern="1200" dirty="0">
                <a:solidFill>
                  <a:schemeClr val="tx1"/>
                </a:solidFill>
                <a:effectLst/>
                <a:latin typeface="+mn-lt"/>
                <a:ea typeface="+mn-ea"/>
                <a:cs typeface="+mn-cs"/>
              </a:rPr>
              <a:t>FBI CJIS </a:t>
            </a:r>
          </a:p>
          <a:p>
            <a:pPr lvl="2"/>
            <a:r>
              <a:rPr lang="en-US" sz="1200" kern="1200" dirty="0">
                <a:solidFill>
                  <a:schemeClr val="tx1"/>
                </a:solidFill>
                <a:effectLst/>
                <a:latin typeface="+mn-lt"/>
                <a:ea typeface="+mn-ea"/>
                <a:cs typeface="+mn-cs"/>
              </a:rPr>
              <a:t>FERPA</a:t>
            </a:r>
          </a:p>
          <a:p>
            <a:pPr lvl="2"/>
            <a:r>
              <a:rPr lang="en-US" sz="1200" kern="1200" dirty="0">
                <a:solidFill>
                  <a:schemeClr val="tx1"/>
                </a:solidFill>
                <a:effectLst/>
                <a:latin typeface="+mn-lt"/>
                <a:ea typeface="+mn-ea"/>
                <a:cs typeface="+mn-cs"/>
              </a:rPr>
              <a:t>FIPS 140-2</a:t>
            </a:r>
          </a:p>
          <a:p>
            <a:pPr lvl="2"/>
            <a:r>
              <a:rPr lang="en-US" sz="1200" kern="1200" dirty="0">
                <a:solidFill>
                  <a:schemeClr val="tx1"/>
                </a:solidFill>
                <a:effectLst/>
                <a:latin typeface="+mn-lt"/>
                <a:ea typeface="+mn-ea"/>
                <a:cs typeface="+mn-cs"/>
              </a:rPr>
              <a:t>FDA 21 CFR Part 11</a:t>
            </a:r>
          </a:p>
          <a:p>
            <a:pPr lvl="1"/>
            <a:r>
              <a:rPr lang="en-US" sz="1200" kern="1200" dirty="0">
                <a:solidFill>
                  <a:schemeClr val="tx1"/>
                </a:solidFill>
                <a:effectLst/>
                <a:latin typeface="+mn-lt"/>
                <a:ea typeface="+mn-ea"/>
                <a:cs typeface="+mn-cs"/>
              </a:rPr>
              <a:t>International Certifications</a:t>
            </a:r>
          </a:p>
          <a:p>
            <a:pPr lvl="2"/>
            <a:r>
              <a:rPr lang="en-US" sz="1200" kern="1200" dirty="0">
                <a:solidFill>
                  <a:schemeClr val="tx1"/>
                </a:solidFill>
                <a:effectLst/>
                <a:latin typeface="+mn-lt"/>
                <a:ea typeface="+mn-ea"/>
                <a:cs typeface="+mn-cs"/>
              </a:rPr>
              <a:t>PCI DSS Level 1</a:t>
            </a:r>
          </a:p>
          <a:p>
            <a:pPr lvl="2"/>
            <a:r>
              <a:rPr lang="en-US" sz="1200" kern="1200" dirty="0">
                <a:solidFill>
                  <a:schemeClr val="tx1"/>
                </a:solidFill>
                <a:effectLst/>
                <a:latin typeface="+mn-lt"/>
                <a:ea typeface="+mn-ea"/>
                <a:cs typeface="+mn-cs"/>
              </a:rPr>
              <a:t>ISO 27001 / 27002</a:t>
            </a:r>
          </a:p>
          <a:p>
            <a:pPr lvl="2"/>
            <a:r>
              <a:rPr lang="en-US" sz="1200" kern="1200" dirty="0">
                <a:solidFill>
                  <a:schemeClr val="tx1"/>
                </a:solidFill>
                <a:effectLst/>
                <a:latin typeface="+mn-lt"/>
                <a:ea typeface="+mn-ea"/>
                <a:cs typeface="+mn-cs"/>
              </a:rPr>
              <a:t>SOC 1 / SSAE 16 / ISAE 3402 and SOC 2</a:t>
            </a:r>
          </a:p>
          <a:p>
            <a:pPr lvl="2"/>
            <a:r>
              <a:rPr lang="en-US" sz="1200" kern="1200" dirty="0">
                <a:solidFill>
                  <a:schemeClr val="tx1"/>
                </a:solidFill>
                <a:effectLst/>
                <a:latin typeface="+mn-lt"/>
                <a:ea typeface="+mn-ea"/>
                <a:cs typeface="+mn-cs"/>
              </a:rPr>
              <a:t>EU Model Clauses</a:t>
            </a:r>
          </a:p>
          <a:p>
            <a:pPr lvl="2"/>
            <a:r>
              <a:rPr lang="en-US" sz="1200" kern="1200" dirty="0">
                <a:solidFill>
                  <a:schemeClr val="tx1"/>
                </a:solidFill>
                <a:effectLst/>
                <a:latin typeface="+mn-lt"/>
                <a:ea typeface="+mn-ea"/>
                <a:cs typeface="+mn-cs"/>
              </a:rPr>
              <a:t>United Kingdom G-Cloud / IL2</a:t>
            </a:r>
          </a:p>
          <a:p>
            <a:pPr lvl="2"/>
            <a:r>
              <a:rPr lang="en-US" sz="1200" kern="1200" dirty="0">
                <a:solidFill>
                  <a:schemeClr val="tx1"/>
                </a:solidFill>
                <a:effectLst/>
                <a:latin typeface="+mn-lt"/>
                <a:ea typeface="+mn-ea"/>
                <a:cs typeface="+mn-cs"/>
              </a:rPr>
              <a:t>Australian Government IRAP</a:t>
            </a:r>
          </a:p>
          <a:p>
            <a:pPr lvl="2"/>
            <a:r>
              <a:rPr lang="en-US" sz="1200" kern="1200" dirty="0">
                <a:solidFill>
                  <a:schemeClr val="tx1"/>
                </a:solidFill>
                <a:effectLst/>
                <a:latin typeface="+mn-lt"/>
                <a:ea typeface="+mn-ea"/>
                <a:cs typeface="+mn-cs"/>
              </a:rPr>
              <a:t>Singapore MTCS Standard</a:t>
            </a:r>
          </a:p>
          <a:p>
            <a:pPr lvl="2"/>
            <a:r>
              <a:rPr lang="en-US" sz="1200" kern="1200" dirty="0">
                <a:solidFill>
                  <a:schemeClr val="tx1"/>
                </a:solidFill>
                <a:effectLst/>
                <a:latin typeface="+mn-lt"/>
                <a:ea typeface="+mn-ea"/>
                <a:cs typeface="+mn-cs"/>
              </a:rPr>
              <a:t>China Cloud Computing and Policy Forum (CCCPPF)</a:t>
            </a:r>
          </a:p>
          <a:p>
            <a:pPr lvl="2"/>
            <a:r>
              <a:rPr lang="en-US" sz="1200" kern="1200" dirty="0">
                <a:solidFill>
                  <a:schemeClr val="tx1"/>
                </a:solidFill>
                <a:effectLst/>
                <a:latin typeface="+mn-lt"/>
                <a:ea typeface="+mn-ea"/>
                <a:cs typeface="+mn-cs"/>
              </a:rPr>
              <a:t>MLPS (China)</a:t>
            </a:r>
          </a:p>
          <a:p>
            <a:pPr lvl="0"/>
            <a:r>
              <a:rPr lang="en-US" sz="1200" kern="1200" dirty="0">
                <a:solidFill>
                  <a:schemeClr val="tx1"/>
                </a:solidFill>
                <a:effectLst/>
                <a:latin typeface="+mn-lt"/>
                <a:ea typeface="+mn-ea"/>
                <a:cs typeface="+mn-cs"/>
              </a:rPr>
              <a:t>Azure hosted applications can meet compliance goals is designed and maintained properly</a:t>
            </a:r>
          </a:p>
          <a:p>
            <a:r>
              <a:rPr lang="en-US" sz="1200" b="1" i="1" kern="1200" dirty="0">
                <a:solidFill>
                  <a:schemeClr val="tx1"/>
                </a:solidFill>
                <a:effectLst/>
                <a:latin typeface="+mn-lt"/>
                <a:ea typeface="+mn-ea"/>
                <a:cs typeface="+mn-cs"/>
              </a:rPr>
              <a:t>Is Azure flexible enough to support data sovereignty needs and issues like those referenced in GDPR articles?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Microsoft was among the first cloud providers to sign a set of EU “model clauses,” which are standard contractual clauses that govern the international transfer of personal data. When included in service agreements with data processors, the model clauses assure customers that appropriate steps have been taken to help safeguard personal data, even if data is stored in a cloud-based service center located outside the EEA. In affirming these, a data processor is affirming that they are meeting the data protection standards set forth by the EU Directive on Data Protection.</a:t>
            </a:r>
          </a:p>
          <a:p>
            <a:pPr lvl="0"/>
            <a:r>
              <a:rPr lang="en-US" sz="1200" kern="1200" dirty="0">
                <a:solidFill>
                  <a:schemeClr val="tx1"/>
                </a:solidFill>
                <a:effectLst/>
                <a:latin typeface="+mn-lt"/>
                <a:ea typeface="+mn-ea"/>
                <a:cs typeface="+mn-cs"/>
              </a:rPr>
              <a:t>Microsoft has UK Government IL2 certification. UK Government Departments require products and services to be accredited to IL2 or IL3. These terms, Business Impact Levels 2 or 3, essentially require the telecoms operator or service provider to pass an audit based on ISO 27k as additionally extended by the </a:t>
            </a:r>
            <a:r>
              <a:rPr lang="en-US" sz="1200" i="1" kern="1200" dirty="0">
                <a:solidFill>
                  <a:schemeClr val="tx1"/>
                </a:solidFill>
                <a:effectLst/>
                <a:latin typeface="+mn-lt"/>
                <a:ea typeface="+mn-ea"/>
                <a:cs typeface="+mn-cs"/>
              </a:rPr>
              <a:t>NGN Good Practice Guide</a:t>
            </a:r>
            <a:r>
              <a:rPr lang="en-US" sz="1200" kern="1200" dirty="0">
                <a:solidFill>
                  <a:schemeClr val="tx1"/>
                </a:solidFill>
                <a:effectLst/>
                <a:latin typeface="+mn-lt"/>
                <a:ea typeface="+mn-ea"/>
                <a:cs typeface="+mn-cs"/>
              </a:rPr>
              <a:t>.</a:t>
            </a:r>
          </a:p>
          <a:p>
            <a:r>
              <a:rPr lang="en-US" sz="1200" b="1" i="1" kern="1200" dirty="0">
                <a:solidFill>
                  <a:schemeClr val="tx1"/>
                </a:solidFill>
                <a:effectLst/>
                <a:latin typeface="+mn-lt"/>
                <a:ea typeface="+mn-ea"/>
                <a:cs typeface="+mn-cs"/>
              </a:rPr>
              <a:t>How can we ensure continued SOC 1 and SOC 2 compliance?</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To maintain SOC 1 and SOC 2 compliance, there are auditing requirements for the customer. To address this need, Microsoft makes certificates and audit reports available in support of the customer's own reports and certifications. </a:t>
            </a:r>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ISO/IEC 27001:2005 Audit and Certification certificates are publicly available.</a:t>
            </a:r>
          </a:p>
          <a:p>
            <a:pPr lvl="1"/>
            <a:r>
              <a:rPr lang="en-US" sz="1200" kern="1200" dirty="0">
                <a:solidFill>
                  <a:schemeClr val="tx1"/>
                </a:solidFill>
                <a:effectLst/>
                <a:latin typeface="+mn-lt"/>
                <a:ea typeface="+mn-ea"/>
                <a:cs typeface="+mn-cs"/>
              </a:rPr>
              <a:t>SOC 1 and SOC 2 reports are available under NDA to customers to meet auditing requirements.</a:t>
            </a:r>
          </a:p>
          <a:p>
            <a:pPr lvl="0"/>
            <a:r>
              <a:rPr lang="en-US" sz="1200" kern="1200" dirty="0">
                <a:solidFill>
                  <a:schemeClr val="tx1"/>
                </a:solidFill>
                <a:effectLst/>
                <a:latin typeface="+mn-lt"/>
                <a:ea typeface="+mn-ea"/>
                <a:cs typeface="+mn-cs"/>
              </a:rPr>
              <a:t>Customers cannot audit the data center.</a:t>
            </a:r>
            <a:r>
              <a:rPr lang="en-US" sz="1200" kern="1200" baseline="0" dirty="0">
                <a:solidFill>
                  <a:schemeClr val="tx1"/>
                </a:solidFill>
                <a:effectLst/>
                <a:latin typeface="+mn-lt"/>
                <a:ea typeface="+mn-ea"/>
                <a:cs typeface="+mn-cs"/>
              </a:rPr>
              <a:t> H</a:t>
            </a:r>
            <a:r>
              <a:rPr lang="en-US" sz="1200" kern="1200" dirty="0">
                <a:solidFill>
                  <a:schemeClr val="tx1"/>
                </a:solidFill>
                <a:effectLst/>
                <a:latin typeface="+mn-lt"/>
                <a:ea typeface="+mn-ea"/>
                <a:cs typeface="+mn-cs"/>
              </a:rPr>
              <a:t>owever independent audits and certifications are shared instead</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individual customer audits. These certifications and attestations accurately represent how Microsoft obtains and meets security and compliance objectives, and serve as a practical mechanism to validate Microsoft promises for all customers.  Allowing potentially thousands of customers to audit Microsoft services would not be a scalable practice and might compromise security and privacy.  The independent third-party validation program includes audits that are conducted on an annual basis to verify Azure security controls.</a:t>
            </a:r>
          </a:p>
          <a:p>
            <a:r>
              <a:rPr lang="en-US" sz="1200" b="1" i="1" kern="1200" dirty="0">
                <a:solidFill>
                  <a:schemeClr val="tx1"/>
                </a:solidFill>
                <a:effectLst/>
                <a:latin typeface="+mn-lt"/>
                <a:ea typeface="+mn-ea"/>
                <a:cs typeface="+mn-cs"/>
              </a:rPr>
              <a:t>Does Azure permit penetration testing as a part of a security assessment?</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and as of mid-2017, you no longer need to get approval to execute these tests, but you can still notify Microsoft if you are planning to do so.</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879601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9/5/2018 11:52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1806898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328145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8632453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5" r:id="rId4"/>
    <p:sldLayoutId id="2147483686" r:id="rId5"/>
    <p:sldLayoutId id="2147483687" r:id="rId6"/>
    <p:sldLayoutId id="2147483688" r:id="rId7"/>
    <p:sldLayoutId id="2147483689" r:id="rId8"/>
    <p:sldLayoutId id="2147483690" r:id="rId9"/>
    <p:sldLayoutId id="2147483692" r:id="rId10"/>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Azure security, privacy, and compliance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Security and Compliance infographic&#10;&#10;This is an example of a generic implementation of various Azure security technologies. ">
            <a:extLst>
              <a:ext uri="{FF2B5EF4-FFF2-40B4-BE49-F238E27FC236}">
                <a16:creationId xmlns:a16="http://schemas.microsoft.com/office/drawing/2014/main" id="{69DF4F3A-10B2-447B-BDB5-ABA77B64C0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797" y="1312441"/>
            <a:ext cx="9116726" cy="5121490"/>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256467491"/>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(15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011598"/>
          </a:xfrm>
        </p:spPr>
        <p:txBody>
          <a:bodyPr>
            <a:normAutofit/>
          </a:bodyPr>
          <a:lstStyle/>
          <a:p>
            <a:r>
              <a:rPr lang="en-US" sz="3600" dirty="0"/>
              <a:t>Jack Tradewinds, CIO of Contoso Insurance</a:t>
            </a:r>
          </a:p>
          <a:p>
            <a:r>
              <a:rPr lang="en-US" sz="3600" dirty="0"/>
              <a:t>The primary audience is business decision makers and technology decision makers.</a:t>
            </a:r>
          </a:p>
          <a:p>
            <a:r>
              <a:rPr lang="en-US" sz="3600" dirty="0"/>
              <a:t>Usually, we talk to the Infrastructure Managers who report to the CIOs, or to application sponsors (like a VP LOB, CMO) or to those that represent the Business Unit IT or developers that report to application sponsors.</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High-level network architecture&#10;&#10;On the left, an Admin icon and an Agent icon point at an internet icon, which points at a box in the middle. In this box are three smaller boxes (WEB-1, PAW-1, and DB-1) that are interconnected with icons for Azure SQL, a DNS server, and an icon of a key on a green circle. The big box in the middle points to four different sites labeled Site 1–4.">
            <a:extLst>
              <a:ext uri="{FF2B5EF4-FFF2-40B4-BE49-F238E27FC236}">
                <a16:creationId xmlns:a16="http://schemas.microsoft.com/office/drawing/2014/main" id="{71E7AC26-E3C5-459E-8429-B19545E57CE8}"/>
              </a:ext>
            </a:extLst>
          </p:cNvPr>
          <p:cNvPicPr>
            <a:picLocks noChangeAspect="1"/>
          </p:cNvPicPr>
          <p:nvPr/>
        </p:nvPicPr>
        <p:blipFill>
          <a:blip r:embed="rId3"/>
          <a:stretch>
            <a:fillRect/>
          </a:stretch>
        </p:blipFill>
        <p:spPr>
          <a:xfrm>
            <a:off x="1162050" y="1189176"/>
            <a:ext cx="9515475" cy="5352454"/>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High-level auditing and compliance&#10;&#10;On the left, Admin, DPO, and SIEM icons point at other icons and icons inside another large box. Inside the box are various icons and three smaller boxes with similarly clustered icons: WEB, DB, and Main; DB, Web, and PAW; and DB, Web, and Main.">
            <a:extLst>
              <a:ext uri="{FF2B5EF4-FFF2-40B4-BE49-F238E27FC236}">
                <a16:creationId xmlns:a16="http://schemas.microsoft.com/office/drawing/2014/main" id="{6F6E4702-6FF9-4CE0-A6F0-A3DCA0B4B317}"/>
              </a:ext>
            </a:extLst>
          </p:cNvPr>
          <p:cNvPicPr>
            <a:picLocks noChangeAspect="1"/>
          </p:cNvPicPr>
          <p:nvPr/>
        </p:nvPicPr>
        <p:blipFill>
          <a:blip r:embed="rId3"/>
          <a:stretch>
            <a:fillRect/>
          </a:stretch>
        </p:blipFill>
        <p:spPr>
          <a:xfrm>
            <a:off x="1143000" y="1285874"/>
            <a:ext cx="8924925" cy="5020271"/>
          </a:xfrm>
          <a:prstGeom prst="rect">
            <a:avLst/>
          </a:prstGeom>
        </p:spPr>
      </p:pic>
    </p:spTree>
    <p:extLst>
      <p:ext uri="{BB962C8B-B14F-4D97-AF65-F5344CB8AC3E}">
        <p14:creationId xmlns:p14="http://schemas.microsoft.com/office/powerpoint/2010/main" val="1878876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59248"/>
          </a:xfrm>
        </p:spPr>
        <p:txBody>
          <a:bodyPr>
            <a:normAutofit fontScale="92500"/>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Topology Notes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VMs for their corporate and data collection websites.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Multi-factor auth. for all admins, PAW workstations for Azure access with Application Compliance Monitoring.</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IAM to lock down specific resources.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Virtual Networking with NSGs to segregate network traffic.</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Where available Azure Express Route to ensure connectivity.</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Site-to-Site and Point-to-Site VPNs for other office locations.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1397594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59248"/>
          </a:xfrm>
        </p:spPr>
        <p:txBody>
          <a:bodyPr>
            <a:normAutofit/>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Topology Notes</a:t>
            </a:r>
          </a:p>
          <a:p>
            <a:pPr marL="737378" lvl="1" indent="-280178"/>
            <a:r>
              <a:rPr lang="en-US" sz="3600" dirty="0">
                <a:solidFill>
                  <a:schemeClr val="tx1"/>
                </a:solidFill>
                <a:latin typeface="Segoe UI Semilight" panose="020B0402040204020203" pitchFamily="34" charset="0"/>
                <a:cs typeface="Segoe UI Semilight" panose="020B0402040204020203" pitchFamily="34" charset="0"/>
              </a:rPr>
              <a:t>Azure Security Center (JIT Access, Custom Alerts)</a:t>
            </a:r>
          </a:p>
          <a:p>
            <a:pPr marL="737378" lvl="1" indent="-280178"/>
            <a:r>
              <a:rPr lang="en-US" sz="3600" dirty="0">
                <a:solidFill>
                  <a:schemeClr val="tx1"/>
                </a:solidFill>
                <a:latin typeface="Segoe UI Semilight" panose="020B0402040204020203" pitchFamily="34" charset="0"/>
                <a:cs typeface="Segoe UI Semilight" panose="020B0402040204020203" pitchFamily="34" charset="0"/>
              </a:rPr>
              <a:t>Azure Monitor and Log Analytics with Power BI integration for compliance reporting.</a:t>
            </a:r>
          </a:p>
          <a:p>
            <a:pPr marL="737378" lvl="1" indent="-280178"/>
            <a:r>
              <a:rPr lang="en-US" sz="3592" dirty="0">
                <a:solidFill>
                  <a:schemeClr val="tx1"/>
                </a:solidFill>
                <a:latin typeface="Segoe UI Semilight" panose="020B0402040204020203" pitchFamily="34" charset="0"/>
                <a:cs typeface="Segoe UI Semilight" panose="020B0402040204020203" pitchFamily="34" charset="0"/>
              </a:rPr>
              <a:t>Azure SQL for databases with TDE, Data Masking, encryption at rest and NSGs for restricted access.</a:t>
            </a:r>
          </a:p>
          <a:p>
            <a:pPr marL="737378" lvl="1" indent="-280178"/>
            <a:r>
              <a:rPr lang="en-US" sz="3592" dirty="0">
                <a:solidFill>
                  <a:schemeClr val="tx1"/>
                </a:solidFill>
                <a:latin typeface="Segoe UI Semilight" panose="020B0402040204020203" pitchFamily="34" charset="0"/>
                <a:cs typeface="Segoe UI Semilight" panose="020B0402040204020203" pitchFamily="34" charset="0"/>
              </a:rPr>
              <a:t>Web applications with Azure Key Vault integration for connection strings.</a:t>
            </a: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174104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59248"/>
          </a:xfrm>
        </p:spPr>
        <p:txBody>
          <a:bodyPr>
            <a:normAutofit/>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Data sovereignty</a:t>
            </a:r>
          </a:p>
          <a:p>
            <a:pPr marL="737378" lvl="1" indent="-280178"/>
            <a:r>
              <a:rPr lang="en-US" sz="3600" dirty="0">
                <a:solidFill>
                  <a:schemeClr val="tx1"/>
                </a:solidFill>
                <a:latin typeface="Segoe UI Semilight" panose="020B0402040204020203" pitchFamily="34" charset="0"/>
                <a:cs typeface="Segoe UI Semilight" panose="020B0402040204020203" pitchFamily="34" charset="0"/>
              </a:rPr>
              <a:t>Contoso to continue operation with regional offices for its data, migrating to Azure those offices (particularly those in the US and the EU) whose regional privacy laws can be satisfied by Azure.</a:t>
            </a:r>
          </a:p>
          <a:p>
            <a:endParaRPr lang="en-US" sz="3600" dirty="0">
              <a:solidFill>
                <a:schemeClr val="tx1"/>
              </a:solidFill>
              <a:latin typeface="Segoe UI Semilight" panose="020B0402040204020203" pitchFamily="34" charset="0"/>
              <a:cs typeface="Segoe UI Semilight" panose="020B0402040204020203" pitchFamily="34" charset="0"/>
            </a:endParaRPr>
          </a:p>
          <a:p>
            <a:endParaRPr lang="en-US" sz="4000" dirty="0">
              <a:solidFill>
                <a:schemeClr val="tx1"/>
              </a:solidFill>
              <a:latin typeface="Segoe UI Semilight" panose="020B0402040204020203" pitchFamily="34" charset="0"/>
              <a:cs typeface="Segoe UI Semilight" panose="020B0402040204020203" pitchFamily="34" charset="0"/>
            </a:endParaRPr>
          </a:p>
          <a:p>
            <a:pPr marL="737378" lvl="1" indent="-280178"/>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669517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331671"/>
            <a:ext cx="11451665" cy="3311676"/>
          </a:xfrm>
          <a:prstGeom prst="rect">
            <a:avLst/>
          </a:prstGeom>
          <a:noFill/>
        </p:spPr>
        <p:txBody>
          <a:bodyPr wrap="square" lIns="182880" tIns="146304" rIns="182880" bIns="146304" rtlCol="0">
            <a:spAutoFit/>
          </a:bodyPr>
          <a:lstStyle/>
          <a:p>
            <a:r>
              <a:rPr lang="en-US" sz="2800" dirty="0"/>
              <a:t>In this whiteboard design session, you will work with a group to design an end-to-end solution that leverages many of Microsoft Azure’s security features.</a:t>
            </a:r>
          </a:p>
          <a:p>
            <a:endParaRPr lang="en-US" sz="2800" dirty="0"/>
          </a:p>
          <a:p>
            <a:r>
              <a:rPr lang="en-US" sz="2800" dirty="0"/>
              <a:t>At the end of this session, you will be better able to design and recommend solutions that help organizations properly secure their cloud-based applications while protecting their sensitive data.</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objections handling</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a:bodyPr>
          <a:lstStyle/>
          <a:p>
            <a:pPr lvl="0" fontAlgn="base"/>
            <a:r>
              <a:rPr lang="en-US" sz="3600" dirty="0"/>
              <a:t>Can Azure support the lift and shift of their web and database applications?</a:t>
            </a:r>
          </a:p>
          <a:p>
            <a:pPr lvl="0" fontAlgn="base"/>
            <a:r>
              <a:rPr lang="en-US" sz="3600" dirty="0"/>
              <a:t>Admins are worried that they won’t have the bandwidth to perform deployments of the corporate website and other supporting web applications.</a:t>
            </a:r>
          </a:p>
          <a:p>
            <a:pPr lvl="0" fontAlgn="base"/>
            <a:r>
              <a:rPr lang="en-US" sz="3600" dirty="0"/>
              <a:t>Can Azure help contain costs for minimally used costly production and development resources?</a:t>
            </a:r>
          </a:p>
          <a:p>
            <a:pPr lvl="0" fontAlgn="base"/>
            <a:r>
              <a:rPr lang="en-US" sz="3600" dirty="0"/>
              <a:t>Does Azure support the ability to allow VPN connections </a:t>
            </a:r>
            <a:br>
              <a:rPr lang="en-US" sz="3600" dirty="0"/>
            </a:br>
            <a:r>
              <a:rPr lang="en-US" sz="3600" dirty="0"/>
              <a:t>to specific resources?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02950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objections handling</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a:bodyPr>
          <a:lstStyle/>
          <a:p>
            <a:pPr lvl="0" fontAlgn="base"/>
            <a:r>
              <a:rPr lang="en-US" sz="3600" dirty="0"/>
              <a:t>Can Microsoft employees or government entities access our data?</a:t>
            </a:r>
          </a:p>
          <a:p>
            <a:pPr lvl="0" fontAlgn="base"/>
            <a:r>
              <a:rPr lang="en-US" sz="3600" dirty="0"/>
              <a:t>How does Azure protect against threats?</a:t>
            </a:r>
          </a:p>
          <a:p>
            <a:pPr lvl="0" fontAlgn="base"/>
            <a:r>
              <a:rPr lang="en-US" sz="3600" dirty="0"/>
              <a:t>Does Azure allow enough granular RBAC control to meet our least privilege needs?</a:t>
            </a:r>
          </a:p>
          <a:p>
            <a:pPr lvl="0" fontAlgn="base"/>
            <a:r>
              <a:rPr lang="en-US" sz="3600" dirty="0"/>
              <a:t>Is Azure virtual networking flexible enough to meet our requirements?</a:t>
            </a:r>
            <a:endParaRPr lang="en-US" sz="1800" dirty="0">
              <a:solidFill>
                <a:schemeClr val="tx1"/>
              </a:solidFill>
            </a:endParaRPr>
          </a:p>
        </p:txBody>
      </p:sp>
    </p:spTree>
    <p:extLst>
      <p:ext uri="{BB962C8B-B14F-4D97-AF65-F5344CB8AC3E}">
        <p14:creationId xmlns:p14="http://schemas.microsoft.com/office/powerpoint/2010/main" val="1372124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fontScale="92500"/>
          </a:bodyPr>
          <a:lstStyle/>
          <a:p>
            <a:pPr lvl="0" fontAlgn="base"/>
            <a:r>
              <a:rPr lang="en-US" sz="3600" dirty="0"/>
              <a:t>Can Azure supplement on-premises and 3</a:t>
            </a:r>
            <a:r>
              <a:rPr lang="en-US" sz="3600" baseline="30000" dirty="0"/>
              <a:t>rd</a:t>
            </a:r>
            <a:r>
              <a:rPr lang="en-US" sz="3600" dirty="0"/>
              <a:t> party SIEM systems for auditing and compliance tasks?</a:t>
            </a:r>
          </a:p>
          <a:p>
            <a:pPr lvl="0" fontAlgn="base"/>
            <a:r>
              <a:rPr lang="en-US" sz="3600" dirty="0"/>
              <a:t>What certifications does Azure have and can Azure hosted applications meet the US and European compliance goals?</a:t>
            </a:r>
          </a:p>
          <a:p>
            <a:pPr lvl="0" fontAlgn="base"/>
            <a:r>
              <a:rPr lang="en-US" sz="3600" dirty="0"/>
              <a:t>Is Azure flexible enough to support data sovereignty needs and issues like those referenced in GDPR articles?</a:t>
            </a:r>
          </a:p>
          <a:p>
            <a:pPr lvl="0" fontAlgn="base"/>
            <a:r>
              <a:rPr lang="en-US" sz="3600" dirty="0"/>
              <a:t>How can we ensure continued SOC 1 and SOC 2 compliance?</a:t>
            </a:r>
          </a:p>
          <a:p>
            <a:pPr lvl="0" fontAlgn="base"/>
            <a:r>
              <a:rPr lang="en-US" sz="3600" dirty="0"/>
              <a:t>Does Azure permit penetration testing as a part of a security assessment?</a:t>
            </a:r>
          </a:p>
        </p:txBody>
      </p:sp>
    </p:spTree>
    <p:extLst>
      <p:ext uri="{BB962C8B-B14F-4D97-AF65-F5344CB8AC3E}">
        <p14:creationId xmlns:p14="http://schemas.microsoft.com/office/powerpoint/2010/main" val="2971863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3574552"/>
          </a:xfrm>
        </p:spPr>
        <p:txBody>
          <a:bodyPr>
            <a:normAutofit fontScale="92500"/>
          </a:bodyPr>
          <a:lstStyle/>
          <a:p>
            <a:pPr marL="0" indent="0">
              <a:buNone/>
            </a:pPr>
            <a:r>
              <a:rPr lang="en-US" sz="3900" dirty="0">
                <a:solidFill>
                  <a:schemeClr val="tx1"/>
                </a:solidFill>
              </a:rPr>
              <a:t>“We are moving into the secure digital world with Azure, helping our agents ensure the security and protection of client personal information and protecting them from the unpredictable and unforeseen events of life.”</a:t>
            </a:r>
          </a:p>
          <a:p>
            <a:pPr marL="0" indent="0">
              <a:buNone/>
            </a:pPr>
            <a:endParaRPr lang="en-US" sz="3900" dirty="0">
              <a:solidFill>
                <a:schemeClr val="tx1"/>
              </a:solidFill>
            </a:endParaRPr>
          </a:p>
          <a:p>
            <a:pPr marL="0" indent="0" algn="r">
              <a:buNone/>
            </a:pPr>
            <a:r>
              <a:rPr lang="en-US" sz="3900" dirty="0">
                <a:solidFill>
                  <a:schemeClr val="tx1"/>
                </a:solidFill>
              </a:rPr>
              <a:t>- Jack Tradewinds, CIO of Contoso Insurance</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887773"/>
          </a:xfrm>
        </p:spPr>
        <p:txBody>
          <a:bodyPr>
            <a:normAutofit/>
          </a:bodyPr>
          <a:lstStyle/>
          <a:p>
            <a:r>
              <a:rPr lang="en-US" sz="3600" dirty="0"/>
              <a:t>Contoso is a multinational insurance corporation, headquartered in the United States that provides insurance solutions worldwide.</a:t>
            </a:r>
            <a:endParaRPr lang="en-US" sz="3768" dirty="0">
              <a:solidFill>
                <a:schemeClr val="tx1"/>
              </a:solidFill>
              <a:latin typeface="Segoe UI Semilight" panose="020B0402040204020203" pitchFamily="34" charset="0"/>
              <a:cs typeface="Segoe UI Semilight" panose="020B0402040204020203" pitchFamily="34" charset="0"/>
            </a:endParaRPr>
          </a:p>
          <a:p>
            <a:r>
              <a:rPr lang="en-US" sz="3600" dirty="0"/>
              <a:t>Agents and employees access on-premises web applications via mobile and browser access to query customer policy information over the internet and VPN.</a:t>
            </a:r>
          </a:p>
          <a:p>
            <a:r>
              <a:rPr lang="en-US" sz="3600" dirty="0"/>
              <a:t>Admins utilize both corporate and personal machines to perform their daily duties.</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887773"/>
          </a:xfrm>
        </p:spPr>
        <p:txBody>
          <a:bodyPr>
            <a:normAutofit fontScale="92500" lnSpcReduction="10000"/>
          </a:bodyPr>
          <a:lstStyle/>
          <a:p>
            <a:pPr>
              <a:spcAft>
                <a:spcPts val="882"/>
              </a:spcAft>
            </a:pPr>
            <a:r>
              <a:rPr lang="en-US" sz="3600" dirty="0"/>
              <a:t>Contoso currently hosts their systems at colocations facilities within each geopolitical region and manage all IT operations for the system.</a:t>
            </a:r>
          </a:p>
          <a:p>
            <a:r>
              <a:rPr lang="en-US" sz="3600" dirty="0"/>
              <a:t>Exploring a move to Microsoft Azure to simplify some of the operations management overhead and associated costs across both U.S. and European data centers.</a:t>
            </a:r>
          </a:p>
          <a:p>
            <a:r>
              <a:rPr lang="en-US" sz="3600" dirty="0"/>
              <a:t>Concerns about regional issues of data sovereignty for sensitive data within the context of the GDPR.</a:t>
            </a:r>
          </a:p>
          <a:p>
            <a:r>
              <a:rPr lang="en-US" sz="3700" dirty="0"/>
              <a:t>Concerns about maintaining their SOC 2 certification and HIPAA compliance.</a:t>
            </a:r>
          </a:p>
        </p:txBody>
      </p:sp>
    </p:spTree>
    <p:extLst>
      <p:ext uri="{BB962C8B-B14F-4D97-AF65-F5344CB8AC3E}">
        <p14:creationId xmlns:p14="http://schemas.microsoft.com/office/powerpoint/2010/main" val="499044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325923"/>
          </a:xfrm>
        </p:spPr>
        <p:txBody>
          <a:bodyPr>
            <a:normAutofit lnSpcReduction="10000"/>
          </a:bodyPr>
          <a:lstStyle/>
          <a:p>
            <a:pPr>
              <a:spcAft>
                <a:spcPts val="882"/>
              </a:spcAft>
            </a:pPr>
            <a:r>
              <a:rPr lang="en-US" sz="3600" dirty="0"/>
              <a:t>Migrate corporate and agent web applications, databases.</a:t>
            </a:r>
          </a:p>
          <a:p>
            <a:pPr>
              <a:spcAft>
                <a:spcPts val="882"/>
              </a:spcAft>
            </a:pPr>
            <a:r>
              <a:rPr lang="en-US" sz="3600" dirty="0"/>
              <a:t>Assure data privacy and protection across all  aspects of the system; in transit and at rest.</a:t>
            </a:r>
          </a:p>
          <a:p>
            <a:r>
              <a:rPr lang="en-US" sz="3600" dirty="0"/>
              <a:t>Address issues of data sovereignty with respect to the location of sensitive data.</a:t>
            </a:r>
          </a:p>
          <a:p>
            <a:r>
              <a:rPr lang="en-US" sz="3600" dirty="0"/>
              <a:t>Increase isolation between corporate and Internet-facing system components.</a:t>
            </a:r>
          </a:p>
          <a:p>
            <a:r>
              <a:rPr lang="en-US" sz="3600" dirty="0"/>
              <a:t>Limit access to the corporate site to users on the Contoso domain, and continue to support VPN access.</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a:bodyPr>
          <a:lstStyle/>
          <a:p>
            <a:pPr lvl="0" fontAlgn="base"/>
            <a:r>
              <a:rPr lang="en-US" sz="3600" dirty="0"/>
              <a:t>Can Azure support the lift and shift of their web and database applications?</a:t>
            </a:r>
          </a:p>
          <a:p>
            <a:pPr lvl="0" fontAlgn="base"/>
            <a:r>
              <a:rPr lang="en-US" sz="3600" dirty="0"/>
              <a:t>Admins are worried that they won’t have the bandwidth to perform deployments of the corporate website and other supporting web applications.</a:t>
            </a:r>
          </a:p>
          <a:p>
            <a:pPr lvl="0" fontAlgn="base"/>
            <a:r>
              <a:rPr lang="en-US" sz="3600" dirty="0"/>
              <a:t>Can Azure help contain costs for minimally used costly production and development resources?</a:t>
            </a:r>
          </a:p>
          <a:p>
            <a:pPr lvl="0" fontAlgn="base"/>
            <a:r>
              <a:rPr lang="en-US" sz="3600" dirty="0"/>
              <a:t>Does Azure support the ability to allow VPN connections to specific resources?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a:bodyPr>
          <a:lstStyle/>
          <a:p>
            <a:pPr lvl="0" fontAlgn="base"/>
            <a:r>
              <a:rPr lang="en-US" sz="3600" dirty="0"/>
              <a:t>Can Microsoft employees or government entities access our data?</a:t>
            </a:r>
            <a:endParaRPr lang="en-US" sz="3500" dirty="0"/>
          </a:p>
          <a:p>
            <a:pPr lvl="0" fontAlgn="base"/>
            <a:r>
              <a:rPr lang="en-US" sz="3600" dirty="0"/>
              <a:t>How does Azure protect against threats?</a:t>
            </a:r>
          </a:p>
          <a:p>
            <a:pPr lvl="0" fontAlgn="base"/>
            <a:r>
              <a:rPr lang="en-US" sz="3600" dirty="0"/>
              <a:t>Does Azure allow enough granular role-based access control (RBAC) to meet our least privilege needs?</a:t>
            </a:r>
          </a:p>
          <a:p>
            <a:pPr lvl="0" fontAlgn="base"/>
            <a:r>
              <a:rPr lang="en-US" sz="3600" dirty="0"/>
              <a:t>Is Azure virtual networking flexible enough to meet our requirements?</a:t>
            </a:r>
            <a:endParaRPr lang="en-US" sz="1800" dirty="0">
              <a:solidFill>
                <a:schemeClr val="tx1"/>
              </a:solidFill>
            </a:endParaRPr>
          </a:p>
        </p:txBody>
      </p:sp>
    </p:spTree>
    <p:extLst>
      <p:ext uri="{BB962C8B-B14F-4D97-AF65-F5344CB8AC3E}">
        <p14:creationId xmlns:p14="http://schemas.microsoft.com/office/powerpoint/2010/main" val="3593310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fontScale="92500"/>
          </a:bodyPr>
          <a:lstStyle/>
          <a:p>
            <a:pPr lvl="0" fontAlgn="base"/>
            <a:r>
              <a:rPr lang="en-US" sz="3600" dirty="0"/>
              <a:t>Can Azure supplement on-premises and 3</a:t>
            </a:r>
            <a:r>
              <a:rPr lang="en-US" sz="3600" baseline="30000" dirty="0"/>
              <a:t>rd</a:t>
            </a:r>
            <a:r>
              <a:rPr lang="en-US" sz="3600" dirty="0"/>
              <a:t> party SIEM systems for auditing and compliance tasks?</a:t>
            </a:r>
          </a:p>
          <a:p>
            <a:pPr lvl="0" fontAlgn="base"/>
            <a:r>
              <a:rPr lang="en-US" sz="3600" dirty="0"/>
              <a:t>What certifications does Azure have and can Azure hosted applications meet the US and European compliance goals?</a:t>
            </a:r>
          </a:p>
          <a:p>
            <a:pPr lvl="0" fontAlgn="base"/>
            <a:r>
              <a:rPr lang="en-US" sz="3600" dirty="0"/>
              <a:t>Is Azure flexible enough to support data sovereignty needs and issues like those referenced in GDPR articles?</a:t>
            </a:r>
          </a:p>
          <a:p>
            <a:pPr lvl="0" fontAlgn="base"/>
            <a:r>
              <a:rPr lang="en-US" sz="3600" dirty="0"/>
              <a:t>How can we ensure continued SOC 1 and SOC 2 compliance?</a:t>
            </a:r>
          </a:p>
          <a:p>
            <a:pPr lvl="0" fontAlgn="base"/>
            <a:r>
              <a:rPr lang="en-US" sz="3600" dirty="0"/>
              <a:t>Does Azure permit penetration testing as a part of a security assessment?</a:t>
            </a:r>
          </a:p>
        </p:txBody>
      </p:sp>
    </p:spTree>
    <p:extLst>
      <p:ext uri="{BB962C8B-B14F-4D97-AF65-F5344CB8AC3E}">
        <p14:creationId xmlns:p14="http://schemas.microsoft.com/office/powerpoint/2010/main" val="127943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48A0C0-DC97-4384-A030-1862D9120D4E}">
  <ds:schemaRefs>
    <ds:schemaRef ds:uri="http://schemas.microsoft.com/sharepoint/v3/contenttype/forms"/>
  </ds:schemaRefs>
</ds:datastoreItem>
</file>

<file path=customXml/itemProps2.xml><?xml version="1.0" encoding="utf-8"?>
<ds:datastoreItem xmlns:ds="http://schemas.openxmlformats.org/officeDocument/2006/customXml" ds:itemID="{CE655EA9-4351-4C51-BD9A-4F8469CD6ADD}">
  <ds:schemaRefs>
    <ds:schemaRef ds:uri="2023ac63-7b75-4916-a9ee-591457758eee"/>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d9c797ad-d7c3-4982-82b7-81352a75e4a5"/>
    <ds:schemaRef ds:uri="http://www.w3.org/XML/1998/namespace"/>
    <ds:schemaRef ds:uri="http://purl.org/dc/dcmitype/"/>
  </ds:schemaRefs>
</ds:datastoreItem>
</file>

<file path=customXml/itemProps3.xml><?xml version="1.0" encoding="utf-8"?>
<ds:datastoreItem xmlns:ds="http://schemas.openxmlformats.org/officeDocument/2006/customXml" ds:itemID="{073ED2AD-E7AD-4156-9686-5BAF016490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2982</Words>
  <Application>Microsoft Office PowerPoint</Application>
  <PresentationFormat>Widescreen</PresentationFormat>
  <Paragraphs>226</Paragraphs>
  <Slides>24</Slides>
  <Notes>24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Consolas</vt:lpstr>
      <vt:lpstr>Segoe UI</vt:lpstr>
      <vt:lpstr>Segoe UI Light</vt:lpstr>
      <vt:lpstr>Segoe UI Semilight</vt:lpstr>
      <vt:lpstr>Wingdings</vt:lpstr>
      <vt:lpstr>2_Server and Cloud 2013</vt:lpstr>
      <vt:lpstr>C+E Readiness Template</vt:lpstr>
      <vt:lpstr>Azure security, privacy, and compliance</vt:lpstr>
      <vt:lpstr>Abstract and learning objectives</vt:lpstr>
      <vt:lpstr>Step 1: Review the customer case study</vt:lpstr>
      <vt:lpstr>Customer situation </vt:lpstr>
      <vt:lpstr>Customer situation </vt:lpstr>
      <vt:lpstr>Customer needs </vt:lpstr>
      <vt:lpstr>Customer objections </vt:lpstr>
      <vt:lpstr>Customer objections </vt:lpstr>
      <vt:lpstr>Customer objections </vt:lpstr>
      <vt:lpstr>Common scenarios </vt:lpstr>
      <vt:lpstr>Step 2: Design the solution</vt:lpstr>
      <vt:lpstr>Step 3: Present the solution</vt:lpstr>
      <vt:lpstr>Wrap-up</vt:lpstr>
      <vt:lpstr>Preferred target audience </vt:lpstr>
      <vt:lpstr>Preferred solution </vt:lpstr>
      <vt:lpstr>Preferred solution </vt:lpstr>
      <vt:lpstr>Preferred solution </vt:lpstr>
      <vt:lpstr>Preferred solution </vt:lpstr>
      <vt:lpstr>Preferred solution </vt:lpstr>
      <vt:lpstr>Preferred objections handling</vt:lpstr>
      <vt:lpstr>Preferred objections handling</vt:lpstr>
      <vt:lpstr>Preferred objections handling </vt:lpstr>
      <vt:lpstr>Customer quote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2018-02-28T18:13:55Z</dcterms:created>
  <dcterms:modified xsi:type="dcterms:W3CDTF">2018-09-05T19:03:13Z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v-emsael@microsoft.com</vt:lpwstr>
  </property>
  <property fmtid="{D5CDD505-2E9C-101B-9397-08002B2CF9AE}" pid="6" name="MSIP_Label_f42aa342-8706-4288-bd11-ebb85995028c_SetDate">
    <vt:lpwstr>2018-06-26T03:25:36.6591847Z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