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9"/>
  </p:notesMasterIdLst>
  <p:sldIdLst>
    <p:sldId id="286" r:id="rId5"/>
    <p:sldId id="287" r:id="rId6"/>
    <p:sldId id="262" r:id="rId7"/>
    <p:sldId id="263" r:id="rId8"/>
    <p:sldId id="296" r:id="rId9"/>
    <p:sldId id="265" r:id="rId10"/>
    <p:sldId id="297" r:id="rId11"/>
    <p:sldId id="266" r:id="rId12"/>
    <p:sldId id="267" r:id="rId13"/>
    <p:sldId id="268" r:id="rId14"/>
    <p:sldId id="288" r:id="rId15"/>
    <p:sldId id="289" r:id="rId16"/>
    <p:sldId id="300" r:id="rId17"/>
    <p:sldId id="271" r:id="rId18"/>
    <p:sldId id="272" r:id="rId19"/>
    <p:sldId id="269" r:id="rId20"/>
    <p:sldId id="299" r:id="rId21"/>
    <p:sldId id="298" r:id="rId22"/>
    <p:sldId id="270" r:id="rId23"/>
    <p:sldId id="273" r:id="rId24"/>
    <p:sldId id="301" r:id="rId25"/>
    <p:sldId id="302" r:id="rId26"/>
    <p:sldId id="303" r:id="rId27"/>
    <p:sldId id="274" r:id="rId28"/>
    <p:sldId id="275" r:id="rId29"/>
    <p:sldId id="304" r:id="rId30"/>
    <p:sldId id="276" r:id="rId31"/>
    <p:sldId id="277" r:id="rId32"/>
    <p:sldId id="305" r:id="rId33"/>
    <p:sldId id="306" r:id="rId34"/>
    <p:sldId id="307" r:id="rId35"/>
    <p:sldId id="309" r:id="rId36"/>
    <p:sldId id="310" r:id="rId37"/>
    <p:sldId id="311" r:id="rId38"/>
    <p:sldId id="312" r:id="rId39"/>
    <p:sldId id="285" r:id="rId40"/>
    <p:sldId id="313" r:id="rId41"/>
    <p:sldId id="291" r:id="rId42"/>
    <p:sldId id="292" r:id="rId43"/>
    <p:sldId id="314" r:id="rId44"/>
    <p:sldId id="315" r:id="rId45"/>
    <p:sldId id="293" r:id="rId46"/>
    <p:sldId id="294" r:id="rId47"/>
    <p:sldId id="29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75"/>
  </p:normalViewPr>
  <p:slideViewPr>
    <p:cSldViewPr snapToGrid="0" snapToObjects="1">
      <p:cViewPr varScale="1">
        <p:scale>
          <a:sx n="80" d="100"/>
          <a:sy n="80" d="100"/>
        </p:scale>
        <p:origin x="1378" y="4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E8645-8198-4569-B0BB-E0A9F6A661DE}" type="datetimeFigureOut">
              <a:rPr lang="en-GB" smtClean="0"/>
              <a:t>24/01/2024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40CB5-E4E8-45BB-8C09-F85865284EA4}" type="slidenum">
              <a:rPr lang="en-GB" smtClean="0"/>
              <a:t>‹#›</a:t>
            </a:fld>
            <a:endParaRPr lang="en-GB"/>
          </a:p>
        </p:txBody>
      </p:sp>
    </p:spTree>
    <p:extLst>
      <p:ext uri="{BB962C8B-B14F-4D97-AF65-F5344CB8AC3E}">
        <p14:creationId xmlns:p14="http://schemas.microsoft.com/office/powerpoint/2010/main" val="201040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4182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4E9AEE9-BA45-4DD2-9F17-FE02D3E4DC2C}" type="slidenum">
              <a:rPr lang="en-GB" smtClean="0"/>
              <a:pPr>
                <a:defRPr/>
              </a:pPr>
              <a:t>11</a:t>
            </a:fld>
            <a:endParaRPr lang="en-GB"/>
          </a:p>
        </p:txBody>
      </p:sp>
    </p:spTree>
    <p:extLst>
      <p:ext uri="{BB962C8B-B14F-4D97-AF65-F5344CB8AC3E}">
        <p14:creationId xmlns:p14="http://schemas.microsoft.com/office/powerpoint/2010/main" val="25379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4E9AEE9-BA45-4DD2-9F17-FE02D3E4DC2C}" type="slidenum">
              <a:rPr lang="en-GB" smtClean="0"/>
              <a:pPr>
                <a:defRPr/>
              </a:pPr>
              <a:t>12</a:t>
            </a:fld>
            <a:endParaRPr lang="en-GB"/>
          </a:p>
        </p:txBody>
      </p:sp>
    </p:spTree>
    <p:extLst>
      <p:ext uri="{BB962C8B-B14F-4D97-AF65-F5344CB8AC3E}">
        <p14:creationId xmlns:p14="http://schemas.microsoft.com/office/powerpoint/2010/main" val="604549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2134"/>
            <a:ext cx="7772400" cy="739095"/>
          </a:xfrm>
        </p:spPr>
        <p:txBody>
          <a:bodyPr anchor="b"/>
          <a:lstStyle>
            <a:lvl1pPr algn="ctr">
              <a:defRPr sz="4000"/>
            </a:lvl1pPr>
          </a:lstStyle>
          <a:p>
            <a:r>
              <a:rPr lang="en-US" dirty="0" smtClean="0"/>
              <a:t>Click to edit Master 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833" b="6413"/>
          <a:stretch/>
        </p:blipFill>
        <p:spPr>
          <a:xfrm>
            <a:off x="0" y="6174015"/>
            <a:ext cx="9144000" cy="390071"/>
          </a:xfrm>
          <a:prstGeom prst="rect">
            <a:avLst/>
          </a:prstGeom>
        </p:spPr>
      </p:pic>
      <p:sp>
        <p:nvSpPr>
          <p:cNvPr id="11" name="Content Placeholder 10"/>
          <p:cNvSpPr>
            <a:spLocks noGrp="1"/>
          </p:cNvSpPr>
          <p:nvPr>
            <p:ph sz="quarter" idx="10"/>
          </p:nvPr>
        </p:nvSpPr>
        <p:spPr>
          <a:xfrm>
            <a:off x="685800" y="1501775"/>
            <a:ext cx="7772400" cy="432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833" b="6413"/>
          <a:stretch/>
        </p:blipFill>
        <p:spPr>
          <a:xfrm>
            <a:off x="0" y="6174015"/>
            <a:ext cx="9144000" cy="39007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9906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833" b="6413"/>
          <a:stretch/>
        </p:blipFill>
        <p:spPr>
          <a:xfrm>
            <a:off x="0" y="6174015"/>
            <a:ext cx="9144000" cy="39007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solidFill>
                  <a:prstClr val="black">
                    <a:tint val="75000"/>
                  </a:prstClr>
                </a:solidFill>
              </a:rPr>
              <a:pPr/>
              <a:t>1/24/2024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5A691-C772-F84D-8094-DBDF7D3A6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35493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399" y="4550229"/>
            <a:ext cx="5040087" cy="859971"/>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42930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pdhBUYk7Kk&amp;t=1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52550" y="5617443"/>
            <a:ext cx="6400800" cy="697632"/>
          </a:xfrm>
        </p:spPr>
        <p:txBody>
          <a:bodyPr/>
          <a:lstStyle/>
          <a:p>
            <a:r>
              <a:rPr lang="en-GB" sz="2800" b="1" dirty="0">
                <a:ln w="22225">
                  <a:solidFill>
                    <a:schemeClr val="tx1">
                      <a:lumMod val="50000"/>
                      <a:lumOff val="50000"/>
                    </a:schemeClr>
                  </a:solidFill>
                  <a:prstDash val="solid"/>
                </a:ln>
                <a:solidFill>
                  <a:schemeClr val="bg1"/>
                </a:solidFill>
              </a:rPr>
              <a:t> </a:t>
            </a:r>
            <a:r>
              <a:rPr lang="en-GB" sz="2800" b="1" dirty="0" smtClean="0">
                <a:ln w="22225">
                  <a:solidFill>
                    <a:schemeClr val="tx1">
                      <a:lumMod val="50000"/>
                      <a:lumOff val="50000"/>
                    </a:schemeClr>
                  </a:solidFill>
                  <a:prstDash val="solid"/>
                </a:ln>
                <a:solidFill>
                  <a:schemeClr val="bg1"/>
                </a:solidFill>
              </a:rPr>
              <a:t>Entity </a:t>
            </a:r>
            <a:r>
              <a:rPr lang="en-GB" sz="2800" b="1" dirty="0">
                <a:ln w="22225">
                  <a:solidFill>
                    <a:schemeClr val="tx1">
                      <a:lumMod val="50000"/>
                      <a:lumOff val="50000"/>
                    </a:schemeClr>
                  </a:solidFill>
                  <a:prstDash val="solid"/>
                </a:ln>
                <a:solidFill>
                  <a:schemeClr val="bg1"/>
                </a:solidFill>
              </a:rPr>
              <a:t>R</a:t>
            </a:r>
            <a:r>
              <a:rPr lang="en-GB" sz="2800" b="1" dirty="0" smtClean="0">
                <a:ln w="22225">
                  <a:solidFill>
                    <a:schemeClr val="tx1">
                      <a:lumMod val="50000"/>
                      <a:lumOff val="50000"/>
                    </a:schemeClr>
                  </a:solidFill>
                  <a:prstDash val="solid"/>
                </a:ln>
                <a:solidFill>
                  <a:schemeClr val="bg1"/>
                </a:solidFill>
              </a:rPr>
              <a:t>elationship </a:t>
            </a:r>
            <a:r>
              <a:rPr lang="en-GB" sz="2800" b="1" dirty="0">
                <a:ln w="22225">
                  <a:solidFill>
                    <a:schemeClr val="tx1">
                      <a:lumMod val="50000"/>
                      <a:lumOff val="50000"/>
                    </a:schemeClr>
                  </a:solidFill>
                  <a:prstDash val="solid"/>
                </a:ln>
                <a:solidFill>
                  <a:schemeClr val="bg1"/>
                </a:solidFill>
              </a:rPr>
              <a:t>D</a:t>
            </a:r>
            <a:r>
              <a:rPr lang="en-GB" sz="2800" b="1" dirty="0" smtClean="0">
                <a:ln w="22225">
                  <a:solidFill>
                    <a:schemeClr val="tx1">
                      <a:lumMod val="50000"/>
                      <a:lumOff val="50000"/>
                    </a:schemeClr>
                  </a:solidFill>
                  <a:prstDash val="solid"/>
                </a:ln>
                <a:solidFill>
                  <a:schemeClr val="bg1"/>
                </a:solidFill>
              </a:rPr>
              <a:t>iagram</a:t>
            </a:r>
            <a:r>
              <a:rPr lang="en-GB" sz="2800" b="1" dirty="0">
                <a:ln w="22225">
                  <a:solidFill>
                    <a:schemeClr val="tx1">
                      <a:lumMod val="50000"/>
                      <a:lumOff val="50000"/>
                    </a:schemeClr>
                  </a:solidFill>
                  <a:prstDash val="solid"/>
                </a:ln>
                <a:solidFill>
                  <a:schemeClr val="bg1"/>
                </a:solidFill>
              </a:rPr>
              <a:t> (</a:t>
            </a:r>
            <a:r>
              <a:rPr lang="en-GB" sz="2800" b="1">
                <a:ln w="22225">
                  <a:solidFill>
                    <a:schemeClr val="tx1">
                      <a:lumMod val="50000"/>
                      <a:lumOff val="50000"/>
                    </a:schemeClr>
                  </a:solidFill>
                  <a:prstDash val="solid"/>
                </a:ln>
                <a:solidFill>
                  <a:schemeClr val="bg1"/>
                </a:solidFill>
              </a:rPr>
              <a:t>ERD</a:t>
            </a:r>
            <a:r>
              <a:rPr lang="en-GB" sz="2800" b="1" smtClean="0">
                <a:ln w="22225">
                  <a:solidFill>
                    <a:schemeClr val="tx1">
                      <a:lumMod val="50000"/>
                      <a:lumOff val="50000"/>
                    </a:schemeClr>
                  </a:solidFill>
                  <a:prstDash val="solid"/>
                </a:ln>
                <a:solidFill>
                  <a:schemeClr val="bg1"/>
                </a:solidFill>
              </a:rPr>
              <a:t>)</a:t>
            </a:r>
            <a:endParaRPr lang="en-GB" sz="2800" b="1" dirty="0">
              <a:ln w="22225">
                <a:solidFill>
                  <a:schemeClr val="tx1">
                    <a:lumMod val="50000"/>
                    <a:lumOff val="50000"/>
                  </a:schemeClr>
                </a:solidFill>
                <a:prstDash val="solid"/>
              </a:ln>
              <a:solidFill>
                <a:schemeClr val="bg1"/>
              </a:solidFill>
            </a:endParaRPr>
          </a:p>
        </p:txBody>
      </p:sp>
      <p:sp>
        <p:nvSpPr>
          <p:cNvPr id="3" name="Rectangle 2"/>
          <p:cNvSpPr/>
          <p:nvPr/>
        </p:nvSpPr>
        <p:spPr>
          <a:xfrm>
            <a:off x="2094838" y="4668738"/>
            <a:ext cx="5087675" cy="523220"/>
          </a:xfrm>
          <a:prstGeom prst="rect">
            <a:avLst/>
          </a:prstGeom>
        </p:spPr>
        <p:txBody>
          <a:bodyPr wrap="none">
            <a:spAutoFit/>
          </a:bodyPr>
          <a:lstStyle/>
          <a:p>
            <a:pPr algn="ctr"/>
            <a:r>
              <a:rPr lang="en-US" sz="2800" b="1" dirty="0">
                <a:solidFill>
                  <a:schemeClr val="bg1"/>
                </a:solidFill>
              </a:rPr>
              <a:t>Z02DT -  Software and Databases</a:t>
            </a:r>
            <a:endParaRPr lang="en-GB" sz="2800" b="1" dirty="0">
              <a:solidFill>
                <a:schemeClr val="bg1"/>
              </a:solidFill>
            </a:endParaRPr>
          </a:p>
        </p:txBody>
      </p:sp>
    </p:spTree>
    <p:extLst>
      <p:ext uri="{BB962C8B-B14F-4D97-AF65-F5344CB8AC3E}">
        <p14:creationId xmlns:p14="http://schemas.microsoft.com/office/powerpoint/2010/main" val="3971259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ctrTitle"/>
          </p:nvPr>
        </p:nvSpPr>
        <p:spPr>
          <a:xfrm>
            <a:off x="838200" y="533400"/>
            <a:ext cx="7772400" cy="810491"/>
          </a:xfrm>
        </p:spPr>
        <p:txBody>
          <a:bodyPr/>
          <a:lstStyle/>
          <a:p>
            <a:r>
              <a:rPr lang="en-GB" altLang="en-US" b="1" dirty="0" smtClean="0">
                <a:solidFill>
                  <a:schemeClr val="accent2"/>
                </a:solidFill>
              </a:rPr>
              <a:t>Examples of 1:1 Relationships</a:t>
            </a:r>
          </a:p>
        </p:txBody>
      </p:sp>
      <p:sp>
        <p:nvSpPr>
          <p:cNvPr id="9222" name="Rectangle 3"/>
          <p:cNvSpPr>
            <a:spLocks noGrp="1" noChangeArrowheads="1"/>
          </p:cNvSpPr>
          <p:nvPr>
            <p:ph type="subTitle" idx="4294967295"/>
          </p:nvPr>
        </p:nvSpPr>
        <p:spPr>
          <a:xfrm>
            <a:off x="952500" y="1624013"/>
            <a:ext cx="6934200" cy="4038600"/>
          </a:xfrm>
          <a:prstGeom prst="rect">
            <a:avLst/>
          </a:prstGeom>
        </p:spPr>
        <p:txBody>
          <a:bodyPr/>
          <a:lstStyle/>
          <a:p>
            <a:pPr marL="0" indent="0" algn="l">
              <a:buNone/>
            </a:pPr>
            <a:r>
              <a:rPr lang="en-US" altLang="en-US" b="1" dirty="0" smtClean="0">
                <a:latin typeface="Tms Rmn" charset="0"/>
                <a:cs typeface="Times New Roman" pitchFamily="18" charset="0"/>
              </a:rPr>
              <a:t> </a:t>
            </a:r>
            <a:endParaRPr lang="en-GB" altLang="en-US" dirty="0" smtClean="0"/>
          </a:p>
        </p:txBody>
      </p:sp>
      <p:sp>
        <p:nvSpPr>
          <p:cNvPr id="9223" name="Rectangle 4"/>
          <p:cNvSpPr>
            <a:spLocks noChangeArrowheads="1"/>
          </p:cNvSpPr>
          <p:nvPr/>
        </p:nvSpPr>
        <p:spPr bwMode="auto">
          <a:xfrm>
            <a:off x="7620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endParaRPr lang="en-US" altLang="en-US">
              <a:solidFill>
                <a:schemeClr val="tx2"/>
              </a:solidFill>
            </a:endParaRPr>
          </a:p>
        </p:txBody>
      </p:sp>
      <p:sp>
        <p:nvSpPr>
          <p:cNvPr id="9224" name="Rectangle 5"/>
          <p:cNvSpPr>
            <a:spLocks noChangeArrowheads="1"/>
          </p:cNvSpPr>
          <p:nvPr/>
        </p:nvSpPr>
        <p:spPr bwMode="auto">
          <a:xfrm>
            <a:off x="1447800" y="2171700"/>
            <a:ext cx="1828800" cy="533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r>
              <a:rPr lang="en-GB" altLang="en-US" sz="2400"/>
              <a:t>PILOT</a:t>
            </a:r>
          </a:p>
        </p:txBody>
      </p:sp>
      <p:sp>
        <p:nvSpPr>
          <p:cNvPr id="9225" name="Rectangle 6"/>
          <p:cNvSpPr>
            <a:spLocks noChangeArrowheads="1"/>
          </p:cNvSpPr>
          <p:nvPr/>
        </p:nvSpPr>
        <p:spPr bwMode="auto">
          <a:xfrm>
            <a:off x="5562600" y="2190750"/>
            <a:ext cx="1828800" cy="533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r>
              <a:rPr lang="en-GB" altLang="en-US" sz="2400"/>
              <a:t>AIRCRAFT</a:t>
            </a:r>
          </a:p>
        </p:txBody>
      </p:sp>
      <p:sp>
        <p:nvSpPr>
          <p:cNvPr id="9226" name="Rectangle 7"/>
          <p:cNvSpPr>
            <a:spLocks noChangeArrowheads="1"/>
          </p:cNvSpPr>
          <p:nvPr/>
        </p:nvSpPr>
        <p:spPr bwMode="auto">
          <a:xfrm>
            <a:off x="1447800" y="3332842"/>
            <a:ext cx="1828800" cy="533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r>
              <a:rPr lang="en-GB" altLang="en-US" sz="2400"/>
              <a:t>PATIENT</a:t>
            </a:r>
          </a:p>
        </p:txBody>
      </p:sp>
      <p:sp>
        <p:nvSpPr>
          <p:cNvPr id="9227" name="Rectangle 8"/>
          <p:cNvSpPr>
            <a:spLocks noChangeArrowheads="1"/>
          </p:cNvSpPr>
          <p:nvPr/>
        </p:nvSpPr>
        <p:spPr bwMode="auto">
          <a:xfrm>
            <a:off x="5560786" y="3333069"/>
            <a:ext cx="1828800" cy="533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r>
              <a:rPr lang="en-GB" altLang="en-US" sz="2400"/>
              <a:t>BED</a:t>
            </a:r>
          </a:p>
        </p:txBody>
      </p:sp>
      <p:sp>
        <p:nvSpPr>
          <p:cNvPr id="9228" name="Rectangle 9"/>
          <p:cNvSpPr>
            <a:spLocks noChangeArrowheads="1"/>
          </p:cNvSpPr>
          <p:nvPr/>
        </p:nvSpPr>
        <p:spPr bwMode="auto">
          <a:xfrm>
            <a:off x="1447800" y="4441371"/>
            <a:ext cx="1828800" cy="533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r>
              <a:rPr lang="en-GB" altLang="en-US" sz="2400"/>
              <a:t>CUSTOMER</a:t>
            </a:r>
          </a:p>
        </p:txBody>
      </p:sp>
      <p:sp>
        <p:nvSpPr>
          <p:cNvPr id="9229" name="Rectangle 10"/>
          <p:cNvSpPr>
            <a:spLocks noChangeArrowheads="1"/>
          </p:cNvSpPr>
          <p:nvPr/>
        </p:nvSpPr>
        <p:spPr bwMode="auto">
          <a:xfrm>
            <a:off x="5486400" y="4455319"/>
            <a:ext cx="2133600" cy="533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r>
              <a:rPr lang="en-GB" altLang="en-US" sz="2400"/>
              <a:t>RESERVATION</a:t>
            </a:r>
          </a:p>
        </p:txBody>
      </p:sp>
      <p:sp>
        <p:nvSpPr>
          <p:cNvPr id="9230" name="Line 11"/>
          <p:cNvSpPr>
            <a:spLocks noChangeShapeType="1"/>
          </p:cNvSpPr>
          <p:nvPr/>
        </p:nvSpPr>
        <p:spPr bwMode="auto">
          <a:xfrm>
            <a:off x="3276600" y="24384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31" name="Text Box 13"/>
          <p:cNvSpPr txBox="1">
            <a:spLocks noChangeArrowheads="1"/>
          </p:cNvSpPr>
          <p:nvPr/>
        </p:nvSpPr>
        <p:spPr bwMode="auto">
          <a:xfrm>
            <a:off x="3886200" y="2133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0"/>
              </a:spcBef>
              <a:buFontTx/>
              <a:buNone/>
            </a:pPr>
            <a:r>
              <a:rPr lang="en-GB" altLang="en-US" sz="1800" b="1"/>
              <a:t>flies</a:t>
            </a:r>
          </a:p>
        </p:txBody>
      </p:sp>
      <p:sp>
        <p:nvSpPr>
          <p:cNvPr id="9232" name="Text Box 14"/>
          <p:cNvSpPr txBox="1">
            <a:spLocks noChangeArrowheads="1"/>
          </p:cNvSpPr>
          <p:nvPr/>
        </p:nvSpPr>
        <p:spPr bwMode="auto">
          <a:xfrm>
            <a:off x="3581400" y="35814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0"/>
              </a:spcBef>
              <a:buFontTx/>
              <a:buNone/>
            </a:pPr>
            <a:r>
              <a:rPr lang="en-GB" altLang="en-US" sz="1800" b="1"/>
              <a:t>is occupied by</a:t>
            </a:r>
          </a:p>
        </p:txBody>
      </p:sp>
      <p:sp>
        <p:nvSpPr>
          <p:cNvPr id="9233" name="Line 15"/>
          <p:cNvSpPr>
            <a:spLocks noChangeShapeType="1"/>
          </p:cNvSpPr>
          <p:nvPr/>
        </p:nvSpPr>
        <p:spPr bwMode="auto">
          <a:xfrm>
            <a:off x="3276600" y="35814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34" name="Line 17"/>
          <p:cNvSpPr>
            <a:spLocks noChangeShapeType="1"/>
          </p:cNvSpPr>
          <p:nvPr/>
        </p:nvSpPr>
        <p:spPr bwMode="auto">
          <a:xfrm>
            <a:off x="3200400" y="47244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35" name="Text Box 19"/>
          <p:cNvSpPr txBox="1">
            <a:spLocks noChangeArrowheads="1"/>
          </p:cNvSpPr>
          <p:nvPr/>
        </p:nvSpPr>
        <p:spPr bwMode="auto">
          <a:xfrm>
            <a:off x="3810000" y="3276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0"/>
              </a:spcBef>
              <a:buFontTx/>
              <a:buNone/>
            </a:pPr>
            <a:r>
              <a:rPr lang="en-GB" altLang="en-US" sz="1800" b="1"/>
              <a:t>occupies</a:t>
            </a:r>
          </a:p>
        </p:txBody>
      </p:sp>
      <p:sp>
        <p:nvSpPr>
          <p:cNvPr id="9236" name="Text Box 20"/>
          <p:cNvSpPr txBox="1">
            <a:spLocks noChangeArrowheads="1"/>
          </p:cNvSpPr>
          <p:nvPr/>
        </p:nvSpPr>
        <p:spPr bwMode="auto">
          <a:xfrm>
            <a:off x="3810000" y="4419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0"/>
              </a:spcBef>
              <a:buFontTx/>
              <a:buNone/>
            </a:pPr>
            <a:r>
              <a:rPr lang="en-GB" altLang="en-US" sz="1800" b="1"/>
              <a:t>makes</a:t>
            </a:r>
          </a:p>
        </p:txBody>
      </p:sp>
      <p:sp>
        <p:nvSpPr>
          <p:cNvPr id="9237" name="Text Box 21"/>
          <p:cNvSpPr txBox="1">
            <a:spLocks noChangeArrowheads="1"/>
          </p:cNvSpPr>
          <p:nvPr/>
        </p:nvSpPr>
        <p:spPr bwMode="auto">
          <a:xfrm>
            <a:off x="3657600" y="2438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0"/>
              </a:spcBef>
              <a:buFontTx/>
              <a:buNone/>
            </a:pPr>
            <a:r>
              <a:rPr lang="en-GB" altLang="en-US" sz="1800" b="1"/>
              <a:t>is flown by</a:t>
            </a:r>
          </a:p>
        </p:txBody>
      </p:sp>
      <p:sp>
        <p:nvSpPr>
          <p:cNvPr id="9238" name="Text Box 22"/>
          <p:cNvSpPr txBox="1">
            <a:spLocks noChangeArrowheads="1"/>
          </p:cNvSpPr>
          <p:nvPr/>
        </p:nvSpPr>
        <p:spPr bwMode="auto">
          <a:xfrm>
            <a:off x="3581400" y="47244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0"/>
              </a:spcBef>
              <a:buFontTx/>
              <a:buNone/>
            </a:pPr>
            <a:r>
              <a:rPr lang="en-GB" altLang="en-US" sz="1800" b="1"/>
              <a:t>is made by</a:t>
            </a:r>
          </a:p>
        </p:txBody>
      </p:sp>
    </p:spTree>
    <p:extLst>
      <p:ext uri="{BB962C8B-B14F-4D97-AF65-F5344CB8AC3E}">
        <p14:creationId xmlns:p14="http://schemas.microsoft.com/office/powerpoint/2010/main" val="251051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FA67-8069-D042-8986-29E9A02477C3}"/>
              </a:ext>
            </a:extLst>
          </p:cNvPr>
          <p:cNvSpPr>
            <a:spLocks noGrp="1"/>
          </p:cNvSpPr>
          <p:nvPr>
            <p:ph type="title"/>
          </p:nvPr>
        </p:nvSpPr>
        <p:spPr>
          <a:xfrm>
            <a:off x="1650513" y="175848"/>
            <a:ext cx="5040087" cy="859971"/>
          </a:xfrm>
        </p:spPr>
        <p:txBody>
          <a:bodyPr>
            <a:normAutofit/>
          </a:bodyPr>
          <a:lstStyle/>
          <a:p>
            <a:r>
              <a:rPr lang="en-GB" sz="4000" b="1" dirty="0">
                <a:solidFill>
                  <a:schemeClr val="accent2"/>
                </a:solidFill>
              </a:rPr>
              <a:t>Cardinality</a:t>
            </a:r>
            <a:endParaRPr lang="en-US" sz="4000" b="1" dirty="0">
              <a:solidFill>
                <a:schemeClr val="accent2"/>
              </a:solidFill>
            </a:endParaRPr>
          </a:p>
        </p:txBody>
      </p:sp>
      <p:sp>
        <p:nvSpPr>
          <p:cNvPr id="3" name="Content Placeholder 2">
            <a:extLst>
              <a:ext uri="{FF2B5EF4-FFF2-40B4-BE49-F238E27FC236}">
                <a16:creationId xmlns:a16="http://schemas.microsoft.com/office/drawing/2014/main" id="{2587E06D-6F4E-2644-AAA7-0486B19867B9}"/>
              </a:ext>
            </a:extLst>
          </p:cNvPr>
          <p:cNvSpPr>
            <a:spLocks noGrp="1"/>
          </p:cNvSpPr>
          <p:nvPr>
            <p:ph idx="1"/>
          </p:nvPr>
        </p:nvSpPr>
        <p:spPr>
          <a:xfrm>
            <a:off x="400163" y="972895"/>
            <a:ext cx="8262574" cy="5082271"/>
          </a:xfrm>
        </p:spPr>
        <p:txBody>
          <a:bodyPr>
            <a:normAutofit/>
          </a:bodyPr>
          <a:lstStyle/>
          <a:p>
            <a:r>
              <a:rPr lang="en-GB" sz="2400" dirty="0"/>
              <a:t>Defines the numerical attributes of the relationship between two entities or entity sets.</a:t>
            </a:r>
          </a:p>
          <a:p>
            <a:r>
              <a:rPr lang="en-GB" sz="2400" dirty="0"/>
              <a:t>The three main cardinal relationships are one-to-one, one-to-many, and many-many</a:t>
            </a:r>
            <a:endParaRPr lang="en-US" sz="2400" dirty="0"/>
          </a:p>
        </p:txBody>
      </p:sp>
      <p:pic>
        <p:nvPicPr>
          <p:cNvPr id="5" name="Picture 4">
            <a:extLst>
              <a:ext uri="{FF2B5EF4-FFF2-40B4-BE49-F238E27FC236}">
                <a16:creationId xmlns:a16="http://schemas.microsoft.com/office/drawing/2014/main" id="{852E7575-AAC0-0B45-A3C4-C53565963B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7399" y="2127029"/>
            <a:ext cx="4732364" cy="4044400"/>
          </a:xfrm>
          <a:prstGeom prst="rect">
            <a:avLst/>
          </a:prstGeom>
        </p:spPr>
      </p:pic>
    </p:spTree>
    <p:extLst>
      <p:ext uri="{BB962C8B-B14F-4D97-AF65-F5344CB8AC3E}">
        <p14:creationId xmlns:p14="http://schemas.microsoft.com/office/powerpoint/2010/main" val="260348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FA67-8069-D042-8986-29E9A02477C3}"/>
              </a:ext>
            </a:extLst>
          </p:cNvPr>
          <p:cNvSpPr>
            <a:spLocks noGrp="1"/>
          </p:cNvSpPr>
          <p:nvPr>
            <p:ph type="title"/>
          </p:nvPr>
        </p:nvSpPr>
        <p:spPr>
          <a:xfrm>
            <a:off x="1650513" y="175848"/>
            <a:ext cx="5040087" cy="859971"/>
          </a:xfrm>
        </p:spPr>
        <p:txBody>
          <a:bodyPr>
            <a:normAutofit/>
          </a:bodyPr>
          <a:lstStyle/>
          <a:p>
            <a:r>
              <a:rPr lang="en-GB" sz="4000" b="1" dirty="0" smtClean="0">
                <a:solidFill>
                  <a:schemeClr val="accent2"/>
                </a:solidFill>
              </a:rPr>
              <a:t>Summary </a:t>
            </a:r>
            <a:endParaRPr lang="en-US" sz="4000" b="1" dirty="0">
              <a:solidFill>
                <a:schemeClr val="accent2"/>
              </a:solidFill>
            </a:endParaRPr>
          </a:p>
        </p:txBody>
      </p:sp>
      <p:sp>
        <p:nvSpPr>
          <p:cNvPr id="3" name="Content Placeholder 2">
            <a:extLst>
              <a:ext uri="{FF2B5EF4-FFF2-40B4-BE49-F238E27FC236}">
                <a16:creationId xmlns:a16="http://schemas.microsoft.com/office/drawing/2014/main" id="{2587E06D-6F4E-2644-AAA7-0486B19867B9}"/>
              </a:ext>
            </a:extLst>
          </p:cNvPr>
          <p:cNvSpPr>
            <a:spLocks noGrp="1"/>
          </p:cNvSpPr>
          <p:nvPr>
            <p:ph idx="1"/>
          </p:nvPr>
        </p:nvSpPr>
        <p:spPr>
          <a:xfrm>
            <a:off x="280008" y="1476035"/>
            <a:ext cx="8338977" cy="2181566"/>
          </a:xfrm>
        </p:spPr>
        <p:txBody>
          <a:bodyPr>
            <a:normAutofit/>
          </a:bodyPr>
          <a:lstStyle/>
          <a:p>
            <a:r>
              <a:rPr lang="en-GB" sz="2400" dirty="0" smtClean="0"/>
              <a:t>Let’s watch this video</a:t>
            </a:r>
          </a:p>
          <a:p>
            <a:r>
              <a:rPr lang="en-GB" sz="2400" dirty="0">
                <a:hlinkClick r:id="rId3"/>
              </a:rPr>
              <a:t>https://</a:t>
            </a:r>
            <a:r>
              <a:rPr lang="en-GB" sz="2400" dirty="0" smtClean="0">
                <a:hlinkClick r:id="rId3"/>
              </a:rPr>
              <a:t>www.youtube.com/watch?v=QpdhBUYk7Kk&amp;t=1s</a:t>
            </a:r>
            <a:endParaRPr lang="en-GB" sz="2400" dirty="0" smtClean="0"/>
          </a:p>
          <a:p>
            <a:endParaRPr lang="en-GB" sz="2400" dirty="0" smtClean="0"/>
          </a:p>
          <a:p>
            <a:endParaRPr lang="en-GB" sz="2400" dirty="0" smtClean="0"/>
          </a:p>
          <a:p>
            <a:endParaRPr lang="en-US" sz="2400" dirty="0"/>
          </a:p>
        </p:txBody>
      </p:sp>
    </p:spTree>
    <p:extLst>
      <p:ext uri="{BB962C8B-B14F-4D97-AF65-F5344CB8AC3E}">
        <p14:creationId xmlns:p14="http://schemas.microsoft.com/office/powerpoint/2010/main" val="22541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274639"/>
            <a:ext cx="8229600" cy="1143000"/>
          </a:xfrm>
        </p:spPr>
        <p:txBody>
          <a:bodyPr/>
          <a:lstStyle/>
          <a:p>
            <a:r>
              <a:rPr lang="en-GB" sz="4000" b="1" dirty="0" smtClean="0">
                <a:solidFill>
                  <a:schemeClr val="accent2"/>
                </a:solidFill>
              </a:rPr>
              <a:t>M:M </a:t>
            </a:r>
            <a:r>
              <a:rPr lang="en-GB" sz="4000" b="1" dirty="0">
                <a:solidFill>
                  <a:schemeClr val="accent2"/>
                </a:solidFill>
              </a:rPr>
              <a:t>Relationships</a:t>
            </a:r>
          </a:p>
        </p:txBody>
      </p:sp>
      <p:sp>
        <p:nvSpPr>
          <p:cNvPr id="4" name="Rectangle 3"/>
          <p:cNvSpPr txBox="1">
            <a:spLocks noChangeArrowheads="1"/>
          </p:cNvSpPr>
          <p:nvPr/>
        </p:nvSpPr>
        <p:spPr>
          <a:xfrm>
            <a:off x="963386" y="1542551"/>
            <a:ext cx="4038600" cy="29205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smtClean="0"/>
              <a:t>Many to many relationships are difficult to represent and use in database designs</a:t>
            </a:r>
          </a:p>
          <a:p>
            <a:pPr marL="0" indent="0">
              <a:buNone/>
            </a:pPr>
            <a:endParaRPr lang="en-GB" sz="2400" dirty="0"/>
          </a:p>
          <a:p>
            <a:pPr marL="0" indent="0">
              <a:buNone/>
            </a:pPr>
            <a:r>
              <a:rPr lang="en-GB" sz="2400" dirty="0" smtClean="0"/>
              <a:t>We need to remove these from our models</a:t>
            </a:r>
          </a:p>
        </p:txBody>
      </p:sp>
      <p:grpSp>
        <p:nvGrpSpPr>
          <p:cNvPr id="6" name="Group 4"/>
          <p:cNvGrpSpPr>
            <a:grpSpLocks/>
          </p:cNvGrpSpPr>
          <p:nvPr/>
        </p:nvGrpSpPr>
        <p:grpSpPr bwMode="auto">
          <a:xfrm>
            <a:off x="6883400" y="1796143"/>
            <a:ext cx="1143000" cy="2667000"/>
            <a:chOff x="2976" y="1584"/>
            <a:chExt cx="720" cy="1680"/>
          </a:xfrm>
        </p:grpSpPr>
        <p:sp>
          <p:nvSpPr>
            <p:cNvPr id="7" name="AutoShape 5"/>
            <p:cNvSpPr>
              <a:spLocks noChangeArrowheads="1"/>
            </p:cNvSpPr>
            <p:nvPr/>
          </p:nvSpPr>
          <p:spPr bwMode="auto">
            <a:xfrm>
              <a:off x="2976" y="1584"/>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8" name="AutoShape 6"/>
            <p:cNvSpPr>
              <a:spLocks noChangeArrowheads="1"/>
            </p:cNvSpPr>
            <p:nvPr/>
          </p:nvSpPr>
          <p:spPr bwMode="auto">
            <a:xfrm>
              <a:off x="2976" y="2928"/>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cxnSp>
          <p:nvCxnSpPr>
            <p:cNvPr id="10" name="AutoShape 8"/>
            <p:cNvCxnSpPr>
              <a:cxnSpLocks noChangeShapeType="1"/>
              <a:endCxn id="8" idx="0"/>
            </p:cNvCxnSpPr>
            <p:nvPr/>
          </p:nvCxnSpPr>
          <p:spPr bwMode="auto">
            <a:xfrm>
              <a:off x="3336" y="2160"/>
              <a:ext cx="0" cy="768"/>
            </a:xfrm>
            <a:prstGeom prst="straightConnector1">
              <a:avLst/>
            </a:prstGeom>
            <a:noFill/>
            <a:ln w="19050">
              <a:solidFill>
                <a:schemeClr val="tx1"/>
              </a:solidFill>
              <a:round/>
              <a:headEnd/>
              <a:tailEnd/>
            </a:ln>
            <a:effectLst/>
          </p:spPr>
        </p:cxnSp>
        <p:cxnSp>
          <p:nvCxnSpPr>
            <p:cNvPr id="11" name="AutoShape 9"/>
            <p:cNvCxnSpPr>
              <a:cxnSpLocks noChangeShapeType="1"/>
              <a:stCxn id="7" idx="2"/>
              <a:endCxn id="9" idx="0"/>
            </p:cNvCxnSpPr>
            <p:nvPr/>
          </p:nvCxnSpPr>
          <p:spPr bwMode="auto">
            <a:xfrm>
              <a:off x="3336" y="1920"/>
              <a:ext cx="0" cy="336"/>
            </a:xfrm>
            <a:prstGeom prst="straightConnector1">
              <a:avLst/>
            </a:prstGeom>
            <a:noFill/>
            <a:ln w="19050">
              <a:solidFill>
                <a:schemeClr val="tx1"/>
              </a:solidFill>
              <a:round/>
              <a:headEnd/>
              <a:tailEnd/>
            </a:ln>
            <a:effectLst/>
          </p:spPr>
        </p:cxnSp>
        <p:sp>
          <p:nvSpPr>
            <p:cNvPr id="12" name="Arc 10"/>
            <p:cNvSpPr>
              <a:spLocks/>
            </p:cNvSpPr>
            <p:nvPr/>
          </p:nvSpPr>
          <p:spPr bwMode="auto">
            <a:xfrm rot="5400000">
              <a:off x="3288" y="1896"/>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13" name="Arc 11"/>
            <p:cNvSpPr>
              <a:spLocks/>
            </p:cNvSpPr>
            <p:nvPr/>
          </p:nvSpPr>
          <p:spPr bwMode="auto">
            <a:xfrm rot="16200000" flipV="1">
              <a:off x="3288" y="2808"/>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grpSp>
    </p:spTree>
    <p:extLst>
      <p:ext uri="{BB962C8B-B14F-4D97-AF65-F5344CB8AC3E}">
        <p14:creationId xmlns:p14="http://schemas.microsoft.com/office/powerpoint/2010/main" val="2414944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70327" y="422819"/>
            <a:ext cx="8104908" cy="663675"/>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pPr>
              <a:lnSpc>
                <a:spcPct val="110000"/>
              </a:lnSpc>
            </a:pPr>
            <a:r>
              <a:rPr lang="en-GB" dirty="0" smtClean="0"/>
              <a:t/>
            </a:r>
            <a:br>
              <a:rPr lang="en-GB" dirty="0" smtClean="0"/>
            </a:br>
            <a:r>
              <a:rPr lang="en-GB" sz="12000" b="1" dirty="0">
                <a:solidFill>
                  <a:schemeClr val="accent2"/>
                </a:solidFill>
              </a:rPr>
              <a:t>M:M Relationship Decomposition Rule</a:t>
            </a:r>
          </a:p>
        </p:txBody>
      </p:sp>
      <p:sp>
        <p:nvSpPr>
          <p:cNvPr id="5" name="Footer Placeholder 4"/>
          <p:cNvSpPr txBox="1">
            <a:spLocks/>
          </p:cNvSpPr>
          <p:nvPr/>
        </p:nvSpPr>
        <p:spPr>
          <a:xfrm>
            <a:off x="766011" y="1316081"/>
            <a:ext cx="3534732" cy="57834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Entity Relationship Modelling</a:t>
            </a:r>
            <a:endParaRPr lang="en-US" b="1" dirty="0"/>
          </a:p>
        </p:txBody>
      </p:sp>
      <p:grpSp>
        <p:nvGrpSpPr>
          <p:cNvPr id="6" name="Group 4"/>
          <p:cNvGrpSpPr>
            <a:grpSpLocks/>
          </p:cNvGrpSpPr>
          <p:nvPr/>
        </p:nvGrpSpPr>
        <p:grpSpPr bwMode="auto">
          <a:xfrm>
            <a:off x="1331640" y="2132856"/>
            <a:ext cx="1296144" cy="3171056"/>
            <a:chOff x="2976" y="1584"/>
            <a:chExt cx="720" cy="1680"/>
          </a:xfrm>
        </p:grpSpPr>
        <p:sp>
          <p:nvSpPr>
            <p:cNvPr id="7" name="AutoShape 5"/>
            <p:cNvSpPr>
              <a:spLocks noChangeArrowheads="1"/>
            </p:cNvSpPr>
            <p:nvPr/>
          </p:nvSpPr>
          <p:spPr bwMode="auto">
            <a:xfrm>
              <a:off x="2976" y="1584"/>
              <a:ext cx="720" cy="3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sp>
          <p:nvSpPr>
            <p:cNvPr id="8" name="AutoShape 6"/>
            <p:cNvSpPr>
              <a:spLocks noChangeArrowheads="1"/>
            </p:cNvSpPr>
            <p:nvPr/>
          </p:nvSpPr>
          <p:spPr bwMode="auto">
            <a:xfrm>
              <a:off x="2976" y="2928"/>
              <a:ext cx="720" cy="3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sp>
          <p:nvSpPr>
            <p:cNvPr id="9" name="AutoShape 7"/>
            <p:cNvSpPr>
              <a:spLocks noChangeArrowheads="1"/>
            </p:cNvSpPr>
            <p:nvPr/>
          </p:nvSpPr>
          <p:spPr bwMode="auto">
            <a:xfrm>
              <a:off x="3024" y="2256"/>
              <a:ext cx="624" cy="336"/>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cxnSp>
          <p:nvCxnSpPr>
            <p:cNvPr id="10" name="AutoShape 8"/>
            <p:cNvCxnSpPr>
              <a:cxnSpLocks noChangeShapeType="1"/>
              <a:stCxn id="9" idx="2"/>
              <a:endCxn id="8" idx="0"/>
            </p:cNvCxnSpPr>
            <p:nvPr/>
          </p:nvCxnSpPr>
          <p:spPr bwMode="auto">
            <a:xfrm>
              <a:off x="3336" y="2592"/>
              <a:ext cx="0" cy="336"/>
            </a:xfrm>
            <a:prstGeom prst="straightConnector1">
              <a:avLst/>
            </a:prstGeom>
            <a:ln>
              <a:headEnd/>
              <a:tailEnd/>
            </a:ln>
          </p:spPr>
          <p:style>
            <a:lnRef idx="2">
              <a:schemeClr val="dk1"/>
            </a:lnRef>
            <a:fillRef idx="1">
              <a:schemeClr val="lt1"/>
            </a:fillRef>
            <a:effectRef idx="0">
              <a:schemeClr val="dk1"/>
            </a:effectRef>
            <a:fontRef idx="minor">
              <a:schemeClr val="dk1"/>
            </a:fontRef>
          </p:style>
        </p:cxnSp>
        <p:cxnSp>
          <p:nvCxnSpPr>
            <p:cNvPr id="11" name="AutoShape 9"/>
            <p:cNvCxnSpPr>
              <a:cxnSpLocks noChangeShapeType="1"/>
              <a:stCxn id="7" idx="2"/>
              <a:endCxn id="9" idx="0"/>
            </p:cNvCxnSpPr>
            <p:nvPr/>
          </p:nvCxnSpPr>
          <p:spPr bwMode="auto">
            <a:xfrm>
              <a:off x="3336" y="1920"/>
              <a:ext cx="0" cy="336"/>
            </a:xfrm>
            <a:prstGeom prst="straightConnector1">
              <a:avLst/>
            </a:prstGeom>
            <a:ln>
              <a:headEnd/>
              <a:tailEnd/>
            </a:ln>
          </p:spPr>
          <p:style>
            <a:lnRef idx="2">
              <a:schemeClr val="dk1"/>
            </a:lnRef>
            <a:fillRef idx="1">
              <a:schemeClr val="lt1"/>
            </a:fillRef>
            <a:effectRef idx="0">
              <a:schemeClr val="dk1"/>
            </a:effectRef>
            <a:fontRef idx="minor">
              <a:schemeClr val="dk1"/>
            </a:fontRef>
          </p:style>
        </p:cxnSp>
        <p:sp>
          <p:nvSpPr>
            <p:cNvPr id="12" name="Arc 10"/>
            <p:cNvSpPr>
              <a:spLocks/>
            </p:cNvSpPr>
            <p:nvPr/>
          </p:nvSpPr>
          <p:spPr bwMode="auto">
            <a:xfrm rot="5400000">
              <a:off x="3288" y="1896"/>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GB" b="1"/>
            </a:p>
          </p:txBody>
        </p:sp>
        <p:sp>
          <p:nvSpPr>
            <p:cNvPr id="13" name="Arc 11"/>
            <p:cNvSpPr>
              <a:spLocks/>
            </p:cNvSpPr>
            <p:nvPr/>
          </p:nvSpPr>
          <p:spPr bwMode="auto">
            <a:xfrm rot="16200000" flipV="1">
              <a:off x="3288" y="2808"/>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GB" b="1"/>
            </a:p>
          </p:txBody>
        </p:sp>
      </p:grpSp>
      <p:grpSp>
        <p:nvGrpSpPr>
          <p:cNvPr id="14" name="Group 12"/>
          <p:cNvGrpSpPr>
            <a:grpSpLocks/>
          </p:cNvGrpSpPr>
          <p:nvPr/>
        </p:nvGrpSpPr>
        <p:grpSpPr bwMode="auto">
          <a:xfrm>
            <a:off x="4932040" y="1700808"/>
            <a:ext cx="1295400" cy="3886200"/>
            <a:chOff x="4416" y="1296"/>
            <a:chExt cx="816" cy="2448"/>
          </a:xfrm>
        </p:grpSpPr>
        <p:sp>
          <p:nvSpPr>
            <p:cNvPr id="15" name="AutoShape 13"/>
            <p:cNvSpPr>
              <a:spLocks noChangeArrowheads="1"/>
            </p:cNvSpPr>
            <p:nvPr/>
          </p:nvSpPr>
          <p:spPr bwMode="auto">
            <a:xfrm>
              <a:off x="4416" y="2352"/>
              <a:ext cx="816" cy="3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sp>
          <p:nvSpPr>
            <p:cNvPr id="16" name="AutoShape 14"/>
            <p:cNvSpPr>
              <a:spLocks noChangeArrowheads="1"/>
            </p:cNvSpPr>
            <p:nvPr/>
          </p:nvSpPr>
          <p:spPr bwMode="auto">
            <a:xfrm>
              <a:off x="4464" y="1296"/>
              <a:ext cx="720" cy="3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sp>
          <p:nvSpPr>
            <p:cNvPr id="17" name="AutoShape 15"/>
            <p:cNvSpPr>
              <a:spLocks noChangeArrowheads="1"/>
            </p:cNvSpPr>
            <p:nvPr/>
          </p:nvSpPr>
          <p:spPr bwMode="auto">
            <a:xfrm>
              <a:off x="4464" y="3408"/>
              <a:ext cx="720" cy="3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sp>
          <p:nvSpPr>
            <p:cNvPr id="18" name="AutoShape 16"/>
            <p:cNvSpPr>
              <a:spLocks noChangeArrowheads="1"/>
            </p:cNvSpPr>
            <p:nvPr/>
          </p:nvSpPr>
          <p:spPr bwMode="auto">
            <a:xfrm>
              <a:off x="4512" y="2880"/>
              <a:ext cx="624" cy="336"/>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sp>
          <p:nvSpPr>
            <p:cNvPr id="19" name="AutoShape 17"/>
            <p:cNvSpPr>
              <a:spLocks noChangeArrowheads="1"/>
            </p:cNvSpPr>
            <p:nvPr/>
          </p:nvSpPr>
          <p:spPr bwMode="auto">
            <a:xfrm>
              <a:off x="4512" y="1824"/>
              <a:ext cx="624" cy="336"/>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n-GB" sz="2000" b="1" dirty="0">
                <a:solidFill>
                  <a:schemeClr val="tx1"/>
                </a:solidFill>
                <a:latin typeface="Arial" pitchFamily="34" charset="0"/>
              </a:endParaRPr>
            </a:p>
          </p:txBody>
        </p:sp>
        <p:cxnSp>
          <p:nvCxnSpPr>
            <p:cNvPr id="20" name="AutoShape 18"/>
            <p:cNvCxnSpPr>
              <a:cxnSpLocks noChangeShapeType="1"/>
              <a:stCxn id="16" idx="2"/>
              <a:endCxn id="19" idx="0"/>
            </p:cNvCxnSpPr>
            <p:nvPr/>
          </p:nvCxnSpPr>
          <p:spPr bwMode="auto">
            <a:xfrm>
              <a:off x="4824" y="1632"/>
              <a:ext cx="0" cy="192"/>
            </a:xfrm>
            <a:prstGeom prst="straightConnector1">
              <a:avLst/>
            </a:prstGeom>
            <a:ln>
              <a:headEnd/>
              <a:tailEnd/>
            </a:ln>
          </p:spPr>
          <p:style>
            <a:lnRef idx="2">
              <a:schemeClr val="dk1"/>
            </a:lnRef>
            <a:fillRef idx="1">
              <a:schemeClr val="lt1"/>
            </a:fillRef>
            <a:effectRef idx="0">
              <a:schemeClr val="dk1"/>
            </a:effectRef>
            <a:fontRef idx="minor">
              <a:schemeClr val="dk1"/>
            </a:fontRef>
          </p:style>
        </p:cxnSp>
        <p:cxnSp>
          <p:nvCxnSpPr>
            <p:cNvPr id="21" name="AutoShape 19"/>
            <p:cNvCxnSpPr>
              <a:cxnSpLocks noChangeShapeType="1"/>
              <a:stCxn id="19" idx="2"/>
              <a:endCxn id="15" idx="0"/>
            </p:cNvCxnSpPr>
            <p:nvPr/>
          </p:nvCxnSpPr>
          <p:spPr bwMode="auto">
            <a:xfrm>
              <a:off x="4824" y="2160"/>
              <a:ext cx="0" cy="192"/>
            </a:xfrm>
            <a:prstGeom prst="straightConnector1">
              <a:avLst/>
            </a:prstGeom>
            <a:ln>
              <a:headEnd/>
              <a:tailEnd/>
            </a:ln>
          </p:spPr>
          <p:style>
            <a:lnRef idx="2">
              <a:schemeClr val="dk1"/>
            </a:lnRef>
            <a:fillRef idx="1">
              <a:schemeClr val="lt1"/>
            </a:fillRef>
            <a:effectRef idx="0">
              <a:schemeClr val="dk1"/>
            </a:effectRef>
            <a:fontRef idx="minor">
              <a:schemeClr val="dk1"/>
            </a:fontRef>
          </p:style>
        </p:cxnSp>
        <p:cxnSp>
          <p:nvCxnSpPr>
            <p:cNvPr id="22" name="AutoShape 20"/>
            <p:cNvCxnSpPr>
              <a:cxnSpLocks noChangeShapeType="1"/>
              <a:stCxn id="15" idx="2"/>
              <a:endCxn id="18" idx="0"/>
            </p:cNvCxnSpPr>
            <p:nvPr/>
          </p:nvCxnSpPr>
          <p:spPr bwMode="auto">
            <a:xfrm>
              <a:off x="4824" y="2688"/>
              <a:ext cx="0" cy="192"/>
            </a:xfrm>
            <a:prstGeom prst="straightConnector1">
              <a:avLst/>
            </a:prstGeom>
            <a:ln>
              <a:headEnd/>
              <a:tailEnd/>
            </a:ln>
          </p:spPr>
          <p:style>
            <a:lnRef idx="2">
              <a:schemeClr val="dk1"/>
            </a:lnRef>
            <a:fillRef idx="1">
              <a:schemeClr val="lt1"/>
            </a:fillRef>
            <a:effectRef idx="0">
              <a:schemeClr val="dk1"/>
            </a:effectRef>
            <a:fontRef idx="minor">
              <a:schemeClr val="dk1"/>
            </a:fontRef>
          </p:style>
        </p:cxnSp>
        <p:cxnSp>
          <p:nvCxnSpPr>
            <p:cNvPr id="23" name="AutoShape 21"/>
            <p:cNvCxnSpPr>
              <a:cxnSpLocks noChangeShapeType="1"/>
              <a:stCxn id="18" idx="2"/>
              <a:endCxn id="17" idx="0"/>
            </p:cNvCxnSpPr>
            <p:nvPr/>
          </p:nvCxnSpPr>
          <p:spPr bwMode="auto">
            <a:xfrm>
              <a:off x="4824" y="3216"/>
              <a:ext cx="0" cy="192"/>
            </a:xfrm>
            <a:prstGeom prst="straightConnector1">
              <a:avLst/>
            </a:prstGeom>
            <a:ln>
              <a:headEnd/>
              <a:tailEnd/>
            </a:ln>
          </p:spPr>
          <p:style>
            <a:lnRef idx="2">
              <a:schemeClr val="dk1"/>
            </a:lnRef>
            <a:fillRef idx="1">
              <a:schemeClr val="lt1"/>
            </a:fillRef>
            <a:effectRef idx="0">
              <a:schemeClr val="dk1"/>
            </a:effectRef>
            <a:fontRef idx="minor">
              <a:schemeClr val="dk1"/>
            </a:fontRef>
          </p:style>
        </p:cxnSp>
        <p:sp>
          <p:nvSpPr>
            <p:cNvPr id="24" name="Arc 22"/>
            <p:cNvSpPr>
              <a:spLocks/>
            </p:cNvSpPr>
            <p:nvPr/>
          </p:nvSpPr>
          <p:spPr bwMode="auto">
            <a:xfrm rot="5400000">
              <a:off x="4776" y="2664"/>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GB" b="1"/>
            </a:p>
          </p:txBody>
        </p:sp>
        <p:sp>
          <p:nvSpPr>
            <p:cNvPr id="25" name="Arc 23"/>
            <p:cNvSpPr>
              <a:spLocks/>
            </p:cNvSpPr>
            <p:nvPr/>
          </p:nvSpPr>
          <p:spPr bwMode="auto">
            <a:xfrm rot="16200000" flipV="1">
              <a:off x="4776" y="2232"/>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GB" b="1"/>
            </a:p>
          </p:txBody>
        </p:sp>
      </p:grpSp>
      <p:cxnSp>
        <p:nvCxnSpPr>
          <p:cNvPr id="26" name="AutoShape 24"/>
          <p:cNvCxnSpPr>
            <a:cxnSpLocks noChangeShapeType="1"/>
          </p:cNvCxnSpPr>
          <p:nvPr/>
        </p:nvCxnSpPr>
        <p:spPr bwMode="auto">
          <a:xfrm>
            <a:off x="2915816" y="3645024"/>
            <a:ext cx="1872208" cy="0"/>
          </a:xfrm>
          <a:prstGeom prst="straightConnector1">
            <a:avLst/>
          </a:prstGeom>
          <a:noFill/>
          <a:ln w="38100">
            <a:solidFill>
              <a:schemeClr val="tx1"/>
            </a:solidFill>
            <a:round/>
            <a:headEnd/>
            <a:tailEnd type="triangle" w="med" len="med"/>
          </a:ln>
          <a:effectLst/>
        </p:spPr>
      </p:cxnSp>
    </p:spTree>
    <p:extLst>
      <p:ext uri="{BB962C8B-B14F-4D97-AF65-F5344CB8AC3E}">
        <p14:creationId xmlns:p14="http://schemas.microsoft.com/office/powerpoint/2010/main" val="1759158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274639"/>
            <a:ext cx="8229600" cy="1143000"/>
          </a:xfrm>
        </p:spPr>
        <p:txBody>
          <a:bodyPr/>
          <a:lstStyle/>
          <a:p>
            <a:r>
              <a:rPr lang="en-GB" sz="4000" b="1" dirty="0">
                <a:solidFill>
                  <a:schemeClr val="accent2"/>
                </a:solidFill>
              </a:rPr>
              <a:t>Removing M:M Relationships</a:t>
            </a:r>
          </a:p>
        </p:txBody>
      </p:sp>
      <p:sp>
        <p:nvSpPr>
          <p:cNvPr id="4" name="Rectangle 3"/>
          <p:cNvSpPr txBox="1">
            <a:spLocks noChangeArrowheads="1"/>
          </p:cNvSpPr>
          <p:nvPr/>
        </p:nvSpPr>
        <p:spPr>
          <a:xfrm>
            <a:off x="419100" y="1923960"/>
            <a:ext cx="4038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We can split a many to many relationship into two one to many relationships</a:t>
            </a:r>
          </a:p>
          <a:p>
            <a:r>
              <a:rPr lang="en-GB" sz="2400" dirty="0" smtClean="0"/>
              <a:t>An entity represents the M:M relationship</a:t>
            </a:r>
            <a:endParaRPr lang="en-GB" sz="2400" dirty="0"/>
          </a:p>
        </p:txBody>
      </p:sp>
      <p:grpSp>
        <p:nvGrpSpPr>
          <p:cNvPr id="6" name="Group 4"/>
          <p:cNvGrpSpPr>
            <a:grpSpLocks/>
          </p:cNvGrpSpPr>
          <p:nvPr/>
        </p:nvGrpSpPr>
        <p:grpSpPr bwMode="auto">
          <a:xfrm>
            <a:off x="4800600" y="2667000"/>
            <a:ext cx="1143000" cy="2667000"/>
            <a:chOff x="2976" y="1584"/>
            <a:chExt cx="720" cy="1680"/>
          </a:xfrm>
        </p:grpSpPr>
        <p:sp>
          <p:nvSpPr>
            <p:cNvPr id="7" name="AutoShape 5"/>
            <p:cNvSpPr>
              <a:spLocks noChangeArrowheads="1"/>
            </p:cNvSpPr>
            <p:nvPr/>
          </p:nvSpPr>
          <p:spPr bwMode="auto">
            <a:xfrm>
              <a:off x="2976" y="1584"/>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8" name="AutoShape 6"/>
            <p:cNvSpPr>
              <a:spLocks noChangeArrowheads="1"/>
            </p:cNvSpPr>
            <p:nvPr/>
          </p:nvSpPr>
          <p:spPr bwMode="auto">
            <a:xfrm>
              <a:off x="2976" y="2928"/>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cxnSp>
          <p:nvCxnSpPr>
            <p:cNvPr id="10" name="AutoShape 8"/>
            <p:cNvCxnSpPr>
              <a:cxnSpLocks noChangeShapeType="1"/>
              <a:endCxn id="8" idx="0"/>
            </p:cNvCxnSpPr>
            <p:nvPr/>
          </p:nvCxnSpPr>
          <p:spPr bwMode="auto">
            <a:xfrm>
              <a:off x="3336" y="2160"/>
              <a:ext cx="0" cy="768"/>
            </a:xfrm>
            <a:prstGeom prst="straightConnector1">
              <a:avLst/>
            </a:prstGeom>
            <a:noFill/>
            <a:ln w="19050">
              <a:solidFill>
                <a:schemeClr val="tx1"/>
              </a:solidFill>
              <a:round/>
              <a:headEnd/>
              <a:tailEnd/>
            </a:ln>
            <a:effectLst/>
          </p:spPr>
        </p:cxnSp>
        <p:cxnSp>
          <p:nvCxnSpPr>
            <p:cNvPr id="11" name="AutoShape 9"/>
            <p:cNvCxnSpPr>
              <a:cxnSpLocks noChangeShapeType="1"/>
              <a:stCxn id="7" idx="2"/>
            </p:cNvCxnSpPr>
            <p:nvPr/>
          </p:nvCxnSpPr>
          <p:spPr bwMode="auto">
            <a:xfrm>
              <a:off x="3336" y="1920"/>
              <a:ext cx="0" cy="336"/>
            </a:xfrm>
            <a:prstGeom prst="straightConnector1">
              <a:avLst/>
            </a:prstGeom>
            <a:noFill/>
            <a:ln w="19050">
              <a:solidFill>
                <a:schemeClr val="tx1"/>
              </a:solidFill>
              <a:round/>
              <a:headEnd/>
              <a:tailEnd/>
            </a:ln>
            <a:effectLst/>
          </p:spPr>
        </p:cxnSp>
        <p:sp>
          <p:nvSpPr>
            <p:cNvPr id="12" name="Arc 10"/>
            <p:cNvSpPr>
              <a:spLocks/>
            </p:cNvSpPr>
            <p:nvPr/>
          </p:nvSpPr>
          <p:spPr bwMode="auto">
            <a:xfrm rot="5400000">
              <a:off x="3288" y="1896"/>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13" name="Arc 11"/>
            <p:cNvSpPr>
              <a:spLocks/>
            </p:cNvSpPr>
            <p:nvPr/>
          </p:nvSpPr>
          <p:spPr bwMode="auto">
            <a:xfrm rot="16200000" flipV="1">
              <a:off x="3288" y="2808"/>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grpSp>
      <p:grpSp>
        <p:nvGrpSpPr>
          <p:cNvPr id="14" name="Group 12"/>
          <p:cNvGrpSpPr>
            <a:grpSpLocks/>
          </p:cNvGrpSpPr>
          <p:nvPr/>
        </p:nvGrpSpPr>
        <p:grpSpPr bwMode="auto">
          <a:xfrm>
            <a:off x="6934200" y="2057400"/>
            <a:ext cx="1295400" cy="3886200"/>
            <a:chOff x="4416" y="1296"/>
            <a:chExt cx="816" cy="2448"/>
          </a:xfrm>
        </p:grpSpPr>
        <p:sp>
          <p:nvSpPr>
            <p:cNvPr id="15" name="AutoShape 13"/>
            <p:cNvSpPr>
              <a:spLocks noChangeArrowheads="1"/>
            </p:cNvSpPr>
            <p:nvPr/>
          </p:nvSpPr>
          <p:spPr bwMode="auto">
            <a:xfrm>
              <a:off x="4416" y="2352"/>
              <a:ext cx="816"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Enrolment</a:t>
              </a:r>
            </a:p>
          </p:txBody>
        </p:sp>
        <p:sp>
          <p:nvSpPr>
            <p:cNvPr id="16" name="AutoShape 14"/>
            <p:cNvSpPr>
              <a:spLocks noChangeArrowheads="1"/>
            </p:cNvSpPr>
            <p:nvPr/>
          </p:nvSpPr>
          <p:spPr bwMode="auto">
            <a:xfrm>
              <a:off x="4464" y="1296"/>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17" name="AutoShape 15"/>
            <p:cNvSpPr>
              <a:spLocks noChangeArrowheads="1"/>
            </p:cNvSpPr>
            <p:nvPr/>
          </p:nvSpPr>
          <p:spPr bwMode="auto">
            <a:xfrm>
              <a:off x="4464" y="3408"/>
              <a:ext cx="720" cy="336"/>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18" name="AutoShape 16"/>
            <p:cNvSpPr>
              <a:spLocks noChangeArrowheads="1"/>
            </p:cNvSpPr>
            <p:nvPr/>
          </p:nvSpPr>
          <p:spPr bwMode="auto">
            <a:xfrm>
              <a:off x="4512" y="2880"/>
              <a:ext cx="624" cy="336"/>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In</a:t>
              </a:r>
              <a:endParaRPr lang="en-GB" sz="2000">
                <a:solidFill>
                  <a:schemeClr val="tx1"/>
                </a:solidFill>
                <a:latin typeface="Arial" pitchFamily="34" charset="0"/>
              </a:endParaRPr>
            </a:p>
          </p:txBody>
        </p:sp>
        <p:sp>
          <p:nvSpPr>
            <p:cNvPr id="19" name="AutoShape 17"/>
            <p:cNvSpPr>
              <a:spLocks noChangeArrowheads="1"/>
            </p:cNvSpPr>
            <p:nvPr/>
          </p:nvSpPr>
          <p:spPr bwMode="auto">
            <a:xfrm>
              <a:off x="4512" y="1824"/>
              <a:ext cx="624" cy="336"/>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Has</a:t>
              </a:r>
              <a:endParaRPr lang="en-GB" sz="2000">
                <a:solidFill>
                  <a:schemeClr val="tx1"/>
                </a:solidFill>
                <a:latin typeface="Arial" pitchFamily="34" charset="0"/>
              </a:endParaRPr>
            </a:p>
          </p:txBody>
        </p:sp>
        <p:cxnSp>
          <p:nvCxnSpPr>
            <p:cNvPr id="20" name="AutoShape 18"/>
            <p:cNvCxnSpPr>
              <a:cxnSpLocks noChangeShapeType="1"/>
              <a:stCxn id="16" idx="2"/>
              <a:endCxn id="19" idx="0"/>
            </p:cNvCxnSpPr>
            <p:nvPr/>
          </p:nvCxnSpPr>
          <p:spPr bwMode="auto">
            <a:xfrm>
              <a:off x="4824" y="1632"/>
              <a:ext cx="0" cy="192"/>
            </a:xfrm>
            <a:prstGeom prst="straightConnector1">
              <a:avLst/>
            </a:prstGeom>
            <a:noFill/>
            <a:ln w="19050">
              <a:solidFill>
                <a:schemeClr val="tx1"/>
              </a:solidFill>
              <a:round/>
              <a:headEnd/>
              <a:tailEnd/>
            </a:ln>
            <a:effectLst/>
          </p:spPr>
        </p:cxnSp>
        <p:cxnSp>
          <p:nvCxnSpPr>
            <p:cNvPr id="21" name="AutoShape 19"/>
            <p:cNvCxnSpPr>
              <a:cxnSpLocks noChangeShapeType="1"/>
              <a:stCxn id="19" idx="2"/>
              <a:endCxn id="15" idx="0"/>
            </p:cNvCxnSpPr>
            <p:nvPr/>
          </p:nvCxnSpPr>
          <p:spPr bwMode="auto">
            <a:xfrm>
              <a:off x="4824" y="2160"/>
              <a:ext cx="0" cy="192"/>
            </a:xfrm>
            <a:prstGeom prst="straightConnector1">
              <a:avLst/>
            </a:prstGeom>
            <a:noFill/>
            <a:ln w="19050">
              <a:solidFill>
                <a:schemeClr val="tx1"/>
              </a:solidFill>
              <a:round/>
              <a:headEnd/>
              <a:tailEnd/>
            </a:ln>
            <a:effectLst/>
          </p:spPr>
        </p:cxnSp>
        <p:cxnSp>
          <p:nvCxnSpPr>
            <p:cNvPr id="22" name="AutoShape 20"/>
            <p:cNvCxnSpPr>
              <a:cxnSpLocks noChangeShapeType="1"/>
              <a:stCxn id="15" idx="2"/>
              <a:endCxn id="18" idx="0"/>
            </p:cNvCxnSpPr>
            <p:nvPr/>
          </p:nvCxnSpPr>
          <p:spPr bwMode="auto">
            <a:xfrm>
              <a:off x="4824" y="2688"/>
              <a:ext cx="0" cy="192"/>
            </a:xfrm>
            <a:prstGeom prst="straightConnector1">
              <a:avLst/>
            </a:prstGeom>
            <a:noFill/>
            <a:ln w="19050">
              <a:solidFill>
                <a:schemeClr val="tx1"/>
              </a:solidFill>
              <a:round/>
              <a:headEnd/>
              <a:tailEnd/>
            </a:ln>
            <a:effectLst/>
          </p:spPr>
        </p:cxnSp>
        <p:cxnSp>
          <p:nvCxnSpPr>
            <p:cNvPr id="23" name="AutoShape 21"/>
            <p:cNvCxnSpPr>
              <a:cxnSpLocks noChangeShapeType="1"/>
              <a:stCxn id="18" idx="2"/>
              <a:endCxn id="17" idx="0"/>
            </p:cNvCxnSpPr>
            <p:nvPr/>
          </p:nvCxnSpPr>
          <p:spPr bwMode="auto">
            <a:xfrm>
              <a:off x="4824" y="3216"/>
              <a:ext cx="0" cy="192"/>
            </a:xfrm>
            <a:prstGeom prst="straightConnector1">
              <a:avLst/>
            </a:prstGeom>
            <a:noFill/>
            <a:ln w="19050">
              <a:solidFill>
                <a:schemeClr val="tx1"/>
              </a:solidFill>
              <a:round/>
              <a:headEnd/>
              <a:tailEnd/>
            </a:ln>
            <a:effectLst/>
          </p:spPr>
        </p:cxnSp>
        <p:sp>
          <p:nvSpPr>
            <p:cNvPr id="24" name="Arc 22"/>
            <p:cNvSpPr>
              <a:spLocks/>
            </p:cNvSpPr>
            <p:nvPr/>
          </p:nvSpPr>
          <p:spPr bwMode="auto">
            <a:xfrm rot="5400000">
              <a:off x="4776" y="2664"/>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25" name="Arc 23"/>
            <p:cNvSpPr>
              <a:spLocks/>
            </p:cNvSpPr>
            <p:nvPr/>
          </p:nvSpPr>
          <p:spPr bwMode="auto">
            <a:xfrm rot="16200000" flipV="1">
              <a:off x="4776" y="2232"/>
              <a:ext cx="96" cy="144"/>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grpSp>
      <p:cxnSp>
        <p:nvCxnSpPr>
          <p:cNvPr id="26" name="AutoShape 24"/>
          <p:cNvCxnSpPr>
            <a:cxnSpLocks noChangeShapeType="1"/>
          </p:cNvCxnSpPr>
          <p:nvPr/>
        </p:nvCxnSpPr>
        <p:spPr bwMode="auto">
          <a:xfrm>
            <a:off x="6172200" y="4038600"/>
            <a:ext cx="609600" cy="1588"/>
          </a:xfrm>
          <a:prstGeom prst="straightConnector1">
            <a:avLst/>
          </a:prstGeom>
          <a:noFill/>
          <a:ln w="38100">
            <a:solidFill>
              <a:schemeClr val="tx1"/>
            </a:solidFill>
            <a:round/>
            <a:headEnd/>
            <a:tailEnd type="triangle" w="med" len="med"/>
          </a:ln>
          <a:effectLst/>
        </p:spPr>
      </p:cxnSp>
    </p:spTree>
    <p:extLst>
      <p:ext uri="{BB962C8B-B14F-4D97-AF65-F5344CB8AC3E}">
        <p14:creationId xmlns:p14="http://schemas.microsoft.com/office/powerpoint/2010/main" val="128288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448503"/>
            <a:ext cx="8229600" cy="1143000"/>
          </a:xfrm>
        </p:spPr>
        <p:txBody>
          <a:bodyPr/>
          <a:lstStyle/>
          <a:p>
            <a:r>
              <a:rPr lang="en-GB" altLang="en-US" b="1" dirty="0" smtClean="0">
                <a:solidFill>
                  <a:schemeClr val="accent2"/>
                </a:solidFill>
              </a:rPr>
              <a:t>Primary key</a:t>
            </a:r>
          </a:p>
        </p:txBody>
      </p:sp>
      <p:sp>
        <p:nvSpPr>
          <p:cNvPr id="12294"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79204" name="Rectangle 4"/>
          <p:cNvSpPr>
            <a:spLocks noGrp="1" noChangeArrowheads="1"/>
          </p:cNvSpPr>
          <p:nvPr>
            <p:ph type="body" idx="1"/>
          </p:nvPr>
        </p:nvSpPr>
        <p:spPr>
          <a:xfrm>
            <a:off x="457200" y="1600201"/>
            <a:ext cx="8229600" cy="4118020"/>
          </a:xfrm>
          <a:noFill/>
        </p:spPr>
        <p:txBody>
          <a:bodyPr/>
          <a:lstStyle/>
          <a:p>
            <a:pPr marL="0" indent="0">
              <a:spcBef>
                <a:spcPct val="0"/>
              </a:spcBef>
              <a:buNone/>
            </a:pPr>
            <a:r>
              <a:rPr lang="en-US" altLang="en-US" sz="2400" dirty="0" smtClean="0">
                <a:latin typeface="Tms Rmn" charset="0"/>
                <a:cs typeface="Times New Roman" pitchFamily="18" charset="0"/>
              </a:rPr>
              <a:t>Primary Key is an attribute of an entity which identifies each record </a:t>
            </a:r>
            <a:r>
              <a:rPr lang="en-US" altLang="en-US" sz="2400" i="1" dirty="0" smtClean="0">
                <a:solidFill>
                  <a:srgbClr val="FF0000"/>
                </a:solidFill>
                <a:latin typeface="Tms Rmn" charset="0"/>
                <a:cs typeface="Times New Roman" pitchFamily="18" charset="0"/>
              </a:rPr>
              <a:t>uniquely</a:t>
            </a:r>
          </a:p>
          <a:p>
            <a:pPr marL="0" indent="0">
              <a:spcBef>
                <a:spcPct val="0"/>
              </a:spcBef>
              <a:buNone/>
            </a:pPr>
            <a:endParaRPr lang="en-US" altLang="en-US" sz="2400" i="1" dirty="0" smtClean="0">
              <a:solidFill>
                <a:srgbClr val="FF0000"/>
              </a:solidFill>
              <a:latin typeface="Tms Rmn" charset="0"/>
              <a:cs typeface="Times New Roman" pitchFamily="18" charset="0"/>
            </a:endParaRPr>
          </a:p>
          <a:p>
            <a:pPr marL="0" indent="0">
              <a:spcBef>
                <a:spcPct val="0"/>
              </a:spcBef>
              <a:buNone/>
            </a:pPr>
            <a:r>
              <a:rPr lang="en-US" altLang="en-US" sz="2400" dirty="0" smtClean="0">
                <a:latin typeface="Tms Rmn" charset="0"/>
                <a:cs typeface="Times New Roman" pitchFamily="18" charset="0"/>
              </a:rPr>
              <a:t>Must be:</a:t>
            </a:r>
          </a:p>
          <a:p>
            <a:pPr>
              <a:spcBef>
                <a:spcPct val="0"/>
              </a:spcBef>
            </a:pPr>
            <a:endParaRPr lang="en-US" altLang="en-US" sz="2400" dirty="0" smtClean="0">
              <a:latin typeface="Tms Rmn" charset="0"/>
              <a:cs typeface="Times New Roman" pitchFamily="18" charset="0"/>
            </a:endParaRPr>
          </a:p>
          <a:p>
            <a:pPr>
              <a:spcBef>
                <a:spcPct val="0"/>
              </a:spcBef>
            </a:pPr>
            <a:r>
              <a:rPr lang="en-US" altLang="en-US" sz="2400" dirty="0" smtClean="0">
                <a:latin typeface="Tms Rmn" charset="0"/>
                <a:cs typeface="Times New Roman" pitchFamily="18" charset="0"/>
              </a:rPr>
              <a:t>Unique</a:t>
            </a:r>
          </a:p>
          <a:p>
            <a:r>
              <a:rPr lang="en-US" altLang="en-US" sz="2400" dirty="0" smtClean="0">
                <a:latin typeface="Tms Rmn" charset="0"/>
                <a:cs typeface="Times New Roman" pitchFamily="18" charset="0"/>
              </a:rPr>
              <a:t>Consistent</a:t>
            </a:r>
          </a:p>
          <a:p>
            <a:r>
              <a:rPr lang="en-US" altLang="en-US" sz="2400" dirty="0" smtClean="0">
                <a:latin typeface="Tms Rmn" charset="0"/>
                <a:cs typeface="Times New Roman" pitchFamily="18" charset="0"/>
              </a:rPr>
              <a:t>Meaningful </a:t>
            </a:r>
          </a:p>
          <a:p>
            <a:pPr>
              <a:spcBef>
                <a:spcPct val="0"/>
              </a:spcBef>
            </a:pPr>
            <a:endParaRPr lang="en-US" altLang="en-US" sz="2400" dirty="0" smtClean="0">
              <a:latin typeface="Tms Rmn" charset="0"/>
              <a:cs typeface="Times New Roman" pitchFamily="18" charset="0"/>
            </a:endParaRPr>
          </a:p>
          <a:p>
            <a:pPr lvl="1">
              <a:spcBef>
                <a:spcPct val="0"/>
              </a:spcBef>
            </a:pPr>
            <a:endParaRPr lang="en-US" altLang="en-US" sz="2000" dirty="0" smtClean="0">
              <a:latin typeface="Tms Rmn" charset="0"/>
              <a:cs typeface="Times New Roman" pitchFamily="18" charset="0"/>
            </a:endParaRPr>
          </a:p>
        </p:txBody>
      </p:sp>
    </p:spTree>
    <p:extLst>
      <p:ext uri="{BB962C8B-B14F-4D97-AF65-F5344CB8AC3E}">
        <p14:creationId xmlns:p14="http://schemas.microsoft.com/office/powerpoint/2010/main" val="341125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xEl>
                                              <p:pRg st="0" end="0"/>
                                            </p:txEl>
                                          </p:spTgt>
                                        </p:tgtEl>
                                        <p:attrNameLst>
                                          <p:attrName>style.visibility</p:attrName>
                                        </p:attrNameLst>
                                      </p:cBhvr>
                                      <p:to>
                                        <p:strVal val="visible"/>
                                      </p:to>
                                    </p:set>
                                    <p:anim calcmode="lin" valueType="num">
                                      <p:cBhvr additive="base">
                                        <p:cTn id="7" dur="500" fill="hold"/>
                                        <p:tgtEl>
                                          <p:spTgt spid="1792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4">
                                            <p:txEl>
                                              <p:pRg st="2" end="2"/>
                                            </p:txEl>
                                          </p:spTgt>
                                        </p:tgtEl>
                                        <p:attrNameLst>
                                          <p:attrName>style.visibility</p:attrName>
                                        </p:attrNameLst>
                                      </p:cBhvr>
                                      <p:to>
                                        <p:strVal val="visible"/>
                                      </p:to>
                                    </p:set>
                                    <p:anim calcmode="lin" valueType="num">
                                      <p:cBhvr additive="base">
                                        <p:cTn id="13" dur="500" fill="hold"/>
                                        <p:tgtEl>
                                          <p:spTgt spid="17920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2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204">
                                            <p:txEl>
                                              <p:pRg st="4" end="4"/>
                                            </p:txEl>
                                          </p:spTgt>
                                        </p:tgtEl>
                                        <p:attrNameLst>
                                          <p:attrName>style.visibility</p:attrName>
                                        </p:attrNameLst>
                                      </p:cBhvr>
                                      <p:to>
                                        <p:strVal val="visible"/>
                                      </p:to>
                                    </p:set>
                                    <p:anim calcmode="lin" valueType="num">
                                      <p:cBhvr additive="base">
                                        <p:cTn id="19" dur="500" fill="hold"/>
                                        <p:tgtEl>
                                          <p:spTgt spid="17920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2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204">
                                            <p:txEl>
                                              <p:pRg st="5" end="5"/>
                                            </p:txEl>
                                          </p:spTgt>
                                        </p:tgtEl>
                                        <p:attrNameLst>
                                          <p:attrName>style.visibility</p:attrName>
                                        </p:attrNameLst>
                                      </p:cBhvr>
                                      <p:to>
                                        <p:strVal val="visible"/>
                                      </p:to>
                                    </p:set>
                                    <p:anim calcmode="lin" valueType="num">
                                      <p:cBhvr additive="base">
                                        <p:cTn id="25" dur="500" fill="hold"/>
                                        <p:tgtEl>
                                          <p:spTgt spid="17920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20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9204">
                                            <p:txEl>
                                              <p:pRg st="6" end="6"/>
                                            </p:txEl>
                                          </p:spTgt>
                                        </p:tgtEl>
                                        <p:attrNameLst>
                                          <p:attrName>style.visibility</p:attrName>
                                        </p:attrNameLst>
                                      </p:cBhvr>
                                      <p:to>
                                        <p:strVal val="visible"/>
                                      </p:to>
                                    </p:set>
                                    <p:anim calcmode="lin" valueType="num">
                                      <p:cBhvr additive="base">
                                        <p:cTn id="31" dur="500" fill="hold"/>
                                        <p:tgtEl>
                                          <p:spTgt spid="17920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20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448503"/>
            <a:ext cx="8229600" cy="1143000"/>
          </a:xfrm>
        </p:spPr>
        <p:txBody>
          <a:bodyPr/>
          <a:lstStyle/>
          <a:p>
            <a:r>
              <a:rPr lang="en-GB" altLang="en-US" b="1" dirty="0" smtClean="0">
                <a:solidFill>
                  <a:schemeClr val="accent2"/>
                </a:solidFill>
              </a:rPr>
              <a:t>Primary key</a:t>
            </a:r>
          </a:p>
        </p:txBody>
      </p:sp>
      <p:sp>
        <p:nvSpPr>
          <p:cNvPr id="12294"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79204" name="Rectangle 4"/>
          <p:cNvSpPr>
            <a:spLocks noGrp="1" noChangeArrowheads="1"/>
          </p:cNvSpPr>
          <p:nvPr>
            <p:ph type="body" idx="1"/>
          </p:nvPr>
        </p:nvSpPr>
        <p:spPr>
          <a:xfrm>
            <a:off x="457200" y="1600201"/>
            <a:ext cx="8229600" cy="4118020"/>
          </a:xfrm>
          <a:noFill/>
        </p:spPr>
        <p:txBody>
          <a:bodyPr/>
          <a:lstStyle/>
          <a:p>
            <a:pPr marL="0" indent="0">
              <a:buNone/>
            </a:pPr>
            <a:r>
              <a:rPr lang="en-GB" altLang="en-US" sz="2800" dirty="0" smtClean="0"/>
              <a:t>What unique attribute could you use as the Primary key for the STUDENT entity?</a:t>
            </a:r>
            <a:br>
              <a:rPr lang="en-GB" altLang="en-US" sz="2800" dirty="0" smtClean="0"/>
            </a:br>
            <a:endParaRPr lang="en-GB" altLang="en-US" sz="2800" dirty="0" smtClean="0"/>
          </a:p>
          <a:p>
            <a:pPr marL="0" indent="0">
              <a:spcBef>
                <a:spcPct val="0"/>
              </a:spcBef>
              <a:buNone/>
            </a:pPr>
            <a:endParaRPr lang="en-US" altLang="en-US" sz="2400" dirty="0" smtClean="0">
              <a:latin typeface="Tms Rmn" charset="0"/>
              <a:cs typeface="Times New Roman" pitchFamily="18" charset="0"/>
            </a:endParaRPr>
          </a:p>
          <a:p>
            <a:pPr lvl="1">
              <a:spcBef>
                <a:spcPct val="0"/>
              </a:spcBef>
            </a:pPr>
            <a:endParaRPr lang="en-US" altLang="en-US" sz="2000" dirty="0" smtClean="0">
              <a:latin typeface="Tms Rmn" charset="0"/>
              <a:cs typeface="Times New Roman" pitchFamily="18" charset="0"/>
            </a:endParaRPr>
          </a:p>
        </p:txBody>
      </p:sp>
    </p:spTree>
    <p:extLst>
      <p:ext uri="{BB962C8B-B14F-4D97-AF65-F5344CB8AC3E}">
        <p14:creationId xmlns:p14="http://schemas.microsoft.com/office/powerpoint/2010/main" val="433654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xEl>
                                              <p:pRg st="0" end="0"/>
                                            </p:txEl>
                                          </p:spTgt>
                                        </p:tgtEl>
                                        <p:attrNameLst>
                                          <p:attrName>style.visibility</p:attrName>
                                        </p:attrNameLst>
                                      </p:cBhvr>
                                      <p:to>
                                        <p:strVal val="visible"/>
                                      </p:to>
                                    </p:set>
                                    <p:anim calcmode="lin" valueType="num">
                                      <p:cBhvr additive="base">
                                        <p:cTn id="7" dur="500" fill="hold"/>
                                        <p:tgtEl>
                                          <p:spTgt spid="1792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448503"/>
            <a:ext cx="8229600" cy="1143000"/>
          </a:xfrm>
        </p:spPr>
        <p:txBody>
          <a:bodyPr/>
          <a:lstStyle/>
          <a:p>
            <a:r>
              <a:rPr lang="en-GB" altLang="en-US" b="1" dirty="0" smtClean="0">
                <a:solidFill>
                  <a:schemeClr val="accent2"/>
                </a:solidFill>
              </a:rPr>
              <a:t>Primary key</a:t>
            </a:r>
          </a:p>
        </p:txBody>
      </p:sp>
      <p:sp>
        <p:nvSpPr>
          <p:cNvPr id="12294"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79204" name="Rectangle 4"/>
          <p:cNvSpPr>
            <a:spLocks noGrp="1" noChangeArrowheads="1"/>
          </p:cNvSpPr>
          <p:nvPr>
            <p:ph type="body" idx="1"/>
          </p:nvPr>
        </p:nvSpPr>
        <p:spPr>
          <a:xfrm>
            <a:off x="457200" y="1600201"/>
            <a:ext cx="8229600" cy="4118020"/>
          </a:xfrm>
          <a:noFill/>
        </p:spPr>
        <p:txBody>
          <a:bodyPr/>
          <a:lstStyle/>
          <a:p>
            <a:pPr marL="0" indent="0">
              <a:buNone/>
            </a:pPr>
            <a:r>
              <a:rPr lang="en-GB" altLang="en-US" sz="2800" dirty="0" smtClean="0"/>
              <a:t>What unique attribute could you use as the Primary key for the STUDENT entity?</a:t>
            </a:r>
            <a:br>
              <a:rPr lang="en-GB" altLang="en-US" sz="2800" dirty="0" smtClean="0"/>
            </a:br>
            <a:endParaRPr lang="en-GB" altLang="en-US" sz="2800" dirty="0" smtClean="0"/>
          </a:p>
          <a:p>
            <a:pPr marL="0" indent="0">
              <a:buNone/>
            </a:pPr>
            <a:r>
              <a:rPr lang="en-GB" altLang="en-US" sz="2800" dirty="0" err="1" smtClean="0">
                <a:solidFill>
                  <a:srgbClr val="FF0000"/>
                </a:solidFill>
              </a:rPr>
              <a:t>StudentID</a:t>
            </a:r>
            <a:endParaRPr lang="en-GB" altLang="en-US" sz="2800" dirty="0" smtClean="0">
              <a:solidFill>
                <a:srgbClr val="FF0000"/>
              </a:solidFill>
            </a:endParaRPr>
          </a:p>
          <a:p>
            <a:pPr lvl="1">
              <a:buFontTx/>
              <a:buNone/>
            </a:pPr>
            <a:r>
              <a:rPr lang="en-GB" altLang="en-US" sz="2400" b="1" dirty="0" smtClean="0"/>
              <a:t>STUDENT (</a:t>
            </a:r>
            <a:r>
              <a:rPr lang="en-GB" altLang="en-US" sz="2400" b="1" u="sng" dirty="0" err="1" smtClean="0"/>
              <a:t>StudentID</a:t>
            </a:r>
            <a:r>
              <a:rPr lang="en-GB" altLang="en-US" sz="2400" b="1" dirty="0" smtClean="0"/>
              <a:t> , Name , …)</a:t>
            </a:r>
            <a:endParaRPr lang="en-GB" altLang="en-US" sz="2000" dirty="0" smtClean="0">
              <a:latin typeface="Tms Rmn" charset="0"/>
              <a:cs typeface="Times New Roman" pitchFamily="18" charset="0"/>
            </a:endParaRPr>
          </a:p>
          <a:p>
            <a:pPr>
              <a:spcBef>
                <a:spcPct val="0"/>
              </a:spcBef>
            </a:pPr>
            <a:endParaRPr lang="en-US" altLang="en-US" sz="2400" dirty="0" smtClean="0">
              <a:latin typeface="Tms Rmn" charset="0"/>
              <a:cs typeface="Times New Roman" pitchFamily="18" charset="0"/>
            </a:endParaRPr>
          </a:p>
          <a:p>
            <a:pPr lvl="1">
              <a:spcBef>
                <a:spcPct val="0"/>
              </a:spcBef>
            </a:pPr>
            <a:endParaRPr lang="en-US" altLang="en-US" sz="2000" dirty="0" smtClean="0">
              <a:latin typeface="Tms Rmn" charset="0"/>
              <a:cs typeface="Times New Roman" pitchFamily="18" charset="0"/>
            </a:endParaRPr>
          </a:p>
        </p:txBody>
      </p:sp>
    </p:spTree>
    <p:extLst>
      <p:ext uri="{BB962C8B-B14F-4D97-AF65-F5344CB8AC3E}">
        <p14:creationId xmlns:p14="http://schemas.microsoft.com/office/powerpoint/2010/main" val="2550331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xEl>
                                              <p:pRg st="0" end="0"/>
                                            </p:txEl>
                                          </p:spTgt>
                                        </p:tgtEl>
                                        <p:attrNameLst>
                                          <p:attrName>style.visibility</p:attrName>
                                        </p:attrNameLst>
                                      </p:cBhvr>
                                      <p:to>
                                        <p:strVal val="visible"/>
                                      </p:to>
                                    </p:set>
                                    <p:anim calcmode="lin" valueType="num">
                                      <p:cBhvr additive="base">
                                        <p:cTn id="7" dur="500" fill="hold"/>
                                        <p:tgtEl>
                                          <p:spTgt spid="1792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4">
                                            <p:txEl>
                                              <p:pRg st="1" end="1"/>
                                            </p:txEl>
                                          </p:spTgt>
                                        </p:tgtEl>
                                        <p:attrNameLst>
                                          <p:attrName>style.visibility</p:attrName>
                                        </p:attrNameLst>
                                      </p:cBhvr>
                                      <p:to>
                                        <p:strVal val="visible"/>
                                      </p:to>
                                    </p:set>
                                    <p:anim calcmode="lin" valueType="num">
                                      <p:cBhvr additive="base">
                                        <p:cTn id="13" dur="500" fill="hold"/>
                                        <p:tgtEl>
                                          <p:spTgt spid="1792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20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79204">
                                            <p:txEl>
                                              <p:pRg st="2" end="2"/>
                                            </p:txEl>
                                          </p:spTgt>
                                        </p:tgtEl>
                                        <p:attrNameLst>
                                          <p:attrName>style.visibility</p:attrName>
                                        </p:attrNameLst>
                                      </p:cBhvr>
                                      <p:to>
                                        <p:strVal val="visible"/>
                                      </p:to>
                                    </p:set>
                                    <p:anim calcmode="lin" valueType="num">
                                      <p:cBhvr additive="base">
                                        <p:cTn id="17" dur="500" fill="hold"/>
                                        <p:tgtEl>
                                          <p:spTgt spid="17920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920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685800" y="457200"/>
            <a:ext cx="7772400" cy="974502"/>
          </a:xfrm>
        </p:spPr>
        <p:txBody>
          <a:bodyPr/>
          <a:lstStyle/>
          <a:p>
            <a:r>
              <a:rPr lang="en-GB" altLang="en-US" b="1" dirty="0" smtClean="0">
                <a:solidFill>
                  <a:schemeClr val="accent2"/>
                </a:solidFill>
              </a:rPr>
              <a:t>Foreign key</a:t>
            </a:r>
          </a:p>
        </p:txBody>
      </p:sp>
      <p:sp>
        <p:nvSpPr>
          <p:cNvPr id="13318"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80228" name="Rectangle 4"/>
          <p:cNvSpPr>
            <a:spLocks noGrp="1" noChangeArrowheads="1"/>
          </p:cNvSpPr>
          <p:nvPr>
            <p:ph type="body" idx="1"/>
          </p:nvPr>
        </p:nvSpPr>
        <p:spPr>
          <a:xfrm>
            <a:off x="609599" y="1431702"/>
            <a:ext cx="8225307" cy="4664298"/>
          </a:xfrm>
          <a:noFill/>
        </p:spPr>
        <p:txBody>
          <a:bodyPr/>
          <a:lstStyle/>
          <a:p>
            <a:pPr marL="0" indent="0">
              <a:lnSpc>
                <a:spcPct val="90000"/>
              </a:lnSpc>
              <a:spcBef>
                <a:spcPct val="0"/>
              </a:spcBef>
              <a:buNone/>
            </a:pPr>
            <a:r>
              <a:rPr lang="en-US" altLang="en-US" sz="2800" dirty="0" smtClean="0">
                <a:latin typeface="Tms Rmn" charset="0"/>
                <a:cs typeface="Times New Roman" pitchFamily="18" charset="0"/>
              </a:rPr>
              <a:t>A Foreign Key is the primary key of another table used to create link between two tables</a:t>
            </a:r>
            <a:endParaRPr lang="en-US" altLang="en-US" sz="2400" dirty="0" smtClean="0">
              <a:latin typeface="Tms Rmn" charset="0"/>
              <a:cs typeface="Times New Roman" pitchFamily="18" charset="0"/>
            </a:endParaRPr>
          </a:p>
          <a:p>
            <a:pPr>
              <a:lnSpc>
                <a:spcPct val="90000"/>
              </a:lnSpc>
            </a:pPr>
            <a:r>
              <a:rPr lang="en-GB" altLang="en-US" sz="2000" dirty="0" smtClean="0"/>
              <a:t>Example:</a:t>
            </a:r>
          </a:p>
          <a:p>
            <a:pPr lvl="2">
              <a:lnSpc>
                <a:spcPct val="90000"/>
              </a:lnSpc>
              <a:buFontTx/>
              <a:buNone/>
            </a:pPr>
            <a:r>
              <a:rPr lang="en-GB" altLang="en-US" sz="2000" dirty="0" smtClean="0"/>
              <a:t>STUDENT(</a:t>
            </a:r>
            <a:r>
              <a:rPr lang="en-GB" altLang="en-US" sz="2000" u="sng" dirty="0" err="1" smtClean="0"/>
              <a:t>StudentID</a:t>
            </a:r>
            <a:r>
              <a:rPr lang="en-GB" altLang="en-US" sz="2000" u="sng" dirty="0" smtClean="0"/>
              <a:t>,</a:t>
            </a:r>
            <a:r>
              <a:rPr lang="en-GB" altLang="en-US" sz="2000" dirty="0" smtClean="0"/>
              <a:t> </a:t>
            </a:r>
            <a:r>
              <a:rPr lang="en-GB" altLang="en-US" sz="2000" b="1" dirty="0" err="1" smtClean="0"/>
              <a:t>CourseID</a:t>
            </a:r>
            <a:r>
              <a:rPr lang="en-GB" altLang="en-US" sz="2000" b="1" dirty="0" smtClean="0"/>
              <a:t>,</a:t>
            </a:r>
            <a:r>
              <a:rPr lang="en-GB" altLang="en-US" sz="2000" dirty="0" smtClean="0"/>
              <a:t> Student Name, …)</a:t>
            </a:r>
          </a:p>
          <a:p>
            <a:pPr lvl="2">
              <a:lnSpc>
                <a:spcPct val="90000"/>
              </a:lnSpc>
              <a:buFontTx/>
              <a:buNone/>
            </a:pPr>
            <a:r>
              <a:rPr lang="en-GB" altLang="en-US" sz="2000" dirty="0" smtClean="0"/>
              <a:t>COURSE (</a:t>
            </a:r>
            <a:r>
              <a:rPr lang="en-GB" altLang="en-US" sz="2000" u="sng" dirty="0" err="1" smtClean="0"/>
              <a:t>CourseID</a:t>
            </a:r>
            <a:r>
              <a:rPr lang="en-GB" altLang="en-US" sz="2000" u="sng" dirty="0" smtClean="0"/>
              <a:t>,</a:t>
            </a:r>
            <a:r>
              <a:rPr lang="en-GB" altLang="en-US" sz="2000" dirty="0" smtClean="0"/>
              <a:t> Course Name, …)</a:t>
            </a:r>
          </a:p>
          <a:p>
            <a:pPr lvl="2">
              <a:lnSpc>
                <a:spcPct val="90000"/>
              </a:lnSpc>
            </a:pPr>
            <a:endParaRPr lang="en-GB" altLang="en-US" sz="2000" dirty="0" smtClean="0"/>
          </a:p>
          <a:p>
            <a:pPr>
              <a:lnSpc>
                <a:spcPct val="90000"/>
              </a:lnSpc>
            </a:pPr>
            <a:r>
              <a:rPr lang="en-GB" altLang="en-US" sz="2000" dirty="0" err="1" smtClean="0">
                <a:solidFill>
                  <a:srgbClr val="FF0000"/>
                </a:solidFill>
              </a:rPr>
              <a:t>CourseID</a:t>
            </a:r>
            <a:r>
              <a:rPr lang="en-GB" altLang="en-US" sz="2000" dirty="0" smtClean="0"/>
              <a:t> is the identifier (primary key) of the </a:t>
            </a:r>
            <a:r>
              <a:rPr lang="en-GB" altLang="en-US" sz="2000" dirty="0" smtClean="0">
                <a:solidFill>
                  <a:srgbClr val="FF0000"/>
                </a:solidFill>
              </a:rPr>
              <a:t>COURSE</a:t>
            </a:r>
            <a:r>
              <a:rPr lang="en-GB" altLang="en-US" sz="2000" dirty="0" smtClean="0"/>
              <a:t> table. </a:t>
            </a:r>
            <a:endParaRPr lang="en-GB" altLang="en-US" sz="2000" b="1" dirty="0" smtClean="0"/>
          </a:p>
          <a:p>
            <a:pPr>
              <a:lnSpc>
                <a:spcPct val="90000"/>
              </a:lnSpc>
            </a:pPr>
            <a:r>
              <a:rPr lang="en-GB" altLang="en-US" sz="2000" dirty="0" smtClean="0"/>
              <a:t>The </a:t>
            </a:r>
            <a:r>
              <a:rPr lang="en-GB" altLang="en-US" sz="2000" dirty="0" err="1" smtClean="0">
                <a:solidFill>
                  <a:srgbClr val="FF0000"/>
                </a:solidFill>
              </a:rPr>
              <a:t>CourseID</a:t>
            </a:r>
            <a:r>
              <a:rPr lang="en-GB" altLang="en-US" sz="2000" dirty="0" smtClean="0"/>
              <a:t> is </a:t>
            </a:r>
            <a:r>
              <a:rPr lang="en-GB" altLang="en-US" sz="2000" dirty="0" smtClean="0">
                <a:solidFill>
                  <a:srgbClr val="FF0000"/>
                </a:solidFill>
              </a:rPr>
              <a:t>posted </a:t>
            </a:r>
            <a:r>
              <a:rPr lang="en-GB" altLang="en-US" sz="2000" dirty="0" smtClean="0"/>
              <a:t>into the student table and is thus called a </a:t>
            </a:r>
            <a:r>
              <a:rPr lang="en-GB" altLang="en-US" sz="2000" dirty="0" smtClean="0">
                <a:solidFill>
                  <a:srgbClr val="FF0000"/>
                </a:solidFill>
              </a:rPr>
              <a:t>FOREIGN KEY</a:t>
            </a:r>
            <a:endParaRPr lang="en-GB" altLang="en-US" sz="2000" b="1" dirty="0" smtClean="0">
              <a:solidFill>
                <a:srgbClr val="FF0000"/>
              </a:solidFill>
            </a:endParaRPr>
          </a:p>
          <a:p>
            <a:pPr lvl="1">
              <a:lnSpc>
                <a:spcPct val="90000"/>
              </a:lnSpc>
            </a:pPr>
            <a:r>
              <a:rPr lang="en-GB" altLang="en-US" sz="2000" dirty="0" smtClean="0"/>
              <a:t>Now for any student we can easily find the appropriate </a:t>
            </a:r>
            <a:r>
              <a:rPr lang="en-GB" altLang="en-US" sz="2000" dirty="0" err="1" smtClean="0">
                <a:solidFill>
                  <a:srgbClr val="FF0000"/>
                </a:solidFill>
              </a:rPr>
              <a:t>CourseID</a:t>
            </a:r>
            <a:r>
              <a:rPr lang="en-GB" altLang="en-US" sz="2000" dirty="0" smtClean="0"/>
              <a:t> and look up further details of that course in the </a:t>
            </a:r>
            <a:r>
              <a:rPr lang="en-GB" altLang="en-US" sz="2000" dirty="0" smtClean="0">
                <a:solidFill>
                  <a:srgbClr val="FF0000"/>
                </a:solidFill>
              </a:rPr>
              <a:t>COURSE</a:t>
            </a:r>
            <a:r>
              <a:rPr lang="en-GB" altLang="en-US" sz="2000" dirty="0" smtClean="0"/>
              <a:t> table if needed. </a:t>
            </a:r>
          </a:p>
          <a:p>
            <a:pPr lvl="1">
              <a:lnSpc>
                <a:spcPct val="90000"/>
              </a:lnSpc>
            </a:pPr>
            <a:r>
              <a:rPr lang="en-GB" altLang="en-US" sz="2000" dirty="0" smtClean="0"/>
              <a:t>This is easy to do in any relational database</a:t>
            </a:r>
          </a:p>
          <a:p>
            <a:pPr marL="0" indent="0">
              <a:lnSpc>
                <a:spcPct val="90000"/>
              </a:lnSpc>
              <a:spcBef>
                <a:spcPct val="0"/>
              </a:spcBef>
              <a:buNone/>
            </a:pPr>
            <a:endParaRPr lang="en-US" altLang="en-US" sz="2000" dirty="0" smtClean="0">
              <a:cs typeface="Times New Roman" pitchFamily="18" charset="0"/>
            </a:endParaRPr>
          </a:p>
        </p:txBody>
      </p:sp>
    </p:spTree>
    <p:extLst>
      <p:ext uri="{BB962C8B-B14F-4D97-AF65-F5344CB8AC3E}">
        <p14:creationId xmlns:p14="http://schemas.microsoft.com/office/powerpoint/2010/main" val="1869200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8">
                                            <p:txEl>
                                              <p:pRg st="0" end="0"/>
                                            </p:txEl>
                                          </p:spTgt>
                                        </p:tgtEl>
                                        <p:attrNameLst>
                                          <p:attrName>style.visibility</p:attrName>
                                        </p:attrNameLst>
                                      </p:cBhvr>
                                      <p:to>
                                        <p:strVal val="visible"/>
                                      </p:to>
                                    </p:set>
                                    <p:anim calcmode="lin" valueType="num">
                                      <p:cBhvr additive="base">
                                        <p:cTn id="7" dur="500" fill="hold"/>
                                        <p:tgtEl>
                                          <p:spTgt spid="1802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8">
                                            <p:txEl>
                                              <p:pRg st="1" end="1"/>
                                            </p:txEl>
                                          </p:spTgt>
                                        </p:tgtEl>
                                        <p:attrNameLst>
                                          <p:attrName>style.visibility</p:attrName>
                                        </p:attrNameLst>
                                      </p:cBhvr>
                                      <p:to>
                                        <p:strVal val="visible"/>
                                      </p:to>
                                    </p:set>
                                    <p:anim calcmode="lin" valueType="num">
                                      <p:cBhvr additive="base">
                                        <p:cTn id="13" dur="500" fill="hold"/>
                                        <p:tgtEl>
                                          <p:spTgt spid="1802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80228">
                                            <p:txEl>
                                              <p:pRg st="2" end="2"/>
                                            </p:txEl>
                                          </p:spTgt>
                                        </p:tgtEl>
                                        <p:attrNameLst>
                                          <p:attrName>style.visibility</p:attrName>
                                        </p:attrNameLst>
                                      </p:cBhvr>
                                      <p:to>
                                        <p:strVal val="visible"/>
                                      </p:to>
                                    </p:set>
                                    <p:anim calcmode="lin" valueType="num">
                                      <p:cBhvr additive="base">
                                        <p:cTn id="17" dur="500" fill="hold"/>
                                        <p:tgtEl>
                                          <p:spTgt spid="18022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022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80228">
                                            <p:txEl>
                                              <p:pRg st="3" end="3"/>
                                            </p:txEl>
                                          </p:spTgt>
                                        </p:tgtEl>
                                        <p:attrNameLst>
                                          <p:attrName>style.visibility</p:attrName>
                                        </p:attrNameLst>
                                      </p:cBhvr>
                                      <p:to>
                                        <p:strVal val="visible"/>
                                      </p:to>
                                    </p:set>
                                    <p:anim calcmode="lin" valueType="num">
                                      <p:cBhvr additive="base">
                                        <p:cTn id="21" dur="500" fill="hold"/>
                                        <p:tgtEl>
                                          <p:spTgt spid="18022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02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0228">
                                            <p:txEl>
                                              <p:pRg st="5" end="5"/>
                                            </p:txEl>
                                          </p:spTgt>
                                        </p:tgtEl>
                                        <p:attrNameLst>
                                          <p:attrName>style.visibility</p:attrName>
                                        </p:attrNameLst>
                                      </p:cBhvr>
                                      <p:to>
                                        <p:strVal val="visible"/>
                                      </p:to>
                                    </p:set>
                                    <p:anim calcmode="lin" valueType="num">
                                      <p:cBhvr additive="base">
                                        <p:cTn id="27" dur="500" fill="hold"/>
                                        <p:tgtEl>
                                          <p:spTgt spid="18022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02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0228">
                                            <p:txEl>
                                              <p:pRg st="6" end="6"/>
                                            </p:txEl>
                                          </p:spTgt>
                                        </p:tgtEl>
                                        <p:attrNameLst>
                                          <p:attrName>style.visibility</p:attrName>
                                        </p:attrNameLst>
                                      </p:cBhvr>
                                      <p:to>
                                        <p:strVal val="visible"/>
                                      </p:to>
                                    </p:set>
                                    <p:anim calcmode="lin" valueType="num">
                                      <p:cBhvr additive="base">
                                        <p:cTn id="33" dur="500" fill="hold"/>
                                        <p:tgtEl>
                                          <p:spTgt spid="180228">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0228">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80228">
                                            <p:txEl>
                                              <p:pRg st="7" end="7"/>
                                            </p:txEl>
                                          </p:spTgt>
                                        </p:tgtEl>
                                        <p:attrNameLst>
                                          <p:attrName>style.visibility</p:attrName>
                                        </p:attrNameLst>
                                      </p:cBhvr>
                                      <p:to>
                                        <p:strVal val="visible"/>
                                      </p:to>
                                    </p:set>
                                    <p:anim calcmode="lin" valueType="num">
                                      <p:cBhvr additive="base">
                                        <p:cTn id="37" dur="500" fill="hold"/>
                                        <p:tgtEl>
                                          <p:spTgt spid="180228">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0228">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80228">
                                            <p:txEl>
                                              <p:pRg st="8" end="8"/>
                                            </p:txEl>
                                          </p:spTgt>
                                        </p:tgtEl>
                                        <p:attrNameLst>
                                          <p:attrName>style.visibility</p:attrName>
                                        </p:attrNameLst>
                                      </p:cBhvr>
                                      <p:to>
                                        <p:strVal val="visible"/>
                                      </p:to>
                                    </p:set>
                                    <p:anim calcmode="lin" valueType="num">
                                      <p:cBhvr additive="base">
                                        <p:cTn id="41" dur="500" fill="hold"/>
                                        <p:tgtEl>
                                          <p:spTgt spid="180228">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02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121123" y="434175"/>
            <a:ext cx="5040087" cy="859971"/>
          </a:xfrm>
        </p:spPr>
        <p:txBody>
          <a:bodyPr>
            <a:normAutofit/>
          </a:bodyPr>
          <a:lstStyle/>
          <a:p>
            <a:r>
              <a:rPr lang="en-US" sz="4000" b="1" dirty="0" smtClean="0">
                <a:solidFill>
                  <a:schemeClr val="accent2"/>
                </a:solidFill>
              </a:rPr>
              <a:t>Lesson aim </a:t>
            </a:r>
            <a:endParaRPr lang="bg-BG" sz="4000" b="1" dirty="0">
              <a:solidFill>
                <a:schemeClr val="accent2"/>
              </a:solidFill>
            </a:endParaRPr>
          </a:p>
        </p:txBody>
      </p:sp>
      <p:sp>
        <p:nvSpPr>
          <p:cNvPr id="2" name="Slide Number Placeholder 1"/>
          <p:cNvSpPr>
            <a:spLocks noGrp="1"/>
          </p:cNvSpPr>
          <p:nvPr>
            <p:ph type="sldNum" sz="quarter" idx="4294967295"/>
          </p:nvPr>
        </p:nvSpPr>
        <p:spPr>
          <a:xfrm>
            <a:off x="8677069" y="6525003"/>
            <a:ext cx="321700" cy="196477"/>
          </a:xfrm>
          <a:prstGeom prst="rect">
            <a:avLst/>
          </a:prstGeom>
        </p:spPr>
        <p:txBody>
          <a:bodyPr/>
          <a:lstStyle/>
          <a:p>
            <a:fld id="{C014DD1E-5D91-48A3-AD6D-45FBA980D106}" type="slidenum">
              <a:rPr lang="en-US" smtClean="0"/>
              <a:pPr/>
              <a:t>2</a:t>
            </a:fld>
            <a:endParaRPr lang="en-US" dirty="0"/>
          </a:p>
        </p:txBody>
      </p:sp>
      <p:sp>
        <p:nvSpPr>
          <p:cNvPr id="7" name="Rectangle 6"/>
          <p:cNvSpPr/>
          <p:nvPr/>
        </p:nvSpPr>
        <p:spPr>
          <a:xfrm>
            <a:off x="48056" y="2176435"/>
            <a:ext cx="5100008" cy="1569660"/>
          </a:xfrm>
          <a:prstGeom prst="rect">
            <a:avLst/>
          </a:prstGeom>
        </p:spPr>
        <p:txBody>
          <a:bodyPr wrap="square">
            <a:spAutoFit/>
          </a:bodyPr>
          <a:lstStyle/>
          <a:p>
            <a:pPr lvl="1"/>
            <a:endParaRPr lang="en-US" sz="3200" b="1" dirty="0">
              <a:latin typeface="Calibri" pitchFamily="34" charset="0"/>
              <a:cs typeface="Consolas" panose="020B0609020204030204" pitchFamily="49" charset="0"/>
            </a:endParaRPr>
          </a:p>
          <a:p>
            <a:pPr lvl="1"/>
            <a:r>
              <a:rPr lang="en-US" sz="3200" b="1" dirty="0">
                <a:latin typeface="Calibri" pitchFamily="34" charset="0"/>
                <a:cs typeface="Consolas" panose="020B0609020204030204" pitchFamily="49" charset="0"/>
              </a:rPr>
              <a:t>Database Design Concepts	</a:t>
            </a:r>
          </a:p>
        </p:txBody>
      </p:sp>
      <p:pic>
        <p:nvPicPr>
          <p:cNvPr id="6" name="Picture 2" descr="http://research.phillipmartin.info/la_syllabus.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067420" y="1988840"/>
            <a:ext cx="3220913" cy="288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61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88026" y="319488"/>
            <a:ext cx="5040087" cy="859971"/>
          </a:xfrm>
        </p:spPr>
        <p:txBody>
          <a:bodyPr/>
          <a:lstStyle/>
          <a:p>
            <a:r>
              <a:rPr lang="en-GB" sz="4400" b="1" dirty="0"/>
              <a:t>Example</a:t>
            </a:r>
          </a:p>
        </p:txBody>
      </p:sp>
      <p:sp>
        <p:nvSpPr>
          <p:cNvPr id="21507" name="Rectangle 3"/>
          <p:cNvSpPr>
            <a:spLocks noGrp="1" noChangeArrowheads="1"/>
          </p:cNvSpPr>
          <p:nvPr>
            <p:ph idx="1"/>
          </p:nvPr>
        </p:nvSpPr>
        <p:spPr>
          <a:xfrm>
            <a:off x="457200" y="1303056"/>
            <a:ext cx="8229600" cy="4525963"/>
          </a:xfrm>
        </p:spPr>
        <p:txBody>
          <a:bodyPr/>
          <a:lstStyle/>
          <a:p>
            <a:pPr marL="0" indent="0">
              <a:buFontTx/>
              <a:buNone/>
            </a:pPr>
            <a:r>
              <a:rPr lang="en-GB" sz="2400" dirty="0" smtClean="0"/>
              <a:t>A </a:t>
            </a:r>
            <a:r>
              <a:rPr lang="en-GB" sz="2400" dirty="0"/>
              <a:t>university consists of a number of departments. </a:t>
            </a:r>
            <a:endParaRPr lang="en-GB" sz="2400" dirty="0" smtClean="0"/>
          </a:p>
          <a:p>
            <a:pPr marL="0" indent="0">
              <a:buFontTx/>
              <a:buNone/>
            </a:pPr>
            <a:r>
              <a:rPr lang="en-GB" sz="2400" dirty="0" smtClean="0"/>
              <a:t>Each </a:t>
            </a:r>
            <a:r>
              <a:rPr lang="en-GB" sz="2400" dirty="0"/>
              <a:t>department offers several courses. </a:t>
            </a:r>
            <a:endParaRPr lang="en-GB" sz="2400" dirty="0" smtClean="0"/>
          </a:p>
          <a:p>
            <a:pPr marL="0" indent="0">
              <a:buFontTx/>
              <a:buNone/>
            </a:pPr>
            <a:r>
              <a:rPr lang="en-GB" sz="2400" dirty="0" smtClean="0"/>
              <a:t>A </a:t>
            </a:r>
            <a:r>
              <a:rPr lang="en-GB" sz="2400" dirty="0"/>
              <a:t>number of modules make up each course. </a:t>
            </a:r>
            <a:endParaRPr lang="en-GB" sz="2400" dirty="0" smtClean="0"/>
          </a:p>
          <a:p>
            <a:pPr marL="0" indent="0">
              <a:buFontTx/>
              <a:buNone/>
            </a:pPr>
            <a:r>
              <a:rPr lang="en-GB" sz="2400" dirty="0" smtClean="0"/>
              <a:t>Students </a:t>
            </a:r>
            <a:r>
              <a:rPr lang="en-GB" sz="2400" dirty="0"/>
              <a:t>enrol in a particular course and take modules towards the completion of that course. </a:t>
            </a:r>
            <a:endParaRPr lang="en-GB" sz="2400" dirty="0" smtClean="0"/>
          </a:p>
          <a:p>
            <a:pPr marL="0" indent="0">
              <a:buFontTx/>
              <a:buNone/>
            </a:pPr>
            <a:r>
              <a:rPr lang="en-GB" sz="2400" dirty="0" smtClean="0"/>
              <a:t>Each </a:t>
            </a:r>
            <a:r>
              <a:rPr lang="en-GB" sz="2400" dirty="0"/>
              <a:t>module is taught by a lecturer from the appropriate department, and each lecturer tutors a group of </a:t>
            </a:r>
            <a:r>
              <a:rPr lang="en-GB" sz="2400" dirty="0" smtClean="0"/>
              <a:t>students.</a:t>
            </a:r>
            <a:endParaRPr lang="en-GB" dirty="0"/>
          </a:p>
        </p:txBody>
      </p:sp>
      <p:sp>
        <p:nvSpPr>
          <p:cNvPr id="4" name="Footer Placeholder 3"/>
          <p:cNvSpPr>
            <a:spLocks noGrp="1"/>
          </p:cNvSpPr>
          <p:nvPr>
            <p:ph type="ftr" sz="quarter" idx="4294967295"/>
          </p:nvPr>
        </p:nvSpPr>
        <p:spPr/>
        <p:txBody>
          <a:bodyPr/>
          <a:lstStyle/>
          <a:p>
            <a:endParaRPr lang="en-US" dirty="0"/>
          </a:p>
        </p:txBody>
      </p:sp>
    </p:spTree>
    <p:extLst>
      <p:ext uri="{BB962C8B-B14F-4D97-AF65-F5344CB8AC3E}">
        <p14:creationId xmlns:p14="http://schemas.microsoft.com/office/powerpoint/2010/main" val="91788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88026" y="319488"/>
            <a:ext cx="5040087" cy="859971"/>
          </a:xfrm>
        </p:spPr>
        <p:txBody>
          <a:bodyPr/>
          <a:lstStyle/>
          <a:p>
            <a:r>
              <a:rPr lang="en-GB" sz="4400" b="1" dirty="0" smtClean="0"/>
              <a:t>Example - Entities</a:t>
            </a:r>
            <a:endParaRPr lang="en-GB" sz="4400" b="1" dirty="0"/>
          </a:p>
        </p:txBody>
      </p:sp>
      <p:sp>
        <p:nvSpPr>
          <p:cNvPr id="21507" name="Rectangle 3"/>
          <p:cNvSpPr>
            <a:spLocks noGrp="1" noChangeArrowheads="1"/>
          </p:cNvSpPr>
          <p:nvPr>
            <p:ph idx="1"/>
          </p:nvPr>
        </p:nvSpPr>
        <p:spPr>
          <a:xfrm>
            <a:off x="457200" y="1303056"/>
            <a:ext cx="8229600" cy="4525963"/>
          </a:xfrm>
        </p:spPr>
        <p:txBody>
          <a:bodyPr/>
          <a:lstStyle/>
          <a:p>
            <a:pPr marL="0" indent="0">
              <a:buFontTx/>
              <a:buNone/>
            </a:pPr>
            <a:r>
              <a:rPr lang="en-GB" sz="2400" dirty="0" smtClean="0"/>
              <a:t>A </a:t>
            </a:r>
            <a:r>
              <a:rPr lang="en-GB" sz="2400" dirty="0"/>
              <a:t>university consists of a number of departments. </a:t>
            </a:r>
            <a:endParaRPr lang="en-GB" sz="2400" dirty="0" smtClean="0"/>
          </a:p>
          <a:p>
            <a:pPr marL="0" indent="0">
              <a:buFontTx/>
              <a:buNone/>
            </a:pPr>
            <a:r>
              <a:rPr lang="en-GB" sz="2400" dirty="0" smtClean="0"/>
              <a:t>Each </a:t>
            </a:r>
            <a:r>
              <a:rPr lang="en-GB" sz="2400" dirty="0"/>
              <a:t>department offers several courses. </a:t>
            </a:r>
            <a:endParaRPr lang="en-GB" sz="2400" dirty="0" smtClean="0"/>
          </a:p>
          <a:p>
            <a:pPr marL="0" indent="0">
              <a:buFontTx/>
              <a:buNone/>
            </a:pPr>
            <a:r>
              <a:rPr lang="en-GB" sz="2400" dirty="0" smtClean="0"/>
              <a:t>A </a:t>
            </a:r>
            <a:r>
              <a:rPr lang="en-GB" sz="2400" dirty="0"/>
              <a:t>number of modules make up each course. </a:t>
            </a:r>
            <a:endParaRPr lang="en-GB" sz="2400" dirty="0" smtClean="0"/>
          </a:p>
          <a:p>
            <a:pPr marL="0" indent="0">
              <a:buFontTx/>
              <a:buNone/>
            </a:pPr>
            <a:r>
              <a:rPr lang="en-GB" sz="2400" dirty="0" smtClean="0"/>
              <a:t>Students </a:t>
            </a:r>
            <a:r>
              <a:rPr lang="en-GB" sz="2400" dirty="0"/>
              <a:t>enrol in a particular course and take modules towards the completion of that course. </a:t>
            </a:r>
            <a:endParaRPr lang="en-GB" sz="2400" dirty="0" smtClean="0"/>
          </a:p>
          <a:p>
            <a:pPr marL="0" indent="0">
              <a:buFontTx/>
              <a:buNone/>
            </a:pPr>
            <a:r>
              <a:rPr lang="en-GB" sz="2400" dirty="0" smtClean="0"/>
              <a:t>Each </a:t>
            </a:r>
            <a:r>
              <a:rPr lang="en-GB" sz="2400" dirty="0"/>
              <a:t>module is taught by a lecturer from the appropriate department, and each lecturer tutors a group of </a:t>
            </a:r>
            <a:r>
              <a:rPr lang="en-GB" sz="2400" dirty="0" smtClean="0"/>
              <a:t>students.</a:t>
            </a:r>
          </a:p>
          <a:p>
            <a:pPr marL="0" indent="0">
              <a:buFontTx/>
              <a:buNone/>
            </a:pPr>
            <a:endParaRPr lang="en-GB" sz="2400" dirty="0"/>
          </a:p>
          <a:p>
            <a:pPr marL="0" indent="0">
              <a:buFontTx/>
              <a:buNone/>
            </a:pPr>
            <a:r>
              <a:rPr lang="en-GB" sz="2400" b="1" dirty="0" smtClean="0">
                <a:solidFill>
                  <a:srgbClr val="FF0000"/>
                </a:solidFill>
              </a:rPr>
              <a:t>Exercise:</a:t>
            </a:r>
          </a:p>
          <a:p>
            <a:pPr marL="0" indent="0">
              <a:buFontTx/>
              <a:buNone/>
            </a:pPr>
            <a:r>
              <a:rPr lang="en-GB" sz="2400" b="1" dirty="0" smtClean="0">
                <a:solidFill>
                  <a:srgbClr val="FF0000"/>
                </a:solidFill>
              </a:rPr>
              <a:t>Identify the Entities in the above requirement specification</a:t>
            </a:r>
            <a:endParaRPr lang="en-GB" b="1" dirty="0">
              <a:solidFill>
                <a:srgbClr val="FF0000"/>
              </a:solidFill>
            </a:endParaRPr>
          </a:p>
        </p:txBody>
      </p:sp>
      <p:sp>
        <p:nvSpPr>
          <p:cNvPr id="4" name="Footer Placeholder 3"/>
          <p:cNvSpPr>
            <a:spLocks noGrp="1"/>
          </p:cNvSpPr>
          <p:nvPr>
            <p:ph type="ftr" sz="quarter" idx="4294967295"/>
          </p:nvPr>
        </p:nvSpPr>
        <p:spPr/>
        <p:txBody>
          <a:bodyPr/>
          <a:lstStyle/>
          <a:p>
            <a:endParaRPr lang="en-US" dirty="0"/>
          </a:p>
        </p:txBody>
      </p:sp>
    </p:spTree>
    <p:extLst>
      <p:ext uri="{BB962C8B-B14F-4D97-AF65-F5344CB8AC3E}">
        <p14:creationId xmlns:p14="http://schemas.microsoft.com/office/powerpoint/2010/main" val="1153763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99455" y="293238"/>
            <a:ext cx="5040087" cy="859971"/>
          </a:xfrm>
        </p:spPr>
        <p:txBody>
          <a:bodyPr/>
          <a:lstStyle/>
          <a:p>
            <a:r>
              <a:rPr lang="en-GB" sz="4000" b="1" dirty="0"/>
              <a:t>Example - Entities</a:t>
            </a:r>
          </a:p>
        </p:txBody>
      </p:sp>
      <p:sp>
        <p:nvSpPr>
          <p:cNvPr id="22531" name="Rectangle 3"/>
          <p:cNvSpPr>
            <a:spLocks noGrp="1" noChangeArrowheads="1"/>
          </p:cNvSpPr>
          <p:nvPr>
            <p:ph idx="1"/>
          </p:nvPr>
        </p:nvSpPr>
        <p:spPr>
          <a:xfrm>
            <a:off x="369698" y="1458736"/>
            <a:ext cx="8229600" cy="4525963"/>
          </a:xfrm>
          <a:ln/>
        </p:spPr>
        <p:txBody>
          <a:bodyPr/>
          <a:lstStyle/>
          <a:p>
            <a:pPr marL="0" indent="0">
              <a:buFontTx/>
              <a:buNone/>
            </a:pPr>
            <a:r>
              <a:rPr lang="en-GB" sz="2400" dirty="0" smtClean="0"/>
              <a:t>A </a:t>
            </a:r>
            <a:r>
              <a:rPr lang="en-GB" sz="2400" dirty="0"/>
              <a:t>university consists of a number of </a:t>
            </a:r>
            <a:r>
              <a:rPr lang="en-GB" sz="2400" b="1" dirty="0">
                <a:solidFill>
                  <a:schemeClr val="accent1"/>
                </a:solidFill>
              </a:rPr>
              <a:t>departments</a:t>
            </a:r>
            <a:r>
              <a:rPr lang="en-GB" sz="2400" dirty="0"/>
              <a:t>. </a:t>
            </a:r>
            <a:endParaRPr lang="en-GB" sz="2400" dirty="0" smtClean="0"/>
          </a:p>
          <a:p>
            <a:pPr marL="0" indent="0">
              <a:buFontTx/>
              <a:buNone/>
            </a:pPr>
            <a:r>
              <a:rPr lang="en-GB" sz="2400" dirty="0" smtClean="0"/>
              <a:t>Each </a:t>
            </a:r>
            <a:r>
              <a:rPr lang="en-GB" sz="2400" dirty="0"/>
              <a:t>department offers several </a:t>
            </a:r>
            <a:r>
              <a:rPr lang="en-GB" sz="2400" b="1" dirty="0">
                <a:solidFill>
                  <a:schemeClr val="accent1"/>
                </a:solidFill>
              </a:rPr>
              <a:t>courses</a:t>
            </a:r>
            <a:r>
              <a:rPr lang="en-GB" sz="2400" dirty="0">
                <a:solidFill>
                  <a:schemeClr val="accent1"/>
                </a:solidFill>
              </a:rPr>
              <a:t>. </a:t>
            </a:r>
            <a:endParaRPr lang="en-GB" sz="2400" dirty="0" smtClean="0">
              <a:solidFill>
                <a:schemeClr val="accent1"/>
              </a:solidFill>
            </a:endParaRPr>
          </a:p>
          <a:p>
            <a:pPr marL="0" indent="0">
              <a:buFontTx/>
              <a:buNone/>
            </a:pPr>
            <a:r>
              <a:rPr lang="en-GB" sz="2400" dirty="0" smtClean="0"/>
              <a:t>A </a:t>
            </a:r>
            <a:r>
              <a:rPr lang="en-GB" sz="2400" dirty="0"/>
              <a:t>number of </a:t>
            </a:r>
            <a:r>
              <a:rPr lang="en-GB" sz="2400" b="1" dirty="0">
                <a:solidFill>
                  <a:schemeClr val="accent1"/>
                </a:solidFill>
              </a:rPr>
              <a:t>modules</a:t>
            </a:r>
            <a:r>
              <a:rPr lang="en-GB" sz="2400" dirty="0"/>
              <a:t> make up each course. </a:t>
            </a:r>
            <a:endParaRPr lang="en-GB" sz="2400" dirty="0" smtClean="0"/>
          </a:p>
          <a:p>
            <a:pPr marL="0" indent="0">
              <a:buFontTx/>
              <a:buNone/>
            </a:pPr>
            <a:r>
              <a:rPr lang="en-GB" sz="2400" b="1" dirty="0" smtClean="0">
                <a:solidFill>
                  <a:schemeClr val="accent1"/>
                </a:solidFill>
              </a:rPr>
              <a:t>Students</a:t>
            </a:r>
            <a:r>
              <a:rPr lang="en-GB" sz="2400" dirty="0" smtClean="0"/>
              <a:t> </a:t>
            </a:r>
            <a:r>
              <a:rPr lang="en-GB" sz="2400" dirty="0"/>
              <a:t>enrol in a particular course and take modules towards the completion of that course. </a:t>
            </a:r>
            <a:endParaRPr lang="en-GB" sz="2400" dirty="0" smtClean="0"/>
          </a:p>
          <a:p>
            <a:pPr marL="0" indent="0">
              <a:buFontTx/>
              <a:buNone/>
            </a:pPr>
            <a:r>
              <a:rPr lang="en-GB" sz="2400" dirty="0" smtClean="0"/>
              <a:t>Each </a:t>
            </a:r>
            <a:r>
              <a:rPr lang="en-GB" sz="2400" dirty="0"/>
              <a:t>module is taught by a </a:t>
            </a:r>
            <a:r>
              <a:rPr lang="en-GB" sz="2400" b="1" dirty="0">
                <a:solidFill>
                  <a:schemeClr val="accent1"/>
                </a:solidFill>
              </a:rPr>
              <a:t>lecturer</a:t>
            </a:r>
            <a:r>
              <a:rPr lang="en-GB" sz="2400" dirty="0"/>
              <a:t> from the appropriate department, and each lecturer tutors a group of students</a:t>
            </a:r>
            <a:endParaRPr lang="en-GB" dirty="0"/>
          </a:p>
        </p:txBody>
      </p:sp>
      <p:sp>
        <p:nvSpPr>
          <p:cNvPr id="4" name="Footer Placeholder 3"/>
          <p:cNvSpPr>
            <a:spLocks noGrp="1"/>
          </p:cNvSpPr>
          <p:nvPr>
            <p:ph type="ftr" sz="quarter" idx="4294967295"/>
          </p:nvPr>
        </p:nvSpPr>
        <p:spPr/>
        <p:txBody>
          <a:bodyPr/>
          <a:lstStyle/>
          <a:p>
            <a:r>
              <a:rPr lang="en-US" dirty="0"/>
              <a:t>Entity Relationship Modelling</a:t>
            </a:r>
          </a:p>
        </p:txBody>
      </p:sp>
    </p:spTree>
    <p:extLst>
      <p:ext uri="{BB962C8B-B14F-4D97-AF65-F5344CB8AC3E}">
        <p14:creationId xmlns:p14="http://schemas.microsoft.com/office/powerpoint/2010/main" val="713925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75653" y="355601"/>
            <a:ext cx="6467468" cy="859971"/>
          </a:xfrm>
        </p:spPr>
        <p:txBody>
          <a:bodyPr/>
          <a:lstStyle/>
          <a:p>
            <a:r>
              <a:rPr lang="en-GB" sz="4000" b="1" dirty="0"/>
              <a:t>Example - </a:t>
            </a:r>
            <a:r>
              <a:rPr lang="en-GB" sz="4000" b="1" dirty="0" smtClean="0"/>
              <a:t>Entities</a:t>
            </a:r>
            <a:endParaRPr lang="en-GB" sz="4000" b="1" dirty="0"/>
          </a:p>
        </p:txBody>
      </p:sp>
      <p:sp>
        <p:nvSpPr>
          <p:cNvPr id="23555" name="Rectangle 3"/>
          <p:cNvSpPr>
            <a:spLocks noGrp="1" noChangeArrowheads="1"/>
          </p:cNvSpPr>
          <p:nvPr>
            <p:ph idx="1"/>
          </p:nvPr>
        </p:nvSpPr>
        <p:spPr>
          <a:xfrm>
            <a:off x="409074" y="1379986"/>
            <a:ext cx="8229600" cy="4525963"/>
          </a:xfrm>
          <a:ln/>
        </p:spPr>
        <p:txBody>
          <a:bodyPr/>
          <a:lstStyle/>
          <a:p>
            <a:pPr marL="0" indent="0">
              <a:buNone/>
            </a:pPr>
            <a:r>
              <a:rPr lang="en-GB" sz="2400" dirty="0" smtClean="0">
                <a:solidFill>
                  <a:srgbClr val="FF0000"/>
                </a:solidFill>
              </a:rPr>
              <a:t>Exercise:</a:t>
            </a:r>
          </a:p>
          <a:p>
            <a:pPr marL="0" indent="0">
              <a:buNone/>
            </a:pPr>
            <a:endParaRPr lang="en-GB" sz="2400" dirty="0">
              <a:solidFill>
                <a:srgbClr val="FF0000"/>
              </a:solidFill>
            </a:endParaRPr>
          </a:p>
          <a:p>
            <a:pPr marL="0" indent="0">
              <a:buNone/>
            </a:pPr>
            <a:r>
              <a:rPr lang="en-GB" sz="2400" dirty="0" smtClean="0">
                <a:solidFill>
                  <a:srgbClr val="FF0000"/>
                </a:solidFill>
              </a:rPr>
              <a:t>Consider your Assignment Brief</a:t>
            </a:r>
          </a:p>
          <a:p>
            <a:pPr marL="0" indent="0">
              <a:buNone/>
            </a:pPr>
            <a:r>
              <a:rPr lang="en-GB" sz="2400" b="1" dirty="0" smtClean="0">
                <a:solidFill>
                  <a:srgbClr val="FF0000"/>
                </a:solidFill>
              </a:rPr>
              <a:t>What Entities can you identify?</a:t>
            </a:r>
            <a:endParaRPr lang="en-GB" b="1" dirty="0">
              <a:solidFill>
                <a:srgbClr val="FF0000"/>
              </a:solidFill>
            </a:endParaRPr>
          </a:p>
        </p:txBody>
      </p:sp>
      <p:sp>
        <p:nvSpPr>
          <p:cNvPr id="4" name="Footer Placeholder 3"/>
          <p:cNvSpPr>
            <a:spLocks noGrp="1"/>
          </p:cNvSpPr>
          <p:nvPr>
            <p:ph type="ftr"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704728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99455" y="293238"/>
            <a:ext cx="5040087" cy="859971"/>
          </a:xfrm>
        </p:spPr>
        <p:txBody>
          <a:bodyPr/>
          <a:lstStyle/>
          <a:p>
            <a:r>
              <a:rPr lang="en-GB" sz="4000" b="1" dirty="0"/>
              <a:t>Example - </a:t>
            </a:r>
            <a:r>
              <a:rPr lang="en-GB" sz="4000" b="1" dirty="0" smtClean="0"/>
              <a:t>Relationships</a:t>
            </a:r>
            <a:endParaRPr lang="en-GB" sz="4000" b="1" dirty="0"/>
          </a:p>
        </p:txBody>
      </p:sp>
      <p:sp>
        <p:nvSpPr>
          <p:cNvPr id="22531" name="Rectangle 3"/>
          <p:cNvSpPr>
            <a:spLocks noGrp="1" noChangeArrowheads="1"/>
          </p:cNvSpPr>
          <p:nvPr>
            <p:ph idx="1"/>
          </p:nvPr>
        </p:nvSpPr>
        <p:spPr>
          <a:xfrm>
            <a:off x="369698" y="1458736"/>
            <a:ext cx="8585616" cy="4525963"/>
          </a:xfrm>
          <a:ln/>
        </p:spPr>
        <p:txBody>
          <a:bodyPr/>
          <a:lstStyle/>
          <a:p>
            <a:pPr marL="0" indent="0">
              <a:buFontTx/>
              <a:buNone/>
            </a:pPr>
            <a:r>
              <a:rPr lang="en-GB" sz="2400" dirty="0" smtClean="0"/>
              <a:t>A </a:t>
            </a:r>
            <a:r>
              <a:rPr lang="en-GB" sz="2400" dirty="0"/>
              <a:t>university consists of a number of </a:t>
            </a:r>
            <a:r>
              <a:rPr lang="en-GB" sz="2400" b="1" dirty="0">
                <a:solidFill>
                  <a:schemeClr val="accent1"/>
                </a:solidFill>
              </a:rPr>
              <a:t>departments</a:t>
            </a:r>
            <a:r>
              <a:rPr lang="en-GB" sz="2400" dirty="0"/>
              <a:t>. </a:t>
            </a:r>
            <a:endParaRPr lang="en-GB" sz="2400" dirty="0" smtClean="0"/>
          </a:p>
          <a:p>
            <a:pPr marL="0" indent="0">
              <a:buFontTx/>
              <a:buNone/>
            </a:pPr>
            <a:r>
              <a:rPr lang="en-GB" sz="2400" dirty="0" smtClean="0"/>
              <a:t>Each </a:t>
            </a:r>
            <a:r>
              <a:rPr lang="en-GB" sz="2400" dirty="0"/>
              <a:t>department offers several </a:t>
            </a:r>
            <a:r>
              <a:rPr lang="en-GB" sz="2400" b="1" dirty="0">
                <a:solidFill>
                  <a:schemeClr val="accent1"/>
                </a:solidFill>
              </a:rPr>
              <a:t>courses</a:t>
            </a:r>
            <a:r>
              <a:rPr lang="en-GB" sz="2400" dirty="0">
                <a:solidFill>
                  <a:schemeClr val="accent1"/>
                </a:solidFill>
              </a:rPr>
              <a:t>. </a:t>
            </a:r>
            <a:endParaRPr lang="en-GB" sz="2400" dirty="0" smtClean="0">
              <a:solidFill>
                <a:schemeClr val="accent1"/>
              </a:solidFill>
            </a:endParaRPr>
          </a:p>
          <a:p>
            <a:pPr marL="0" indent="0">
              <a:buFontTx/>
              <a:buNone/>
            </a:pPr>
            <a:r>
              <a:rPr lang="en-GB" sz="2400" dirty="0" smtClean="0"/>
              <a:t>A </a:t>
            </a:r>
            <a:r>
              <a:rPr lang="en-GB" sz="2400" dirty="0"/>
              <a:t>number of </a:t>
            </a:r>
            <a:r>
              <a:rPr lang="en-GB" sz="2400" b="1" dirty="0">
                <a:solidFill>
                  <a:schemeClr val="accent1"/>
                </a:solidFill>
              </a:rPr>
              <a:t>modules</a:t>
            </a:r>
            <a:r>
              <a:rPr lang="en-GB" sz="2400" dirty="0"/>
              <a:t> make up each course. </a:t>
            </a:r>
            <a:endParaRPr lang="en-GB" sz="2400" dirty="0" smtClean="0"/>
          </a:p>
          <a:p>
            <a:pPr marL="0" indent="0">
              <a:buFontTx/>
              <a:buNone/>
            </a:pPr>
            <a:r>
              <a:rPr lang="en-GB" sz="2400" b="1" dirty="0" smtClean="0">
                <a:solidFill>
                  <a:schemeClr val="accent1"/>
                </a:solidFill>
              </a:rPr>
              <a:t>Students</a:t>
            </a:r>
            <a:r>
              <a:rPr lang="en-GB" sz="2400" dirty="0" smtClean="0"/>
              <a:t> </a:t>
            </a:r>
            <a:r>
              <a:rPr lang="en-GB" sz="2400" dirty="0"/>
              <a:t>enrol in a particular course and take modules towards the completion of that course. </a:t>
            </a:r>
            <a:endParaRPr lang="en-GB" sz="2400" dirty="0" smtClean="0"/>
          </a:p>
          <a:p>
            <a:pPr marL="0" indent="0">
              <a:buFontTx/>
              <a:buNone/>
            </a:pPr>
            <a:r>
              <a:rPr lang="en-GB" sz="2400" dirty="0" smtClean="0"/>
              <a:t>Each </a:t>
            </a:r>
            <a:r>
              <a:rPr lang="en-GB" sz="2400" dirty="0"/>
              <a:t>module is taught by a </a:t>
            </a:r>
            <a:r>
              <a:rPr lang="en-GB" sz="2400" b="1" dirty="0">
                <a:solidFill>
                  <a:schemeClr val="accent1"/>
                </a:solidFill>
              </a:rPr>
              <a:t>lecturer</a:t>
            </a:r>
            <a:r>
              <a:rPr lang="en-GB" sz="2400" dirty="0"/>
              <a:t> from the appropriate department, and each lecturer tutors a group of </a:t>
            </a:r>
            <a:r>
              <a:rPr lang="en-GB" sz="2400" dirty="0" smtClean="0"/>
              <a:t>students.</a:t>
            </a:r>
          </a:p>
          <a:p>
            <a:pPr marL="0" indent="0">
              <a:buFontTx/>
              <a:buNone/>
            </a:pPr>
            <a:endParaRPr lang="en-GB" sz="2400" dirty="0"/>
          </a:p>
          <a:p>
            <a:pPr marL="0" indent="0">
              <a:buFontTx/>
              <a:buNone/>
            </a:pPr>
            <a:r>
              <a:rPr lang="en-GB" sz="2400" b="1" dirty="0" smtClean="0">
                <a:solidFill>
                  <a:srgbClr val="FF0000"/>
                </a:solidFill>
              </a:rPr>
              <a:t>Exercise:</a:t>
            </a:r>
          </a:p>
          <a:p>
            <a:pPr marL="0" indent="0">
              <a:buFontTx/>
              <a:buNone/>
            </a:pPr>
            <a:r>
              <a:rPr lang="en-GB" sz="2400" b="1" dirty="0" smtClean="0">
                <a:solidFill>
                  <a:srgbClr val="FF0000"/>
                </a:solidFill>
              </a:rPr>
              <a:t>Identify the Relationships in the above requirement specification</a:t>
            </a:r>
            <a:endParaRPr lang="en-GB" b="1" dirty="0">
              <a:solidFill>
                <a:srgbClr val="FF0000"/>
              </a:solidFill>
            </a:endParaRPr>
          </a:p>
        </p:txBody>
      </p:sp>
      <p:sp>
        <p:nvSpPr>
          <p:cNvPr id="4" name="Footer Placeholder 3"/>
          <p:cNvSpPr>
            <a:spLocks noGrp="1"/>
          </p:cNvSpPr>
          <p:nvPr>
            <p:ph type="ftr" sz="quarter" idx="4294967295"/>
          </p:nvPr>
        </p:nvSpPr>
        <p:spPr/>
        <p:txBody>
          <a:bodyPr/>
          <a:lstStyle/>
          <a:p>
            <a:r>
              <a:rPr lang="en-US" dirty="0"/>
              <a:t>Entity Relationship Modelling</a:t>
            </a:r>
          </a:p>
        </p:txBody>
      </p:sp>
    </p:spTree>
    <p:extLst>
      <p:ext uri="{BB962C8B-B14F-4D97-AF65-F5344CB8AC3E}">
        <p14:creationId xmlns:p14="http://schemas.microsoft.com/office/powerpoint/2010/main" val="2044530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75653" y="130629"/>
            <a:ext cx="6467468" cy="859971"/>
          </a:xfrm>
        </p:spPr>
        <p:txBody>
          <a:bodyPr/>
          <a:lstStyle/>
          <a:p>
            <a:r>
              <a:rPr lang="en-GB" sz="4000" b="1" dirty="0"/>
              <a:t>Example - Relationships</a:t>
            </a:r>
          </a:p>
        </p:txBody>
      </p:sp>
      <p:sp>
        <p:nvSpPr>
          <p:cNvPr id="23555" name="Rectangle 3"/>
          <p:cNvSpPr>
            <a:spLocks noGrp="1" noChangeArrowheads="1"/>
          </p:cNvSpPr>
          <p:nvPr>
            <p:ph idx="1"/>
          </p:nvPr>
        </p:nvSpPr>
        <p:spPr>
          <a:xfrm>
            <a:off x="409074" y="1379986"/>
            <a:ext cx="8229600" cy="4525963"/>
          </a:xfrm>
          <a:ln/>
        </p:spPr>
        <p:txBody>
          <a:bodyPr/>
          <a:lstStyle/>
          <a:p>
            <a:pPr marL="0" indent="0">
              <a:buNone/>
            </a:pPr>
            <a:r>
              <a:rPr lang="en-GB" sz="2400" dirty="0" smtClean="0"/>
              <a:t>A </a:t>
            </a:r>
            <a:r>
              <a:rPr lang="en-GB" sz="2400" dirty="0"/>
              <a:t>university consists of a number of departments. </a:t>
            </a:r>
            <a:endParaRPr lang="en-GB" sz="2400" dirty="0" smtClean="0"/>
          </a:p>
          <a:p>
            <a:pPr marL="0" indent="0">
              <a:buNone/>
            </a:pPr>
            <a:r>
              <a:rPr lang="en-GB" sz="2400" dirty="0" smtClean="0"/>
              <a:t>Each </a:t>
            </a:r>
            <a:r>
              <a:rPr lang="en-GB" sz="2400" dirty="0"/>
              <a:t>department </a:t>
            </a:r>
            <a:r>
              <a:rPr lang="en-GB" sz="2400" b="1" dirty="0">
                <a:solidFill>
                  <a:schemeClr val="accent1"/>
                </a:solidFill>
              </a:rPr>
              <a:t>offers</a:t>
            </a:r>
            <a:r>
              <a:rPr lang="en-GB" sz="2400" dirty="0"/>
              <a:t> several courses. </a:t>
            </a:r>
            <a:endParaRPr lang="en-GB" sz="2400" dirty="0" smtClean="0"/>
          </a:p>
          <a:p>
            <a:pPr marL="0" indent="0">
              <a:buNone/>
            </a:pPr>
            <a:r>
              <a:rPr lang="en-GB" sz="2400" dirty="0" smtClean="0"/>
              <a:t>A </a:t>
            </a:r>
            <a:r>
              <a:rPr lang="en-GB" sz="2400" dirty="0"/>
              <a:t>number of modules </a:t>
            </a:r>
            <a:r>
              <a:rPr lang="en-GB" sz="2400" b="1" dirty="0">
                <a:solidFill>
                  <a:schemeClr val="accent1"/>
                </a:solidFill>
              </a:rPr>
              <a:t>make up</a:t>
            </a:r>
            <a:r>
              <a:rPr lang="en-GB" sz="2400" dirty="0"/>
              <a:t> each course. </a:t>
            </a:r>
            <a:endParaRPr lang="en-GB" sz="2400" dirty="0" smtClean="0"/>
          </a:p>
          <a:p>
            <a:pPr marL="0" indent="0">
              <a:buNone/>
            </a:pPr>
            <a:r>
              <a:rPr lang="en-GB" sz="2400" dirty="0" smtClean="0"/>
              <a:t>Students </a:t>
            </a:r>
            <a:r>
              <a:rPr lang="en-GB" sz="2400" b="1" dirty="0">
                <a:solidFill>
                  <a:schemeClr val="accent1"/>
                </a:solidFill>
              </a:rPr>
              <a:t>enrol in</a:t>
            </a:r>
            <a:r>
              <a:rPr lang="en-GB" sz="2400" dirty="0"/>
              <a:t> a particular course and </a:t>
            </a:r>
            <a:r>
              <a:rPr lang="en-GB" sz="2400" b="1" dirty="0">
                <a:solidFill>
                  <a:schemeClr val="accent1"/>
                </a:solidFill>
              </a:rPr>
              <a:t>take</a:t>
            </a:r>
            <a:r>
              <a:rPr lang="en-GB" sz="2400" dirty="0"/>
              <a:t> modules towards the completion of that course. </a:t>
            </a:r>
            <a:endParaRPr lang="en-GB" sz="2400" dirty="0" smtClean="0"/>
          </a:p>
          <a:p>
            <a:pPr marL="0" indent="0">
              <a:buNone/>
            </a:pPr>
            <a:r>
              <a:rPr lang="en-GB" sz="2400" dirty="0" smtClean="0"/>
              <a:t>Each </a:t>
            </a:r>
            <a:r>
              <a:rPr lang="en-GB" sz="2400" dirty="0"/>
              <a:t>module is </a:t>
            </a:r>
            <a:r>
              <a:rPr lang="en-GB" sz="2400" b="1" dirty="0">
                <a:solidFill>
                  <a:schemeClr val="accent1"/>
                </a:solidFill>
              </a:rPr>
              <a:t>taught by</a:t>
            </a:r>
            <a:r>
              <a:rPr lang="en-GB" sz="2400" dirty="0"/>
              <a:t> a lecturer </a:t>
            </a:r>
            <a:r>
              <a:rPr lang="en-GB" sz="2400" b="1" dirty="0">
                <a:solidFill>
                  <a:schemeClr val="accent1"/>
                </a:solidFill>
              </a:rPr>
              <a:t>from the</a:t>
            </a:r>
            <a:r>
              <a:rPr lang="en-GB" sz="2400" dirty="0"/>
              <a:t> appropriate department, and each lecturer </a:t>
            </a:r>
            <a:r>
              <a:rPr lang="en-GB" sz="2400" b="1" dirty="0">
                <a:solidFill>
                  <a:schemeClr val="accent1"/>
                </a:solidFill>
              </a:rPr>
              <a:t>tutors</a:t>
            </a:r>
            <a:r>
              <a:rPr lang="en-GB" sz="2400" dirty="0"/>
              <a:t> a group of </a:t>
            </a:r>
            <a:r>
              <a:rPr lang="en-GB" sz="2400" dirty="0" smtClean="0"/>
              <a:t>students.</a:t>
            </a:r>
            <a:endParaRPr lang="en-GB" dirty="0"/>
          </a:p>
        </p:txBody>
      </p:sp>
      <p:sp>
        <p:nvSpPr>
          <p:cNvPr id="4" name="Footer Placeholder 3"/>
          <p:cNvSpPr>
            <a:spLocks noGrp="1"/>
          </p:cNvSpPr>
          <p:nvPr>
            <p:ph type="ftr" sz="quarter" idx="4294967295"/>
          </p:nvPr>
        </p:nvSpPr>
        <p:spPr/>
        <p:txBody>
          <a:bodyPr/>
          <a:lstStyle/>
          <a:p>
            <a:r>
              <a:rPr lang="en-US" dirty="0"/>
              <a:t>Entity Relationship Modelling</a:t>
            </a:r>
          </a:p>
        </p:txBody>
      </p:sp>
    </p:spTree>
    <p:extLst>
      <p:ext uri="{BB962C8B-B14F-4D97-AF65-F5344CB8AC3E}">
        <p14:creationId xmlns:p14="http://schemas.microsoft.com/office/powerpoint/2010/main" val="328565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75653" y="355601"/>
            <a:ext cx="6467468" cy="859971"/>
          </a:xfrm>
        </p:spPr>
        <p:txBody>
          <a:bodyPr/>
          <a:lstStyle/>
          <a:p>
            <a:r>
              <a:rPr lang="en-GB" sz="4000" b="1" dirty="0"/>
              <a:t>Example - </a:t>
            </a:r>
            <a:r>
              <a:rPr lang="en-GB" sz="4000" b="1" dirty="0" smtClean="0"/>
              <a:t>Relationships</a:t>
            </a:r>
            <a:endParaRPr lang="en-GB" sz="4000" b="1" dirty="0"/>
          </a:p>
        </p:txBody>
      </p:sp>
      <p:sp>
        <p:nvSpPr>
          <p:cNvPr id="23555" name="Rectangle 3"/>
          <p:cNvSpPr>
            <a:spLocks noGrp="1" noChangeArrowheads="1"/>
          </p:cNvSpPr>
          <p:nvPr>
            <p:ph idx="1"/>
          </p:nvPr>
        </p:nvSpPr>
        <p:spPr>
          <a:xfrm>
            <a:off x="409074" y="1379986"/>
            <a:ext cx="8229600" cy="4525963"/>
          </a:xfrm>
          <a:ln/>
        </p:spPr>
        <p:txBody>
          <a:bodyPr/>
          <a:lstStyle/>
          <a:p>
            <a:pPr marL="0" indent="0">
              <a:buNone/>
            </a:pPr>
            <a:r>
              <a:rPr lang="en-GB" sz="2400" dirty="0" smtClean="0">
                <a:solidFill>
                  <a:srgbClr val="FF0000"/>
                </a:solidFill>
              </a:rPr>
              <a:t>Exercise:</a:t>
            </a:r>
          </a:p>
          <a:p>
            <a:pPr marL="0" indent="0">
              <a:buNone/>
            </a:pPr>
            <a:endParaRPr lang="en-GB" sz="2400" dirty="0">
              <a:solidFill>
                <a:srgbClr val="FF0000"/>
              </a:solidFill>
            </a:endParaRPr>
          </a:p>
          <a:p>
            <a:pPr marL="0" indent="0">
              <a:buNone/>
            </a:pPr>
            <a:r>
              <a:rPr lang="en-GB" sz="2400" dirty="0" smtClean="0">
                <a:solidFill>
                  <a:srgbClr val="FF0000"/>
                </a:solidFill>
              </a:rPr>
              <a:t>Consider your Assignment Brief</a:t>
            </a:r>
          </a:p>
          <a:p>
            <a:pPr marL="0" indent="0">
              <a:buNone/>
            </a:pPr>
            <a:r>
              <a:rPr lang="en-GB" sz="2400" b="1" dirty="0" smtClean="0">
                <a:solidFill>
                  <a:srgbClr val="FF0000"/>
                </a:solidFill>
              </a:rPr>
              <a:t>What Relationships can you identify?</a:t>
            </a:r>
            <a:endParaRPr lang="en-GB" b="1" dirty="0">
              <a:solidFill>
                <a:srgbClr val="FF0000"/>
              </a:solidFill>
            </a:endParaRPr>
          </a:p>
        </p:txBody>
      </p:sp>
      <p:sp>
        <p:nvSpPr>
          <p:cNvPr id="4" name="Footer Placeholder 3"/>
          <p:cNvSpPr>
            <a:spLocks noGrp="1"/>
          </p:cNvSpPr>
          <p:nvPr>
            <p:ph type="ftr" sz="quarter" idx="4294967295"/>
          </p:nvPr>
        </p:nvSpPr>
        <p:spPr/>
        <p:txBody>
          <a:bodyPr/>
          <a:lstStyle/>
          <a:p>
            <a:r>
              <a:rPr lang="en-US" dirty="0" smtClean="0"/>
              <a:t> </a:t>
            </a:r>
            <a:endParaRPr lang="en-US" dirty="0"/>
          </a:p>
        </p:txBody>
      </p:sp>
    </p:spTree>
    <p:extLst>
      <p:ext uri="{BB962C8B-B14F-4D97-AF65-F5344CB8AC3E}">
        <p14:creationId xmlns:p14="http://schemas.microsoft.com/office/powerpoint/2010/main" val="377374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1" y="298499"/>
            <a:ext cx="8367486" cy="859971"/>
          </a:xfrm>
        </p:spPr>
        <p:txBody>
          <a:bodyPr/>
          <a:lstStyle/>
          <a:p>
            <a:r>
              <a:rPr lang="en-GB" b="1" dirty="0"/>
              <a:t>Example </a:t>
            </a:r>
            <a:r>
              <a:rPr lang="en-GB" b="1" dirty="0" smtClean="0"/>
              <a:t>– Entity Relationship </a:t>
            </a:r>
            <a:r>
              <a:rPr lang="en-GB" b="1" dirty="0"/>
              <a:t>Diagram</a:t>
            </a:r>
          </a:p>
        </p:txBody>
      </p:sp>
      <p:sp>
        <p:nvSpPr>
          <p:cNvPr id="9" name="Footer Placeholder 3"/>
          <p:cNvSpPr>
            <a:spLocks noGrp="1"/>
          </p:cNvSpPr>
          <p:nvPr>
            <p:ph type="ftr" sz="quarter" idx="4294967295"/>
          </p:nvPr>
        </p:nvSpPr>
        <p:spPr/>
        <p:txBody>
          <a:bodyPr/>
          <a:lstStyle/>
          <a:p>
            <a:r>
              <a:rPr lang="en-US" dirty="0" smtClean="0"/>
              <a:t> </a:t>
            </a:r>
            <a:endParaRPr lang="en-US" dirty="0"/>
          </a:p>
        </p:txBody>
      </p:sp>
      <p:sp>
        <p:nvSpPr>
          <p:cNvPr id="24579" name="AutoShape 3"/>
          <p:cNvSpPr>
            <a:spLocks noChangeArrowheads="1"/>
          </p:cNvSpPr>
          <p:nvPr/>
        </p:nvSpPr>
        <p:spPr bwMode="auto">
          <a:xfrm>
            <a:off x="36576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4580" name="AutoShape 4"/>
          <p:cNvSpPr>
            <a:spLocks noChangeArrowheads="1"/>
          </p:cNvSpPr>
          <p:nvPr/>
        </p:nvSpPr>
        <p:spPr bwMode="auto">
          <a:xfrm>
            <a:off x="3048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4581" name="AutoShape 5"/>
          <p:cNvSpPr>
            <a:spLocks noChangeArrowheads="1"/>
          </p:cNvSpPr>
          <p:nvPr/>
        </p:nvSpPr>
        <p:spPr bwMode="auto">
          <a:xfrm>
            <a:off x="3612244" y="1874635"/>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4582" name="AutoShape 6"/>
          <p:cNvSpPr>
            <a:spLocks noChangeArrowheads="1"/>
          </p:cNvSpPr>
          <p:nvPr/>
        </p:nvSpPr>
        <p:spPr bwMode="auto">
          <a:xfrm>
            <a:off x="3657600" y="52578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4583" name="AutoShape 7"/>
          <p:cNvSpPr>
            <a:spLocks noChangeArrowheads="1"/>
          </p:cNvSpPr>
          <p:nvPr/>
        </p:nvSpPr>
        <p:spPr bwMode="auto">
          <a:xfrm>
            <a:off x="70104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24584" name="Text Box 8"/>
          <p:cNvSpPr txBox="1">
            <a:spLocks noChangeArrowheads="1"/>
          </p:cNvSpPr>
          <p:nvPr/>
        </p:nvSpPr>
        <p:spPr bwMode="auto">
          <a:xfrm>
            <a:off x="609600" y="1125145"/>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Entities: Department, Course, Module, Lecturer, Student</a:t>
            </a:r>
          </a:p>
        </p:txBody>
      </p:sp>
    </p:spTree>
    <p:extLst>
      <p:ext uri="{BB962C8B-B14F-4D97-AF65-F5344CB8AC3E}">
        <p14:creationId xmlns:p14="http://schemas.microsoft.com/office/powerpoint/2010/main" val="2718075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3" name="AutoShape 3"/>
          <p:cNvSpPr>
            <a:spLocks noChangeArrowheads="1"/>
          </p:cNvSpPr>
          <p:nvPr/>
        </p:nvSpPr>
        <p:spPr bwMode="auto">
          <a:xfrm>
            <a:off x="3657600" y="34290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Module</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5" name="AutoShape 5"/>
          <p:cNvSpPr>
            <a:spLocks noChangeArrowheads="1"/>
          </p:cNvSpPr>
          <p:nvPr/>
        </p:nvSpPr>
        <p:spPr bwMode="auto">
          <a:xfrm>
            <a:off x="3657600" y="1798435"/>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5606" name="AutoShape 6"/>
          <p:cNvSpPr>
            <a:spLocks noChangeArrowheads="1"/>
          </p:cNvSpPr>
          <p:nvPr/>
        </p:nvSpPr>
        <p:spPr bwMode="auto">
          <a:xfrm>
            <a:off x="3657600" y="52578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Student</a:t>
            </a:r>
          </a:p>
        </p:txBody>
      </p:sp>
      <p:sp>
        <p:nvSpPr>
          <p:cNvPr id="25607" name="AutoShape 7"/>
          <p:cNvSpPr>
            <a:spLocks noChangeArrowheads="1"/>
          </p:cNvSpPr>
          <p:nvPr/>
        </p:nvSpPr>
        <p:spPr bwMode="auto">
          <a:xfrm>
            <a:off x="7010400" y="34290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25605" idx="1"/>
            <a:endCxn id="25608" idx="3"/>
          </p:cNvCxnSpPr>
          <p:nvPr/>
        </p:nvCxnSpPr>
        <p:spPr bwMode="auto">
          <a:xfrm flipH="1" flipV="1">
            <a:off x="1752600" y="2064001"/>
            <a:ext cx="1905000" cy="1134"/>
          </a:xfrm>
          <a:prstGeom prst="straightConnector1">
            <a:avLst/>
          </a:prstGeom>
          <a:noFill/>
          <a:ln w="19050">
            <a:solidFill>
              <a:schemeClr val="tx1"/>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tx1"/>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25612" name="Text Box 12"/>
          <p:cNvSpPr txBox="1">
            <a:spLocks noChangeArrowheads="1"/>
          </p:cNvSpPr>
          <p:nvPr/>
        </p:nvSpPr>
        <p:spPr bwMode="auto">
          <a:xfrm>
            <a:off x="615042" y="1160738"/>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Each department </a:t>
            </a:r>
            <a:r>
              <a:rPr lang="en-GB" dirty="0">
                <a:solidFill>
                  <a:schemeClr val="tx2"/>
                </a:solidFill>
                <a:latin typeface="Arial" pitchFamily="34" charset="0"/>
              </a:rPr>
              <a:t>offers</a:t>
            </a:r>
            <a:r>
              <a:rPr lang="en-GB" dirty="0">
                <a:solidFill>
                  <a:schemeClr val="tx1"/>
                </a:solidFill>
                <a:latin typeface="Arial" pitchFamily="34" charset="0"/>
              </a:rPr>
              <a:t> several courses</a:t>
            </a:r>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Tree>
    <p:extLst>
      <p:ext uri="{BB962C8B-B14F-4D97-AF65-F5344CB8AC3E}">
        <p14:creationId xmlns:p14="http://schemas.microsoft.com/office/powerpoint/2010/main" val="273367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5" name="AutoShape 5"/>
          <p:cNvSpPr>
            <a:spLocks noChangeArrowheads="1"/>
          </p:cNvSpPr>
          <p:nvPr/>
        </p:nvSpPr>
        <p:spPr bwMode="auto">
          <a:xfrm>
            <a:off x="3657600" y="1798435"/>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5606" name="AutoShape 6"/>
          <p:cNvSpPr>
            <a:spLocks noChangeArrowheads="1"/>
          </p:cNvSpPr>
          <p:nvPr/>
        </p:nvSpPr>
        <p:spPr bwMode="auto">
          <a:xfrm>
            <a:off x="3657600" y="52578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Student</a:t>
            </a:r>
          </a:p>
        </p:txBody>
      </p:sp>
      <p:sp>
        <p:nvSpPr>
          <p:cNvPr id="25607" name="AutoShape 7"/>
          <p:cNvSpPr>
            <a:spLocks noChangeArrowheads="1"/>
          </p:cNvSpPr>
          <p:nvPr/>
        </p:nvSpPr>
        <p:spPr bwMode="auto">
          <a:xfrm>
            <a:off x="7010400" y="34290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25605" idx="1"/>
            <a:endCxn id="25608" idx="3"/>
          </p:cNvCxnSpPr>
          <p:nvPr/>
        </p:nvCxnSpPr>
        <p:spPr bwMode="auto">
          <a:xfrm flipH="1" flipV="1">
            <a:off x="1752600" y="2064001"/>
            <a:ext cx="1905000" cy="1134"/>
          </a:xfrm>
          <a:prstGeom prst="straightConnector1">
            <a:avLst/>
          </a:prstGeom>
          <a:noFill/>
          <a:ln w="19050">
            <a:solidFill>
              <a:schemeClr val="accent1">
                <a:lumMod val="40000"/>
                <a:lumOff val="60000"/>
              </a:schemeClr>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accent1">
                <a:lumMod val="40000"/>
                <a:lumOff val="60000"/>
              </a:schemeClr>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5612" name="Text Box 12"/>
          <p:cNvSpPr txBox="1">
            <a:spLocks noChangeArrowheads="1"/>
          </p:cNvSpPr>
          <p:nvPr/>
        </p:nvSpPr>
        <p:spPr bwMode="auto">
          <a:xfrm>
            <a:off x="615042" y="1160738"/>
            <a:ext cx="7924800" cy="369332"/>
          </a:xfrm>
          <a:prstGeom prst="rect">
            <a:avLst/>
          </a:prstGeom>
          <a:noFill/>
          <a:ln w="9525">
            <a:noFill/>
            <a:miter lim="800000"/>
            <a:headEnd/>
            <a:tailEnd/>
          </a:ln>
          <a:effectLst/>
        </p:spPr>
        <p:txBody>
          <a:bodyPr>
            <a:spAutoFit/>
          </a:bodyPr>
          <a:lstStyle/>
          <a:p>
            <a:pPr>
              <a:spcBef>
                <a:spcPct val="50000"/>
              </a:spcBef>
            </a:pPr>
            <a:r>
              <a:rPr lang="en-GB" dirty="0">
                <a:latin typeface="Arial" pitchFamily="34" charset="0"/>
              </a:rPr>
              <a:t>A number of modules </a:t>
            </a:r>
            <a:r>
              <a:rPr lang="en-GB" dirty="0">
                <a:solidFill>
                  <a:schemeClr val="accent1"/>
                </a:solidFill>
                <a:latin typeface="Arial" pitchFamily="34" charset="0"/>
              </a:rPr>
              <a:t>make up</a:t>
            </a:r>
            <a:r>
              <a:rPr lang="en-GB" dirty="0">
                <a:latin typeface="Arial" pitchFamily="34" charset="0"/>
              </a:rPr>
              <a:t> each courses</a:t>
            </a:r>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dirty="0" smtClean="0"/>
              <a:t>Example – Entity Relationship Diagram</a:t>
            </a:r>
            <a:endParaRPr lang="en-GB" b="1" dirty="0"/>
          </a:p>
        </p:txBody>
      </p:sp>
      <p:sp>
        <p:nvSpPr>
          <p:cNvPr id="21" name="AutoShape 3"/>
          <p:cNvSpPr>
            <a:spLocks noChangeArrowheads="1"/>
          </p:cNvSpPr>
          <p:nvPr/>
        </p:nvSpPr>
        <p:spPr bwMode="auto">
          <a:xfrm>
            <a:off x="36576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 name="AutoShape 8"/>
          <p:cNvSpPr>
            <a:spLocks noChangeArrowheads="1"/>
          </p:cNvSpPr>
          <p:nvPr/>
        </p:nvSpPr>
        <p:spPr bwMode="auto">
          <a:xfrm>
            <a:off x="2286000" y="33528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tx1"/>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tx1"/>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Tree>
    <p:extLst>
      <p:ext uri="{BB962C8B-B14F-4D97-AF65-F5344CB8AC3E}">
        <p14:creationId xmlns:p14="http://schemas.microsoft.com/office/powerpoint/2010/main" val="318426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90013" y="1334411"/>
            <a:ext cx="7988969" cy="4248241"/>
          </a:xfrm>
        </p:spPr>
        <p:txBody>
          <a:bodyPr>
            <a:noAutofit/>
          </a:bodyPr>
          <a:lstStyle/>
          <a:p>
            <a:pPr algn="l"/>
            <a:r>
              <a:rPr lang="en-GB" sz="3200" b="1" dirty="0" smtClean="0"/>
              <a:t>By the end of this session you will be able to </a:t>
            </a:r>
            <a:br>
              <a:rPr lang="en-GB" sz="3200" b="1" dirty="0" smtClean="0"/>
            </a:br>
            <a:r>
              <a:rPr lang="en-GB" sz="3200" b="1" dirty="0"/>
              <a:t/>
            </a:r>
            <a:br>
              <a:rPr lang="en-GB" sz="3200" b="1" dirty="0"/>
            </a:br>
            <a:r>
              <a:rPr lang="en-GB" sz="3200" b="1" dirty="0" smtClean="0"/>
              <a:t>- Design </a:t>
            </a:r>
            <a:r>
              <a:rPr lang="en-GB" b="1" dirty="0" smtClean="0"/>
              <a:t>Entity Relationship Diagrams  (ERD) for CW2</a:t>
            </a:r>
            <a:br>
              <a:rPr lang="en-GB" b="1" dirty="0" smtClean="0"/>
            </a:br>
            <a:r>
              <a:rPr lang="en-GB" b="1" dirty="0"/>
              <a:t/>
            </a:r>
            <a:br>
              <a:rPr lang="en-GB" b="1" dirty="0"/>
            </a:br>
            <a:r>
              <a:rPr lang="en-GB" b="1" dirty="0" smtClean="0"/>
              <a:t>- Resolve M:M relationship </a:t>
            </a:r>
            <a:br>
              <a:rPr lang="en-GB" b="1" dirty="0" smtClean="0"/>
            </a:br>
            <a:r>
              <a:rPr lang="en-GB" b="1" dirty="0" smtClean="0"/>
              <a:t/>
            </a:r>
            <a:br>
              <a:rPr lang="en-GB" b="1" dirty="0" smtClean="0"/>
            </a:br>
            <a:r>
              <a:rPr lang="en-GB" b="1" dirty="0" smtClean="0"/>
              <a:t>- Understand primary and foreign keys</a:t>
            </a:r>
            <a:br>
              <a:rPr lang="en-GB" b="1" dirty="0" smtClean="0"/>
            </a:br>
            <a:r>
              <a:rPr lang="en-GB" b="1" dirty="0" smtClean="0"/>
              <a:t> </a:t>
            </a:r>
            <a:br>
              <a:rPr lang="en-GB" b="1" dirty="0" smtClean="0"/>
            </a:br>
            <a:r>
              <a:rPr lang="en-GB" b="1" dirty="0" smtClean="0"/>
              <a:t>- Draw Conceptual, Logical</a:t>
            </a:r>
            <a:r>
              <a:rPr lang="en-GB" b="1" dirty="0"/>
              <a:t> </a:t>
            </a:r>
            <a:r>
              <a:rPr lang="en-GB" b="1" dirty="0" smtClean="0"/>
              <a:t>and Physical diagrams for your project </a:t>
            </a:r>
            <a:br>
              <a:rPr lang="en-GB" b="1" dirty="0" smtClean="0"/>
            </a:br>
            <a:endParaRPr lang="en-GB" b="1" dirty="0"/>
          </a:p>
        </p:txBody>
      </p:sp>
      <p:sp>
        <p:nvSpPr>
          <p:cNvPr id="3" name="Rectangle 2"/>
          <p:cNvSpPr txBox="1">
            <a:spLocks noChangeArrowheads="1"/>
          </p:cNvSpPr>
          <p:nvPr/>
        </p:nvSpPr>
        <p:spPr>
          <a:xfrm>
            <a:off x="701111" y="57915"/>
            <a:ext cx="7222230" cy="859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sz="4000" b="1" dirty="0">
                <a:solidFill>
                  <a:schemeClr val="accent2"/>
                </a:solidFill>
              </a:rPr>
              <a:t>Lesson </a:t>
            </a:r>
            <a:r>
              <a:rPr lang="en-US" sz="4000" b="1" dirty="0" smtClean="0">
                <a:solidFill>
                  <a:schemeClr val="accent2"/>
                </a:solidFill>
              </a:rPr>
              <a:t>objectives</a:t>
            </a:r>
            <a:endParaRPr lang="bg-BG" sz="4000" b="1" dirty="0">
              <a:solidFill>
                <a:schemeClr val="accent2"/>
              </a:solidFill>
            </a:endParaRPr>
          </a:p>
        </p:txBody>
      </p:sp>
    </p:spTree>
    <p:extLst>
      <p:ext uri="{BB962C8B-B14F-4D97-AF65-F5344CB8AC3E}">
        <p14:creationId xmlns:p14="http://schemas.microsoft.com/office/powerpoint/2010/main" val="3884971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5" name="AutoShape 5"/>
          <p:cNvSpPr>
            <a:spLocks noChangeArrowheads="1"/>
          </p:cNvSpPr>
          <p:nvPr/>
        </p:nvSpPr>
        <p:spPr bwMode="auto">
          <a:xfrm>
            <a:off x="3657600" y="1798435"/>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5607" name="AutoShape 7"/>
          <p:cNvSpPr>
            <a:spLocks noChangeArrowheads="1"/>
          </p:cNvSpPr>
          <p:nvPr/>
        </p:nvSpPr>
        <p:spPr bwMode="auto">
          <a:xfrm>
            <a:off x="7010400" y="34290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25605" idx="1"/>
            <a:endCxn id="25608" idx="3"/>
          </p:cNvCxnSpPr>
          <p:nvPr/>
        </p:nvCxnSpPr>
        <p:spPr bwMode="auto">
          <a:xfrm flipH="1" flipV="1">
            <a:off x="1752600" y="2064001"/>
            <a:ext cx="1905000" cy="1134"/>
          </a:xfrm>
          <a:prstGeom prst="straightConnector1">
            <a:avLst/>
          </a:prstGeom>
          <a:noFill/>
          <a:ln w="19050">
            <a:solidFill>
              <a:schemeClr val="accent1">
                <a:lumMod val="40000"/>
                <a:lumOff val="60000"/>
              </a:schemeClr>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accent1">
                <a:lumMod val="40000"/>
                <a:lumOff val="60000"/>
              </a:schemeClr>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
        <p:nvSpPr>
          <p:cNvPr id="21" name="AutoShape 3"/>
          <p:cNvSpPr>
            <a:spLocks noChangeArrowheads="1"/>
          </p:cNvSpPr>
          <p:nvPr/>
        </p:nvSpPr>
        <p:spPr bwMode="auto">
          <a:xfrm>
            <a:off x="36576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 name="AutoShape 8"/>
          <p:cNvSpPr>
            <a:spLocks noChangeArrowheads="1"/>
          </p:cNvSpPr>
          <p:nvPr/>
        </p:nvSpPr>
        <p:spPr bwMode="auto">
          <a:xfrm>
            <a:off x="2286000" y="33528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accent1">
                <a:lumMod val="40000"/>
                <a:lumOff val="60000"/>
              </a:schemeClr>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accent1">
                <a:lumMod val="40000"/>
                <a:lumOff val="60000"/>
              </a:schemeClr>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19" name="Text Box 21"/>
          <p:cNvSpPr txBox="1">
            <a:spLocks noChangeArrowheads="1"/>
          </p:cNvSpPr>
          <p:nvPr/>
        </p:nvSpPr>
        <p:spPr bwMode="auto">
          <a:xfrm>
            <a:off x="526144" y="1100753"/>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Students </a:t>
            </a:r>
            <a:r>
              <a:rPr lang="en-GB" dirty="0">
                <a:solidFill>
                  <a:schemeClr val="accent1"/>
                </a:solidFill>
                <a:latin typeface="Arial" pitchFamily="34" charset="0"/>
              </a:rPr>
              <a:t>enrol in</a:t>
            </a:r>
            <a:r>
              <a:rPr lang="en-GB" dirty="0">
                <a:solidFill>
                  <a:schemeClr val="tx1"/>
                </a:solidFill>
                <a:latin typeface="Arial" pitchFamily="34" charset="0"/>
              </a:rPr>
              <a:t> a particular course</a:t>
            </a:r>
          </a:p>
        </p:txBody>
      </p:sp>
      <p:sp>
        <p:nvSpPr>
          <p:cNvPr id="20" name="AutoShape 6"/>
          <p:cNvSpPr>
            <a:spLocks noChangeArrowheads="1"/>
          </p:cNvSpPr>
          <p:nvPr/>
        </p:nvSpPr>
        <p:spPr bwMode="auto">
          <a:xfrm>
            <a:off x="3657600" y="52578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7" name="AutoShape 10"/>
          <p:cNvSpPr>
            <a:spLocks noChangeArrowheads="1"/>
          </p:cNvSpPr>
          <p:nvPr/>
        </p:nvSpPr>
        <p:spPr bwMode="auto">
          <a:xfrm>
            <a:off x="609600" y="51816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8" name="AutoShape 15"/>
          <p:cNvCxnSpPr>
            <a:cxnSpLocks noChangeShapeType="1"/>
            <a:endCxn id="27" idx="0"/>
          </p:cNvCxnSpPr>
          <p:nvPr/>
        </p:nvCxnSpPr>
        <p:spPr bwMode="auto">
          <a:xfrm>
            <a:off x="1181100" y="3971925"/>
            <a:ext cx="0" cy="1200150"/>
          </a:xfrm>
          <a:prstGeom prst="straightConnector1">
            <a:avLst/>
          </a:prstGeom>
          <a:noFill/>
          <a:ln w="19050">
            <a:solidFill>
              <a:schemeClr val="tx1"/>
            </a:solidFill>
            <a:round/>
            <a:headEnd/>
            <a:tailEnd/>
          </a:ln>
          <a:effectLst/>
        </p:spPr>
      </p:cxnSp>
      <p:cxnSp>
        <p:nvCxnSpPr>
          <p:cNvPr id="29" name="AutoShape 16"/>
          <p:cNvCxnSpPr>
            <a:cxnSpLocks noChangeShapeType="1"/>
            <a:stCxn id="27" idx="3"/>
            <a:endCxn id="20" idx="1"/>
          </p:cNvCxnSpPr>
          <p:nvPr/>
        </p:nvCxnSpPr>
        <p:spPr bwMode="auto">
          <a:xfrm>
            <a:off x="1762125" y="5524500"/>
            <a:ext cx="1885950" cy="0"/>
          </a:xfrm>
          <a:prstGeom prst="straightConnector1">
            <a:avLst/>
          </a:prstGeom>
          <a:noFill/>
          <a:ln w="19050">
            <a:solidFill>
              <a:schemeClr val="tx1"/>
            </a:solidFill>
            <a:round/>
            <a:headEnd/>
            <a:tailEnd/>
          </a:ln>
          <a:effectLst/>
        </p:spPr>
      </p:cxnSp>
      <p:sp>
        <p:nvSpPr>
          <p:cNvPr id="30" name="Arc 17"/>
          <p:cNvSpPr>
            <a:spLocks/>
          </p:cNvSpPr>
          <p:nvPr/>
        </p:nvSpPr>
        <p:spPr bwMode="auto">
          <a:xfrm flipH="1">
            <a:off x="3505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Tree>
    <p:extLst>
      <p:ext uri="{BB962C8B-B14F-4D97-AF65-F5344CB8AC3E}">
        <p14:creationId xmlns:p14="http://schemas.microsoft.com/office/powerpoint/2010/main" val="2696600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5" name="AutoShape 5"/>
          <p:cNvSpPr>
            <a:spLocks noChangeArrowheads="1"/>
          </p:cNvSpPr>
          <p:nvPr/>
        </p:nvSpPr>
        <p:spPr bwMode="auto">
          <a:xfrm>
            <a:off x="3657600" y="1798435"/>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5607" name="AutoShape 7"/>
          <p:cNvSpPr>
            <a:spLocks noChangeArrowheads="1"/>
          </p:cNvSpPr>
          <p:nvPr/>
        </p:nvSpPr>
        <p:spPr bwMode="auto">
          <a:xfrm>
            <a:off x="7010400" y="3429000"/>
            <a:ext cx="1752600" cy="533400"/>
          </a:xfrm>
          <a:prstGeom prst="roundRect">
            <a:avLst>
              <a:gd name="adj" fmla="val 16667"/>
            </a:avLst>
          </a:prstGeom>
          <a:noFill/>
          <a:ln w="19050">
            <a:solidFill>
              <a:schemeClr val="folHlink"/>
            </a:solidFill>
            <a:round/>
            <a:headEnd/>
            <a:tailEnd/>
          </a:ln>
          <a:effectLst/>
        </p:spPr>
        <p:txBody>
          <a:bodyPr wrap="none" anchor="ctr"/>
          <a:lstStyle/>
          <a:p>
            <a:pPr algn="ctr"/>
            <a:r>
              <a:rPr lang="en-GB" sz="2000">
                <a:solidFill>
                  <a:schemeClr val="folHlink"/>
                </a:solidFill>
                <a:latin typeface="Arial" pitchFamily="34" charset="0"/>
              </a:rPr>
              <a:t>Lecturer</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25605" idx="1"/>
            <a:endCxn id="25608" idx="3"/>
          </p:cNvCxnSpPr>
          <p:nvPr/>
        </p:nvCxnSpPr>
        <p:spPr bwMode="auto">
          <a:xfrm flipH="1" flipV="1">
            <a:off x="1752600" y="2064001"/>
            <a:ext cx="1905000" cy="1134"/>
          </a:xfrm>
          <a:prstGeom prst="straightConnector1">
            <a:avLst/>
          </a:prstGeom>
          <a:noFill/>
          <a:ln w="19050">
            <a:solidFill>
              <a:schemeClr val="accent1">
                <a:lumMod val="40000"/>
                <a:lumOff val="60000"/>
              </a:schemeClr>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accent1">
                <a:lumMod val="40000"/>
                <a:lumOff val="60000"/>
              </a:schemeClr>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
        <p:nvSpPr>
          <p:cNvPr id="22" name="AutoShape 8"/>
          <p:cNvSpPr>
            <a:spLocks noChangeArrowheads="1"/>
          </p:cNvSpPr>
          <p:nvPr/>
        </p:nvSpPr>
        <p:spPr bwMode="auto">
          <a:xfrm>
            <a:off x="2286000" y="33528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accent1">
                <a:lumMod val="40000"/>
                <a:lumOff val="60000"/>
              </a:schemeClr>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accent1">
                <a:lumMod val="40000"/>
                <a:lumOff val="60000"/>
              </a:schemeClr>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0" name="AutoShape 6"/>
          <p:cNvSpPr>
            <a:spLocks noChangeArrowheads="1"/>
          </p:cNvSpPr>
          <p:nvPr/>
        </p:nvSpPr>
        <p:spPr bwMode="auto">
          <a:xfrm>
            <a:off x="3657600" y="52578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7" name="AutoShape 10"/>
          <p:cNvSpPr>
            <a:spLocks noChangeArrowheads="1"/>
          </p:cNvSpPr>
          <p:nvPr/>
        </p:nvSpPr>
        <p:spPr bwMode="auto">
          <a:xfrm>
            <a:off x="609600" y="51816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8" name="AutoShape 15"/>
          <p:cNvCxnSpPr>
            <a:cxnSpLocks noChangeShapeType="1"/>
            <a:endCxn id="27" idx="0"/>
          </p:cNvCxnSpPr>
          <p:nvPr/>
        </p:nvCxnSpPr>
        <p:spPr bwMode="auto">
          <a:xfrm>
            <a:off x="1181100" y="3971925"/>
            <a:ext cx="0" cy="1200150"/>
          </a:xfrm>
          <a:prstGeom prst="straightConnector1">
            <a:avLst/>
          </a:prstGeom>
          <a:noFill/>
          <a:ln w="19050">
            <a:solidFill>
              <a:schemeClr val="accent1">
                <a:lumMod val="40000"/>
                <a:lumOff val="60000"/>
              </a:schemeClr>
            </a:solidFill>
            <a:round/>
            <a:headEnd/>
            <a:tailEnd/>
          </a:ln>
          <a:effectLst/>
        </p:spPr>
      </p:cxnSp>
      <p:cxnSp>
        <p:nvCxnSpPr>
          <p:cNvPr id="29" name="AutoShape 16"/>
          <p:cNvCxnSpPr>
            <a:cxnSpLocks noChangeShapeType="1"/>
            <a:stCxn id="27" idx="3"/>
            <a:endCxn id="20" idx="1"/>
          </p:cNvCxnSpPr>
          <p:nvPr/>
        </p:nvCxnSpPr>
        <p:spPr bwMode="auto">
          <a:xfrm>
            <a:off x="1762125" y="5524500"/>
            <a:ext cx="1885950" cy="0"/>
          </a:xfrm>
          <a:prstGeom prst="straightConnector1">
            <a:avLst/>
          </a:prstGeom>
          <a:noFill/>
          <a:ln w="19050">
            <a:solidFill>
              <a:schemeClr val="accent1">
                <a:lumMod val="40000"/>
                <a:lumOff val="60000"/>
              </a:schemeClr>
            </a:solidFill>
            <a:round/>
            <a:headEnd/>
            <a:tailEnd/>
          </a:ln>
          <a:effectLst/>
        </p:spPr>
      </p:cxnSp>
      <p:sp>
        <p:nvSpPr>
          <p:cNvPr id="30" name="Arc 17"/>
          <p:cNvSpPr>
            <a:spLocks/>
          </p:cNvSpPr>
          <p:nvPr/>
        </p:nvSpPr>
        <p:spPr bwMode="auto">
          <a:xfrm flipH="1">
            <a:off x="3505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1" name="AutoShape 11"/>
          <p:cNvSpPr>
            <a:spLocks noChangeArrowheads="1"/>
          </p:cNvSpPr>
          <p:nvPr/>
        </p:nvSpPr>
        <p:spPr bwMode="auto">
          <a:xfrm>
            <a:off x="3962400" y="42672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cxnSp>
        <p:nvCxnSpPr>
          <p:cNvPr id="32" name="AutoShape 18"/>
          <p:cNvCxnSpPr>
            <a:cxnSpLocks noChangeShapeType="1"/>
            <a:endCxn id="31" idx="2"/>
          </p:cNvCxnSpPr>
          <p:nvPr/>
        </p:nvCxnSpPr>
        <p:spPr bwMode="auto">
          <a:xfrm flipV="1">
            <a:off x="4533900" y="4962525"/>
            <a:ext cx="0" cy="285750"/>
          </a:xfrm>
          <a:prstGeom prst="straightConnector1">
            <a:avLst/>
          </a:prstGeom>
          <a:noFill/>
          <a:ln w="19050">
            <a:solidFill>
              <a:schemeClr val="tx1"/>
            </a:solidFill>
            <a:round/>
            <a:headEnd/>
            <a:tailEnd/>
          </a:ln>
          <a:effectLst/>
        </p:spPr>
      </p:cxnSp>
      <p:cxnSp>
        <p:nvCxnSpPr>
          <p:cNvPr id="33" name="AutoShape 19"/>
          <p:cNvCxnSpPr>
            <a:cxnSpLocks noChangeShapeType="1"/>
            <a:stCxn id="31" idx="0"/>
          </p:cNvCxnSpPr>
          <p:nvPr/>
        </p:nvCxnSpPr>
        <p:spPr bwMode="auto">
          <a:xfrm flipV="1">
            <a:off x="4533900" y="3971925"/>
            <a:ext cx="0" cy="285750"/>
          </a:xfrm>
          <a:prstGeom prst="straightConnector1">
            <a:avLst/>
          </a:prstGeom>
          <a:noFill/>
          <a:ln w="19050">
            <a:solidFill>
              <a:schemeClr val="tx1"/>
            </a:solidFill>
            <a:round/>
            <a:headEnd/>
            <a:tailEnd/>
          </a:ln>
          <a:effectLst/>
        </p:spPr>
      </p:cxnSp>
      <p:sp>
        <p:nvSpPr>
          <p:cNvPr id="34" name="Arc 21"/>
          <p:cNvSpPr>
            <a:spLocks/>
          </p:cNvSpPr>
          <p:nvPr/>
        </p:nvSpPr>
        <p:spPr bwMode="auto">
          <a:xfrm rot="5400000">
            <a:off x="4455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35" name="Arc 22"/>
          <p:cNvSpPr>
            <a:spLocks/>
          </p:cNvSpPr>
          <p:nvPr/>
        </p:nvSpPr>
        <p:spPr bwMode="auto">
          <a:xfrm rot="16200000" flipV="1">
            <a:off x="4455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36" name="Text Box 26"/>
          <p:cNvSpPr txBox="1">
            <a:spLocks noChangeArrowheads="1"/>
          </p:cNvSpPr>
          <p:nvPr/>
        </p:nvSpPr>
        <p:spPr bwMode="auto">
          <a:xfrm>
            <a:off x="457200" y="1124679"/>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Students … </a:t>
            </a:r>
            <a:r>
              <a:rPr lang="en-GB" dirty="0">
                <a:solidFill>
                  <a:schemeClr val="accent1"/>
                </a:solidFill>
                <a:latin typeface="Arial" pitchFamily="34" charset="0"/>
              </a:rPr>
              <a:t>take</a:t>
            </a:r>
            <a:r>
              <a:rPr lang="en-GB" dirty="0">
                <a:solidFill>
                  <a:schemeClr val="tx1"/>
                </a:solidFill>
                <a:latin typeface="Arial" pitchFamily="34" charset="0"/>
              </a:rPr>
              <a:t> modules</a:t>
            </a:r>
          </a:p>
        </p:txBody>
      </p:sp>
      <p:sp>
        <p:nvSpPr>
          <p:cNvPr id="37" name="AutoShape 3"/>
          <p:cNvSpPr>
            <a:spLocks noChangeArrowheads="1"/>
          </p:cNvSpPr>
          <p:nvPr/>
        </p:nvSpPr>
        <p:spPr bwMode="auto">
          <a:xfrm>
            <a:off x="36576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Tree>
    <p:extLst>
      <p:ext uri="{BB962C8B-B14F-4D97-AF65-F5344CB8AC3E}">
        <p14:creationId xmlns:p14="http://schemas.microsoft.com/office/powerpoint/2010/main" val="2930250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5" name="AutoShape 5"/>
          <p:cNvSpPr>
            <a:spLocks noChangeArrowheads="1"/>
          </p:cNvSpPr>
          <p:nvPr/>
        </p:nvSpPr>
        <p:spPr bwMode="auto">
          <a:xfrm>
            <a:off x="3657600" y="1798435"/>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25605" idx="1"/>
            <a:endCxn id="25608" idx="3"/>
          </p:cNvCxnSpPr>
          <p:nvPr/>
        </p:nvCxnSpPr>
        <p:spPr bwMode="auto">
          <a:xfrm flipH="1" flipV="1">
            <a:off x="1752600" y="2064001"/>
            <a:ext cx="1905000" cy="1134"/>
          </a:xfrm>
          <a:prstGeom prst="straightConnector1">
            <a:avLst/>
          </a:prstGeom>
          <a:noFill/>
          <a:ln w="19050">
            <a:solidFill>
              <a:schemeClr val="accent1">
                <a:lumMod val="40000"/>
                <a:lumOff val="60000"/>
              </a:schemeClr>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accent1">
                <a:lumMod val="40000"/>
                <a:lumOff val="60000"/>
              </a:schemeClr>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
        <p:nvSpPr>
          <p:cNvPr id="21" name="AutoShape 3"/>
          <p:cNvSpPr>
            <a:spLocks noChangeArrowheads="1"/>
          </p:cNvSpPr>
          <p:nvPr/>
        </p:nvSpPr>
        <p:spPr bwMode="auto">
          <a:xfrm>
            <a:off x="36576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 name="AutoShape 8"/>
          <p:cNvSpPr>
            <a:spLocks noChangeArrowheads="1"/>
          </p:cNvSpPr>
          <p:nvPr/>
        </p:nvSpPr>
        <p:spPr bwMode="auto">
          <a:xfrm>
            <a:off x="2286000" y="33528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accent1">
                <a:lumMod val="40000"/>
                <a:lumOff val="60000"/>
              </a:schemeClr>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accent1">
                <a:lumMod val="40000"/>
                <a:lumOff val="60000"/>
              </a:schemeClr>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0" name="AutoShape 6"/>
          <p:cNvSpPr>
            <a:spLocks noChangeArrowheads="1"/>
          </p:cNvSpPr>
          <p:nvPr/>
        </p:nvSpPr>
        <p:spPr bwMode="auto">
          <a:xfrm>
            <a:off x="3657600" y="52578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7" name="AutoShape 10"/>
          <p:cNvSpPr>
            <a:spLocks noChangeArrowheads="1"/>
          </p:cNvSpPr>
          <p:nvPr/>
        </p:nvSpPr>
        <p:spPr bwMode="auto">
          <a:xfrm>
            <a:off x="609600" y="51816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8" name="AutoShape 15"/>
          <p:cNvCxnSpPr>
            <a:cxnSpLocks noChangeShapeType="1"/>
            <a:endCxn id="27" idx="0"/>
          </p:cNvCxnSpPr>
          <p:nvPr/>
        </p:nvCxnSpPr>
        <p:spPr bwMode="auto">
          <a:xfrm>
            <a:off x="1181100" y="3971925"/>
            <a:ext cx="0" cy="1200150"/>
          </a:xfrm>
          <a:prstGeom prst="straightConnector1">
            <a:avLst/>
          </a:prstGeom>
          <a:noFill/>
          <a:ln w="19050">
            <a:solidFill>
              <a:schemeClr val="accent1">
                <a:lumMod val="40000"/>
                <a:lumOff val="60000"/>
              </a:schemeClr>
            </a:solidFill>
            <a:round/>
            <a:headEnd/>
            <a:tailEnd/>
          </a:ln>
          <a:effectLst/>
        </p:spPr>
      </p:cxnSp>
      <p:cxnSp>
        <p:nvCxnSpPr>
          <p:cNvPr id="29" name="AutoShape 16"/>
          <p:cNvCxnSpPr>
            <a:cxnSpLocks noChangeShapeType="1"/>
            <a:stCxn id="27" idx="3"/>
            <a:endCxn id="20" idx="1"/>
          </p:cNvCxnSpPr>
          <p:nvPr/>
        </p:nvCxnSpPr>
        <p:spPr bwMode="auto">
          <a:xfrm>
            <a:off x="1762125" y="5524500"/>
            <a:ext cx="1885950" cy="0"/>
          </a:xfrm>
          <a:prstGeom prst="straightConnector1">
            <a:avLst/>
          </a:prstGeom>
          <a:noFill/>
          <a:ln w="19050">
            <a:solidFill>
              <a:schemeClr val="accent1">
                <a:lumMod val="40000"/>
                <a:lumOff val="60000"/>
              </a:schemeClr>
            </a:solidFill>
            <a:round/>
            <a:headEnd/>
            <a:tailEnd/>
          </a:ln>
          <a:effectLst/>
        </p:spPr>
      </p:cxnSp>
      <p:sp>
        <p:nvSpPr>
          <p:cNvPr id="30" name="Arc 17"/>
          <p:cNvSpPr>
            <a:spLocks/>
          </p:cNvSpPr>
          <p:nvPr/>
        </p:nvSpPr>
        <p:spPr bwMode="auto">
          <a:xfrm flipH="1">
            <a:off x="3505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1" name="AutoShape 11"/>
          <p:cNvSpPr>
            <a:spLocks noChangeArrowheads="1"/>
          </p:cNvSpPr>
          <p:nvPr/>
        </p:nvSpPr>
        <p:spPr bwMode="auto">
          <a:xfrm>
            <a:off x="3962400" y="42672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cxnSp>
        <p:nvCxnSpPr>
          <p:cNvPr id="32" name="AutoShape 18"/>
          <p:cNvCxnSpPr>
            <a:cxnSpLocks noChangeShapeType="1"/>
            <a:endCxn id="31" idx="2"/>
          </p:cNvCxnSpPr>
          <p:nvPr/>
        </p:nvCxnSpPr>
        <p:spPr bwMode="auto">
          <a:xfrm flipV="1">
            <a:off x="4533900" y="4962525"/>
            <a:ext cx="0" cy="285750"/>
          </a:xfrm>
          <a:prstGeom prst="straightConnector1">
            <a:avLst/>
          </a:prstGeom>
          <a:noFill/>
          <a:ln w="19050">
            <a:solidFill>
              <a:schemeClr val="accent1">
                <a:lumMod val="40000"/>
                <a:lumOff val="60000"/>
              </a:schemeClr>
            </a:solidFill>
            <a:round/>
            <a:headEnd/>
            <a:tailEnd/>
          </a:ln>
          <a:effectLst/>
        </p:spPr>
      </p:cxnSp>
      <p:cxnSp>
        <p:nvCxnSpPr>
          <p:cNvPr id="33" name="AutoShape 19"/>
          <p:cNvCxnSpPr>
            <a:cxnSpLocks noChangeShapeType="1"/>
            <a:stCxn id="31" idx="0"/>
          </p:cNvCxnSpPr>
          <p:nvPr/>
        </p:nvCxnSpPr>
        <p:spPr bwMode="auto">
          <a:xfrm flipV="1">
            <a:off x="4533900" y="3971925"/>
            <a:ext cx="0" cy="285750"/>
          </a:xfrm>
          <a:prstGeom prst="straightConnector1">
            <a:avLst/>
          </a:prstGeom>
          <a:noFill/>
          <a:ln w="19050">
            <a:solidFill>
              <a:schemeClr val="accent1">
                <a:lumMod val="40000"/>
                <a:lumOff val="60000"/>
              </a:schemeClr>
            </a:solidFill>
            <a:round/>
            <a:headEnd/>
            <a:tailEnd/>
          </a:ln>
          <a:effectLst/>
        </p:spPr>
      </p:cxnSp>
      <p:sp>
        <p:nvSpPr>
          <p:cNvPr id="34" name="Arc 21"/>
          <p:cNvSpPr>
            <a:spLocks/>
          </p:cNvSpPr>
          <p:nvPr/>
        </p:nvSpPr>
        <p:spPr bwMode="auto">
          <a:xfrm rot="5400000">
            <a:off x="4455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5" name="Arc 22"/>
          <p:cNvSpPr>
            <a:spLocks/>
          </p:cNvSpPr>
          <p:nvPr/>
        </p:nvSpPr>
        <p:spPr bwMode="auto">
          <a:xfrm rot="16200000" flipV="1">
            <a:off x="4455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8" name="AutoShape 7"/>
          <p:cNvSpPr>
            <a:spLocks noChangeArrowheads="1"/>
          </p:cNvSpPr>
          <p:nvPr/>
        </p:nvSpPr>
        <p:spPr bwMode="auto">
          <a:xfrm>
            <a:off x="70104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cxnSp>
        <p:nvCxnSpPr>
          <p:cNvPr id="39" name="AutoShape 15"/>
          <p:cNvCxnSpPr>
            <a:cxnSpLocks noChangeShapeType="1"/>
          </p:cNvCxnSpPr>
          <p:nvPr/>
        </p:nvCxnSpPr>
        <p:spPr bwMode="auto">
          <a:xfrm>
            <a:off x="5419725" y="3695700"/>
            <a:ext cx="209550" cy="0"/>
          </a:xfrm>
          <a:prstGeom prst="straightConnector1">
            <a:avLst/>
          </a:prstGeom>
          <a:noFill/>
          <a:ln w="19050">
            <a:solidFill>
              <a:schemeClr val="tx1"/>
            </a:solidFill>
            <a:round/>
            <a:headEnd/>
            <a:tailEnd/>
          </a:ln>
          <a:effectLst/>
        </p:spPr>
      </p:cxnSp>
      <p:cxnSp>
        <p:nvCxnSpPr>
          <p:cNvPr id="40" name="AutoShape 16"/>
          <p:cNvCxnSpPr>
            <a:cxnSpLocks noChangeShapeType="1"/>
            <a:endCxn id="38" idx="1"/>
          </p:cNvCxnSpPr>
          <p:nvPr/>
        </p:nvCxnSpPr>
        <p:spPr bwMode="auto">
          <a:xfrm>
            <a:off x="5562600" y="3695700"/>
            <a:ext cx="1447800" cy="0"/>
          </a:xfrm>
          <a:prstGeom prst="straightConnector1">
            <a:avLst/>
          </a:prstGeom>
          <a:noFill/>
          <a:ln w="19050">
            <a:solidFill>
              <a:schemeClr val="tx1"/>
            </a:solidFill>
            <a:round/>
            <a:headEnd/>
            <a:tailEnd/>
          </a:ln>
          <a:effectLst/>
        </p:spPr>
      </p:cxnSp>
      <p:sp>
        <p:nvSpPr>
          <p:cNvPr id="41" name="Arc 28"/>
          <p:cNvSpPr>
            <a:spLocks/>
          </p:cNvSpPr>
          <p:nvPr/>
        </p:nvSpPr>
        <p:spPr bwMode="auto">
          <a:xfrm>
            <a:off x="5410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42" name="Text Box 30"/>
          <p:cNvSpPr txBox="1">
            <a:spLocks noChangeArrowheads="1"/>
          </p:cNvSpPr>
          <p:nvPr/>
        </p:nvSpPr>
        <p:spPr bwMode="auto">
          <a:xfrm>
            <a:off x="370115" y="1119415"/>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Each module is </a:t>
            </a:r>
            <a:r>
              <a:rPr lang="en-GB" dirty="0">
                <a:solidFill>
                  <a:schemeClr val="accent1"/>
                </a:solidFill>
                <a:latin typeface="Arial" pitchFamily="34" charset="0"/>
              </a:rPr>
              <a:t>taught by</a:t>
            </a:r>
            <a:r>
              <a:rPr lang="en-GB" dirty="0">
                <a:solidFill>
                  <a:schemeClr val="tx1"/>
                </a:solidFill>
                <a:latin typeface="Arial" pitchFamily="34" charset="0"/>
              </a:rPr>
              <a:t> a lecturer</a:t>
            </a:r>
          </a:p>
        </p:txBody>
      </p:sp>
      <p:sp>
        <p:nvSpPr>
          <p:cNvPr id="43" name="AutoShape 11"/>
          <p:cNvSpPr>
            <a:spLocks noChangeArrowheads="1"/>
          </p:cNvSpPr>
          <p:nvPr/>
        </p:nvSpPr>
        <p:spPr bwMode="auto">
          <a:xfrm>
            <a:off x="5754914" y="3352800"/>
            <a:ext cx="1143000" cy="685800"/>
          </a:xfrm>
          <a:prstGeom prst="diamond">
            <a:avLst/>
          </a:prstGeom>
          <a:solidFill>
            <a:schemeClr val="bg1"/>
          </a:solidFill>
          <a:ln w="19050">
            <a:solidFill>
              <a:schemeClr val="tx1"/>
            </a:solidFill>
            <a:miter lim="800000"/>
            <a:headEnd/>
            <a:tailEnd/>
          </a:ln>
          <a:effectLst/>
        </p:spPr>
        <p:txBody>
          <a:bodyPr wrap="none" anchor="ctr"/>
          <a:lstStyle/>
          <a:p>
            <a:pPr algn="ctr"/>
            <a:r>
              <a:rPr lang="en-GB" sz="1600" dirty="0" smtClean="0">
                <a:solidFill>
                  <a:schemeClr val="tx1"/>
                </a:solidFill>
                <a:latin typeface="Arial" pitchFamily="34" charset="0"/>
              </a:rPr>
              <a:t>Teaches</a:t>
            </a:r>
            <a:endParaRPr lang="en-GB" sz="2000" dirty="0">
              <a:solidFill>
                <a:schemeClr val="tx1"/>
              </a:solidFill>
              <a:latin typeface="Arial" pitchFamily="34" charset="0"/>
            </a:endParaRPr>
          </a:p>
        </p:txBody>
      </p:sp>
    </p:spTree>
    <p:extLst>
      <p:ext uri="{BB962C8B-B14F-4D97-AF65-F5344CB8AC3E}">
        <p14:creationId xmlns:p14="http://schemas.microsoft.com/office/powerpoint/2010/main" val="1443067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36" idx="1"/>
            <a:endCxn id="25608" idx="3"/>
          </p:cNvCxnSpPr>
          <p:nvPr/>
        </p:nvCxnSpPr>
        <p:spPr bwMode="auto">
          <a:xfrm flipH="1" flipV="1">
            <a:off x="1752600" y="2064001"/>
            <a:ext cx="1838325" cy="5442"/>
          </a:xfrm>
          <a:prstGeom prst="straightConnector1">
            <a:avLst/>
          </a:prstGeom>
          <a:noFill/>
          <a:ln w="19050">
            <a:solidFill>
              <a:schemeClr val="accent1">
                <a:lumMod val="40000"/>
                <a:lumOff val="60000"/>
              </a:schemeClr>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accent1">
                <a:lumMod val="40000"/>
                <a:lumOff val="60000"/>
              </a:schemeClr>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
        <p:nvSpPr>
          <p:cNvPr id="21" name="AutoShape 3"/>
          <p:cNvSpPr>
            <a:spLocks noChangeArrowheads="1"/>
          </p:cNvSpPr>
          <p:nvPr/>
        </p:nvSpPr>
        <p:spPr bwMode="auto">
          <a:xfrm>
            <a:off x="36576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 name="AutoShape 8"/>
          <p:cNvSpPr>
            <a:spLocks noChangeArrowheads="1"/>
          </p:cNvSpPr>
          <p:nvPr/>
        </p:nvSpPr>
        <p:spPr bwMode="auto">
          <a:xfrm>
            <a:off x="2286000" y="33528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accent1">
                <a:lumMod val="40000"/>
                <a:lumOff val="60000"/>
              </a:schemeClr>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accent1">
                <a:lumMod val="40000"/>
                <a:lumOff val="60000"/>
              </a:schemeClr>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0" name="AutoShape 6"/>
          <p:cNvSpPr>
            <a:spLocks noChangeArrowheads="1"/>
          </p:cNvSpPr>
          <p:nvPr/>
        </p:nvSpPr>
        <p:spPr bwMode="auto">
          <a:xfrm>
            <a:off x="3657600" y="52578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7" name="AutoShape 10"/>
          <p:cNvSpPr>
            <a:spLocks noChangeArrowheads="1"/>
          </p:cNvSpPr>
          <p:nvPr/>
        </p:nvSpPr>
        <p:spPr bwMode="auto">
          <a:xfrm>
            <a:off x="609600" y="51816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8" name="AutoShape 15"/>
          <p:cNvCxnSpPr>
            <a:cxnSpLocks noChangeShapeType="1"/>
            <a:endCxn id="27" idx="0"/>
          </p:cNvCxnSpPr>
          <p:nvPr/>
        </p:nvCxnSpPr>
        <p:spPr bwMode="auto">
          <a:xfrm>
            <a:off x="1181100" y="3971925"/>
            <a:ext cx="0" cy="1200150"/>
          </a:xfrm>
          <a:prstGeom prst="straightConnector1">
            <a:avLst/>
          </a:prstGeom>
          <a:noFill/>
          <a:ln w="19050">
            <a:solidFill>
              <a:schemeClr val="accent1">
                <a:lumMod val="40000"/>
                <a:lumOff val="60000"/>
              </a:schemeClr>
            </a:solidFill>
            <a:round/>
            <a:headEnd/>
            <a:tailEnd/>
          </a:ln>
          <a:effectLst/>
        </p:spPr>
      </p:cxnSp>
      <p:cxnSp>
        <p:nvCxnSpPr>
          <p:cNvPr id="29" name="AutoShape 16"/>
          <p:cNvCxnSpPr>
            <a:cxnSpLocks noChangeShapeType="1"/>
            <a:stCxn id="27" idx="3"/>
            <a:endCxn id="20" idx="1"/>
          </p:cNvCxnSpPr>
          <p:nvPr/>
        </p:nvCxnSpPr>
        <p:spPr bwMode="auto">
          <a:xfrm>
            <a:off x="1762125" y="5524500"/>
            <a:ext cx="1885950" cy="0"/>
          </a:xfrm>
          <a:prstGeom prst="straightConnector1">
            <a:avLst/>
          </a:prstGeom>
          <a:noFill/>
          <a:ln w="19050">
            <a:solidFill>
              <a:schemeClr val="accent1">
                <a:lumMod val="40000"/>
                <a:lumOff val="60000"/>
              </a:schemeClr>
            </a:solidFill>
            <a:round/>
            <a:headEnd/>
            <a:tailEnd/>
          </a:ln>
          <a:effectLst/>
        </p:spPr>
      </p:cxnSp>
      <p:sp>
        <p:nvSpPr>
          <p:cNvPr id="30" name="Arc 17"/>
          <p:cNvSpPr>
            <a:spLocks/>
          </p:cNvSpPr>
          <p:nvPr/>
        </p:nvSpPr>
        <p:spPr bwMode="auto">
          <a:xfrm flipH="1">
            <a:off x="3505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1" name="AutoShape 11"/>
          <p:cNvSpPr>
            <a:spLocks noChangeArrowheads="1"/>
          </p:cNvSpPr>
          <p:nvPr/>
        </p:nvSpPr>
        <p:spPr bwMode="auto">
          <a:xfrm>
            <a:off x="3962400" y="42672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cxnSp>
        <p:nvCxnSpPr>
          <p:cNvPr id="32" name="AutoShape 18"/>
          <p:cNvCxnSpPr>
            <a:cxnSpLocks noChangeShapeType="1"/>
            <a:endCxn id="31" idx="2"/>
          </p:cNvCxnSpPr>
          <p:nvPr/>
        </p:nvCxnSpPr>
        <p:spPr bwMode="auto">
          <a:xfrm flipV="1">
            <a:off x="4533900" y="4962525"/>
            <a:ext cx="0" cy="285750"/>
          </a:xfrm>
          <a:prstGeom prst="straightConnector1">
            <a:avLst/>
          </a:prstGeom>
          <a:noFill/>
          <a:ln w="19050">
            <a:solidFill>
              <a:schemeClr val="accent1">
                <a:lumMod val="40000"/>
                <a:lumOff val="60000"/>
              </a:schemeClr>
            </a:solidFill>
            <a:round/>
            <a:headEnd/>
            <a:tailEnd/>
          </a:ln>
          <a:effectLst/>
        </p:spPr>
      </p:cxnSp>
      <p:cxnSp>
        <p:nvCxnSpPr>
          <p:cNvPr id="33" name="AutoShape 19"/>
          <p:cNvCxnSpPr>
            <a:cxnSpLocks noChangeShapeType="1"/>
            <a:stCxn id="31" idx="0"/>
          </p:cNvCxnSpPr>
          <p:nvPr/>
        </p:nvCxnSpPr>
        <p:spPr bwMode="auto">
          <a:xfrm flipV="1">
            <a:off x="4533900" y="3971925"/>
            <a:ext cx="0" cy="285750"/>
          </a:xfrm>
          <a:prstGeom prst="straightConnector1">
            <a:avLst/>
          </a:prstGeom>
          <a:noFill/>
          <a:ln w="19050">
            <a:solidFill>
              <a:schemeClr val="accent1">
                <a:lumMod val="40000"/>
                <a:lumOff val="60000"/>
              </a:schemeClr>
            </a:solidFill>
            <a:round/>
            <a:headEnd/>
            <a:tailEnd/>
          </a:ln>
          <a:effectLst/>
        </p:spPr>
      </p:cxnSp>
      <p:sp>
        <p:nvSpPr>
          <p:cNvPr id="34" name="Arc 21"/>
          <p:cNvSpPr>
            <a:spLocks/>
          </p:cNvSpPr>
          <p:nvPr/>
        </p:nvSpPr>
        <p:spPr bwMode="auto">
          <a:xfrm rot="5400000">
            <a:off x="4455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5" name="Arc 22"/>
          <p:cNvSpPr>
            <a:spLocks/>
          </p:cNvSpPr>
          <p:nvPr/>
        </p:nvSpPr>
        <p:spPr bwMode="auto">
          <a:xfrm rot="16200000" flipV="1">
            <a:off x="4455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cxnSp>
        <p:nvCxnSpPr>
          <p:cNvPr id="39" name="AutoShape 15"/>
          <p:cNvCxnSpPr>
            <a:cxnSpLocks noChangeShapeType="1"/>
          </p:cNvCxnSpPr>
          <p:nvPr/>
        </p:nvCxnSpPr>
        <p:spPr bwMode="auto">
          <a:xfrm>
            <a:off x="5419725" y="3695700"/>
            <a:ext cx="209550" cy="0"/>
          </a:xfrm>
          <a:prstGeom prst="straightConnector1">
            <a:avLst/>
          </a:prstGeom>
          <a:noFill/>
          <a:ln w="19050">
            <a:solidFill>
              <a:schemeClr val="accent1">
                <a:lumMod val="40000"/>
                <a:lumOff val="60000"/>
              </a:schemeClr>
            </a:solidFill>
            <a:round/>
            <a:headEnd/>
            <a:tailEnd/>
          </a:ln>
          <a:effectLst/>
        </p:spPr>
      </p:cxnSp>
      <p:cxnSp>
        <p:nvCxnSpPr>
          <p:cNvPr id="40" name="AutoShape 16"/>
          <p:cNvCxnSpPr>
            <a:cxnSpLocks noChangeShapeType="1"/>
            <a:endCxn id="38" idx="1"/>
          </p:cNvCxnSpPr>
          <p:nvPr/>
        </p:nvCxnSpPr>
        <p:spPr bwMode="auto">
          <a:xfrm>
            <a:off x="5562600" y="3695700"/>
            <a:ext cx="1447800" cy="0"/>
          </a:xfrm>
          <a:prstGeom prst="straightConnector1">
            <a:avLst/>
          </a:prstGeom>
          <a:noFill/>
          <a:ln w="19050">
            <a:solidFill>
              <a:schemeClr val="accent1">
                <a:lumMod val="40000"/>
                <a:lumOff val="60000"/>
              </a:schemeClr>
            </a:solidFill>
            <a:round/>
            <a:headEnd/>
            <a:tailEnd/>
          </a:ln>
          <a:effectLst/>
        </p:spPr>
      </p:cxnSp>
      <p:sp>
        <p:nvSpPr>
          <p:cNvPr id="41" name="Arc 28"/>
          <p:cNvSpPr>
            <a:spLocks/>
          </p:cNvSpPr>
          <p:nvPr/>
        </p:nvSpPr>
        <p:spPr bwMode="auto">
          <a:xfrm>
            <a:off x="5410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6" name="AutoShape 5"/>
          <p:cNvSpPr>
            <a:spLocks noChangeArrowheads="1"/>
          </p:cNvSpPr>
          <p:nvPr/>
        </p:nvSpPr>
        <p:spPr bwMode="auto">
          <a:xfrm>
            <a:off x="3590925" y="1802743"/>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37" name="AutoShape 7"/>
          <p:cNvSpPr>
            <a:spLocks noChangeArrowheads="1"/>
          </p:cNvSpPr>
          <p:nvPr/>
        </p:nvSpPr>
        <p:spPr bwMode="auto">
          <a:xfrm>
            <a:off x="7019925" y="3407706"/>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43" name="AutoShape 12"/>
          <p:cNvSpPr>
            <a:spLocks noChangeArrowheads="1"/>
          </p:cNvSpPr>
          <p:nvPr/>
        </p:nvSpPr>
        <p:spPr bwMode="auto">
          <a:xfrm>
            <a:off x="7324725" y="1726543"/>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Employs</a:t>
            </a:r>
            <a:endParaRPr lang="en-GB" sz="2000">
              <a:solidFill>
                <a:schemeClr val="tx1"/>
              </a:solidFill>
              <a:latin typeface="Arial" pitchFamily="34" charset="0"/>
            </a:endParaRPr>
          </a:p>
        </p:txBody>
      </p:sp>
      <p:cxnSp>
        <p:nvCxnSpPr>
          <p:cNvPr id="44" name="AutoShape 18"/>
          <p:cNvCxnSpPr>
            <a:cxnSpLocks noChangeShapeType="1"/>
            <a:stCxn id="37" idx="0"/>
            <a:endCxn id="43" idx="2"/>
          </p:cNvCxnSpPr>
          <p:nvPr/>
        </p:nvCxnSpPr>
        <p:spPr bwMode="auto">
          <a:xfrm flipV="1">
            <a:off x="7896225" y="2412343"/>
            <a:ext cx="0" cy="995363"/>
          </a:xfrm>
          <a:prstGeom prst="straightConnector1">
            <a:avLst/>
          </a:prstGeom>
          <a:noFill/>
          <a:ln w="19050">
            <a:solidFill>
              <a:schemeClr val="tx1"/>
            </a:solidFill>
            <a:round/>
            <a:headEnd/>
            <a:tailEnd/>
          </a:ln>
          <a:effectLst/>
        </p:spPr>
      </p:cxnSp>
      <p:cxnSp>
        <p:nvCxnSpPr>
          <p:cNvPr id="45" name="AutoShape 19"/>
          <p:cNvCxnSpPr>
            <a:cxnSpLocks noChangeShapeType="1"/>
            <a:stCxn id="43" idx="1"/>
            <a:endCxn id="36" idx="3"/>
          </p:cNvCxnSpPr>
          <p:nvPr/>
        </p:nvCxnSpPr>
        <p:spPr bwMode="auto">
          <a:xfrm flipH="1">
            <a:off x="5353050" y="2069443"/>
            <a:ext cx="1962150" cy="0"/>
          </a:xfrm>
          <a:prstGeom prst="straightConnector1">
            <a:avLst/>
          </a:prstGeom>
          <a:noFill/>
          <a:ln w="19050">
            <a:solidFill>
              <a:schemeClr val="tx1"/>
            </a:solidFill>
            <a:round/>
            <a:headEnd/>
            <a:tailEnd/>
          </a:ln>
          <a:effectLst/>
        </p:spPr>
      </p:cxnSp>
      <p:sp>
        <p:nvSpPr>
          <p:cNvPr id="46" name="Arc 30"/>
          <p:cNvSpPr>
            <a:spLocks/>
          </p:cNvSpPr>
          <p:nvPr/>
        </p:nvSpPr>
        <p:spPr bwMode="auto">
          <a:xfrm rot="16200000" flipV="1">
            <a:off x="7817644" y="3219587"/>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47" name="Text Box 34"/>
          <p:cNvSpPr txBox="1">
            <a:spLocks noChangeArrowheads="1"/>
          </p:cNvSpPr>
          <p:nvPr/>
        </p:nvSpPr>
        <p:spPr bwMode="auto">
          <a:xfrm>
            <a:off x="457200" y="1036436"/>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a lecturer </a:t>
            </a:r>
            <a:r>
              <a:rPr lang="en-GB" dirty="0">
                <a:solidFill>
                  <a:schemeClr val="accent1"/>
                </a:solidFill>
                <a:latin typeface="Arial" pitchFamily="34" charset="0"/>
              </a:rPr>
              <a:t>from the</a:t>
            </a:r>
            <a:r>
              <a:rPr lang="en-GB" dirty="0">
                <a:solidFill>
                  <a:schemeClr val="tx1"/>
                </a:solidFill>
                <a:latin typeface="Arial" pitchFamily="34" charset="0"/>
              </a:rPr>
              <a:t> appropriate department</a:t>
            </a:r>
          </a:p>
        </p:txBody>
      </p:sp>
      <p:sp>
        <p:nvSpPr>
          <p:cNvPr id="48" name="AutoShape 11"/>
          <p:cNvSpPr>
            <a:spLocks noChangeArrowheads="1"/>
          </p:cNvSpPr>
          <p:nvPr/>
        </p:nvSpPr>
        <p:spPr bwMode="auto">
          <a:xfrm>
            <a:off x="5754914" y="3352800"/>
            <a:ext cx="1143000" cy="685800"/>
          </a:xfrm>
          <a:prstGeom prst="diamond">
            <a:avLst/>
          </a:prstGeom>
          <a:solidFill>
            <a:schemeClr val="bg1"/>
          </a:solidFill>
          <a:ln w="19050">
            <a:solidFill>
              <a:schemeClr val="accent1">
                <a:lumMod val="40000"/>
                <a:lumOff val="60000"/>
              </a:schemeClr>
            </a:solidFill>
            <a:miter lim="800000"/>
            <a:headEnd/>
            <a:tailEnd/>
          </a:ln>
          <a:effectLst/>
        </p:spPr>
        <p:txBody>
          <a:bodyPr wrap="none" anchor="ctr"/>
          <a:lstStyle/>
          <a:p>
            <a:pPr algn="ctr"/>
            <a:r>
              <a:rPr lang="en-GB" sz="1600" dirty="0" smtClean="0">
                <a:solidFill>
                  <a:schemeClr val="tx1"/>
                </a:solidFill>
                <a:latin typeface="Arial" pitchFamily="34" charset="0"/>
              </a:rPr>
              <a:t>Teaches</a:t>
            </a:r>
            <a:endParaRPr lang="en-GB" sz="2000" dirty="0">
              <a:solidFill>
                <a:schemeClr val="tx1"/>
              </a:solidFill>
              <a:latin typeface="Arial" pitchFamily="34" charset="0"/>
            </a:endParaRPr>
          </a:p>
        </p:txBody>
      </p:sp>
    </p:spTree>
    <p:extLst>
      <p:ext uri="{BB962C8B-B14F-4D97-AF65-F5344CB8AC3E}">
        <p14:creationId xmlns:p14="http://schemas.microsoft.com/office/powerpoint/2010/main" val="35799179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36" idx="1"/>
            <a:endCxn id="25608" idx="3"/>
          </p:cNvCxnSpPr>
          <p:nvPr/>
        </p:nvCxnSpPr>
        <p:spPr bwMode="auto">
          <a:xfrm flipH="1" flipV="1">
            <a:off x="1752600" y="2064001"/>
            <a:ext cx="1838325" cy="5442"/>
          </a:xfrm>
          <a:prstGeom prst="straightConnector1">
            <a:avLst/>
          </a:prstGeom>
          <a:noFill/>
          <a:ln w="19050">
            <a:solidFill>
              <a:schemeClr val="accent1">
                <a:lumMod val="40000"/>
                <a:lumOff val="60000"/>
              </a:schemeClr>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accent1">
                <a:lumMod val="40000"/>
                <a:lumOff val="60000"/>
              </a:schemeClr>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
        <p:nvSpPr>
          <p:cNvPr id="21" name="AutoShape 3"/>
          <p:cNvSpPr>
            <a:spLocks noChangeArrowheads="1"/>
          </p:cNvSpPr>
          <p:nvPr/>
        </p:nvSpPr>
        <p:spPr bwMode="auto">
          <a:xfrm>
            <a:off x="3657600" y="3429000"/>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 name="AutoShape 8"/>
          <p:cNvSpPr>
            <a:spLocks noChangeArrowheads="1"/>
          </p:cNvSpPr>
          <p:nvPr/>
        </p:nvSpPr>
        <p:spPr bwMode="auto">
          <a:xfrm>
            <a:off x="2286000" y="33528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accent1">
                <a:lumMod val="40000"/>
                <a:lumOff val="60000"/>
              </a:schemeClr>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accent1">
                <a:lumMod val="40000"/>
                <a:lumOff val="60000"/>
              </a:schemeClr>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20" name="AutoShape 6"/>
          <p:cNvSpPr>
            <a:spLocks noChangeArrowheads="1"/>
          </p:cNvSpPr>
          <p:nvPr/>
        </p:nvSpPr>
        <p:spPr bwMode="auto">
          <a:xfrm>
            <a:off x="3657600" y="52578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7" name="AutoShape 10"/>
          <p:cNvSpPr>
            <a:spLocks noChangeArrowheads="1"/>
          </p:cNvSpPr>
          <p:nvPr/>
        </p:nvSpPr>
        <p:spPr bwMode="auto">
          <a:xfrm>
            <a:off x="609600" y="51816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8" name="AutoShape 15"/>
          <p:cNvCxnSpPr>
            <a:cxnSpLocks noChangeShapeType="1"/>
            <a:endCxn id="27" idx="0"/>
          </p:cNvCxnSpPr>
          <p:nvPr/>
        </p:nvCxnSpPr>
        <p:spPr bwMode="auto">
          <a:xfrm>
            <a:off x="1181100" y="3971925"/>
            <a:ext cx="0" cy="1200150"/>
          </a:xfrm>
          <a:prstGeom prst="straightConnector1">
            <a:avLst/>
          </a:prstGeom>
          <a:noFill/>
          <a:ln w="19050">
            <a:solidFill>
              <a:schemeClr val="accent1">
                <a:lumMod val="40000"/>
                <a:lumOff val="60000"/>
              </a:schemeClr>
            </a:solidFill>
            <a:round/>
            <a:headEnd/>
            <a:tailEnd/>
          </a:ln>
          <a:effectLst/>
        </p:spPr>
      </p:cxnSp>
      <p:cxnSp>
        <p:nvCxnSpPr>
          <p:cNvPr id="29" name="AutoShape 16"/>
          <p:cNvCxnSpPr>
            <a:cxnSpLocks noChangeShapeType="1"/>
            <a:stCxn id="27" idx="3"/>
            <a:endCxn id="20" idx="1"/>
          </p:cNvCxnSpPr>
          <p:nvPr/>
        </p:nvCxnSpPr>
        <p:spPr bwMode="auto">
          <a:xfrm>
            <a:off x="1762125" y="5524500"/>
            <a:ext cx="1885950" cy="0"/>
          </a:xfrm>
          <a:prstGeom prst="straightConnector1">
            <a:avLst/>
          </a:prstGeom>
          <a:noFill/>
          <a:ln w="19050">
            <a:solidFill>
              <a:schemeClr val="accent1">
                <a:lumMod val="40000"/>
                <a:lumOff val="60000"/>
              </a:schemeClr>
            </a:solidFill>
            <a:round/>
            <a:headEnd/>
            <a:tailEnd/>
          </a:ln>
          <a:effectLst/>
        </p:spPr>
      </p:cxnSp>
      <p:sp>
        <p:nvSpPr>
          <p:cNvPr id="30" name="Arc 17"/>
          <p:cNvSpPr>
            <a:spLocks/>
          </p:cNvSpPr>
          <p:nvPr/>
        </p:nvSpPr>
        <p:spPr bwMode="auto">
          <a:xfrm flipH="1">
            <a:off x="3505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1" name="AutoShape 11"/>
          <p:cNvSpPr>
            <a:spLocks noChangeArrowheads="1"/>
          </p:cNvSpPr>
          <p:nvPr/>
        </p:nvSpPr>
        <p:spPr bwMode="auto">
          <a:xfrm>
            <a:off x="3962400" y="4267200"/>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cxnSp>
        <p:nvCxnSpPr>
          <p:cNvPr id="32" name="AutoShape 18"/>
          <p:cNvCxnSpPr>
            <a:cxnSpLocks noChangeShapeType="1"/>
            <a:endCxn id="31" idx="2"/>
          </p:cNvCxnSpPr>
          <p:nvPr/>
        </p:nvCxnSpPr>
        <p:spPr bwMode="auto">
          <a:xfrm flipV="1">
            <a:off x="4533900" y="4962525"/>
            <a:ext cx="0" cy="285750"/>
          </a:xfrm>
          <a:prstGeom prst="straightConnector1">
            <a:avLst/>
          </a:prstGeom>
          <a:noFill/>
          <a:ln w="19050">
            <a:solidFill>
              <a:schemeClr val="accent1">
                <a:lumMod val="40000"/>
                <a:lumOff val="60000"/>
              </a:schemeClr>
            </a:solidFill>
            <a:round/>
            <a:headEnd/>
            <a:tailEnd/>
          </a:ln>
          <a:effectLst/>
        </p:spPr>
      </p:cxnSp>
      <p:cxnSp>
        <p:nvCxnSpPr>
          <p:cNvPr id="33" name="AutoShape 19"/>
          <p:cNvCxnSpPr>
            <a:cxnSpLocks noChangeShapeType="1"/>
            <a:stCxn id="31" idx="0"/>
          </p:cNvCxnSpPr>
          <p:nvPr/>
        </p:nvCxnSpPr>
        <p:spPr bwMode="auto">
          <a:xfrm flipV="1">
            <a:off x="4533900" y="3971925"/>
            <a:ext cx="0" cy="285750"/>
          </a:xfrm>
          <a:prstGeom prst="straightConnector1">
            <a:avLst/>
          </a:prstGeom>
          <a:noFill/>
          <a:ln w="19050">
            <a:solidFill>
              <a:schemeClr val="accent1">
                <a:lumMod val="40000"/>
                <a:lumOff val="60000"/>
              </a:schemeClr>
            </a:solidFill>
            <a:round/>
            <a:headEnd/>
            <a:tailEnd/>
          </a:ln>
          <a:effectLst/>
        </p:spPr>
      </p:cxnSp>
      <p:sp>
        <p:nvSpPr>
          <p:cNvPr id="34" name="Arc 21"/>
          <p:cNvSpPr>
            <a:spLocks/>
          </p:cNvSpPr>
          <p:nvPr/>
        </p:nvSpPr>
        <p:spPr bwMode="auto">
          <a:xfrm rot="5400000">
            <a:off x="4455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5" name="Arc 22"/>
          <p:cNvSpPr>
            <a:spLocks/>
          </p:cNvSpPr>
          <p:nvPr/>
        </p:nvSpPr>
        <p:spPr bwMode="auto">
          <a:xfrm rot="16200000" flipV="1">
            <a:off x="4455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cxnSp>
        <p:nvCxnSpPr>
          <p:cNvPr id="39" name="AutoShape 15"/>
          <p:cNvCxnSpPr>
            <a:cxnSpLocks noChangeShapeType="1"/>
          </p:cNvCxnSpPr>
          <p:nvPr/>
        </p:nvCxnSpPr>
        <p:spPr bwMode="auto">
          <a:xfrm>
            <a:off x="5419725" y="3695700"/>
            <a:ext cx="209550" cy="0"/>
          </a:xfrm>
          <a:prstGeom prst="straightConnector1">
            <a:avLst/>
          </a:prstGeom>
          <a:noFill/>
          <a:ln w="19050">
            <a:solidFill>
              <a:schemeClr val="accent1">
                <a:lumMod val="40000"/>
                <a:lumOff val="60000"/>
              </a:schemeClr>
            </a:solidFill>
            <a:round/>
            <a:headEnd/>
            <a:tailEnd/>
          </a:ln>
          <a:effectLst/>
        </p:spPr>
      </p:cxnSp>
      <p:cxnSp>
        <p:nvCxnSpPr>
          <p:cNvPr id="40" name="AutoShape 16"/>
          <p:cNvCxnSpPr>
            <a:cxnSpLocks noChangeShapeType="1"/>
            <a:endCxn id="38" idx="1"/>
          </p:cNvCxnSpPr>
          <p:nvPr/>
        </p:nvCxnSpPr>
        <p:spPr bwMode="auto">
          <a:xfrm>
            <a:off x="5562600" y="3695700"/>
            <a:ext cx="1447800" cy="0"/>
          </a:xfrm>
          <a:prstGeom prst="straightConnector1">
            <a:avLst/>
          </a:prstGeom>
          <a:noFill/>
          <a:ln w="19050">
            <a:solidFill>
              <a:schemeClr val="accent1">
                <a:lumMod val="40000"/>
                <a:lumOff val="60000"/>
              </a:schemeClr>
            </a:solidFill>
            <a:round/>
            <a:headEnd/>
            <a:tailEnd/>
          </a:ln>
          <a:effectLst/>
        </p:spPr>
      </p:cxnSp>
      <p:sp>
        <p:nvSpPr>
          <p:cNvPr id="41" name="Arc 28"/>
          <p:cNvSpPr>
            <a:spLocks/>
          </p:cNvSpPr>
          <p:nvPr/>
        </p:nvSpPr>
        <p:spPr bwMode="auto">
          <a:xfrm>
            <a:off x="5410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6" name="AutoShape 5"/>
          <p:cNvSpPr>
            <a:spLocks noChangeArrowheads="1"/>
          </p:cNvSpPr>
          <p:nvPr/>
        </p:nvSpPr>
        <p:spPr bwMode="auto">
          <a:xfrm>
            <a:off x="3590925" y="1802743"/>
            <a:ext cx="1752600" cy="533400"/>
          </a:xfrm>
          <a:prstGeom prst="roundRect">
            <a:avLst>
              <a:gd name="adj" fmla="val 16667"/>
            </a:avLst>
          </a:prstGeom>
          <a:noFill/>
          <a:ln w="19050">
            <a:solidFill>
              <a:schemeClr val="accent1">
                <a:lumMod val="40000"/>
                <a:lumOff val="60000"/>
              </a:schemeClr>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37" name="AutoShape 7"/>
          <p:cNvSpPr>
            <a:spLocks noChangeArrowheads="1"/>
          </p:cNvSpPr>
          <p:nvPr/>
        </p:nvSpPr>
        <p:spPr bwMode="auto">
          <a:xfrm>
            <a:off x="7019925" y="3407706"/>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43" name="AutoShape 12"/>
          <p:cNvSpPr>
            <a:spLocks noChangeArrowheads="1"/>
          </p:cNvSpPr>
          <p:nvPr/>
        </p:nvSpPr>
        <p:spPr bwMode="auto">
          <a:xfrm>
            <a:off x="7324725" y="1726543"/>
            <a:ext cx="1143000" cy="685800"/>
          </a:xfrm>
          <a:prstGeom prst="diamond">
            <a:avLst/>
          </a:prstGeom>
          <a:noFill/>
          <a:ln w="19050">
            <a:solidFill>
              <a:schemeClr val="accent1">
                <a:lumMod val="40000"/>
                <a:lumOff val="60000"/>
              </a:schemeClr>
            </a:solidFill>
            <a:miter lim="800000"/>
            <a:headEnd/>
            <a:tailEnd/>
          </a:ln>
          <a:effectLst/>
        </p:spPr>
        <p:txBody>
          <a:bodyPr wrap="none" anchor="ctr"/>
          <a:lstStyle/>
          <a:p>
            <a:pPr algn="ctr"/>
            <a:r>
              <a:rPr lang="en-GB" sz="1600">
                <a:solidFill>
                  <a:schemeClr val="tx1"/>
                </a:solidFill>
                <a:latin typeface="Arial" pitchFamily="34" charset="0"/>
              </a:rPr>
              <a:t>Employs</a:t>
            </a:r>
            <a:endParaRPr lang="en-GB" sz="2000">
              <a:solidFill>
                <a:schemeClr val="tx1"/>
              </a:solidFill>
              <a:latin typeface="Arial" pitchFamily="34" charset="0"/>
            </a:endParaRPr>
          </a:p>
        </p:txBody>
      </p:sp>
      <p:cxnSp>
        <p:nvCxnSpPr>
          <p:cNvPr id="44" name="AutoShape 18"/>
          <p:cNvCxnSpPr>
            <a:cxnSpLocks noChangeShapeType="1"/>
            <a:stCxn id="37" idx="0"/>
            <a:endCxn id="43" idx="2"/>
          </p:cNvCxnSpPr>
          <p:nvPr/>
        </p:nvCxnSpPr>
        <p:spPr bwMode="auto">
          <a:xfrm flipV="1">
            <a:off x="7896225" y="2412343"/>
            <a:ext cx="0" cy="995363"/>
          </a:xfrm>
          <a:prstGeom prst="straightConnector1">
            <a:avLst/>
          </a:prstGeom>
          <a:noFill/>
          <a:ln w="19050">
            <a:solidFill>
              <a:schemeClr val="accent1">
                <a:lumMod val="40000"/>
                <a:lumOff val="60000"/>
              </a:schemeClr>
            </a:solidFill>
            <a:round/>
            <a:headEnd/>
            <a:tailEnd/>
          </a:ln>
          <a:effectLst/>
        </p:spPr>
      </p:cxnSp>
      <p:cxnSp>
        <p:nvCxnSpPr>
          <p:cNvPr id="45" name="AutoShape 19"/>
          <p:cNvCxnSpPr>
            <a:cxnSpLocks noChangeShapeType="1"/>
            <a:stCxn id="43" idx="1"/>
            <a:endCxn id="36" idx="3"/>
          </p:cNvCxnSpPr>
          <p:nvPr/>
        </p:nvCxnSpPr>
        <p:spPr bwMode="auto">
          <a:xfrm flipH="1">
            <a:off x="5353050" y="2069443"/>
            <a:ext cx="1962150" cy="0"/>
          </a:xfrm>
          <a:prstGeom prst="straightConnector1">
            <a:avLst/>
          </a:prstGeom>
          <a:noFill/>
          <a:ln w="19050">
            <a:solidFill>
              <a:schemeClr val="accent1">
                <a:lumMod val="40000"/>
                <a:lumOff val="60000"/>
              </a:schemeClr>
            </a:solidFill>
            <a:round/>
            <a:headEnd/>
            <a:tailEnd/>
          </a:ln>
          <a:effectLst/>
        </p:spPr>
      </p:cxnSp>
      <p:sp>
        <p:nvSpPr>
          <p:cNvPr id="46" name="Arc 30"/>
          <p:cNvSpPr>
            <a:spLocks/>
          </p:cNvSpPr>
          <p:nvPr/>
        </p:nvSpPr>
        <p:spPr bwMode="auto">
          <a:xfrm rot="16200000" flipV="1">
            <a:off x="7817644" y="3219587"/>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accent1">
                <a:lumMod val="40000"/>
                <a:lumOff val="60000"/>
              </a:schemeClr>
            </a:solidFill>
            <a:round/>
            <a:headEnd/>
            <a:tailEnd/>
          </a:ln>
          <a:effectLst/>
        </p:spPr>
        <p:txBody>
          <a:bodyPr wrap="none" anchor="ctr"/>
          <a:lstStyle/>
          <a:p>
            <a:endParaRPr lang="en-GB"/>
          </a:p>
        </p:txBody>
      </p:sp>
      <p:sp>
        <p:nvSpPr>
          <p:cNvPr id="38" name="AutoShape 10"/>
          <p:cNvSpPr>
            <a:spLocks noChangeArrowheads="1"/>
          </p:cNvSpPr>
          <p:nvPr/>
        </p:nvSpPr>
        <p:spPr bwMode="auto">
          <a:xfrm>
            <a:off x="7315200" y="51816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Tutors</a:t>
            </a:r>
            <a:endParaRPr lang="en-GB" sz="2000">
              <a:solidFill>
                <a:schemeClr val="tx1"/>
              </a:solidFill>
              <a:latin typeface="Arial" pitchFamily="34" charset="0"/>
            </a:endParaRPr>
          </a:p>
        </p:txBody>
      </p:sp>
      <p:cxnSp>
        <p:nvCxnSpPr>
          <p:cNvPr id="42" name="AutoShape 27"/>
          <p:cNvCxnSpPr>
            <a:cxnSpLocks noChangeShapeType="1"/>
            <a:endCxn id="38" idx="1"/>
          </p:cNvCxnSpPr>
          <p:nvPr/>
        </p:nvCxnSpPr>
        <p:spPr bwMode="auto">
          <a:xfrm>
            <a:off x="5419725" y="5524500"/>
            <a:ext cx="1885950" cy="0"/>
          </a:xfrm>
          <a:prstGeom prst="straightConnector1">
            <a:avLst/>
          </a:prstGeom>
          <a:noFill/>
          <a:ln w="19050">
            <a:solidFill>
              <a:schemeClr val="tx1"/>
            </a:solidFill>
            <a:round/>
            <a:headEnd/>
            <a:tailEnd/>
          </a:ln>
          <a:effectLst/>
        </p:spPr>
      </p:cxnSp>
      <p:cxnSp>
        <p:nvCxnSpPr>
          <p:cNvPr id="48" name="AutoShape 28"/>
          <p:cNvCxnSpPr>
            <a:cxnSpLocks noChangeShapeType="1"/>
            <a:stCxn id="38" idx="0"/>
          </p:cNvCxnSpPr>
          <p:nvPr/>
        </p:nvCxnSpPr>
        <p:spPr bwMode="auto">
          <a:xfrm flipV="1">
            <a:off x="7886700" y="3971925"/>
            <a:ext cx="0" cy="1200150"/>
          </a:xfrm>
          <a:prstGeom prst="straightConnector1">
            <a:avLst/>
          </a:prstGeom>
          <a:noFill/>
          <a:ln w="19050">
            <a:solidFill>
              <a:schemeClr val="tx1"/>
            </a:solidFill>
            <a:round/>
            <a:headEnd/>
            <a:tailEnd/>
          </a:ln>
          <a:effectLst/>
        </p:spPr>
      </p:cxnSp>
      <p:sp>
        <p:nvSpPr>
          <p:cNvPr id="49" name="Arc 29"/>
          <p:cNvSpPr>
            <a:spLocks/>
          </p:cNvSpPr>
          <p:nvPr/>
        </p:nvSpPr>
        <p:spPr bwMode="auto">
          <a:xfrm>
            <a:off x="5410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50" name="Text Box 38"/>
          <p:cNvSpPr txBox="1">
            <a:spLocks noChangeArrowheads="1"/>
          </p:cNvSpPr>
          <p:nvPr/>
        </p:nvSpPr>
        <p:spPr bwMode="auto">
          <a:xfrm>
            <a:off x="457200" y="1044170"/>
            <a:ext cx="7924800" cy="457200"/>
          </a:xfrm>
          <a:prstGeom prst="rect">
            <a:avLst/>
          </a:prstGeom>
          <a:noFill/>
          <a:ln w="9525">
            <a:noFill/>
            <a:miter lim="800000"/>
            <a:headEnd/>
            <a:tailEnd/>
          </a:ln>
          <a:effectLst/>
        </p:spPr>
        <p:txBody>
          <a:bodyPr>
            <a:spAutoFit/>
          </a:bodyPr>
          <a:lstStyle/>
          <a:p>
            <a:pPr>
              <a:spcBef>
                <a:spcPct val="50000"/>
              </a:spcBef>
            </a:pPr>
            <a:r>
              <a:rPr lang="en-GB" dirty="0">
                <a:solidFill>
                  <a:schemeClr val="tx1"/>
                </a:solidFill>
                <a:latin typeface="Arial" pitchFamily="34" charset="0"/>
              </a:rPr>
              <a:t>each lecturer </a:t>
            </a:r>
            <a:r>
              <a:rPr lang="en-GB" dirty="0">
                <a:solidFill>
                  <a:schemeClr val="accent1"/>
                </a:solidFill>
                <a:latin typeface="Arial" pitchFamily="34" charset="0"/>
              </a:rPr>
              <a:t>tutors</a:t>
            </a:r>
            <a:r>
              <a:rPr lang="en-GB" dirty="0">
                <a:solidFill>
                  <a:schemeClr val="tx1"/>
                </a:solidFill>
                <a:latin typeface="Arial" pitchFamily="34" charset="0"/>
              </a:rPr>
              <a:t> a group of students</a:t>
            </a:r>
          </a:p>
        </p:txBody>
      </p:sp>
      <p:sp>
        <p:nvSpPr>
          <p:cNvPr id="51" name="AutoShape 11"/>
          <p:cNvSpPr>
            <a:spLocks noChangeArrowheads="1"/>
          </p:cNvSpPr>
          <p:nvPr/>
        </p:nvSpPr>
        <p:spPr bwMode="auto">
          <a:xfrm>
            <a:off x="5754914" y="3352800"/>
            <a:ext cx="1143000" cy="685800"/>
          </a:xfrm>
          <a:prstGeom prst="diamond">
            <a:avLst/>
          </a:prstGeom>
          <a:solidFill>
            <a:schemeClr val="bg1"/>
          </a:solidFill>
          <a:ln w="19050">
            <a:solidFill>
              <a:schemeClr val="accent1">
                <a:lumMod val="40000"/>
                <a:lumOff val="60000"/>
              </a:schemeClr>
            </a:solidFill>
            <a:miter lim="800000"/>
            <a:headEnd/>
            <a:tailEnd/>
          </a:ln>
          <a:effectLst/>
        </p:spPr>
        <p:txBody>
          <a:bodyPr wrap="none" anchor="ctr"/>
          <a:lstStyle/>
          <a:p>
            <a:pPr algn="ctr"/>
            <a:r>
              <a:rPr lang="en-GB" sz="1600" dirty="0" smtClean="0">
                <a:solidFill>
                  <a:schemeClr val="tx1"/>
                </a:solidFill>
                <a:latin typeface="Arial" pitchFamily="34" charset="0"/>
              </a:rPr>
              <a:t>Teaches</a:t>
            </a:r>
            <a:endParaRPr lang="en-GB" sz="2000" dirty="0">
              <a:solidFill>
                <a:schemeClr val="tx1"/>
              </a:solidFill>
              <a:latin typeface="Arial" pitchFamily="34" charset="0"/>
            </a:endParaRPr>
          </a:p>
        </p:txBody>
      </p:sp>
    </p:spTree>
    <p:extLst>
      <p:ext uri="{BB962C8B-B14F-4D97-AF65-F5344CB8AC3E}">
        <p14:creationId xmlns:p14="http://schemas.microsoft.com/office/powerpoint/2010/main" val="3896894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4294967295"/>
          </p:nvPr>
        </p:nvSpPr>
        <p:spPr/>
        <p:txBody>
          <a:bodyPr/>
          <a:lstStyle/>
          <a:p>
            <a:r>
              <a:rPr lang="en-US"/>
              <a:t>Entity Relationship Modelling</a:t>
            </a:r>
          </a:p>
        </p:txBody>
      </p:sp>
      <p:sp>
        <p:nvSpPr>
          <p:cNvPr id="25604" name="AutoShape 4"/>
          <p:cNvSpPr>
            <a:spLocks noChangeArrowheads="1"/>
          </p:cNvSpPr>
          <p:nvPr/>
        </p:nvSpPr>
        <p:spPr bwMode="auto">
          <a:xfrm>
            <a:off x="3048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Course</a:t>
            </a:r>
          </a:p>
        </p:txBody>
      </p:sp>
      <p:sp>
        <p:nvSpPr>
          <p:cNvPr id="25608" name="AutoShape 8"/>
          <p:cNvSpPr>
            <a:spLocks noChangeArrowheads="1"/>
          </p:cNvSpPr>
          <p:nvPr/>
        </p:nvSpPr>
        <p:spPr bwMode="auto">
          <a:xfrm>
            <a:off x="609600" y="1721101"/>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Offers</a:t>
            </a:r>
            <a:endParaRPr lang="en-GB" sz="2000">
              <a:solidFill>
                <a:schemeClr val="tx1"/>
              </a:solidFill>
              <a:latin typeface="Arial" pitchFamily="34" charset="0"/>
            </a:endParaRPr>
          </a:p>
        </p:txBody>
      </p:sp>
      <p:cxnSp>
        <p:nvCxnSpPr>
          <p:cNvPr id="25609" name="AutoShape 9"/>
          <p:cNvCxnSpPr>
            <a:cxnSpLocks noChangeShapeType="1"/>
            <a:stCxn id="36" idx="1"/>
            <a:endCxn id="25608" idx="3"/>
          </p:cNvCxnSpPr>
          <p:nvPr/>
        </p:nvCxnSpPr>
        <p:spPr bwMode="auto">
          <a:xfrm flipH="1" flipV="1">
            <a:off x="1752600" y="2064001"/>
            <a:ext cx="1838325" cy="5442"/>
          </a:xfrm>
          <a:prstGeom prst="straightConnector1">
            <a:avLst/>
          </a:prstGeom>
          <a:noFill/>
          <a:ln w="19050">
            <a:solidFill>
              <a:schemeClr val="tx1"/>
            </a:solidFill>
            <a:round/>
            <a:headEnd/>
            <a:tailEnd/>
          </a:ln>
          <a:effectLst/>
        </p:spPr>
      </p:cxnSp>
      <p:cxnSp>
        <p:nvCxnSpPr>
          <p:cNvPr id="25610" name="AutoShape 10"/>
          <p:cNvCxnSpPr>
            <a:cxnSpLocks noChangeShapeType="1"/>
            <a:stCxn id="25608" idx="2"/>
            <a:endCxn id="25604" idx="0"/>
          </p:cNvCxnSpPr>
          <p:nvPr/>
        </p:nvCxnSpPr>
        <p:spPr bwMode="auto">
          <a:xfrm>
            <a:off x="1181100" y="2406901"/>
            <a:ext cx="0" cy="1022099"/>
          </a:xfrm>
          <a:prstGeom prst="straightConnector1">
            <a:avLst/>
          </a:prstGeom>
          <a:noFill/>
          <a:ln w="19050">
            <a:solidFill>
              <a:schemeClr val="tx1"/>
            </a:solidFill>
            <a:round/>
            <a:headEnd/>
            <a:tailEnd/>
          </a:ln>
          <a:effectLst/>
        </p:spPr>
      </p:cxnSp>
      <p:sp>
        <p:nvSpPr>
          <p:cNvPr id="25611" name="Arc 11"/>
          <p:cNvSpPr>
            <a:spLocks/>
          </p:cNvSpPr>
          <p:nvPr/>
        </p:nvSpPr>
        <p:spPr bwMode="auto">
          <a:xfrm rot="16200000" flipV="1">
            <a:off x="1102519" y="32408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14" name="Rectangle 2"/>
          <p:cNvSpPr txBox="1">
            <a:spLocks noChangeArrowheads="1"/>
          </p:cNvSpPr>
          <p:nvPr/>
        </p:nvSpPr>
        <p:spPr>
          <a:xfrm>
            <a:off x="304801" y="298499"/>
            <a:ext cx="8367486" cy="8599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b="1" smtClean="0"/>
              <a:t>Example – Entity Relationship Diagram</a:t>
            </a:r>
            <a:endParaRPr lang="en-GB" b="1" dirty="0"/>
          </a:p>
        </p:txBody>
      </p:sp>
      <p:sp>
        <p:nvSpPr>
          <p:cNvPr id="21" name="AutoShape 3"/>
          <p:cNvSpPr>
            <a:spLocks noChangeArrowheads="1"/>
          </p:cNvSpPr>
          <p:nvPr/>
        </p:nvSpPr>
        <p:spPr bwMode="auto">
          <a:xfrm>
            <a:off x="3657600" y="34290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Module</a:t>
            </a:r>
          </a:p>
        </p:txBody>
      </p:sp>
      <p:sp>
        <p:nvSpPr>
          <p:cNvPr id="22" name="AutoShape 8"/>
          <p:cNvSpPr>
            <a:spLocks noChangeArrowheads="1"/>
          </p:cNvSpPr>
          <p:nvPr/>
        </p:nvSpPr>
        <p:spPr bwMode="auto">
          <a:xfrm>
            <a:off x="2286000" y="33528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Includes</a:t>
            </a:r>
            <a:endParaRPr lang="en-GB" sz="2000">
              <a:solidFill>
                <a:schemeClr val="tx1"/>
              </a:solidFill>
              <a:latin typeface="Arial" pitchFamily="34" charset="0"/>
            </a:endParaRPr>
          </a:p>
        </p:txBody>
      </p:sp>
      <p:cxnSp>
        <p:nvCxnSpPr>
          <p:cNvPr id="23" name="AutoShape 10"/>
          <p:cNvCxnSpPr>
            <a:cxnSpLocks noChangeShapeType="1"/>
            <a:endCxn id="22" idx="1"/>
          </p:cNvCxnSpPr>
          <p:nvPr/>
        </p:nvCxnSpPr>
        <p:spPr bwMode="auto">
          <a:xfrm>
            <a:off x="2066925" y="3695700"/>
            <a:ext cx="209550" cy="0"/>
          </a:xfrm>
          <a:prstGeom prst="straightConnector1">
            <a:avLst/>
          </a:prstGeom>
          <a:noFill/>
          <a:ln w="19050">
            <a:solidFill>
              <a:schemeClr val="tx1"/>
            </a:solidFill>
            <a:round/>
            <a:headEnd/>
            <a:tailEnd/>
          </a:ln>
          <a:effectLst/>
        </p:spPr>
      </p:cxnSp>
      <p:cxnSp>
        <p:nvCxnSpPr>
          <p:cNvPr id="24" name="AutoShape 11"/>
          <p:cNvCxnSpPr>
            <a:cxnSpLocks noChangeShapeType="1"/>
            <a:stCxn id="22" idx="3"/>
            <a:endCxn id="21" idx="1"/>
          </p:cNvCxnSpPr>
          <p:nvPr/>
        </p:nvCxnSpPr>
        <p:spPr bwMode="auto">
          <a:xfrm>
            <a:off x="3438525" y="3695700"/>
            <a:ext cx="209550" cy="0"/>
          </a:xfrm>
          <a:prstGeom prst="straightConnector1">
            <a:avLst/>
          </a:prstGeom>
          <a:noFill/>
          <a:ln w="19050">
            <a:solidFill>
              <a:schemeClr val="tx1"/>
            </a:solidFill>
            <a:round/>
            <a:headEnd/>
            <a:tailEnd/>
          </a:ln>
          <a:effectLst/>
        </p:spPr>
      </p:cxnSp>
      <p:sp>
        <p:nvSpPr>
          <p:cNvPr id="25" name="Arc 14"/>
          <p:cNvSpPr>
            <a:spLocks/>
          </p:cNvSpPr>
          <p:nvPr/>
        </p:nvSpPr>
        <p:spPr bwMode="auto">
          <a:xfrm flipH="1">
            <a:off x="3505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26" name="Arc 16"/>
          <p:cNvSpPr>
            <a:spLocks/>
          </p:cNvSpPr>
          <p:nvPr/>
        </p:nvSpPr>
        <p:spPr bwMode="auto">
          <a:xfrm>
            <a:off x="20574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20" name="AutoShape 6"/>
          <p:cNvSpPr>
            <a:spLocks noChangeArrowheads="1"/>
          </p:cNvSpPr>
          <p:nvPr/>
        </p:nvSpPr>
        <p:spPr bwMode="auto">
          <a:xfrm>
            <a:off x="3657600" y="5257800"/>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Student</a:t>
            </a:r>
          </a:p>
        </p:txBody>
      </p:sp>
      <p:sp>
        <p:nvSpPr>
          <p:cNvPr id="27" name="AutoShape 10"/>
          <p:cNvSpPr>
            <a:spLocks noChangeArrowheads="1"/>
          </p:cNvSpPr>
          <p:nvPr/>
        </p:nvSpPr>
        <p:spPr bwMode="auto">
          <a:xfrm>
            <a:off x="609600" y="51816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Enrols In</a:t>
            </a:r>
            <a:endParaRPr lang="en-GB" sz="2000">
              <a:solidFill>
                <a:schemeClr val="tx1"/>
              </a:solidFill>
              <a:latin typeface="Arial" pitchFamily="34" charset="0"/>
            </a:endParaRPr>
          </a:p>
        </p:txBody>
      </p:sp>
      <p:cxnSp>
        <p:nvCxnSpPr>
          <p:cNvPr id="28" name="AutoShape 15"/>
          <p:cNvCxnSpPr>
            <a:cxnSpLocks noChangeShapeType="1"/>
            <a:endCxn id="27" idx="0"/>
          </p:cNvCxnSpPr>
          <p:nvPr/>
        </p:nvCxnSpPr>
        <p:spPr bwMode="auto">
          <a:xfrm>
            <a:off x="1181100" y="3971925"/>
            <a:ext cx="0" cy="1200150"/>
          </a:xfrm>
          <a:prstGeom prst="straightConnector1">
            <a:avLst/>
          </a:prstGeom>
          <a:noFill/>
          <a:ln w="19050">
            <a:solidFill>
              <a:schemeClr val="tx1"/>
            </a:solidFill>
            <a:round/>
            <a:headEnd/>
            <a:tailEnd/>
          </a:ln>
          <a:effectLst/>
        </p:spPr>
      </p:cxnSp>
      <p:cxnSp>
        <p:nvCxnSpPr>
          <p:cNvPr id="29" name="AutoShape 16"/>
          <p:cNvCxnSpPr>
            <a:cxnSpLocks noChangeShapeType="1"/>
            <a:stCxn id="27" idx="3"/>
            <a:endCxn id="20" idx="1"/>
          </p:cNvCxnSpPr>
          <p:nvPr/>
        </p:nvCxnSpPr>
        <p:spPr bwMode="auto">
          <a:xfrm>
            <a:off x="1762125" y="5524500"/>
            <a:ext cx="1885950" cy="0"/>
          </a:xfrm>
          <a:prstGeom prst="straightConnector1">
            <a:avLst/>
          </a:prstGeom>
          <a:noFill/>
          <a:ln w="19050">
            <a:solidFill>
              <a:schemeClr val="tx1"/>
            </a:solidFill>
            <a:round/>
            <a:headEnd/>
            <a:tailEnd/>
          </a:ln>
          <a:effectLst/>
        </p:spPr>
      </p:cxnSp>
      <p:sp>
        <p:nvSpPr>
          <p:cNvPr id="30" name="Arc 17"/>
          <p:cNvSpPr>
            <a:spLocks/>
          </p:cNvSpPr>
          <p:nvPr/>
        </p:nvSpPr>
        <p:spPr bwMode="auto">
          <a:xfrm flipH="1">
            <a:off x="3505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31" name="AutoShape 11"/>
          <p:cNvSpPr>
            <a:spLocks noChangeArrowheads="1"/>
          </p:cNvSpPr>
          <p:nvPr/>
        </p:nvSpPr>
        <p:spPr bwMode="auto">
          <a:xfrm>
            <a:off x="3962400" y="42672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Takes</a:t>
            </a:r>
            <a:endParaRPr lang="en-GB" sz="2000">
              <a:solidFill>
                <a:schemeClr val="tx1"/>
              </a:solidFill>
              <a:latin typeface="Arial" pitchFamily="34" charset="0"/>
            </a:endParaRPr>
          </a:p>
        </p:txBody>
      </p:sp>
      <p:cxnSp>
        <p:nvCxnSpPr>
          <p:cNvPr id="32" name="AutoShape 18"/>
          <p:cNvCxnSpPr>
            <a:cxnSpLocks noChangeShapeType="1"/>
            <a:endCxn id="31" idx="2"/>
          </p:cNvCxnSpPr>
          <p:nvPr/>
        </p:nvCxnSpPr>
        <p:spPr bwMode="auto">
          <a:xfrm flipV="1">
            <a:off x="4533900" y="4962525"/>
            <a:ext cx="0" cy="285750"/>
          </a:xfrm>
          <a:prstGeom prst="straightConnector1">
            <a:avLst/>
          </a:prstGeom>
          <a:noFill/>
          <a:ln w="19050">
            <a:solidFill>
              <a:schemeClr val="tx1"/>
            </a:solidFill>
            <a:round/>
            <a:headEnd/>
            <a:tailEnd/>
          </a:ln>
          <a:effectLst/>
        </p:spPr>
      </p:cxnSp>
      <p:cxnSp>
        <p:nvCxnSpPr>
          <p:cNvPr id="33" name="AutoShape 19"/>
          <p:cNvCxnSpPr>
            <a:cxnSpLocks noChangeShapeType="1"/>
            <a:stCxn id="31" idx="0"/>
          </p:cNvCxnSpPr>
          <p:nvPr/>
        </p:nvCxnSpPr>
        <p:spPr bwMode="auto">
          <a:xfrm flipV="1">
            <a:off x="4533900" y="3971925"/>
            <a:ext cx="0" cy="285750"/>
          </a:xfrm>
          <a:prstGeom prst="straightConnector1">
            <a:avLst/>
          </a:prstGeom>
          <a:noFill/>
          <a:ln w="19050">
            <a:solidFill>
              <a:schemeClr val="tx1"/>
            </a:solidFill>
            <a:round/>
            <a:headEnd/>
            <a:tailEnd/>
          </a:ln>
          <a:effectLst/>
        </p:spPr>
      </p:cxnSp>
      <p:sp>
        <p:nvSpPr>
          <p:cNvPr id="34" name="Arc 21"/>
          <p:cNvSpPr>
            <a:spLocks/>
          </p:cNvSpPr>
          <p:nvPr/>
        </p:nvSpPr>
        <p:spPr bwMode="auto">
          <a:xfrm rot="5400000">
            <a:off x="4455319" y="3926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35" name="Arc 22"/>
          <p:cNvSpPr>
            <a:spLocks/>
          </p:cNvSpPr>
          <p:nvPr/>
        </p:nvSpPr>
        <p:spPr bwMode="auto">
          <a:xfrm rot="16200000" flipV="1">
            <a:off x="4455319" y="5069681"/>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cxnSp>
        <p:nvCxnSpPr>
          <p:cNvPr id="39" name="AutoShape 15"/>
          <p:cNvCxnSpPr>
            <a:cxnSpLocks noChangeShapeType="1"/>
          </p:cNvCxnSpPr>
          <p:nvPr/>
        </p:nvCxnSpPr>
        <p:spPr bwMode="auto">
          <a:xfrm>
            <a:off x="5419725" y="3695700"/>
            <a:ext cx="209550" cy="0"/>
          </a:xfrm>
          <a:prstGeom prst="straightConnector1">
            <a:avLst/>
          </a:prstGeom>
          <a:noFill/>
          <a:ln w="19050">
            <a:solidFill>
              <a:schemeClr val="tx1"/>
            </a:solidFill>
            <a:round/>
            <a:headEnd/>
            <a:tailEnd/>
          </a:ln>
          <a:effectLst/>
        </p:spPr>
      </p:cxnSp>
      <p:cxnSp>
        <p:nvCxnSpPr>
          <p:cNvPr id="40" name="AutoShape 16"/>
          <p:cNvCxnSpPr>
            <a:cxnSpLocks noChangeShapeType="1"/>
            <a:endCxn id="38" idx="1"/>
          </p:cNvCxnSpPr>
          <p:nvPr/>
        </p:nvCxnSpPr>
        <p:spPr bwMode="auto">
          <a:xfrm>
            <a:off x="5562600" y="3695700"/>
            <a:ext cx="1447800" cy="0"/>
          </a:xfrm>
          <a:prstGeom prst="straightConnector1">
            <a:avLst/>
          </a:prstGeom>
          <a:noFill/>
          <a:ln w="19050">
            <a:solidFill>
              <a:schemeClr val="tx1"/>
            </a:solidFill>
            <a:round/>
            <a:headEnd/>
            <a:tailEnd/>
          </a:ln>
          <a:effectLst/>
        </p:spPr>
      </p:cxnSp>
      <p:sp>
        <p:nvSpPr>
          <p:cNvPr id="41" name="Arc 28"/>
          <p:cNvSpPr>
            <a:spLocks/>
          </p:cNvSpPr>
          <p:nvPr/>
        </p:nvSpPr>
        <p:spPr bwMode="auto">
          <a:xfrm>
            <a:off x="5410200" y="35814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36" name="AutoShape 5"/>
          <p:cNvSpPr>
            <a:spLocks noChangeArrowheads="1"/>
          </p:cNvSpPr>
          <p:nvPr/>
        </p:nvSpPr>
        <p:spPr bwMode="auto">
          <a:xfrm>
            <a:off x="3590925" y="1802743"/>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Department</a:t>
            </a:r>
          </a:p>
        </p:txBody>
      </p:sp>
      <p:sp>
        <p:nvSpPr>
          <p:cNvPr id="37" name="AutoShape 7"/>
          <p:cNvSpPr>
            <a:spLocks noChangeArrowheads="1"/>
          </p:cNvSpPr>
          <p:nvPr/>
        </p:nvSpPr>
        <p:spPr bwMode="auto">
          <a:xfrm>
            <a:off x="7019925" y="3407706"/>
            <a:ext cx="1752600" cy="533400"/>
          </a:xfrm>
          <a:prstGeom prst="roundRect">
            <a:avLst>
              <a:gd name="adj" fmla="val 16667"/>
            </a:avLst>
          </a:prstGeom>
          <a:noFill/>
          <a:ln w="19050">
            <a:solidFill>
              <a:schemeClr val="tx1"/>
            </a:solidFill>
            <a:round/>
            <a:headEnd/>
            <a:tailEnd/>
          </a:ln>
          <a:effectLst/>
        </p:spPr>
        <p:txBody>
          <a:bodyPr wrap="none" anchor="ctr"/>
          <a:lstStyle/>
          <a:p>
            <a:pPr algn="ctr"/>
            <a:r>
              <a:rPr lang="en-GB" sz="2000">
                <a:solidFill>
                  <a:schemeClr val="tx1"/>
                </a:solidFill>
                <a:latin typeface="Arial" pitchFamily="34" charset="0"/>
              </a:rPr>
              <a:t>Lecturer</a:t>
            </a:r>
          </a:p>
        </p:txBody>
      </p:sp>
      <p:sp>
        <p:nvSpPr>
          <p:cNvPr id="43" name="AutoShape 12"/>
          <p:cNvSpPr>
            <a:spLocks noChangeArrowheads="1"/>
          </p:cNvSpPr>
          <p:nvPr/>
        </p:nvSpPr>
        <p:spPr bwMode="auto">
          <a:xfrm>
            <a:off x="7324725" y="1726543"/>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Employs</a:t>
            </a:r>
            <a:endParaRPr lang="en-GB" sz="2000">
              <a:solidFill>
                <a:schemeClr val="tx1"/>
              </a:solidFill>
              <a:latin typeface="Arial" pitchFamily="34" charset="0"/>
            </a:endParaRPr>
          </a:p>
        </p:txBody>
      </p:sp>
      <p:cxnSp>
        <p:nvCxnSpPr>
          <p:cNvPr id="44" name="AutoShape 18"/>
          <p:cNvCxnSpPr>
            <a:cxnSpLocks noChangeShapeType="1"/>
            <a:stCxn id="37" idx="0"/>
            <a:endCxn id="43" idx="2"/>
          </p:cNvCxnSpPr>
          <p:nvPr/>
        </p:nvCxnSpPr>
        <p:spPr bwMode="auto">
          <a:xfrm flipV="1">
            <a:off x="7896225" y="2412343"/>
            <a:ext cx="0" cy="995363"/>
          </a:xfrm>
          <a:prstGeom prst="straightConnector1">
            <a:avLst/>
          </a:prstGeom>
          <a:noFill/>
          <a:ln w="19050">
            <a:solidFill>
              <a:schemeClr val="tx1"/>
            </a:solidFill>
            <a:round/>
            <a:headEnd/>
            <a:tailEnd/>
          </a:ln>
          <a:effectLst/>
        </p:spPr>
      </p:cxnSp>
      <p:cxnSp>
        <p:nvCxnSpPr>
          <p:cNvPr id="45" name="AutoShape 19"/>
          <p:cNvCxnSpPr>
            <a:cxnSpLocks noChangeShapeType="1"/>
            <a:stCxn id="43" idx="1"/>
            <a:endCxn id="36" idx="3"/>
          </p:cNvCxnSpPr>
          <p:nvPr/>
        </p:nvCxnSpPr>
        <p:spPr bwMode="auto">
          <a:xfrm flipH="1">
            <a:off x="5353050" y="2069443"/>
            <a:ext cx="1962150" cy="0"/>
          </a:xfrm>
          <a:prstGeom prst="straightConnector1">
            <a:avLst/>
          </a:prstGeom>
          <a:noFill/>
          <a:ln w="19050">
            <a:solidFill>
              <a:schemeClr val="tx1"/>
            </a:solidFill>
            <a:round/>
            <a:headEnd/>
            <a:tailEnd/>
          </a:ln>
          <a:effectLst/>
        </p:spPr>
      </p:cxnSp>
      <p:sp>
        <p:nvSpPr>
          <p:cNvPr id="46" name="Arc 30"/>
          <p:cNvSpPr>
            <a:spLocks/>
          </p:cNvSpPr>
          <p:nvPr/>
        </p:nvSpPr>
        <p:spPr bwMode="auto">
          <a:xfrm rot="16200000" flipV="1">
            <a:off x="7817644" y="3219587"/>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38" name="AutoShape 10"/>
          <p:cNvSpPr>
            <a:spLocks noChangeArrowheads="1"/>
          </p:cNvSpPr>
          <p:nvPr/>
        </p:nvSpPr>
        <p:spPr bwMode="auto">
          <a:xfrm>
            <a:off x="7315200" y="5181600"/>
            <a:ext cx="1143000" cy="685800"/>
          </a:xfrm>
          <a:prstGeom prst="diamond">
            <a:avLst/>
          </a:prstGeom>
          <a:noFill/>
          <a:ln w="19050">
            <a:solidFill>
              <a:schemeClr val="tx1"/>
            </a:solidFill>
            <a:miter lim="800000"/>
            <a:headEnd/>
            <a:tailEnd/>
          </a:ln>
          <a:effectLst/>
        </p:spPr>
        <p:txBody>
          <a:bodyPr wrap="none" anchor="ctr"/>
          <a:lstStyle/>
          <a:p>
            <a:pPr algn="ctr"/>
            <a:r>
              <a:rPr lang="en-GB" sz="1600">
                <a:solidFill>
                  <a:schemeClr val="tx1"/>
                </a:solidFill>
                <a:latin typeface="Arial" pitchFamily="34" charset="0"/>
              </a:rPr>
              <a:t>Tutors</a:t>
            </a:r>
            <a:endParaRPr lang="en-GB" sz="2000">
              <a:solidFill>
                <a:schemeClr val="tx1"/>
              </a:solidFill>
              <a:latin typeface="Arial" pitchFamily="34" charset="0"/>
            </a:endParaRPr>
          </a:p>
        </p:txBody>
      </p:sp>
      <p:cxnSp>
        <p:nvCxnSpPr>
          <p:cNvPr id="42" name="AutoShape 27"/>
          <p:cNvCxnSpPr>
            <a:cxnSpLocks noChangeShapeType="1"/>
            <a:endCxn id="38" idx="1"/>
          </p:cNvCxnSpPr>
          <p:nvPr/>
        </p:nvCxnSpPr>
        <p:spPr bwMode="auto">
          <a:xfrm>
            <a:off x="5419725" y="5524500"/>
            <a:ext cx="1885950" cy="0"/>
          </a:xfrm>
          <a:prstGeom prst="straightConnector1">
            <a:avLst/>
          </a:prstGeom>
          <a:noFill/>
          <a:ln w="19050">
            <a:solidFill>
              <a:schemeClr val="tx1"/>
            </a:solidFill>
            <a:round/>
            <a:headEnd/>
            <a:tailEnd/>
          </a:ln>
          <a:effectLst/>
        </p:spPr>
      </p:cxnSp>
      <p:cxnSp>
        <p:nvCxnSpPr>
          <p:cNvPr id="48" name="AutoShape 28"/>
          <p:cNvCxnSpPr>
            <a:cxnSpLocks noChangeShapeType="1"/>
            <a:stCxn id="38" idx="0"/>
          </p:cNvCxnSpPr>
          <p:nvPr/>
        </p:nvCxnSpPr>
        <p:spPr bwMode="auto">
          <a:xfrm flipV="1">
            <a:off x="7886700" y="3971925"/>
            <a:ext cx="0" cy="1200150"/>
          </a:xfrm>
          <a:prstGeom prst="straightConnector1">
            <a:avLst/>
          </a:prstGeom>
          <a:noFill/>
          <a:ln w="19050">
            <a:solidFill>
              <a:schemeClr val="tx1"/>
            </a:solidFill>
            <a:round/>
            <a:headEnd/>
            <a:tailEnd/>
          </a:ln>
          <a:effectLst/>
        </p:spPr>
      </p:cxnSp>
      <p:sp>
        <p:nvSpPr>
          <p:cNvPr id="49" name="Arc 29"/>
          <p:cNvSpPr>
            <a:spLocks/>
          </p:cNvSpPr>
          <p:nvPr/>
        </p:nvSpPr>
        <p:spPr bwMode="auto">
          <a:xfrm>
            <a:off x="5410200" y="5410200"/>
            <a:ext cx="152400" cy="223838"/>
          </a:xfrm>
          <a:custGeom>
            <a:avLst/>
            <a:gdLst>
              <a:gd name="G0" fmla="+- 0 0 0"/>
              <a:gd name="G1" fmla="+- 21600 0 0"/>
              <a:gd name="G2" fmla="+- 21600 0 0"/>
              <a:gd name="T0" fmla="*/ 0 w 21600"/>
              <a:gd name="T1" fmla="*/ 0 h 43200"/>
              <a:gd name="T2" fmla="*/ 27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ffectLst/>
        </p:spPr>
        <p:txBody>
          <a:bodyPr wrap="none" anchor="ctr"/>
          <a:lstStyle/>
          <a:p>
            <a:endParaRPr lang="en-GB"/>
          </a:p>
        </p:txBody>
      </p:sp>
      <p:sp>
        <p:nvSpPr>
          <p:cNvPr id="47" name="AutoShape 11"/>
          <p:cNvSpPr>
            <a:spLocks noChangeArrowheads="1"/>
          </p:cNvSpPr>
          <p:nvPr/>
        </p:nvSpPr>
        <p:spPr bwMode="auto">
          <a:xfrm>
            <a:off x="5754914" y="3352800"/>
            <a:ext cx="1143000" cy="685800"/>
          </a:xfrm>
          <a:prstGeom prst="diamond">
            <a:avLst/>
          </a:prstGeom>
          <a:solidFill>
            <a:schemeClr val="bg1"/>
          </a:solidFill>
          <a:ln w="19050">
            <a:solidFill>
              <a:schemeClr val="tx1"/>
            </a:solidFill>
            <a:miter lim="800000"/>
            <a:headEnd/>
            <a:tailEnd/>
          </a:ln>
          <a:effectLst/>
        </p:spPr>
        <p:txBody>
          <a:bodyPr wrap="none" anchor="ctr"/>
          <a:lstStyle/>
          <a:p>
            <a:pPr algn="ctr"/>
            <a:r>
              <a:rPr lang="en-GB" sz="1600" dirty="0" smtClean="0">
                <a:solidFill>
                  <a:schemeClr val="tx1"/>
                </a:solidFill>
                <a:latin typeface="Arial" pitchFamily="34" charset="0"/>
              </a:rPr>
              <a:t>Teaches</a:t>
            </a:r>
            <a:endParaRPr lang="en-GB" sz="2000" dirty="0">
              <a:solidFill>
                <a:schemeClr val="tx1"/>
              </a:solidFill>
              <a:latin typeface="Arial" pitchFamily="34" charset="0"/>
            </a:endParaRPr>
          </a:p>
        </p:txBody>
      </p:sp>
    </p:spTree>
    <p:extLst>
      <p:ext uri="{BB962C8B-B14F-4D97-AF65-F5344CB8AC3E}">
        <p14:creationId xmlns:p14="http://schemas.microsoft.com/office/powerpoint/2010/main" val="1711188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768" y="70107"/>
            <a:ext cx="5992821" cy="859971"/>
          </a:xfrm>
        </p:spPr>
        <p:txBody>
          <a:bodyPr/>
          <a:lstStyle/>
          <a:p>
            <a:r>
              <a:rPr lang="en-GB" sz="4000" b="1" dirty="0"/>
              <a:t>Group Activity (15 Minutes)</a:t>
            </a:r>
          </a:p>
        </p:txBody>
      </p:sp>
      <p:sp>
        <p:nvSpPr>
          <p:cNvPr id="3" name="Content Placeholder 2"/>
          <p:cNvSpPr>
            <a:spLocks noGrp="1"/>
          </p:cNvSpPr>
          <p:nvPr>
            <p:ph idx="1"/>
          </p:nvPr>
        </p:nvSpPr>
        <p:spPr>
          <a:xfrm>
            <a:off x="496992" y="968465"/>
            <a:ext cx="8229600" cy="4967878"/>
          </a:xfrm>
        </p:spPr>
        <p:txBody>
          <a:bodyPr/>
          <a:lstStyle/>
          <a:p>
            <a:pPr marL="0" indent="0">
              <a:buNone/>
            </a:pPr>
            <a:r>
              <a:rPr lang="en-GB" sz="2000" b="0" dirty="0"/>
              <a:t>“A database will be made to store information about patients in a hospital. </a:t>
            </a:r>
            <a:endParaRPr lang="en-GB" sz="2000" b="0" dirty="0" smtClean="0"/>
          </a:p>
          <a:p>
            <a:pPr marL="0" indent="0">
              <a:buNone/>
            </a:pPr>
            <a:r>
              <a:rPr lang="en-GB" sz="2000" b="0" dirty="0" smtClean="0"/>
              <a:t>On </a:t>
            </a:r>
            <a:r>
              <a:rPr lang="en-GB" sz="2000" b="0" dirty="0"/>
              <a:t>arrival, each patient’s personal details (name, address, and telephone number) are recorded where possible, and they are given an admission number. </a:t>
            </a:r>
            <a:endParaRPr lang="en-GB" sz="2000" b="0" dirty="0" smtClean="0"/>
          </a:p>
          <a:p>
            <a:pPr marL="0" indent="0">
              <a:buNone/>
            </a:pPr>
            <a:r>
              <a:rPr lang="en-GB" sz="2000" b="0" dirty="0" smtClean="0"/>
              <a:t>They </a:t>
            </a:r>
            <a:r>
              <a:rPr lang="en-GB" sz="2000" b="0" dirty="0"/>
              <a:t>are then assigned to a particular ward (Accident and Emergency, Cardiology, Oncology, etc.). </a:t>
            </a:r>
            <a:endParaRPr lang="en-GB" sz="2000" b="0" dirty="0" smtClean="0"/>
          </a:p>
          <a:p>
            <a:pPr marL="0" indent="0">
              <a:buNone/>
            </a:pPr>
            <a:r>
              <a:rPr lang="en-GB" sz="2000" b="0" dirty="0" smtClean="0"/>
              <a:t>In </a:t>
            </a:r>
            <a:r>
              <a:rPr lang="en-GB" sz="2000" b="0" dirty="0"/>
              <a:t>each ward there are a number of doctors and nurses. </a:t>
            </a:r>
            <a:endParaRPr lang="en-GB" sz="2000" b="0" dirty="0" smtClean="0"/>
          </a:p>
          <a:p>
            <a:pPr marL="0" indent="0">
              <a:buNone/>
            </a:pPr>
            <a:r>
              <a:rPr lang="en-GB" sz="2000" b="0" dirty="0" smtClean="0"/>
              <a:t>A </a:t>
            </a:r>
            <a:r>
              <a:rPr lang="en-GB" sz="2000" b="0" dirty="0"/>
              <a:t>patient will be treated by one doctor and several nurses over the course of their stay, and each doctor and nurse may be involved with several patients at any given time</a:t>
            </a:r>
            <a:r>
              <a:rPr lang="en-GB" sz="2000" b="0" dirty="0" smtClean="0"/>
              <a:t>.”</a:t>
            </a:r>
          </a:p>
          <a:p>
            <a:endParaRPr lang="en-GB" sz="2000" dirty="0"/>
          </a:p>
          <a:p>
            <a:pPr marL="0" indent="0">
              <a:buNone/>
            </a:pPr>
            <a:r>
              <a:rPr lang="en-GB" sz="2400" b="1" dirty="0" smtClean="0"/>
              <a:t>Task</a:t>
            </a:r>
          </a:p>
          <a:p>
            <a:pPr marL="0" indent="0">
              <a:buNone/>
            </a:pPr>
            <a:r>
              <a:rPr lang="en-GB" sz="2000" dirty="0" smtClean="0"/>
              <a:t>Identify </a:t>
            </a:r>
            <a:r>
              <a:rPr lang="en-GB" sz="2000" dirty="0"/>
              <a:t>the </a:t>
            </a:r>
            <a:r>
              <a:rPr lang="en-GB" sz="2000" i="1" dirty="0"/>
              <a:t>entities</a:t>
            </a:r>
            <a:r>
              <a:rPr lang="en-GB" sz="2000" dirty="0"/>
              <a:t>, </a:t>
            </a:r>
            <a:r>
              <a:rPr lang="en-GB" sz="2000" i="1" dirty="0"/>
              <a:t>attributes</a:t>
            </a:r>
            <a:r>
              <a:rPr lang="en-GB" sz="2000" dirty="0"/>
              <a:t>, </a:t>
            </a:r>
            <a:r>
              <a:rPr lang="en-GB" sz="2000" i="1" dirty="0"/>
              <a:t>relationships</a:t>
            </a:r>
            <a:r>
              <a:rPr lang="en-GB" sz="2000" dirty="0"/>
              <a:t>, and </a:t>
            </a:r>
            <a:r>
              <a:rPr lang="en-GB" sz="2000" i="1" dirty="0"/>
              <a:t>cardinality ratios </a:t>
            </a:r>
            <a:r>
              <a:rPr lang="en-GB" sz="2000" dirty="0"/>
              <a:t>from the description</a:t>
            </a:r>
            <a:r>
              <a:rPr lang="en-GB" sz="2000" dirty="0" smtClean="0"/>
              <a:t>.</a:t>
            </a:r>
            <a:endParaRPr lang="en-GB" sz="2000" dirty="0"/>
          </a:p>
          <a:p>
            <a:endParaRPr lang="en-GB" sz="2000" dirty="0"/>
          </a:p>
        </p:txBody>
      </p:sp>
    </p:spTree>
    <p:extLst>
      <p:ext uri="{BB962C8B-B14F-4D97-AF65-F5344CB8AC3E}">
        <p14:creationId xmlns:p14="http://schemas.microsoft.com/office/powerpoint/2010/main" val="481587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881751" y="6549389"/>
            <a:ext cx="2133600" cy="172085"/>
          </a:xfrm>
        </p:spPr>
        <p:txBody>
          <a:bodyPr/>
          <a:lstStyle/>
          <a:p>
            <a:pPr algn="r">
              <a:defRPr/>
            </a:pPr>
            <a:r>
              <a:rPr lang="en-GB" dirty="0" smtClean="0"/>
              <a:t>Slide  </a:t>
            </a:r>
            <a:fld id="{F121AB87-B41E-4B89-9365-70930BDB59EB}" type="slidenum">
              <a:rPr lang="en-GB" smtClean="0"/>
              <a:pPr algn="r">
                <a:defRPr/>
              </a:pPr>
              <a:t>37</a:t>
            </a:fld>
            <a:endParaRPr lang="en-GB" dirty="0"/>
          </a:p>
        </p:txBody>
      </p:sp>
      <p:sp>
        <p:nvSpPr>
          <p:cNvPr id="6" name="Title 2"/>
          <p:cNvSpPr txBox="1">
            <a:spLocks/>
          </p:cNvSpPr>
          <p:nvPr/>
        </p:nvSpPr>
        <p:spPr>
          <a:xfrm>
            <a:off x="1316912" y="308444"/>
            <a:ext cx="6374549" cy="80314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sz="4000" b="1" dirty="0" smtClean="0"/>
              <a:t>ERD – Conceptual  Model</a:t>
            </a:r>
            <a:endParaRPr lang="en-GB" sz="4000" b="1" dirty="0"/>
          </a:p>
        </p:txBody>
      </p:sp>
      <p:sp>
        <p:nvSpPr>
          <p:cNvPr id="4" name="Content Placeholder 3"/>
          <p:cNvSpPr>
            <a:spLocks noGrp="1"/>
          </p:cNvSpPr>
          <p:nvPr>
            <p:ph idx="1"/>
          </p:nvPr>
        </p:nvSpPr>
        <p:spPr>
          <a:xfrm>
            <a:off x="457200" y="1683657"/>
            <a:ext cx="8229600" cy="3832906"/>
          </a:xfrm>
        </p:spPr>
        <p:txBody>
          <a:bodyPr/>
          <a:lstStyle/>
          <a:p>
            <a:pPr marL="0" indent="0">
              <a:buNone/>
            </a:pPr>
            <a:r>
              <a:rPr lang="en-GB" dirty="0" smtClean="0"/>
              <a:t>The conceptual model is the starting point of a database design</a:t>
            </a:r>
          </a:p>
          <a:p>
            <a:pPr marL="0" indent="0">
              <a:buNone/>
            </a:pPr>
            <a:endParaRPr lang="en-GB" dirty="0"/>
          </a:p>
          <a:p>
            <a:pPr marL="0" indent="0">
              <a:buNone/>
            </a:pPr>
            <a:r>
              <a:rPr lang="en-GB" dirty="0" smtClean="0"/>
              <a:t>The Entities are identified and the relationships between them</a:t>
            </a:r>
          </a:p>
          <a:p>
            <a:pPr marL="0" indent="0">
              <a:buNone/>
            </a:pPr>
            <a:endParaRPr lang="en-GB" dirty="0"/>
          </a:p>
          <a:p>
            <a:pPr marL="0" indent="0">
              <a:buNone/>
            </a:pPr>
            <a:r>
              <a:rPr lang="en-GB" dirty="0" smtClean="0"/>
              <a:t>We do not consider any fields / Attributes at this stage</a:t>
            </a:r>
            <a:endParaRPr lang="en-GB" dirty="0"/>
          </a:p>
        </p:txBody>
      </p:sp>
    </p:spTree>
    <p:extLst>
      <p:ext uri="{BB962C8B-B14F-4D97-AF65-F5344CB8AC3E}">
        <p14:creationId xmlns:p14="http://schemas.microsoft.com/office/powerpoint/2010/main" val="3433555827"/>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ERD - Conceptual Model</a:t>
            </a:r>
            <a:endParaRPr lang="en-GB" dirty="0"/>
          </a:p>
        </p:txBody>
      </p:sp>
      <p:sp>
        <p:nvSpPr>
          <p:cNvPr id="2" name="Slide Number Placeholder 1"/>
          <p:cNvSpPr>
            <a:spLocks noGrp="1"/>
          </p:cNvSpPr>
          <p:nvPr>
            <p:ph type="sldNum" sz="quarter" idx="4294967295"/>
          </p:nvPr>
        </p:nvSpPr>
        <p:spPr>
          <a:xfrm>
            <a:off x="6881751" y="6549389"/>
            <a:ext cx="2133600" cy="172085"/>
          </a:xfrm>
        </p:spPr>
        <p:txBody>
          <a:bodyPr/>
          <a:lstStyle/>
          <a:p>
            <a:pPr algn="r">
              <a:defRPr/>
            </a:pPr>
            <a:r>
              <a:rPr lang="en-GB" dirty="0" smtClean="0"/>
              <a:t>Slide  </a:t>
            </a:r>
            <a:fld id="{F121AB87-B41E-4B89-9365-70930BDB59EB}" type="slidenum">
              <a:rPr lang="en-GB" smtClean="0"/>
              <a:pPr algn="r">
                <a:defRPr/>
              </a:pPr>
              <a:t>38</a:t>
            </a:fld>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375" y="1556792"/>
            <a:ext cx="7764049" cy="4296107"/>
          </a:xfrm>
        </p:spPr>
      </p:pic>
      <p:sp>
        <p:nvSpPr>
          <p:cNvPr id="6" name="Title 2"/>
          <p:cNvSpPr txBox="1">
            <a:spLocks/>
          </p:cNvSpPr>
          <p:nvPr/>
        </p:nvSpPr>
        <p:spPr>
          <a:xfrm>
            <a:off x="1316912" y="308444"/>
            <a:ext cx="6374549" cy="80314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sz="4000" b="1" dirty="0" smtClean="0"/>
              <a:t>ERD – Conceptual  Model</a:t>
            </a:r>
            <a:endParaRPr lang="en-GB" sz="4000" b="1" dirty="0"/>
          </a:p>
        </p:txBody>
      </p:sp>
    </p:spTree>
    <p:extLst>
      <p:ext uri="{BB962C8B-B14F-4D97-AF65-F5344CB8AC3E}">
        <p14:creationId xmlns:p14="http://schemas.microsoft.com/office/powerpoint/2010/main" val="311747315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0509" y="251256"/>
            <a:ext cx="4895616" cy="549234"/>
          </a:xfrm>
        </p:spPr>
        <p:txBody>
          <a:bodyPr/>
          <a:lstStyle/>
          <a:p>
            <a:r>
              <a:rPr lang="en-GB" sz="4000" b="1" dirty="0" smtClean="0"/>
              <a:t>ERD - Logical Model</a:t>
            </a:r>
            <a:endParaRPr lang="en-GB" sz="4000" b="1" dirty="0"/>
          </a:p>
        </p:txBody>
      </p:sp>
      <p:sp>
        <p:nvSpPr>
          <p:cNvPr id="2" name="Slide Number Placeholder 1"/>
          <p:cNvSpPr>
            <a:spLocks noGrp="1"/>
          </p:cNvSpPr>
          <p:nvPr>
            <p:ph type="sldNum" sz="quarter" idx="4294967295"/>
          </p:nvPr>
        </p:nvSpPr>
        <p:spPr>
          <a:xfrm>
            <a:off x="6846125" y="6549389"/>
            <a:ext cx="2133600" cy="172085"/>
          </a:xfrm>
        </p:spPr>
        <p:txBody>
          <a:bodyPr/>
          <a:lstStyle/>
          <a:p>
            <a:pPr algn="r">
              <a:defRPr/>
            </a:pPr>
            <a:r>
              <a:rPr lang="en-GB" dirty="0" smtClean="0"/>
              <a:t>Slide  </a:t>
            </a:r>
            <a:fld id="{F121AB87-B41E-4B89-9365-70930BDB59EB}" type="slidenum">
              <a:rPr lang="en-GB" smtClean="0"/>
              <a:pPr algn="r">
                <a:defRPr/>
              </a:pPr>
              <a:t>39</a:t>
            </a:fld>
            <a:endParaRPr lang="en-GB" dirty="0"/>
          </a:p>
        </p:txBody>
      </p:sp>
      <p:sp>
        <p:nvSpPr>
          <p:cNvPr id="4" name="Content Placeholder 3"/>
          <p:cNvSpPr>
            <a:spLocks noGrp="1"/>
          </p:cNvSpPr>
          <p:nvPr>
            <p:ph idx="1"/>
          </p:nvPr>
        </p:nvSpPr>
        <p:spPr/>
        <p:txBody>
          <a:bodyPr/>
          <a:lstStyle/>
          <a:p>
            <a:pPr marL="0" indent="0">
              <a:buNone/>
            </a:pPr>
            <a:r>
              <a:rPr lang="en-GB" dirty="0" smtClean="0"/>
              <a:t>The Logical Model is where we bring in the attributes and consider how the relationships required in the Conceptual Model will be implemented.</a:t>
            </a:r>
          </a:p>
          <a:p>
            <a:pPr marL="0" indent="0">
              <a:buNone/>
            </a:pPr>
            <a:endParaRPr lang="en-GB" dirty="0"/>
          </a:p>
          <a:p>
            <a:pPr marL="0" indent="0">
              <a:buNone/>
            </a:pPr>
            <a:r>
              <a:rPr lang="en-GB" dirty="0" smtClean="0"/>
              <a:t>We should consider which attributes are required and which are Primary and Foreign Keys</a:t>
            </a:r>
            <a:endParaRPr lang="en-GB" dirty="0"/>
          </a:p>
        </p:txBody>
      </p:sp>
    </p:spTree>
    <p:extLst>
      <p:ext uri="{BB962C8B-B14F-4D97-AF65-F5344CB8AC3E}">
        <p14:creationId xmlns:p14="http://schemas.microsoft.com/office/powerpoint/2010/main" val="38687601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Footer Placeholder 4"/>
          <p:cNvSpPr>
            <a:spLocks noGrp="1"/>
          </p:cNvSpPr>
          <p:nvPr>
            <p:ph type="ftr" sz="quarter" idx="4294967295"/>
          </p:nvPr>
        </p:nvSpPr>
        <p:spPr>
          <a:xfrm>
            <a:off x="3124200"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fld id="{C52CCA93-F516-4992-8FE8-1072454CF119}" type="slidenum">
              <a:rPr lang="en-GB" altLang="en-US" sz="1400" smtClean="0"/>
              <a:pPr/>
              <a:t>4</a:t>
            </a:fld>
            <a:endParaRPr lang="en-GB" altLang="en-US" sz="1400" smtClean="0"/>
          </a:p>
        </p:txBody>
      </p:sp>
      <p:sp>
        <p:nvSpPr>
          <p:cNvPr id="4101" name="Rectangle 2"/>
          <p:cNvSpPr>
            <a:spLocks noGrp="1" noChangeArrowheads="1"/>
          </p:cNvSpPr>
          <p:nvPr>
            <p:ph type="title"/>
          </p:nvPr>
        </p:nvSpPr>
        <p:spPr>
          <a:xfrm>
            <a:off x="457200" y="144874"/>
            <a:ext cx="8229600" cy="1143000"/>
          </a:xfrm>
        </p:spPr>
        <p:txBody>
          <a:bodyPr/>
          <a:lstStyle/>
          <a:p>
            <a:r>
              <a:rPr lang="en-GB" altLang="en-US" b="1" dirty="0" smtClean="0">
                <a:solidFill>
                  <a:schemeClr val="accent2"/>
                </a:solidFill>
              </a:rPr>
              <a:t>Designing Relational Database</a:t>
            </a:r>
          </a:p>
        </p:txBody>
      </p:sp>
      <p:sp>
        <p:nvSpPr>
          <p:cNvPr id="4102"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69988" name="Rectangle 4"/>
          <p:cNvSpPr>
            <a:spLocks noGrp="1" noChangeArrowheads="1"/>
          </p:cNvSpPr>
          <p:nvPr>
            <p:ph type="body" idx="1"/>
          </p:nvPr>
        </p:nvSpPr>
        <p:spPr>
          <a:xfrm>
            <a:off x="353291" y="1287874"/>
            <a:ext cx="8229600" cy="4525963"/>
          </a:xfrm>
          <a:noFill/>
        </p:spPr>
        <p:txBody>
          <a:bodyPr/>
          <a:lstStyle/>
          <a:p>
            <a:pPr>
              <a:lnSpc>
                <a:spcPct val="90000"/>
              </a:lnSpc>
              <a:buFontTx/>
              <a:buNone/>
            </a:pPr>
            <a:r>
              <a:rPr lang="en-GB" altLang="en-US" b="1" dirty="0" smtClean="0">
                <a:solidFill>
                  <a:srgbClr val="FF0000"/>
                </a:solidFill>
              </a:rPr>
              <a:t>Entity:</a:t>
            </a:r>
            <a:r>
              <a:rPr lang="en-GB" altLang="en-US" dirty="0" smtClean="0"/>
              <a:t> </a:t>
            </a:r>
          </a:p>
          <a:p>
            <a:pPr>
              <a:lnSpc>
                <a:spcPct val="90000"/>
              </a:lnSpc>
              <a:buFontTx/>
              <a:buNone/>
            </a:pPr>
            <a:endParaRPr lang="en-GB" altLang="en-US" dirty="0" smtClean="0"/>
          </a:p>
          <a:p>
            <a:pPr>
              <a:lnSpc>
                <a:spcPct val="90000"/>
              </a:lnSpc>
            </a:pPr>
            <a:r>
              <a:rPr lang="en-GB" altLang="en-US" sz="2800" dirty="0" smtClean="0"/>
              <a:t>Is something to keep information about</a:t>
            </a:r>
          </a:p>
          <a:p>
            <a:pPr>
              <a:lnSpc>
                <a:spcPct val="90000"/>
              </a:lnSpc>
            </a:pPr>
            <a:r>
              <a:rPr lang="en-GB" altLang="en-US" sz="2800" dirty="0" smtClean="0"/>
              <a:t>It is an individual object (a person, a place, a thing, a concept or an event)</a:t>
            </a:r>
          </a:p>
          <a:p>
            <a:pPr>
              <a:lnSpc>
                <a:spcPct val="90000"/>
              </a:lnSpc>
            </a:pPr>
            <a:r>
              <a:rPr lang="en-GB" altLang="en-US" sz="2800" dirty="0" smtClean="0"/>
              <a:t>Entity forms a table in a relational database</a:t>
            </a:r>
          </a:p>
        </p:txBody>
      </p:sp>
    </p:spTree>
    <p:extLst>
      <p:ext uri="{BB962C8B-B14F-4D97-AF65-F5344CB8AC3E}">
        <p14:creationId xmlns:p14="http://schemas.microsoft.com/office/powerpoint/2010/main" val="1229811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 calcmode="lin" valueType="num">
                                      <p:cBhvr additive="base">
                                        <p:cTn id="7" dur="500" fill="hold"/>
                                        <p:tgtEl>
                                          <p:spTgt spid="1699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8">
                                            <p:txEl>
                                              <p:pRg st="2" end="2"/>
                                            </p:txEl>
                                          </p:spTgt>
                                        </p:tgtEl>
                                        <p:attrNameLst>
                                          <p:attrName>style.visibility</p:attrName>
                                        </p:attrNameLst>
                                      </p:cBhvr>
                                      <p:to>
                                        <p:strVal val="visible"/>
                                      </p:to>
                                    </p:set>
                                    <p:anim calcmode="lin" valueType="num">
                                      <p:cBhvr additive="base">
                                        <p:cTn id="13" dur="500" fill="hold"/>
                                        <p:tgtEl>
                                          <p:spTgt spid="16998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8">
                                            <p:txEl>
                                              <p:pRg st="3" end="3"/>
                                            </p:txEl>
                                          </p:spTgt>
                                        </p:tgtEl>
                                        <p:attrNameLst>
                                          <p:attrName>style.visibility</p:attrName>
                                        </p:attrNameLst>
                                      </p:cBhvr>
                                      <p:to>
                                        <p:strVal val="visible"/>
                                      </p:to>
                                    </p:set>
                                    <p:anim calcmode="lin" valueType="num">
                                      <p:cBhvr additive="base">
                                        <p:cTn id="19" dur="500" fill="hold"/>
                                        <p:tgtEl>
                                          <p:spTgt spid="16998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8">
                                            <p:txEl>
                                              <p:pRg st="4" end="4"/>
                                            </p:txEl>
                                          </p:spTgt>
                                        </p:tgtEl>
                                        <p:attrNameLst>
                                          <p:attrName>style.visibility</p:attrName>
                                        </p:attrNameLst>
                                      </p:cBhvr>
                                      <p:to>
                                        <p:strVal val="visible"/>
                                      </p:to>
                                    </p:set>
                                    <p:anim calcmode="lin" valueType="num">
                                      <p:cBhvr additive="base">
                                        <p:cTn id="25" dur="500" fill="hold"/>
                                        <p:tgtEl>
                                          <p:spTgt spid="16998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0509" y="251256"/>
            <a:ext cx="4895616" cy="549234"/>
          </a:xfrm>
        </p:spPr>
        <p:txBody>
          <a:bodyPr/>
          <a:lstStyle/>
          <a:p>
            <a:r>
              <a:rPr lang="en-GB" sz="4000" b="1" dirty="0" smtClean="0"/>
              <a:t>ERD - Logical Model</a:t>
            </a:r>
            <a:endParaRPr lang="en-GB" sz="4000" b="1" dirty="0"/>
          </a:p>
        </p:txBody>
      </p:sp>
      <p:sp>
        <p:nvSpPr>
          <p:cNvPr id="2" name="Slide Number Placeholder 1"/>
          <p:cNvSpPr>
            <a:spLocks noGrp="1"/>
          </p:cNvSpPr>
          <p:nvPr>
            <p:ph type="sldNum" sz="quarter" idx="4294967295"/>
          </p:nvPr>
        </p:nvSpPr>
        <p:spPr>
          <a:xfrm>
            <a:off x="6846125" y="6549389"/>
            <a:ext cx="2133600" cy="172085"/>
          </a:xfrm>
        </p:spPr>
        <p:txBody>
          <a:bodyPr/>
          <a:lstStyle/>
          <a:p>
            <a:pPr algn="r">
              <a:defRPr/>
            </a:pPr>
            <a:r>
              <a:rPr lang="en-GB" dirty="0" smtClean="0"/>
              <a:t>Slide  </a:t>
            </a:r>
            <a:fld id="{F121AB87-B41E-4B89-9365-70930BDB59EB}" type="slidenum">
              <a:rPr lang="en-GB" smtClean="0"/>
              <a:pPr algn="r">
                <a:defRPr/>
              </a:pPr>
              <a:t>40</a:t>
            </a:fld>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43000"/>
            <a:ext cx="6627410" cy="4811465"/>
          </a:xfrm>
        </p:spPr>
      </p:pic>
    </p:spTree>
    <p:extLst>
      <p:ext uri="{BB962C8B-B14F-4D97-AF65-F5344CB8AC3E}">
        <p14:creationId xmlns:p14="http://schemas.microsoft.com/office/powerpoint/2010/main" val="3487144575"/>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846125" y="6549389"/>
            <a:ext cx="2133600" cy="172085"/>
          </a:xfrm>
        </p:spPr>
        <p:txBody>
          <a:bodyPr/>
          <a:lstStyle/>
          <a:p>
            <a:pPr algn="r">
              <a:defRPr/>
            </a:pPr>
            <a:r>
              <a:rPr lang="en-GB" dirty="0" smtClean="0"/>
              <a:t>Slide  </a:t>
            </a:r>
            <a:fld id="{F121AB87-B41E-4B89-9365-70930BDB59EB}" type="slidenum">
              <a:rPr lang="en-GB" smtClean="0"/>
              <a:pPr algn="r">
                <a:defRPr/>
              </a:pPr>
              <a:t>41</a:t>
            </a:fld>
            <a:endParaRPr lang="en-GB" dirty="0"/>
          </a:p>
        </p:txBody>
      </p:sp>
      <p:sp>
        <p:nvSpPr>
          <p:cNvPr id="3" name="Title 2"/>
          <p:cNvSpPr>
            <a:spLocks noGrp="1"/>
          </p:cNvSpPr>
          <p:nvPr>
            <p:ph type="title"/>
          </p:nvPr>
        </p:nvSpPr>
        <p:spPr>
          <a:xfrm>
            <a:off x="1940052" y="377408"/>
            <a:ext cx="5254831" cy="628968"/>
          </a:xfrm>
        </p:spPr>
        <p:txBody>
          <a:bodyPr/>
          <a:lstStyle/>
          <a:p>
            <a:r>
              <a:rPr lang="en-GB" sz="4000" b="1" dirty="0" smtClean="0"/>
              <a:t>ERD - Physical Model</a:t>
            </a:r>
            <a:endParaRPr lang="en-GB" sz="4000" b="1" dirty="0"/>
          </a:p>
        </p:txBody>
      </p:sp>
      <p:sp>
        <p:nvSpPr>
          <p:cNvPr id="4" name="Content Placeholder 3"/>
          <p:cNvSpPr>
            <a:spLocks noGrp="1"/>
          </p:cNvSpPr>
          <p:nvPr>
            <p:ph idx="1"/>
          </p:nvPr>
        </p:nvSpPr>
        <p:spPr>
          <a:xfrm>
            <a:off x="457200" y="1582057"/>
            <a:ext cx="8229600" cy="3934506"/>
          </a:xfrm>
        </p:spPr>
        <p:txBody>
          <a:bodyPr/>
          <a:lstStyle/>
          <a:p>
            <a:pPr marL="0" indent="0">
              <a:buNone/>
            </a:pPr>
            <a:r>
              <a:rPr lang="en-GB" dirty="0" smtClean="0"/>
              <a:t>The Physical Model describes how the database will be physically implemented </a:t>
            </a:r>
          </a:p>
          <a:p>
            <a:pPr marL="0" indent="0">
              <a:buNone/>
            </a:pPr>
            <a:endParaRPr lang="en-GB" dirty="0"/>
          </a:p>
          <a:p>
            <a:pPr marL="0" indent="0">
              <a:buNone/>
            </a:pPr>
            <a:r>
              <a:rPr lang="en-GB" dirty="0" smtClean="0"/>
              <a:t>It contains the specification for each field/attribute and what type and size of data it will actually hold</a:t>
            </a:r>
          </a:p>
          <a:p>
            <a:pPr marL="0" indent="0">
              <a:buNone/>
            </a:pPr>
            <a:endParaRPr lang="en-GB" dirty="0"/>
          </a:p>
          <a:p>
            <a:pPr marL="0" indent="0">
              <a:buNone/>
            </a:pPr>
            <a:r>
              <a:rPr lang="en-GB" dirty="0" smtClean="0"/>
              <a:t>The database can be implemented from the Physical Model as it contains all of the necessary specifications</a:t>
            </a:r>
            <a:endParaRPr lang="en-GB" dirty="0"/>
          </a:p>
        </p:txBody>
      </p:sp>
    </p:spTree>
    <p:extLst>
      <p:ext uri="{BB962C8B-B14F-4D97-AF65-F5344CB8AC3E}">
        <p14:creationId xmlns:p14="http://schemas.microsoft.com/office/powerpoint/2010/main" val="2188794396"/>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846125" y="6549389"/>
            <a:ext cx="2133600" cy="172085"/>
          </a:xfrm>
        </p:spPr>
        <p:txBody>
          <a:bodyPr/>
          <a:lstStyle/>
          <a:p>
            <a:pPr algn="r">
              <a:defRPr/>
            </a:pPr>
            <a:r>
              <a:rPr lang="en-GB" dirty="0" smtClean="0"/>
              <a:t>Slide  </a:t>
            </a:r>
            <a:fld id="{F121AB87-B41E-4B89-9365-70930BDB59EB}" type="slidenum">
              <a:rPr lang="en-GB" smtClean="0"/>
              <a:pPr algn="r">
                <a:defRPr/>
              </a:pPr>
              <a:t>42</a:t>
            </a:fld>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117230"/>
            <a:ext cx="6552728" cy="4970183"/>
          </a:xfrm>
        </p:spPr>
      </p:pic>
      <p:sp>
        <p:nvSpPr>
          <p:cNvPr id="3" name="Title 2"/>
          <p:cNvSpPr>
            <a:spLocks noGrp="1"/>
          </p:cNvSpPr>
          <p:nvPr>
            <p:ph type="title"/>
          </p:nvPr>
        </p:nvSpPr>
        <p:spPr>
          <a:xfrm>
            <a:off x="1940052" y="377408"/>
            <a:ext cx="5254831" cy="628968"/>
          </a:xfrm>
        </p:spPr>
        <p:txBody>
          <a:bodyPr/>
          <a:lstStyle/>
          <a:p>
            <a:r>
              <a:rPr lang="en-GB" sz="4000" b="1" dirty="0" smtClean="0"/>
              <a:t>ERD - Physical Model</a:t>
            </a:r>
            <a:endParaRPr lang="en-GB" sz="4000" b="1" dirty="0"/>
          </a:p>
        </p:txBody>
      </p:sp>
    </p:spTree>
    <p:extLst>
      <p:ext uri="{BB962C8B-B14F-4D97-AF65-F5344CB8AC3E}">
        <p14:creationId xmlns:p14="http://schemas.microsoft.com/office/powerpoint/2010/main" val="3931165983"/>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ERD - Summary </a:t>
            </a:r>
            <a:endParaRPr lang="en-GB" dirty="0"/>
          </a:p>
        </p:txBody>
      </p:sp>
      <p:sp>
        <p:nvSpPr>
          <p:cNvPr id="2" name="Slide Number Placeholder 1"/>
          <p:cNvSpPr>
            <a:spLocks noGrp="1"/>
          </p:cNvSpPr>
          <p:nvPr>
            <p:ph type="sldNum" sz="quarter" idx="4294967295"/>
          </p:nvPr>
        </p:nvSpPr>
        <p:spPr>
          <a:xfrm>
            <a:off x="6858000" y="6549389"/>
            <a:ext cx="2133600" cy="172085"/>
          </a:xfrm>
        </p:spPr>
        <p:txBody>
          <a:bodyPr/>
          <a:lstStyle/>
          <a:p>
            <a:pPr algn="r">
              <a:defRPr/>
            </a:pPr>
            <a:r>
              <a:rPr lang="en-GB" dirty="0" smtClean="0"/>
              <a:t>Slide  </a:t>
            </a:r>
            <a:fld id="{F121AB87-B41E-4B89-9365-70930BDB59EB}" type="slidenum">
              <a:rPr lang="en-GB" smtClean="0"/>
              <a:pPr algn="r">
                <a:defRPr/>
              </a:pPr>
              <a:t>43</a:t>
            </a:fld>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700808"/>
            <a:ext cx="6124243" cy="3965188"/>
          </a:xfrm>
        </p:spPr>
      </p:pic>
      <p:sp>
        <p:nvSpPr>
          <p:cNvPr id="6" name="Title 2"/>
          <p:cNvSpPr txBox="1">
            <a:spLocks/>
          </p:cNvSpPr>
          <p:nvPr/>
        </p:nvSpPr>
        <p:spPr>
          <a:xfrm>
            <a:off x="1039091" y="556789"/>
            <a:ext cx="6831749" cy="6289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GB" sz="4000" b="1" dirty="0" smtClean="0"/>
              <a:t>ERD - Summary </a:t>
            </a:r>
            <a:endParaRPr lang="en-GB" sz="4000" b="1" dirty="0"/>
          </a:p>
        </p:txBody>
      </p:sp>
    </p:spTree>
    <p:extLst>
      <p:ext uri="{BB962C8B-B14F-4D97-AF65-F5344CB8AC3E}">
        <p14:creationId xmlns:p14="http://schemas.microsoft.com/office/powerpoint/2010/main" val="3247750958"/>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55516" y="651997"/>
            <a:ext cx="5040087" cy="859971"/>
          </a:xfrm>
        </p:spPr>
        <p:txBody>
          <a:bodyPr/>
          <a:lstStyle/>
          <a:p>
            <a:r>
              <a:rPr lang="en-GB" sz="4000" b="1" dirty="0"/>
              <a:t>ER Diagram</a:t>
            </a:r>
          </a:p>
        </p:txBody>
      </p:sp>
      <p:sp>
        <p:nvSpPr>
          <p:cNvPr id="39" name="Rectangle 2"/>
          <p:cNvSpPr txBox="1">
            <a:spLocks noChangeArrowheads="1"/>
          </p:cNvSpPr>
          <p:nvPr/>
        </p:nvSpPr>
        <p:spPr bwMode="auto">
          <a:xfrm>
            <a:off x="683568" y="1916832"/>
            <a:ext cx="8229600"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200" b="1" kern="1200">
                <a:solidFill>
                  <a:schemeClr val="tx1"/>
                </a:solidFill>
                <a:latin typeface="+mj-lt"/>
                <a:ea typeface="Adobe Heiti Std R" pitchFamily="34" charset="-128"/>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GB" sz="2400" dirty="0">
                <a:solidFill>
                  <a:srgbClr val="FF0000"/>
                </a:solidFill>
              </a:rPr>
              <a:t>Student Activity:</a:t>
            </a:r>
          </a:p>
          <a:p>
            <a:pPr algn="l"/>
            <a:endParaRPr lang="en-GB" sz="2400" dirty="0">
              <a:solidFill>
                <a:srgbClr val="FF0000"/>
              </a:solidFill>
            </a:endParaRPr>
          </a:p>
          <a:p>
            <a:pPr marL="342900" indent="-342900" algn="l">
              <a:buFont typeface="Arial" panose="020B0604020202020204" pitchFamily="34" charset="0"/>
              <a:buChar char="•"/>
            </a:pPr>
            <a:r>
              <a:rPr lang="en-GB" sz="2400" b="0" dirty="0">
                <a:solidFill>
                  <a:srgbClr val="FF0000"/>
                </a:solidFill>
              </a:rPr>
              <a:t>Identify the </a:t>
            </a:r>
            <a:r>
              <a:rPr lang="en-GB" sz="2400" b="0" i="1" dirty="0">
                <a:solidFill>
                  <a:srgbClr val="FF0000"/>
                </a:solidFill>
              </a:rPr>
              <a:t>entities</a:t>
            </a:r>
            <a:r>
              <a:rPr lang="en-GB" sz="2400" b="0" dirty="0">
                <a:solidFill>
                  <a:srgbClr val="FF0000"/>
                </a:solidFill>
              </a:rPr>
              <a:t>, </a:t>
            </a:r>
            <a:r>
              <a:rPr lang="en-GB" sz="2400" b="0" i="1" dirty="0">
                <a:solidFill>
                  <a:srgbClr val="FF0000"/>
                </a:solidFill>
              </a:rPr>
              <a:t>attributes</a:t>
            </a:r>
            <a:r>
              <a:rPr lang="en-GB" sz="2400" b="0" dirty="0">
                <a:solidFill>
                  <a:srgbClr val="FF0000"/>
                </a:solidFill>
              </a:rPr>
              <a:t>, </a:t>
            </a:r>
            <a:r>
              <a:rPr lang="en-GB" sz="2400" b="0" i="1" dirty="0">
                <a:solidFill>
                  <a:srgbClr val="FF0000"/>
                </a:solidFill>
              </a:rPr>
              <a:t>relationships</a:t>
            </a:r>
            <a:r>
              <a:rPr lang="en-GB" sz="2400" b="0" dirty="0">
                <a:solidFill>
                  <a:srgbClr val="FF0000"/>
                </a:solidFill>
              </a:rPr>
              <a:t>, and </a:t>
            </a:r>
            <a:r>
              <a:rPr lang="en-GB" sz="2400" b="0" i="1" dirty="0">
                <a:solidFill>
                  <a:srgbClr val="FF0000"/>
                </a:solidFill>
              </a:rPr>
              <a:t>cardinality ratios </a:t>
            </a:r>
            <a:r>
              <a:rPr lang="en-GB" sz="2400" b="0" dirty="0">
                <a:solidFill>
                  <a:srgbClr val="FF0000"/>
                </a:solidFill>
              </a:rPr>
              <a:t>from the description given in </a:t>
            </a:r>
            <a:r>
              <a:rPr lang="en-GB" sz="2400" b="0" dirty="0" smtClean="0">
                <a:solidFill>
                  <a:srgbClr val="FF0000"/>
                </a:solidFill>
              </a:rPr>
              <a:t>your coursework.</a:t>
            </a:r>
            <a:endParaRPr lang="en-GB" sz="2400" b="0" dirty="0">
              <a:solidFill>
                <a:srgbClr val="FF0000"/>
              </a:solidFill>
            </a:endParaRPr>
          </a:p>
          <a:p>
            <a:pPr marL="342900" indent="-342900" algn="l">
              <a:buFont typeface="Arial" panose="020B0604020202020204" pitchFamily="34" charset="0"/>
              <a:buChar char="•"/>
            </a:pPr>
            <a:endParaRPr lang="en-GB" sz="2400" b="0" dirty="0">
              <a:solidFill>
                <a:srgbClr val="FF0000"/>
              </a:solidFill>
            </a:endParaRPr>
          </a:p>
          <a:p>
            <a:pPr marL="342900" indent="-342900" algn="l">
              <a:buFont typeface="Arial" panose="020B0604020202020204" pitchFamily="34" charset="0"/>
              <a:buChar char="•"/>
            </a:pPr>
            <a:r>
              <a:rPr lang="en-GB" sz="2400" b="0" dirty="0">
                <a:solidFill>
                  <a:srgbClr val="FF0000"/>
                </a:solidFill>
              </a:rPr>
              <a:t>Draw an entity-relationship diagram showing the items you identified.</a:t>
            </a:r>
          </a:p>
          <a:p>
            <a:pPr algn="l"/>
            <a:endParaRPr lang="en-GB" sz="2400" b="0" dirty="0"/>
          </a:p>
        </p:txBody>
      </p:sp>
    </p:spTree>
    <p:extLst>
      <p:ext uri="{BB962C8B-B14F-4D97-AF65-F5344CB8AC3E}">
        <p14:creationId xmlns:p14="http://schemas.microsoft.com/office/powerpoint/2010/main" val="25594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Footer Placeholder 4"/>
          <p:cNvSpPr>
            <a:spLocks noGrp="1"/>
          </p:cNvSpPr>
          <p:nvPr>
            <p:ph type="ftr" sz="quarter" idx="4294967295"/>
          </p:nvPr>
        </p:nvSpPr>
        <p:spPr>
          <a:xfrm>
            <a:off x="3124200"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fld id="{C52CCA93-F516-4992-8FE8-1072454CF119}" type="slidenum">
              <a:rPr lang="en-GB" altLang="en-US" sz="1400" smtClean="0"/>
              <a:pPr/>
              <a:t>5</a:t>
            </a:fld>
            <a:endParaRPr lang="en-GB" altLang="en-US" sz="1400" smtClean="0"/>
          </a:p>
        </p:txBody>
      </p:sp>
      <p:sp>
        <p:nvSpPr>
          <p:cNvPr id="4101" name="Rectangle 2"/>
          <p:cNvSpPr>
            <a:spLocks noGrp="1" noChangeArrowheads="1"/>
          </p:cNvSpPr>
          <p:nvPr>
            <p:ph type="title"/>
          </p:nvPr>
        </p:nvSpPr>
        <p:spPr>
          <a:xfrm>
            <a:off x="457200" y="144874"/>
            <a:ext cx="8229600" cy="1143000"/>
          </a:xfrm>
        </p:spPr>
        <p:txBody>
          <a:bodyPr/>
          <a:lstStyle/>
          <a:p>
            <a:r>
              <a:rPr lang="en-GB" altLang="en-US" b="1" dirty="0" smtClean="0">
                <a:solidFill>
                  <a:schemeClr val="accent2"/>
                </a:solidFill>
              </a:rPr>
              <a:t>Designing Relational Database</a:t>
            </a:r>
          </a:p>
        </p:txBody>
      </p:sp>
      <p:sp>
        <p:nvSpPr>
          <p:cNvPr id="4102"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69988" name="Rectangle 4"/>
          <p:cNvSpPr>
            <a:spLocks noGrp="1" noChangeArrowheads="1"/>
          </p:cNvSpPr>
          <p:nvPr>
            <p:ph type="body" idx="1"/>
          </p:nvPr>
        </p:nvSpPr>
        <p:spPr>
          <a:xfrm>
            <a:off x="353291" y="1287874"/>
            <a:ext cx="8229600" cy="4525963"/>
          </a:xfrm>
          <a:noFill/>
        </p:spPr>
        <p:txBody>
          <a:bodyPr/>
          <a:lstStyle/>
          <a:p>
            <a:pPr>
              <a:lnSpc>
                <a:spcPct val="90000"/>
              </a:lnSpc>
              <a:buFontTx/>
              <a:buNone/>
            </a:pPr>
            <a:r>
              <a:rPr lang="en-GB" altLang="en-US" b="1" dirty="0" smtClean="0">
                <a:solidFill>
                  <a:srgbClr val="FF0000"/>
                </a:solidFill>
              </a:rPr>
              <a:t>Entity:</a:t>
            </a:r>
            <a:r>
              <a:rPr lang="en-GB" altLang="en-US" dirty="0" smtClean="0"/>
              <a:t> </a:t>
            </a:r>
          </a:p>
          <a:p>
            <a:pPr>
              <a:lnSpc>
                <a:spcPct val="90000"/>
              </a:lnSpc>
              <a:buFontTx/>
              <a:buNone/>
            </a:pPr>
            <a:endParaRPr lang="en-GB" altLang="en-US" dirty="0" smtClean="0"/>
          </a:p>
          <a:p>
            <a:pPr>
              <a:lnSpc>
                <a:spcPct val="90000"/>
              </a:lnSpc>
              <a:buFontTx/>
              <a:buNone/>
            </a:pPr>
            <a:r>
              <a:rPr lang="en-GB" altLang="en-US" dirty="0" smtClean="0"/>
              <a:t>You can start to design your CW2 artefact now</a:t>
            </a:r>
          </a:p>
          <a:p>
            <a:pPr>
              <a:lnSpc>
                <a:spcPct val="90000"/>
              </a:lnSpc>
              <a:buFontTx/>
              <a:buNone/>
            </a:pPr>
            <a:endParaRPr lang="en-GB" altLang="en-US" dirty="0" smtClean="0"/>
          </a:p>
          <a:p>
            <a:pPr marL="0" indent="0">
              <a:lnSpc>
                <a:spcPct val="90000"/>
              </a:lnSpc>
              <a:buNone/>
            </a:pPr>
            <a:r>
              <a:rPr lang="en-GB" altLang="en-US" sz="2800" b="1" dirty="0" smtClean="0"/>
              <a:t>What Entities might you use for your school DB?</a:t>
            </a:r>
          </a:p>
          <a:p>
            <a:pPr marL="0" indent="0">
              <a:lnSpc>
                <a:spcPct val="90000"/>
              </a:lnSpc>
              <a:buNone/>
            </a:pPr>
            <a:r>
              <a:rPr lang="en-GB" altLang="en-US" sz="2800" dirty="0" smtClean="0"/>
              <a:t> </a:t>
            </a:r>
          </a:p>
          <a:p>
            <a:pPr>
              <a:lnSpc>
                <a:spcPct val="90000"/>
              </a:lnSpc>
            </a:pPr>
            <a:r>
              <a:rPr lang="en-GB" altLang="en-US" sz="2800" dirty="0" smtClean="0"/>
              <a:t>STUDENT</a:t>
            </a:r>
          </a:p>
          <a:p>
            <a:pPr>
              <a:lnSpc>
                <a:spcPct val="90000"/>
              </a:lnSpc>
            </a:pPr>
            <a:r>
              <a:rPr lang="en-GB" altLang="en-US" sz="2800" dirty="0" smtClean="0"/>
              <a:t>COURSE</a:t>
            </a:r>
          </a:p>
          <a:p>
            <a:pPr>
              <a:lnSpc>
                <a:spcPct val="90000"/>
              </a:lnSpc>
            </a:pPr>
            <a:r>
              <a:rPr lang="en-GB" altLang="en-US" sz="2800" dirty="0" smtClean="0"/>
              <a:t>ENROLMENT</a:t>
            </a:r>
          </a:p>
          <a:p>
            <a:pPr>
              <a:lnSpc>
                <a:spcPct val="90000"/>
              </a:lnSpc>
            </a:pPr>
            <a:endParaRPr lang="en-US" altLang="en-US" dirty="0" smtClean="0"/>
          </a:p>
        </p:txBody>
      </p:sp>
      <p:pic>
        <p:nvPicPr>
          <p:cNvPr id="6" name="Graphic 8">
            <a:extLst>
              <a:ext uri="{FF2B5EF4-FFF2-40B4-BE49-F238E27FC236}">
                <a16:creationId xmlns:a16="http://schemas.microsoft.com/office/drawing/2014/main" id="{02395220-927E-4500-A2D0-24D42230230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flipH="1">
            <a:off x="2834585" y="4038600"/>
            <a:ext cx="2187357" cy="1641764"/>
          </a:xfrm>
          <a:prstGeom prst="rect">
            <a:avLst/>
          </a:prstGeom>
        </p:spPr>
      </p:pic>
    </p:spTree>
    <p:extLst>
      <p:ext uri="{BB962C8B-B14F-4D97-AF65-F5344CB8AC3E}">
        <p14:creationId xmlns:p14="http://schemas.microsoft.com/office/powerpoint/2010/main" val="1092168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 calcmode="lin" valueType="num">
                                      <p:cBhvr additive="base">
                                        <p:cTn id="7" dur="500" fill="hold"/>
                                        <p:tgtEl>
                                          <p:spTgt spid="1699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8">
                                            <p:txEl>
                                              <p:pRg st="2" end="2"/>
                                            </p:txEl>
                                          </p:spTgt>
                                        </p:tgtEl>
                                        <p:attrNameLst>
                                          <p:attrName>style.visibility</p:attrName>
                                        </p:attrNameLst>
                                      </p:cBhvr>
                                      <p:to>
                                        <p:strVal val="visible"/>
                                      </p:to>
                                    </p:set>
                                    <p:anim calcmode="lin" valueType="num">
                                      <p:cBhvr additive="base">
                                        <p:cTn id="13" dur="500" fill="hold"/>
                                        <p:tgtEl>
                                          <p:spTgt spid="16998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8">
                                            <p:txEl>
                                              <p:pRg st="4" end="4"/>
                                            </p:txEl>
                                          </p:spTgt>
                                        </p:tgtEl>
                                        <p:attrNameLst>
                                          <p:attrName>style.visibility</p:attrName>
                                        </p:attrNameLst>
                                      </p:cBhvr>
                                      <p:to>
                                        <p:strVal val="visible"/>
                                      </p:to>
                                    </p:set>
                                    <p:anim calcmode="lin" valueType="num">
                                      <p:cBhvr additive="base">
                                        <p:cTn id="19" dur="500" fill="hold"/>
                                        <p:tgtEl>
                                          <p:spTgt spid="169988">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8">
                                            <p:txEl>
                                              <p:pRg st="5" end="5"/>
                                            </p:txEl>
                                          </p:spTgt>
                                        </p:tgtEl>
                                        <p:attrNameLst>
                                          <p:attrName>style.visibility</p:attrName>
                                        </p:attrNameLst>
                                      </p:cBhvr>
                                      <p:to>
                                        <p:strVal val="visible"/>
                                      </p:to>
                                    </p:set>
                                    <p:anim calcmode="lin" valueType="num">
                                      <p:cBhvr additive="base">
                                        <p:cTn id="25" dur="500" fill="hold"/>
                                        <p:tgtEl>
                                          <p:spTgt spid="169988">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9988">
                                            <p:txEl>
                                              <p:pRg st="6" end="6"/>
                                            </p:txEl>
                                          </p:spTgt>
                                        </p:tgtEl>
                                        <p:attrNameLst>
                                          <p:attrName>style.visibility</p:attrName>
                                        </p:attrNameLst>
                                      </p:cBhvr>
                                      <p:to>
                                        <p:strVal val="visible"/>
                                      </p:to>
                                    </p:set>
                                    <p:anim calcmode="lin" valueType="num">
                                      <p:cBhvr additive="base">
                                        <p:cTn id="31" dur="500" fill="hold"/>
                                        <p:tgtEl>
                                          <p:spTgt spid="16998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9988">
                                            <p:txEl>
                                              <p:pRg st="7" end="7"/>
                                            </p:txEl>
                                          </p:spTgt>
                                        </p:tgtEl>
                                        <p:attrNameLst>
                                          <p:attrName>style.visibility</p:attrName>
                                        </p:attrNameLst>
                                      </p:cBhvr>
                                      <p:to>
                                        <p:strVal val="visible"/>
                                      </p:to>
                                    </p:set>
                                    <p:anim calcmode="lin" valueType="num">
                                      <p:cBhvr additive="base">
                                        <p:cTn id="37" dur="500" fill="hold"/>
                                        <p:tgtEl>
                                          <p:spTgt spid="169988">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998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9988">
                                            <p:txEl>
                                              <p:pRg st="8" end="8"/>
                                            </p:txEl>
                                          </p:spTgt>
                                        </p:tgtEl>
                                        <p:attrNameLst>
                                          <p:attrName>style.visibility</p:attrName>
                                        </p:attrNameLst>
                                      </p:cBhvr>
                                      <p:to>
                                        <p:strVal val="visible"/>
                                      </p:to>
                                    </p:set>
                                    <p:anim calcmode="lin" valueType="num">
                                      <p:cBhvr additive="base">
                                        <p:cTn id="43" dur="500" fill="hold"/>
                                        <p:tgtEl>
                                          <p:spTgt spid="169988">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998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97170"/>
            <a:ext cx="8229600" cy="1143000"/>
          </a:xfrm>
        </p:spPr>
        <p:txBody>
          <a:bodyPr/>
          <a:lstStyle/>
          <a:p>
            <a:r>
              <a:rPr lang="en-GB" altLang="en-US" b="1" dirty="0" smtClean="0">
                <a:solidFill>
                  <a:schemeClr val="accent2"/>
                </a:solidFill>
              </a:rPr>
              <a:t>Designing Relational Database</a:t>
            </a:r>
          </a:p>
        </p:txBody>
      </p:sp>
      <p:sp>
        <p:nvSpPr>
          <p:cNvPr id="5126"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71012" name="Rectangle 4"/>
          <p:cNvSpPr>
            <a:spLocks noGrp="1" noChangeArrowheads="1"/>
          </p:cNvSpPr>
          <p:nvPr>
            <p:ph type="body" idx="1"/>
          </p:nvPr>
        </p:nvSpPr>
        <p:spPr>
          <a:xfrm>
            <a:off x="685800" y="1590820"/>
            <a:ext cx="8001000" cy="4075690"/>
          </a:xfrm>
          <a:noFill/>
        </p:spPr>
        <p:txBody>
          <a:bodyPr/>
          <a:lstStyle/>
          <a:p>
            <a:pPr>
              <a:buFontTx/>
              <a:buNone/>
            </a:pPr>
            <a:r>
              <a:rPr lang="en-GB" altLang="en-US" b="1" dirty="0" smtClean="0">
                <a:solidFill>
                  <a:srgbClr val="FF0000"/>
                </a:solidFill>
              </a:rPr>
              <a:t>Attribute:</a:t>
            </a:r>
            <a:r>
              <a:rPr lang="en-GB" altLang="en-US" dirty="0" smtClean="0"/>
              <a:t> </a:t>
            </a:r>
          </a:p>
          <a:p>
            <a:pPr>
              <a:buFontTx/>
              <a:buNone/>
            </a:pPr>
            <a:endParaRPr lang="en-GB" altLang="en-US" dirty="0" smtClean="0"/>
          </a:p>
          <a:p>
            <a:r>
              <a:rPr lang="en-GB" altLang="en-US" sz="2800" dirty="0" smtClean="0"/>
              <a:t>Is a characteristic or property of an entity</a:t>
            </a:r>
          </a:p>
          <a:p>
            <a:r>
              <a:rPr lang="en-GB" altLang="en-US" sz="2800" dirty="0" smtClean="0"/>
              <a:t>Attributes become fields (columns) in a relational database</a:t>
            </a:r>
          </a:p>
        </p:txBody>
      </p:sp>
    </p:spTree>
    <p:extLst>
      <p:ext uri="{BB962C8B-B14F-4D97-AF65-F5344CB8AC3E}">
        <p14:creationId xmlns:p14="http://schemas.microsoft.com/office/powerpoint/2010/main" val="3469437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anim calcmode="lin" valueType="num">
                                      <p:cBhvr additive="base">
                                        <p:cTn id="7" dur="500" fill="hold"/>
                                        <p:tgtEl>
                                          <p:spTgt spid="1710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2">
                                            <p:txEl>
                                              <p:pRg st="2" end="2"/>
                                            </p:txEl>
                                          </p:spTgt>
                                        </p:tgtEl>
                                        <p:attrNameLst>
                                          <p:attrName>style.visibility</p:attrName>
                                        </p:attrNameLst>
                                      </p:cBhvr>
                                      <p:to>
                                        <p:strVal val="visible"/>
                                      </p:to>
                                    </p:set>
                                    <p:anim calcmode="lin" valueType="num">
                                      <p:cBhvr additive="base">
                                        <p:cTn id="13" dur="500" fill="hold"/>
                                        <p:tgtEl>
                                          <p:spTgt spid="17101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12">
                                            <p:txEl>
                                              <p:pRg st="3" end="3"/>
                                            </p:txEl>
                                          </p:spTgt>
                                        </p:tgtEl>
                                        <p:attrNameLst>
                                          <p:attrName>style.visibility</p:attrName>
                                        </p:attrNameLst>
                                      </p:cBhvr>
                                      <p:to>
                                        <p:strVal val="visible"/>
                                      </p:to>
                                    </p:set>
                                    <p:anim calcmode="lin" valueType="num">
                                      <p:cBhvr additive="base">
                                        <p:cTn id="19" dur="500" fill="hold"/>
                                        <p:tgtEl>
                                          <p:spTgt spid="17101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01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97170"/>
            <a:ext cx="8229600" cy="1143000"/>
          </a:xfrm>
        </p:spPr>
        <p:txBody>
          <a:bodyPr/>
          <a:lstStyle/>
          <a:p>
            <a:r>
              <a:rPr lang="en-GB" altLang="en-US" b="1" dirty="0" smtClean="0">
                <a:solidFill>
                  <a:schemeClr val="accent2"/>
                </a:solidFill>
              </a:rPr>
              <a:t>Designing Relational Database</a:t>
            </a:r>
          </a:p>
        </p:txBody>
      </p:sp>
      <p:sp>
        <p:nvSpPr>
          <p:cNvPr id="5126"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71012" name="Rectangle 4"/>
          <p:cNvSpPr>
            <a:spLocks noGrp="1" noChangeArrowheads="1"/>
          </p:cNvSpPr>
          <p:nvPr>
            <p:ph type="body" idx="1"/>
          </p:nvPr>
        </p:nvSpPr>
        <p:spPr>
          <a:xfrm>
            <a:off x="685800" y="1169904"/>
            <a:ext cx="8001000" cy="4672095"/>
          </a:xfrm>
          <a:noFill/>
        </p:spPr>
        <p:txBody>
          <a:bodyPr/>
          <a:lstStyle/>
          <a:p>
            <a:pPr>
              <a:buFontTx/>
              <a:buNone/>
            </a:pPr>
            <a:r>
              <a:rPr lang="en-GB" altLang="en-US" b="1" dirty="0" smtClean="0">
                <a:solidFill>
                  <a:srgbClr val="FF0000"/>
                </a:solidFill>
              </a:rPr>
              <a:t>Attribute:</a:t>
            </a:r>
            <a:r>
              <a:rPr lang="en-GB" altLang="en-US" dirty="0" smtClean="0"/>
              <a:t> </a:t>
            </a:r>
          </a:p>
          <a:p>
            <a:pPr>
              <a:buFontTx/>
              <a:buNone/>
            </a:pPr>
            <a:endParaRPr lang="en-GB" altLang="en-US" dirty="0" smtClean="0"/>
          </a:p>
          <a:p>
            <a:pPr marL="0" indent="0">
              <a:buNone/>
            </a:pPr>
            <a:r>
              <a:rPr lang="en-GB" altLang="en-US" sz="2800" b="1" dirty="0" smtClean="0"/>
              <a:t>What attributes might you require for the Student entity?</a:t>
            </a:r>
          </a:p>
          <a:p>
            <a:pPr marL="0" indent="0">
              <a:buNone/>
            </a:pPr>
            <a:endParaRPr lang="en-GB" altLang="en-US" sz="2800" dirty="0" smtClean="0"/>
          </a:p>
          <a:p>
            <a:r>
              <a:rPr lang="en-GB" altLang="en-US" sz="2800" dirty="0" smtClean="0"/>
              <a:t>Name</a:t>
            </a:r>
          </a:p>
          <a:p>
            <a:r>
              <a:rPr lang="en-GB" altLang="en-US" sz="2800" dirty="0" smtClean="0"/>
              <a:t>Address</a:t>
            </a:r>
          </a:p>
          <a:p>
            <a:r>
              <a:rPr lang="en-GB" altLang="en-US" sz="2800" dirty="0" smtClean="0"/>
              <a:t>Telephone</a:t>
            </a:r>
          </a:p>
          <a:p>
            <a:r>
              <a:rPr lang="en-GB" altLang="en-US" sz="2800" dirty="0" smtClean="0"/>
              <a:t>Medical details</a:t>
            </a:r>
            <a:r>
              <a:rPr lang="en-GB" altLang="en-US" dirty="0" smtClean="0"/>
              <a:t> </a:t>
            </a:r>
          </a:p>
          <a:p>
            <a:pPr marL="0" indent="0">
              <a:buNone/>
            </a:pPr>
            <a:endParaRPr lang="en-US" altLang="en-US" dirty="0" smtClean="0"/>
          </a:p>
        </p:txBody>
      </p:sp>
      <p:pic>
        <p:nvPicPr>
          <p:cNvPr id="5" name="Graphic 8">
            <a:extLst>
              <a:ext uri="{FF2B5EF4-FFF2-40B4-BE49-F238E27FC236}">
                <a16:creationId xmlns:a16="http://schemas.microsoft.com/office/drawing/2014/main" id="{02395220-927E-4500-A2D0-24D42230230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flipH="1">
            <a:off x="3110356" y="3760355"/>
            <a:ext cx="2187357" cy="1641764"/>
          </a:xfrm>
          <a:prstGeom prst="rect">
            <a:avLst/>
          </a:prstGeom>
        </p:spPr>
      </p:pic>
    </p:spTree>
    <p:extLst>
      <p:ext uri="{BB962C8B-B14F-4D97-AF65-F5344CB8AC3E}">
        <p14:creationId xmlns:p14="http://schemas.microsoft.com/office/powerpoint/2010/main" val="3766419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anim calcmode="lin" valueType="num">
                                      <p:cBhvr additive="base">
                                        <p:cTn id="7" dur="500" fill="hold"/>
                                        <p:tgtEl>
                                          <p:spTgt spid="1710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2">
                                            <p:txEl>
                                              <p:pRg st="2" end="2"/>
                                            </p:txEl>
                                          </p:spTgt>
                                        </p:tgtEl>
                                        <p:attrNameLst>
                                          <p:attrName>style.visibility</p:attrName>
                                        </p:attrNameLst>
                                      </p:cBhvr>
                                      <p:to>
                                        <p:strVal val="visible"/>
                                      </p:to>
                                    </p:set>
                                    <p:anim calcmode="lin" valueType="num">
                                      <p:cBhvr additive="base">
                                        <p:cTn id="13" dur="500" fill="hold"/>
                                        <p:tgtEl>
                                          <p:spTgt spid="17101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12">
                                            <p:txEl>
                                              <p:pRg st="4" end="4"/>
                                            </p:txEl>
                                          </p:spTgt>
                                        </p:tgtEl>
                                        <p:attrNameLst>
                                          <p:attrName>style.visibility</p:attrName>
                                        </p:attrNameLst>
                                      </p:cBhvr>
                                      <p:to>
                                        <p:strVal val="visible"/>
                                      </p:to>
                                    </p:set>
                                    <p:anim calcmode="lin" valueType="num">
                                      <p:cBhvr additive="base">
                                        <p:cTn id="19" dur="500" fill="hold"/>
                                        <p:tgtEl>
                                          <p:spTgt spid="17101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0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1012">
                                            <p:txEl>
                                              <p:pRg st="5" end="5"/>
                                            </p:txEl>
                                          </p:spTgt>
                                        </p:tgtEl>
                                        <p:attrNameLst>
                                          <p:attrName>style.visibility</p:attrName>
                                        </p:attrNameLst>
                                      </p:cBhvr>
                                      <p:to>
                                        <p:strVal val="visible"/>
                                      </p:to>
                                    </p:set>
                                    <p:anim calcmode="lin" valueType="num">
                                      <p:cBhvr additive="base">
                                        <p:cTn id="25" dur="500" fill="hold"/>
                                        <p:tgtEl>
                                          <p:spTgt spid="17101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10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1012">
                                            <p:txEl>
                                              <p:pRg st="6" end="6"/>
                                            </p:txEl>
                                          </p:spTgt>
                                        </p:tgtEl>
                                        <p:attrNameLst>
                                          <p:attrName>style.visibility</p:attrName>
                                        </p:attrNameLst>
                                      </p:cBhvr>
                                      <p:to>
                                        <p:strVal val="visible"/>
                                      </p:to>
                                    </p:set>
                                    <p:anim calcmode="lin" valueType="num">
                                      <p:cBhvr additive="base">
                                        <p:cTn id="31" dur="500" fill="hold"/>
                                        <p:tgtEl>
                                          <p:spTgt spid="17101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10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1012">
                                            <p:txEl>
                                              <p:pRg st="7" end="7"/>
                                            </p:txEl>
                                          </p:spTgt>
                                        </p:tgtEl>
                                        <p:attrNameLst>
                                          <p:attrName>style.visibility</p:attrName>
                                        </p:attrNameLst>
                                      </p:cBhvr>
                                      <p:to>
                                        <p:strVal val="visible"/>
                                      </p:to>
                                    </p:set>
                                    <p:anim calcmode="lin" valueType="num">
                                      <p:cBhvr additive="base">
                                        <p:cTn id="37" dur="500" fill="hold"/>
                                        <p:tgtEl>
                                          <p:spTgt spid="17101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101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84909" y="166254"/>
            <a:ext cx="8229600" cy="1143000"/>
          </a:xfrm>
        </p:spPr>
        <p:txBody>
          <a:bodyPr/>
          <a:lstStyle/>
          <a:p>
            <a:r>
              <a:rPr lang="en-GB" altLang="en-US" b="1" dirty="0" smtClean="0">
                <a:solidFill>
                  <a:schemeClr val="accent2"/>
                </a:solidFill>
              </a:rPr>
              <a:t>Designing Relational Database</a:t>
            </a:r>
          </a:p>
        </p:txBody>
      </p:sp>
      <p:sp>
        <p:nvSpPr>
          <p:cNvPr id="6150"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172036" name="Rectangle 4"/>
          <p:cNvSpPr>
            <a:spLocks noGrp="1" noChangeArrowheads="1"/>
          </p:cNvSpPr>
          <p:nvPr>
            <p:ph type="body" idx="1"/>
          </p:nvPr>
        </p:nvSpPr>
        <p:spPr>
          <a:xfrm>
            <a:off x="457200" y="1288472"/>
            <a:ext cx="8229600" cy="4525963"/>
          </a:xfrm>
          <a:noFill/>
        </p:spPr>
        <p:txBody>
          <a:bodyPr/>
          <a:lstStyle/>
          <a:p>
            <a:pPr>
              <a:lnSpc>
                <a:spcPct val="90000"/>
              </a:lnSpc>
              <a:buFontTx/>
              <a:buNone/>
            </a:pPr>
            <a:r>
              <a:rPr lang="en-GB" altLang="en-US" b="1" dirty="0" smtClean="0">
                <a:solidFill>
                  <a:srgbClr val="FF0000"/>
                </a:solidFill>
              </a:rPr>
              <a:t>Relationship:</a:t>
            </a:r>
            <a:r>
              <a:rPr lang="en-GB" altLang="en-US" dirty="0" smtClean="0"/>
              <a:t> </a:t>
            </a:r>
          </a:p>
          <a:p>
            <a:pPr>
              <a:lnSpc>
                <a:spcPct val="90000"/>
              </a:lnSpc>
              <a:buFontTx/>
              <a:buNone/>
            </a:pPr>
            <a:endParaRPr lang="en-GB" altLang="en-US" dirty="0" smtClean="0"/>
          </a:p>
          <a:p>
            <a:pPr>
              <a:lnSpc>
                <a:spcPct val="90000"/>
              </a:lnSpc>
            </a:pPr>
            <a:r>
              <a:rPr lang="en-GB" altLang="en-US" sz="2800" dirty="0" smtClean="0"/>
              <a:t>Is an association between two entities</a:t>
            </a:r>
          </a:p>
          <a:p>
            <a:pPr>
              <a:lnSpc>
                <a:spcPct val="90000"/>
              </a:lnSpc>
            </a:pPr>
            <a:r>
              <a:rPr lang="en-GB" altLang="en-US" sz="2800" dirty="0" smtClean="0"/>
              <a:t>It links two tables in a Relational Database</a:t>
            </a:r>
          </a:p>
          <a:p>
            <a:pPr>
              <a:lnSpc>
                <a:spcPct val="90000"/>
              </a:lnSpc>
            </a:pPr>
            <a:r>
              <a:rPr lang="en-US" altLang="en-US" sz="2800" dirty="0" smtClean="0">
                <a:latin typeface="Tms Rmn" charset="0"/>
                <a:cs typeface="Times New Roman" pitchFamily="18" charset="0"/>
              </a:rPr>
              <a:t>Relationships can be </a:t>
            </a:r>
            <a:br>
              <a:rPr lang="en-US" altLang="en-US" sz="2800" dirty="0" smtClean="0">
                <a:latin typeface="Tms Rmn" charset="0"/>
                <a:cs typeface="Times New Roman" pitchFamily="18" charset="0"/>
              </a:rPr>
            </a:br>
            <a:endParaRPr lang="en-US" altLang="en-US" sz="2800" dirty="0" smtClean="0">
              <a:latin typeface="Tms Rmn" charset="0"/>
              <a:cs typeface="Times New Roman" pitchFamily="18" charset="0"/>
            </a:endParaRPr>
          </a:p>
          <a:p>
            <a:pPr lvl="1">
              <a:lnSpc>
                <a:spcPct val="90000"/>
              </a:lnSpc>
            </a:pPr>
            <a:r>
              <a:rPr lang="en-US" altLang="en-US" dirty="0" smtClean="0">
                <a:latin typeface="Tms Rmn" charset="0"/>
                <a:cs typeface="Times New Roman" pitchFamily="18" charset="0"/>
              </a:rPr>
              <a:t>one to one (</a:t>
            </a:r>
            <a:r>
              <a:rPr lang="en-US" altLang="en-US" dirty="0" smtClean="0">
                <a:solidFill>
                  <a:srgbClr val="FF0000"/>
                </a:solidFill>
                <a:latin typeface="Tms Rmn" charset="0"/>
                <a:cs typeface="Times New Roman" pitchFamily="18" charset="0"/>
              </a:rPr>
              <a:t>1:1</a:t>
            </a:r>
            <a:r>
              <a:rPr lang="en-US" altLang="en-US" dirty="0" smtClean="0">
                <a:latin typeface="Tms Rmn" charset="0"/>
                <a:cs typeface="Times New Roman" pitchFamily="18" charset="0"/>
              </a:rPr>
              <a:t>)</a:t>
            </a:r>
          </a:p>
          <a:p>
            <a:pPr lvl="1">
              <a:lnSpc>
                <a:spcPct val="90000"/>
              </a:lnSpc>
            </a:pPr>
            <a:r>
              <a:rPr lang="en-US" altLang="en-US" dirty="0" smtClean="0">
                <a:latin typeface="Tms Rmn" charset="0"/>
                <a:cs typeface="Times New Roman" pitchFamily="18" charset="0"/>
              </a:rPr>
              <a:t>one to many (</a:t>
            </a:r>
            <a:r>
              <a:rPr lang="en-US" altLang="en-US" dirty="0" smtClean="0">
                <a:solidFill>
                  <a:srgbClr val="FF0000"/>
                </a:solidFill>
                <a:latin typeface="Tms Rmn" charset="0"/>
                <a:cs typeface="Times New Roman" pitchFamily="18" charset="0"/>
              </a:rPr>
              <a:t>1:M</a:t>
            </a:r>
            <a:r>
              <a:rPr lang="en-US" altLang="en-US" dirty="0" smtClean="0">
                <a:latin typeface="Tms Rmn" charset="0"/>
                <a:cs typeface="Times New Roman" pitchFamily="18" charset="0"/>
              </a:rPr>
              <a:t>)</a:t>
            </a:r>
          </a:p>
          <a:p>
            <a:pPr lvl="1">
              <a:lnSpc>
                <a:spcPct val="90000"/>
              </a:lnSpc>
            </a:pPr>
            <a:r>
              <a:rPr lang="en-US" altLang="en-US" dirty="0" smtClean="0">
                <a:latin typeface="Tms Rmn" charset="0"/>
                <a:cs typeface="Times New Roman" pitchFamily="18" charset="0"/>
              </a:rPr>
              <a:t>many to many (</a:t>
            </a:r>
            <a:r>
              <a:rPr lang="en-US" altLang="en-US" dirty="0" smtClean="0">
                <a:solidFill>
                  <a:srgbClr val="FF0000"/>
                </a:solidFill>
                <a:latin typeface="Tms Rmn" charset="0"/>
                <a:cs typeface="Times New Roman" pitchFamily="18" charset="0"/>
              </a:rPr>
              <a:t>M:M</a:t>
            </a:r>
            <a:r>
              <a:rPr lang="en-US" altLang="en-US" dirty="0" smtClean="0">
                <a:latin typeface="Tms Rmn" charset="0"/>
                <a:cs typeface="Times New Roman" pitchFamily="18" charset="0"/>
              </a:rPr>
              <a:t>)</a:t>
            </a:r>
            <a:endParaRPr lang="en-GB" altLang="en-US" dirty="0" smtClean="0"/>
          </a:p>
          <a:p>
            <a:pPr>
              <a:lnSpc>
                <a:spcPct val="90000"/>
              </a:lnSpc>
            </a:pPr>
            <a:endParaRPr lang="en-US" altLang="en-US" sz="2800" dirty="0" smtClean="0"/>
          </a:p>
        </p:txBody>
      </p:sp>
    </p:spTree>
    <p:extLst>
      <p:ext uri="{BB962C8B-B14F-4D97-AF65-F5344CB8AC3E}">
        <p14:creationId xmlns:p14="http://schemas.microsoft.com/office/powerpoint/2010/main" val="1412771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6">
                                            <p:txEl>
                                              <p:pRg st="0" end="0"/>
                                            </p:txEl>
                                          </p:spTgt>
                                        </p:tgtEl>
                                        <p:attrNameLst>
                                          <p:attrName>style.visibility</p:attrName>
                                        </p:attrNameLst>
                                      </p:cBhvr>
                                      <p:to>
                                        <p:strVal val="visible"/>
                                      </p:to>
                                    </p:set>
                                    <p:anim calcmode="lin" valueType="num">
                                      <p:cBhvr additive="base">
                                        <p:cTn id="7" dur="500" fill="hold"/>
                                        <p:tgtEl>
                                          <p:spTgt spid="1720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6">
                                            <p:txEl>
                                              <p:pRg st="2" end="2"/>
                                            </p:txEl>
                                          </p:spTgt>
                                        </p:tgtEl>
                                        <p:attrNameLst>
                                          <p:attrName>style.visibility</p:attrName>
                                        </p:attrNameLst>
                                      </p:cBhvr>
                                      <p:to>
                                        <p:strVal val="visible"/>
                                      </p:to>
                                    </p:set>
                                    <p:anim calcmode="lin" valueType="num">
                                      <p:cBhvr additive="base">
                                        <p:cTn id="13" dur="500" fill="hold"/>
                                        <p:tgtEl>
                                          <p:spTgt spid="17203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6">
                                            <p:txEl>
                                              <p:pRg st="3" end="3"/>
                                            </p:txEl>
                                          </p:spTgt>
                                        </p:tgtEl>
                                        <p:attrNameLst>
                                          <p:attrName>style.visibility</p:attrName>
                                        </p:attrNameLst>
                                      </p:cBhvr>
                                      <p:to>
                                        <p:strVal val="visible"/>
                                      </p:to>
                                    </p:set>
                                    <p:anim calcmode="lin" valueType="num">
                                      <p:cBhvr additive="base">
                                        <p:cTn id="19" dur="500" fill="hold"/>
                                        <p:tgtEl>
                                          <p:spTgt spid="17203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6">
                                            <p:txEl>
                                              <p:pRg st="4" end="4"/>
                                            </p:txEl>
                                          </p:spTgt>
                                        </p:tgtEl>
                                        <p:attrNameLst>
                                          <p:attrName>style.visibility</p:attrName>
                                        </p:attrNameLst>
                                      </p:cBhvr>
                                      <p:to>
                                        <p:strVal val="visible"/>
                                      </p:to>
                                    </p:set>
                                    <p:anim calcmode="lin" valueType="num">
                                      <p:cBhvr additive="base">
                                        <p:cTn id="25" dur="500" fill="hold"/>
                                        <p:tgtEl>
                                          <p:spTgt spid="17203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72036">
                                            <p:txEl>
                                              <p:pRg st="5" end="5"/>
                                            </p:txEl>
                                          </p:spTgt>
                                        </p:tgtEl>
                                        <p:attrNameLst>
                                          <p:attrName>style.visibility</p:attrName>
                                        </p:attrNameLst>
                                      </p:cBhvr>
                                      <p:to>
                                        <p:strVal val="visible"/>
                                      </p:to>
                                    </p:set>
                                    <p:anim calcmode="lin" valueType="num">
                                      <p:cBhvr additive="base">
                                        <p:cTn id="29" dur="500" fill="hold"/>
                                        <p:tgtEl>
                                          <p:spTgt spid="17203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203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72036">
                                            <p:txEl>
                                              <p:pRg st="6" end="6"/>
                                            </p:txEl>
                                          </p:spTgt>
                                        </p:tgtEl>
                                        <p:attrNameLst>
                                          <p:attrName>style.visibility</p:attrName>
                                        </p:attrNameLst>
                                      </p:cBhvr>
                                      <p:to>
                                        <p:strVal val="visible"/>
                                      </p:to>
                                    </p:set>
                                    <p:anim calcmode="lin" valueType="num">
                                      <p:cBhvr additive="base">
                                        <p:cTn id="33" dur="500" fill="hold"/>
                                        <p:tgtEl>
                                          <p:spTgt spid="17203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2036">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72036">
                                            <p:txEl>
                                              <p:pRg st="7" end="7"/>
                                            </p:txEl>
                                          </p:spTgt>
                                        </p:tgtEl>
                                        <p:attrNameLst>
                                          <p:attrName>style.visibility</p:attrName>
                                        </p:attrNameLst>
                                      </p:cBhvr>
                                      <p:to>
                                        <p:strVal val="visible"/>
                                      </p:to>
                                    </p:set>
                                    <p:anim calcmode="lin" valueType="num">
                                      <p:cBhvr additive="base">
                                        <p:cTn id="37" dur="500" fill="hold"/>
                                        <p:tgtEl>
                                          <p:spTgt spid="17203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4294967295"/>
          </p:nvPr>
        </p:nvSpPr>
        <p:spPr>
          <a:xfrm>
            <a:off x="3124200"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fld id="{290EDDF5-020C-4556-99CD-3F1BB2715965}" type="slidenum">
              <a:rPr lang="en-GB" altLang="en-US" sz="1400" smtClean="0"/>
              <a:pPr/>
              <a:t>9</a:t>
            </a:fld>
            <a:endParaRPr lang="en-GB" altLang="en-US" sz="1400" smtClean="0"/>
          </a:p>
        </p:txBody>
      </p:sp>
      <p:sp>
        <p:nvSpPr>
          <p:cNvPr id="8197" name="Rectangle 2"/>
          <p:cNvSpPr>
            <a:spLocks noGrp="1" noChangeArrowheads="1"/>
          </p:cNvSpPr>
          <p:nvPr>
            <p:ph type="ctrTitle"/>
          </p:nvPr>
        </p:nvSpPr>
        <p:spPr>
          <a:xfrm>
            <a:off x="699655" y="239821"/>
            <a:ext cx="7772400" cy="903179"/>
          </a:xfrm>
        </p:spPr>
        <p:txBody>
          <a:bodyPr/>
          <a:lstStyle/>
          <a:p>
            <a:r>
              <a:rPr lang="en-GB" altLang="en-US" b="1" dirty="0" smtClean="0">
                <a:solidFill>
                  <a:schemeClr val="accent2"/>
                </a:solidFill>
              </a:rPr>
              <a:t>Entity Relationship Diagram (ERD)</a:t>
            </a:r>
          </a:p>
        </p:txBody>
      </p:sp>
      <p:sp>
        <p:nvSpPr>
          <p:cNvPr id="8198" name="Rectangle 3"/>
          <p:cNvSpPr>
            <a:spLocks noGrp="1" noChangeArrowheads="1"/>
          </p:cNvSpPr>
          <p:nvPr>
            <p:ph type="subTitle" idx="4294967295"/>
          </p:nvPr>
        </p:nvSpPr>
        <p:spPr>
          <a:xfrm>
            <a:off x="595086" y="1397289"/>
            <a:ext cx="8244114" cy="4682836"/>
          </a:xfrm>
          <a:prstGeom prst="rect">
            <a:avLst/>
          </a:prstGeom>
        </p:spPr>
        <p:txBody>
          <a:bodyPr/>
          <a:lstStyle/>
          <a:p>
            <a:pPr marL="0" indent="0" algn="l">
              <a:buNone/>
            </a:pPr>
            <a:r>
              <a:rPr lang="en-US" altLang="en-US" dirty="0" smtClean="0">
                <a:latin typeface="Tms Rmn" charset="0"/>
                <a:cs typeface="Times New Roman" pitchFamily="18" charset="0"/>
              </a:rPr>
              <a:t>Contains entities and the relationships between entities</a:t>
            </a:r>
          </a:p>
          <a:p>
            <a:pPr algn="l"/>
            <a:endParaRPr lang="en-GB" altLang="en-US" dirty="0" smtClean="0">
              <a:latin typeface="Tms Rmn" charset="0"/>
              <a:cs typeface="Times New Roman" pitchFamily="18" charset="0"/>
            </a:endParaRPr>
          </a:p>
        </p:txBody>
      </p:sp>
      <p:sp>
        <p:nvSpPr>
          <p:cNvPr id="8199" name="Rectangle 4"/>
          <p:cNvSpPr>
            <a:spLocks noChangeArrowheads="1"/>
          </p:cNvSpPr>
          <p:nvPr/>
        </p:nvSpPr>
        <p:spPr bwMode="auto">
          <a:xfrm>
            <a:off x="7620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lgn="ctr">
              <a:spcBef>
                <a:spcPct val="0"/>
              </a:spcBef>
              <a:buFontTx/>
              <a:buNone/>
            </a:pPr>
            <a:endParaRPr lang="en-US" altLang="en-US">
              <a:solidFill>
                <a:schemeClr val="tx2"/>
              </a:solidFill>
            </a:endParaRPr>
          </a:p>
        </p:txBody>
      </p:sp>
      <p:sp>
        <p:nvSpPr>
          <p:cNvPr id="8200" name="Rectangle 5"/>
          <p:cNvSpPr>
            <a:spLocks noChangeArrowheads="1"/>
          </p:cNvSpPr>
          <p:nvPr/>
        </p:nvSpPr>
        <p:spPr bwMode="auto">
          <a:xfrm>
            <a:off x="1309255" y="2743200"/>
            <a:ext cx="1676400" cy="4572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endParaRPr lang="en-US" altLang="en-US"/>
          </a:p>
        </p:txBody>
      </p:sp>
      <p:sp>
        <p:nvSpPr>
          <p:cNvPr id="8201" name="Line 6"/>
          <p:cNvSpPr>
            <a:spLocks noChangeShapeType="1"/>
          </p:cNvSpPr>
          <p:nvPr/>
        </p:nvSpPr>
        <p:spPr bwMode="auto">
          <a:xfrm>
            <a:off x="1309255" y="3657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2" name="Line 7"/>
          <p:cNvSpPr>
            <a:spLocks noChangeShapeType="1"/>
          </p:cNvSpPr>
          <p:nvPr/>
        </p:nvSpPr>
        <p:spPr bwMode="auto">
          <a:xfrm>
            <a:off x="1233055" y="43434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3" name="Line 8"/>
          <p:cNvSpPr>
            <a:spLocks noChangeShapeType="1"/>
          </p:cNvSpPr>
          <p:nvPr/>
        </p:nvSpPr>
        <p:spPr bwMode="auto">
          <a:xfrm flipH="1">
            <a:off x="2528455" y="4038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4" name="Line 9"/>
          <p:cNvSpPr>
            <a:spLocks noChangeShapeType="1"/>
          </p:cNvSpPr>
          <p:nvPr/>
        </p:nvSpPr>
        <p:spPr bwMode="auto">
          <a:xfrm>
            <a:off x="2528455" y="4343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5" name="Line 10"/>
          <p:cNvSpPr>
            <a:spLocks noChangeShapeType="1"/>
          </p:cNvSpPr>
          <p:nvPr/>
        </p:nvSpPr>
        <p:spPr bwMode="auto">
          <a:xfrm>
            <a:off x="1233055" y="5257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6" name="Line 11"/>
          <p:cNvSpPr>
            <a:spLocks noChangeShapeType="1"/>
          </p:cNvSpPr>
          <p:nvPr/>
        </p:nvSpPr>
        <p:spPr bwMode="auto">
          <a:xfrm flipV="1">
            <a:off x="2680855" y="495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7" name="Line 12"/>
          <p:cNvSpPr>
            <a:spLocks noChangeShapeType="1"/>
          </p:cNvSpPr>
          <p:nvPr/>
        </p:nvSpPr>
        <p:spPr bwMode="auto">
          <a:xfrm>
            <a:off x="2680855" y="52578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8" name="Line 13"/>
          <p:cNvSpPr>
            <a:spLocks noChangeShapeType="1"/>
          </p:cNvSpPr>
          <p:nvPr/>
        </p:nvSpPr>
        <p:spPr bwMode="auto">
          <a:xfrm>
            <a:off x="1233055" y="49530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9" name="Line 14"/>
          <p:cNvSpPr>
            <a:spLocks noChangeShapeType="1"/>
          </p:cNvSpPr>
          <p:nvPr/>
        </p:nvSpPr>
        <p:spPr bwMode="auto">
          <a:xfrm flipH="1">
            <a:off x="1233055" y="5257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10" name="Text Box 15"/>
          <p:cNvSpPr txBox="1">
            <a:spLocks noChangeArrowheads="1"/>
          </p:cNvSpPr>
          <p:nvPr/>
        </p:nvSpPr>
        <p:spPr bwMode="auto">
          <a:xfrm>
            <a:off x="4662055" y="2667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50000"/>
              </a:spcBef>
              <a:buFontTx/>
              <a:buNone/>
            </a:pPr>
            <a:r>
              <a:rPr lang="en-GB" altLang="en-US" sz="2400" dirty="0"/>
              <a:t>Entity</a:t>
            </a:r>
          </a:p>
        </p:txBody>
      </p:sp>
      <p:sp>
        <p:nvSpPr>
          <p:cNvPr id="8211" name="Text Box 16"/>
          <p:cNvSpPr txBox="1">
            <a:spLocks noChangeArrowheads="1"/>
          </p:cNvSpPr>
          <p:nvPr/>
        </p:nvSpPr>
        <p:spPr bwMode="auto">
          <a:xfrm>
            <a:off x="4662055" y="33528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50000"/>
              </a:spcBef>
              <a:buFontTx/>
              <a:buNone/>
            </a:pPr>
            <a:r>
              <a:rPr lang="en-GB" altLang="en-US" sz="2400"/>
              <a:t>one to one relationship (</a:t>
            </a:r>
            <a:r>
              <a:rPr lang="en-GB" altLang="en-US" sz="2400">
                <a:solidFill>
                  <a:srgbClr val="FF0000"/>
                </a:solidFill>
              </a:rPr>
              <a:t>1:1</a:t>
            </a:r>
            <a:r>
              <a:rPr lang="en-GB" altLang="en-US" sz="2400"/>
              <a:t>)</a:t>
            </a:r>
          </a:p>
        </p:txBody>
      </p:sp>
      <p:sp>
        <p:nvSpPr>
          <p:cNvPr id="8212" name="Text Box 17"/>
          <p:cNvSpPr txBox="1">
            <a:spLocks noChangeArrowheads="1"/>
          </p:cNvSpPr>
          <p:nvPr/>
        </p:nvSpPr>
        <p:spPr bwMode="auto">
          <a:xfrm>
            <a:off x="4509655" y="41148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50000"/>
              </a:spcBef>
              <a:buFontTx/>
              <a:buNone/>
            </a:pPr>
            <a:r>
              <a:rPr lang="en-GB" altLang="en-US" sz="2400"/>
              <a:t>one to many relationship (</a:t>
            </a:r>
            <a:r>
              <a:rPr lang="en-GB" altLang="en-US" sz="2400">
                <a:solidFill>
                  <a:srgbClr val="FF0000"/>
                </a:solidFill>
              </a:rPr>
              <a:t>1:M</a:t>
            </a:r>
            <a:r>
              <a:rPr lang="en-GB" altLang="en-US" sz="2400"/>
              <a:t>)</a:t>
            </a:r>
          </a:p>
        </p:txBody>
      </p:sp>
      <p:sp>
        <p:nvSpPr>
          <p:cNvPr id="8213" name="Text Box 18"/>
          <p:cNvSpPr txBox="1">
            <a:spLocks noChangeArrowheads="1"/>
          </p:cNvSpPr>
          <p:nvPr/>
        </p:nvSpPr>
        <p:spPr bwMode="auto">
          <a:xfrm>
            <a:off x="4509655" y="4986635"/>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20000"/>
              </a:spcBef>
              <a:spcAft>
                <a:spcPct val="0"/>
              </a:spcAft>
              <a:buChar char="•"/>
              <a:defRPr sz="3200">
                <a:solidFill>
                  <a:schemeClr val="tx1"/>
                </a:solidFill>
                <a:latin typeface="Times New Roman" pitchFamily="18" charset="0"/>
              </a:defRPr>
            </a:lvl6pPr>
            <a:lvl7pPr marL="2971800" indent="-228600" eaLnBrk="0" fontAlgn="base" hangingPunct="0">
              <a:spcBef>
                <a:spcPct val="20000"/>
              </a:spcBef>
              <a:spcAft>
                <a:spcPct val="0"/>
              </a:spcAft>
              <a:buChar char="•"/>
              <a:defRPr sz="3200">
                <a:solidFill>
                  <a:schemeClr val="tx1"/>
                </a:solidFill>
                <a:latin typeface="Times New Roman" pitchFamily="18" charset="0"/>
              </a:defRPr>
            </a:lvl7pPr>
            <a:lvl8pPr marL="3429000" indent="-228600" eaLnBrk="0" fontAlgn="base" hangingPunct="0">
              <a:spcBef>
                <a:spcPct val="20000"/>
              </a:spcBef>
              <a:spcAft>
                <a:spcPct val="0"/>
              </a:spcAft>
              <a:buChar char="•"/>
              <a:defRPr sz="3200">
                <a:solidFill>
                  <a:schemeClr val="tx1"/>
                </a:solidFill>
                <a:latin typeface="Times New Roman" pitchFamily="18" charset="0"/>
              </a:defRPr>
            </a:lvl8pPr>
            <a:lvl9pPr marL="3886200" indent="-228600" eaLnBrk="0" fontAlgn="base" hangingPunct="0">
              <a:spcBef>
                <a:spcPct val="20000"/>
              </a:spcBef>
              <a:spcAft>
                <a:spcPct val="0"/>
              </a:spcAft>
              <a:buChar char="•"/>
              <a:defRPr sz="3200">
                <a:solidFill>
                  <a:schemeClr val="tx1"/>
                </a:solidFill>
                <a:latin typeface="Times New Roman" pitchFamily="18" charset="0"/>
              </a:defRPr>
            </a:lvl9pPr>
          </a:lstStyle>
          <a:p>
            <a:pPr>
              <a:spcBef>
                <a:spcPct val="50000"/>
              </a:spcBef>
              <a:buFontTx/>
              <a:buNone/>
            </a:pPr>
            <a:r>
              <a:rPr lang="en-GB" altLang="en-US" sz="2400" dirty="0"/>
              <a:t>many to many relationship (</a:t>
            </a:r>
            <a:r>
              <a:rPr lang="en-GB" altLang="en-US" sz="2400" dirty="0">
                <a:solidFill>
                  <a:srgbClr val="FF0000"/>
                </a:solidFill>
              </a:rPr>
              <a:t>M:M</a:t>
            </a:r>
            <a:r>
              <a:rPr lang="en-GB" altLang="en-US" sz="2400" dirty="0"/>
              <a:t>)</a:t>
            </a:r>
          </a:p>
        </p:txBody>
      </p:sp>
      <p:sp>
        <p:nvSpPr>
          <p:cNvPr id="8214" name="Line 19"/>
          <p:cNvSpPr>
            <a:spLocks noChangeShapeType="1"/>
          </p:cNvSpPr>
          <p:nvPr/>
        </p:nvSpPr>
        <p:spPr bwMode="auto">
          <a:xfrm>
            <a:off x="3595255"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15" name="Line 20"/>
          <p:cNvSpPr>
            <a:spLocks noChangeShapeType="1"/>
          </p:cNvSpPr>
          <p:nvPr/>
        </p:nvSpPr>
        <p:spPr bwMode="auto">
          <a:xfrm>
            <a:off x="3671455" y="3657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16" name="Line 21"/>
          <p:cNvSpPr>
            <a:spLocks noChangeShapeType="1"/>
          </p:cNvSpPr>
          <p:nvPr/>
        </p:nvSpPr>
        <p:spPr bwMode="auto">
          <a:xfrm>
            <a:off x="3595255" y="4343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17" name="Line 22"/>
          <p:cNvSpPr>
            <a:spLocks noChangeShapeType="1"/>
          </p:cNvSpPr>
          <p:nvPr/>
        </p:nvSpPr>
        <p:spPr bwMode="auto">
          <a:xfrm>
            <a:off x="3595255" y="5257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1801836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65B1301020884CAF4D9445D4087919" ma:contentTypeVersion="7" ma:contentTypeDescription="Create a new document." ma:contentTypeScope="" ma:versionID="658c9b3f08974c91b006cbfcccd57936">
  <xsd:schema xmlns:xsd="http://www.w3.org/2001/XMLSchema" xmlns:xs="http://www.w3.org/2001/XMLSchema" xmlns:p="http://schemas.microsoft.com/office/2006/metadata/properties" xmlns:ns2="8a2f200b-a725-4411-af8d-1e81a0afebb6" targetNamespace="http://schemas.microsoft.com/office/2006/metadata/properties" ma:root="true" ma:fieldsID="8bf5891bb650a8cda14c9312850e10d9" ns2:_="">
    <xsd:import namespace="8a2f200b-a725-4411-af8d-1e81a0afebb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2f200b-a725-4411-af8d-1e81a0afeb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163C7-8409-48C5-81E7-237CA571FE3A}">
  <ds:schemaRefs>
    <ds:schemaRef ds:uri="http://schemas.microsoft.com/sharepoint/v3/contenttype/forms"/>
  </ds:schemaRefs>
</ds:datastoreItem>
</file>

<file path=customXml/itemProps2.xml><?xml version="1.0" encoding="utf-8"?>
<ds:datastoreItem xmlns:ds="http://schemas.openxmlformats.org/officeDocument/2006/customXml" ds:itemID="{918801AA-B274-47E4-B575-276F3A459B4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a2f200b-a725-4411-af8d-1e81a0afebb6"/>
    <ds:schemaRef ds:uri="http://www.w3.org/XML/1998/namespace"/>
    <ds:schemaRef ds:uri="http://purl.org/dc/dcmitype/"/>
  </ds:schemaRefs>
</ds:datastoreItem>
</file>

<file path=customXml/itemProps3.xml><?xml version="1.0" encoding="utf-8"?>
<ds:datastoreItem xmlns:ds="http://schemas.openxmlformats.org/officeDocument/2006/customXml" ds:itemID="{20543408-0EE0-4154-8E48-DDBB1CEAB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2f200b-a725-4411-af8d-1e81a0afe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1588</TotalTime>
  <Words>1468</Words>
  <Application>Microsoft Office PowerPoint</Application>
  <PresentationFormat>On-screen Show (4:3)</PresentationFormat>
  <Paragraphs>322</Paragraphs>
  <Slides>44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Adobe Heiti Std R</vt:lpstr>
      <vt:lpstr>Arial</vt:lpstr>
      <vt:lpstr>Calibri</vt:lpstr>
      <vt:lpstr>Calibri Light</vt:lpstr>
      <vt:lpstr>Consolas</vt:lpstr>
      <vt:lpstr>Times New Roman</vt:lpstr>
      <vt:lpstr>Tms Rmn</vt:lpstr>
      <vt:lpstr>Office Theme</vt:lpstr>
      <vt:lpstr>PowerPoint Presentation</vt:lpstr>
      <vt:lpstr>Lesson aim </vt:lpstr>
      <vt:lpstr>By the end of this session you will be able to   - Design Entity Relationship Diagrams  (ERD) for CW2  - Resolve M:M relationship   - Understand primary and foreign keys   - Draw Conceptual, Logical and Physical diagrams for your project  </vt:lpstr>
      <vt:lpstr>Designing Relational Database</vt:lpstr>
      <vt:lpstr>Designing Relational Database</vt:lpstr>
      <vt:lpstr>Designing Relational Database</vt:lpstr>
      <vt:lpstr>Designing Relational Database</vt:lpstr>
      <vt:lpstr>Designing Relational Database</vt:lpstr>
      <vt:lpstr>Entity Relationship Diagram (ERD)</vt:lpstr>
      <vt:lpstr>Examples of 1:1 Relationships</vt:lpstr>
      <vt:lpstr>Cardinality</vt:lpstr>
      <vt:lpstr>Summary </vt:lpstr>
      <vt:lpstr>M:M Relationships</vt:lpstr>
      <vt:lpstr>PowerPoint Presentation</vt:lpstr>
      <vt:lpstr>Removing M:M Relationships</vt:lpstr>
      <vt:lpstr>Primary key</vt:lpstr>
      <vt:lpstr>Primary key</vt:lpstr>
      <vt:lpstr>Primary key</vt:lpstr>
      <vt:lpstr>Foreign key</vt:lpstr>
      <vt:lpstr>Example</vt:lpstr>
      <vt:lpstr>Example - Entities</vt:lpstr>
      <vt:lpstr>Example - Entities</vt:lpstr>
      <vt:lpstr>Example - Entities</vt:lpstr>
      <vt:lpstr>Example - Relationships</vt:lpstr>
      <vt:lpstr>Example - Relationships</vt:lpstr>
      <vt:lpstr>Example - Relationships</vt:lpstr>
      <vt:lpstr>Example – Entity Relationship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Activity (15 Minutes)</vt:lpstr>
      <vt:lpstr>PowerPoint Presentation</vt:lpstr>
      <vt:lpstr>ERD - Conceptual Model</vt:lpstr>
      <vt:lpstr>ERD - Logical Model</vt:lpstr>
      <vt:lpstr>ERD - Logical Model</vt:lpstr>
      <vt:lpstr>ERD - Physical Model</vt:lpstr>
      <vt:lpstr>ERD - Physical Model</vt:lpstr>
      <vt:lpstr>ERD - Summary </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Flood</dc:creator>
  <cp:lastModifiedBy>Dima Bsata</cp:lastModifiedBy>
  <cp:revision>38</cp:revision>
  <dcterms:created xsi:type="dcterms:W3CDTF">2017-02-24T16:43:39Z</dcterms:created>
  <dcterms:modified xsi:type="dcterms:W3CDTF">2024-01-24T20:06:55Z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0x0101008B65B1301020884CAF4D9445D4087919</vt:lpwstr>
  </property>
</Properties>
</file>