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4" r:id="rId3"/>
    <p:sldId id="261" r:id="rId4"/>
    <p:sldId id="285" r:id="rId5"/>
    <p:sldId id="446" r:id="rId6"/>
    <p:sldId id="371" r:id="rId7"/>
    <p:sldId id="428" r:id="rId8"/>
    <p:sldId id="429" r:id="rId9"/>
    <p:sldId id="432" r:id="rId10"/>
    <p:sldId id="443" r:id="rId11"/>
    <p:sldId id="444" r:id="rId12"/>
    <p:sldId id="445" r:id="rId13"/>
    <p:sldId id="433" r:id="rId14"/>
    <p:sldId id="438" r:id="rId15"/>
    <p:sldId id="439" r:id="rId16"/>
    <p:sldId id="434" r:id="rId17"/>
    <p:sldId id="406" r:id="rId18"/>
    <p:sldId id="435" r:id="rId19"/>
    <p:sldId id="437" r:id="rId20"/>
    <p:sldId id="436" r:id="rId21"/>
    <p:sldId id="440" r:id="rId22"/>
    <p:sldId id="441" r:id="rId23"/>
    <p:sldId id="442" r:id="rId24"/>
    <p:sldId id="431" r:id="rId25"/>
    <p:sldId id="387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>
      <p:cViewPr varScale="1">
        <p:scale>
          <a:sx n="73" d="100"/>
          <a:sy n="73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70AB-50BD-4969-A92D-2FD96F0FF5F4}" type="datetimeFigureOut">
              <a:rPr lang="pt-BR" smtClean="0"/>
              <a:pPr/>
              <a:t>26/03/2020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575C2-50AD-4057-936B-F60A08DFABA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84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3/26/2020</a:t>
            </a:fld>
            <a:endParaRPr lang="en-US" sz="1600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26/03/2020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56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3/26/2020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burch.com/logisim/pt/index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sjxPyAmaj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Grandezas Elétricas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Circuitos Elétricos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10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6297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Conversão de Unidades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Padrões elétricos e convenções:</a:t>
            </a:r>
          </a:p>
          <a:p>
            <a:pPr algn="just"/>
            <a:r>
              <a:rPr lang="pt-BR" sz="2400" dirty="0"/>
              <a:t>1. Unidades;</a:t>
            </a:r>
          </a:p>
          <a:p>
            <a:pPr algn="just"/>
            <a:r>
              <a:rPr lang="pt-BR" sz="2400" dirty="0"/>
              <a:t>2. Prefixos métricos;</a:t>
            </a:r>
          </a:p>
          <a:p>
            <a:pPr algn="just"/>
            <a:r>
              <a:rPr lang="pt-BR" sz="2400" dirty="0"/>
              <a:t>3. Potências de 10</a:t>
            </a:r>
            <a:r>
              <a:rPr lang="pt-BR" sz="2400" dirty="0" smtClean="0"/>
              <a:t>: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204132"/>
            <a:ext cx="5072112" cy="39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4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6297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Conversão de Unidades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Notação científica:</a:t>
            </a:r>
          </a:p>
          <a:p>
            <a:pPr algn="just"/>
            <a:r>
              <a:rPr lang="pt-BR" sz="2400" dirty="0"/>
              <a:t>• O coeficiente da potência de 10 é sempre expresso com</a:t>
            </a:r>
          </a:p>
          <a:p>
            <a:pPr algn="just"/>
            <a:r>
              <a:rPr lang="pt-BR" sz="2400" dirty="0"/>
              <a:t>uma casa decimal seguido da potência de 10 adequada.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4984"/>
            <a:ext cx="5255344" cy="2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3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12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6297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Conversão de Unidades</a:t>
            </a:r>
          </a:p>
          <a:p>
            <a:pPr algn="just"/>
            <a:r>
              <a:rPr lang="pt-BR" sz="2400" dirty="0" smtClean="0"/>
              <a:t>Potência de dez: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16832"/>
            <a:ext cx="5832648" cy="43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8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13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0142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Conversão de Unidades</a:t>
            </a:r>
          </a:p>
          <a:p>
            <a:pPr algn="just"/>
            <a:r>
              <a:rPr lang="pt-BR" sz="2200" dirty="0" smtClean="0"/>
              <a:t>Atualmente o metro é definido tendo como referência a velocidade da luz no vácuo que é  299.792.458 m/s</a:t>
            </a:r>
          </a:p>
          <a:p>
            <a:pPr algn="just"/>
            <a:r>
              <a:rPr lang="pt-BR" sz="2200" dirty="0" smtClean="0"/>
              <a:t>O quilograma é definido como uma massa igual a 1.000 vezes a massa de um centímetro cúbico de agua pura a 4</a:t>
            </a:r>
            <a:r>
              <a:rPr lang="pt-BR" sz="2200" baseline="30000" dirty="0" smtClean="0"/>
              <a:t>o</a:t>
            </a:r>
            <a:r>
              <a:rPr lang="pt-BR" sz="2200" dirty="0" smtClean="0"/>
              <a:t>c</a:t>
            </a:r>
          </a:p>
          <a:p>
            <a:pPr algn="just"/>
            <a:r>
              <a:rPr lang="pt-BR" sz="2200" dirty="0" smtClean="0"/>
              <a:t>Uma polegada equivale a 2,54 cm</a:t>
            </a:r>
          </a:p>
          <a:p>
            <a:pPr algn="just"/>
            <a:r>
              <a:rPr lang="pt-BR" sz="2200" dirty="0" smtClean="0"/>
              <a:t>Um metro equivale a 39,37 polegada</a:t>
            </a:r>
          </a:p>
          <a:p>
            <a:pPr algn="just"/>
            <a:r>
              <a:rPr lang="pt-BR" sz="2200" dirty="0" smtClean="0"/>
              <a:t>Um Newton equivale a 100.000 </a:t>
            </a:r>
            <a:r>
              <a:rPr lang="pt-BR" sz="2200" dirty="0" smtClean="0"/>
              <a:t>Dina</a:t>
            </a:r>
          </a:p>
          <a:p>
            <a:pPr algn="just"/>
            <a:r>
              <a:rPr lang="pt-BR" sz="2200" dirty="0"/>
              <a:t>Um Coulomb </a:t>
            </a:r>
            <a:r>
              <a:rPr lang="pt-BR" sz="2200" dirty="0" smtClean="0"/>
              <a:t>equivale a 6.24 </a:t>
            </a:r>
            <a:r>
              <a:rPr lang="pt-BR" sz="2200" dirty="0"/>
              <a:t>x10¹⁸ </a:t>
            </a:r>
            <a:r>
              <a:rPr lang="pt-BR" sz="2200" dirty="0" smtClean="0"/>
              <a:t>ou </a:t>
            </a:r>
            <a:r>
              <a:rPr lang="pt-BR" sz="2200" dirty="0"/>
              <a:t>6.24 </a:t>
            </a:r>
            <a:r>
              <a:rPr lang="pt-BR" sz="2200" dirty="0" err="1"/>
              <a:t>quintilião</a:t>
            </a:r>
            <a:r>
              <a:rPr lang="pt-BR" sz="2200" dirty="0"/>
              <a:t>. São 6,2 milhões de milhões de elétrons.</a:t>
            </a:r>
            <a:endParaRPr lang="pt-BR" sz="2200" dirty="0" smtClean="0"/>
          </a:p>
          <a:p>
            <a:pPr algn="just"/>
            <a:r>
              <a:rPr lang="pt-BR" sz="2200" dirty="0" smtClean="0"/>
              <a:t>Conversão de </a:t>
            </a:r>
            <a:r>
              <a:rPr lang="pt-BR" sz="2200" dirty="0" smtClean="0"/>
              <a:t>temperaturas Fahrenheit </a:t>
            </a:r>
            <a:r>
              <a:rPr lang="pt-BR" sz="2200" dirty="0" smtClean="0"/>
              <a:t>(</a:t>
            </a:r>
            <a:r>
              <a:rPr lang="pt-BR" sz="2200" baseline="30000" dirty="0" smtClean="0"/>
              <a:t>o</a:t>
            </a:r>
            <a:r>
              <a:rPr lang="pt-BR" sz="2200" dirty="0" smtClean="0"/>
              <a:t>F) para Celsius (</a:t>
            </a:r>
            <a:r>
              <a:rPr lang="pt-BR" sz="2200" baseline="30000" dirty="0" smtClean="0"/>
              <a:t>o</a:t>
            </a:r>
            <a:r>
              <a:rPr lang="pt-BR" sz="2200" dirty="0" smtClean="0"/>
              <a:t>C), utiliza-se a seguinte formula: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 smtClean="0"/>
              <a:t>Ou </a:t>
            </a:r>
            <a:r>
              <a:rPr lang="pt-BR" sz="2200" dirty="0" smtClean="0"/>
              <a:t>ainda podemos utilizar a seguinte tabela de conversão</a:t>
            </a:r>
            <a:r>
              <a:rPr lang="pt-BR" sz="2200" dirty="0" smtClean="0"/>
              <a:t>:</a:t>
            </a:r>
            <a:endParaRPr lang="pt-BR" sz="2200" dirty="0" smtClean="0"/>
          </a:p>
          <a:p>
            <a:pPr algn="just"/>
            <a:endParaRPr lang="pt-BR" sz="22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4855002"/>
            <a:ext cx="3214662" cy="570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5839302"/>
            <a:ext cx="5184576" cy="6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66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14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489364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Múltiplos e Submúltiplos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As </a:t>
            </a:r>
            <a:r>
              <a:rPr lang="pt-BR" sz="2400" dirty="0"/>
              <a:t>unidades de medida das grandezas elétricas são valores grandes </a:t>
            </a:r>
            <a:r>
              <a:rPr lang="pt-BR" sz="2400" dirty="0" smtClean="0"/>
              <a:t>ou pequenos </a:t>
            </a:r>
            <a:r>
              <a:rPr lang="pt-BR" sz="2400" dirty="0"/>
              <a:t>demais de forma que se torna necessário a utilização de dos múltiplos ou </a:t>
            </a:r>
            <a:r>
              <a:rPr lang="pt-BR" sz="2400" dirty="0" smtClean="0"/>
              <a:t>de submúltiplos </a:t>
            </a:r>
            <a:r>
              <a:rPr lang="pt-BR" sz="2400" dirty="0"/>
              <a:t>da unidade de medida. </a:t>
            </a:r>
            <a:endParaRPr lang="pt-BR" sz="2400" dirty="0" smtClean="0"/>
          </a:p>
          <a:p>
            <a:pPr algn="just"/>
            <a:r>
              <a:rPr lang="pt-BR" sz="2400" dirty="0" smtClean="0"/>
              <a:t>Os </a:t>
            </a:r>
            <a:r>
              <a:rPr lang="pt-BR" sz="2400" dirty="0"/>
              <a:t>principais múltiplos e submúltiplos que iremos </a:t>
            </a:r>
            <a:r>
              <a:rPr lang="pt-BR" sz="2400" dirty="0" smtClean="0"/>
              <a:t>utilizar são </a:t>
            </a:r>
            <a:r>
              <a:rPr lang="pt-BR" sz="2400" dirty="0"/>
              <a:t>identificados a seguir</a:t>
            </a:r>
            <a:r>
              <a:rPr lang="pt-BR" sz="2400" dirty="0" smtClean="0"/>
              <a:t>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μ - micro. </a:t>
            </a:r>
            <a:r>
              <a:rPr lang="pt-BR" sz="2400" dirty="0" smtClean="0"/>
              <a:t>	Ex</a:t>
            </a:r>
            <a:r>
              <a:rPr lang="pt-BR" sz="2400" dirty="0"/>
              <a:t>.: 1μV = </a:t>
            </a:r>
            <a:r>
              <a:rPr lang="pt-BR" sz="2400" dirty="0" smtClean="0"/>
              <a:t>0,000001V  = 0,000001 Volt</a:t>
            </a:r>
            <a:endParaRPr lang="pt-BR" sz="2400" dirty="0"/>
          </a:p>
          <a:p>
            <a:pPr algn="just"/>
            <a:r>
              <a:rPr lang="pt-BR" sz="2400" dirty="0"/>
              <a:t>m – mili. </a:t>
            </a:r>
            <a:r>
              <a:rPr lang="pt-BR" sz="2400" dirty="0" smtClean="0"/>
              <a:t>	Ex</a:t>
            </a:r>
            <a:r>
              <a:rPr lang="pt-BR" sz="2400" dirty="0"/>
              <a:t>: 1mA = </a:t>
            </a:r>
            <a:r>
              <a:rPr lang="pt-BR" sz="2400" dirty="0" smtClean="0"/>
              <a:t>0,001A  = 0,001 amperes</a:t>
            </a:r>
            <a:endParaRPr lang="pt-BR" sz="2400" dirty="0"/>
          </a:p>
          <a:p>
            <a:pPr algn="just"/>
            <a:r>
              <a:rPr lang="pt-BR" sz="2400" dirty="0"/>
              <a:t>K – quilo. </a:t>
            </a:r>
            <a:r>
              <a:rPr lang="pt-BR" sz="2400" dirty="0" smtClean="0"/>
              <a:t>	Ex</a:t>
            </a:r>
            <a:r>
              <a:rPr lang="pt-BR" sz="2400" dirty="0"/>
              <a:t>.: 1KΩ = </a:t>
            </a:r>
            <a:r>
              <a:rPr lang="pt-BR" sz="2400" dirty="0" smtClean="0"/>
              <a:t>1000Ω = 1000 ohms</a:t>
            </a:r>
            <a:endParaRPr lang="pt-BR" sz="2400" dirty="0"/>
          </a:p>
          <a:p>
            <a:pPr algn="just"/>
            <a:r>
              <a:rPr lang="pt-BR" sz="2400" dirty="0"/>
              <a:t>M – mega. </a:t>
            </a:r>
            <a:r>
              <a:rPr lang="pt-BR" sz="2400" dirty="0" smtClean="0"/>
              <a:t>	Ex</a:t>
            </a:r>
            <a:r>
              <a:rPr lang="pt-BR" sz="2400" dirty="0"/>
              <a:t>.: 1MV = </a:t>
            </a:r>
            <a:r>
              <a:rPr lang="pt-BR" sz="2400" dirty="0" smtClean="0"/>
              <a:t>1.000.000V  = 1.000.000 Volts</a:t>
            </a:r>
            <a:endParaRPr lang="pt-BR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3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15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0142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Múltiplos e os Submúltiplos</a:t>
            </a:r>
          </a:p>
          <a:p>
            <a:pPr algn="just"/>
            <a:r>
              <a:rPr lang="pt-BR" sz="2200" dirty="0" smtClean="0"/>
              <a:t>A </a:t>
            </a:r>
            <a:r>
              <a:rPr lang="pt-BR" sz="2200" dirty="0"/>
              <a:t>conversão entre as unidades de medida pode ser feita através de regra de </a:t>
            </a:r>
            <a:r>
              <a:rPr lang="pt-BR" sz="2200" dirty="0" smtClean="0"/>
              <a:t>três simples</a:t>
            </a:r>
            <a:r>
              <a:rPr lang="pt-BR" sz="2200" dirty="0"/>
              <a:t>, ou através da regra prática ilustrada a seguir:</a:t>
            </a:r>
          </a:p>
          <a:p>
            <a:pPr algn="just"/>
            <a:endParaRPr lang="pt-BR" sz="2200" dirty="0" smtClean="0"/>
          </a:p>
          <a:p>
            <a:pPr algn="just"/>
            <a:endParaRPr lang="pt-BR" sz="2200" dirty="0"/>
          </a:p>
          <a:p>
            <a:pPr algn="just"/>
            <a:r>
              <a:rPr lang="pt-BR" sz="2200" dirty="0" smtClean="0"/>
              <a:t>Na </a:t>
            </a:r>
            <a:r>
              <a:rPr lang="pt-BR" sz="2200" dirty="0"/>
              <a:t>regra acima a cada mudança de unidade multiplicamos ou dividimos por </a:t>
            </a:r>
            <a:r>
              <a:rPr lang="pt-BR" sz="2200" dirty="0" smtClean="0"/>
              <a:t>mil conforme </a:t>
            </a:r>
            <a:r>
              <a:rPr lang="pt-BR" sz="2200" dirty="0"/>
              <a:t>a transformação que estamos utilizando. Ex.: para transformamos 5.600mV para </a:t>
            </a:r>
            <a:r>
              <a:rPr lang="pt-BR" sz="2200" dirty="0" smtClean="0"/>
              <a:t>KV devemos </a:t>
            </a:r>
            <a:r>
              <a:rPr lang="pt-BR" sz="2200" dirty="0"/>
              <a:t>dividir 5.600 por mil e teremos 5,6V, dividimos novamente por mil e temos </a:t>
            </a:r>
            <a:r>
              <a:rPr lang="pt-BR" sz="2200" dirty="0" smtClean="0"/>
              <a:t>então 0,056.</a:t>
            </a:r>
          </a:p>
          <a:p>
            <a:pPr algn="just"/>
            <a:r>
              <a:rPr lang="pt-BR" sz="2200" dirty="0" smtClean="0"/>
              <a:t>Obs</a:t>
            </a:r>
            <a:r>
              <a:rPr lang="pt-BR" sz="2200" dirty="0"/>
              <a:t>.: Existem ainda outros múltiplos e submúltiplos que </a:t>
            </a:r>
            <a:r>
              <a:rPr lang="pt-BR" sz="2200" dirty="0" smtClean="0"/>
              <a:t>podemos mencionar abaixo:</a:t>
            </a:r>
            <a:endParaRPr lang="pt-BR" sz="2200" dirty="0"/>
          </a:p>
          <a:p>
            <a:pPr algn="just"/>
            <a:r>
              <a:rPr lang="pt-BR" sz="2200" dirty="0"/>
              <a:t>Nano (n). </a:t>
            </a:r>
            <a:r>
              <a:rPr lang="pt-BR" sz="2200" dirty="0" smtClean="0"/>
              <a:t>	Ex</a:t>
            </a:r>
            <a:r>
              <a:rPr lang="pt-BR" sz="2200" dirty="0"/>
              <a:t>.: 1nA = 0,000.000.001A</a:t>
            </a:r>
          </a:p>
          <a:p>
            <a:pPr algn="just"/>
            <a:r>
              <a:rPr lang="pt-BR" sz="2200" dirty="0"/>
              <a:t>Pico (p). </a:t>
            </a:r>
            <a:r>
              <a:rPr lang="pt-BR" sz="2200" dirty="0" smtClean="0"/>
              <a:t>	Ex</a:t>
            </a:r>
            <a:r>
              <a:rPr lang="pt-BR" sz="2200" dirty="0"/>
              <a:t>.: 1pV = 0,000.000.000.001V</a:t>
            </a:r>
          </a:p>
          <a:p>
            <a:pPr algn="just"/>
            <a:r>
              <a:rPr lang="pt-BR" sz="2200" dirty="0"/>
              <a:t>Giga (G). </a:t>
            </a:r>
            <a:r>
              <a:rPr lang="pt-BR" sz="2200" dirty="0" smtClean="0"/>
              <a:t>	Ex.: </a:t>
            </a:r>
            <a:r>
              <a:rPr lang="pt-BR" sz="2200" dirty="0"/>
              <a:t>1GΩ = 1.000.000.000Ω</a:t>
            </a:r>
          </a:p>
          <a:p>
            <a:pPr algn="just"/>
            <a:r>
              <a:rPr lang="pt-BR" sz="2200" dirty="0"/>
              <a:t>Tera (T). </a:t>
            </a:r>
            <a:r>
              <a:rPr lang="pt-BR" sz="2200" dirty="0" smtClean="0"/>
              <a:t>	Ex.: </a:t>
            </a:r>
            <a:r>
              <a:rPr lang="pt-BR" sz="2200" dirty="0"/>
              <a:t>1TΩ = </a:t>
            </a:r>
            <a:r>
              <a:rPr lang="pt-BR" sz="2200" dirty="0" smtClean="0"/>
              <a:t>1.000.000.000.000Ω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17" y="2132856"/>
            <a:ext cx="5981700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16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9375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Conceito: Carga Elétrica</a:t>
            </a:r>
          </a:p>
          <a:p>
            <a:pPr algn="just"/>
            <a:r>
              <a:rPr lang="pt-BR" sz="2000" dirty="0" smtClean="0"/>
              <a:t>Sabemos </a:t>
            </a:r>
            <a:r>
              <a:rPr lang="pt-BR" sz="2000" dirty="0"/>
              <a:t>que a matéria é constituída por átomos e estes por sua vez são constituídos por elétrons, prótons, nêutrons e outros. Qualquer corpo em seu estado normal possui um número igual de elétrons e prótons (corpo neutro). </a:t>
            </a:r>
            <a:endParaRPr lang="pt-BR" sz="2000" dirty="0" smtClean="0"/>
          </a:p>
          <a:p>
            <a:pPr algn="just"/>
            <a:r>
              <a:rPr lang="pt-BR" sz="2000" dirty="0" smtClean="0"/>
              <a:t>Os </a:t>
            </a:r>
            <a:r>
              <a:rPr lang="pt-BR" sz="2000" dirty="0"/>
              <a:t>elétrons e os prótons são cargas elétricas e pelo principio das cargas sabe-se que cargas iguais se repelem e cargas diferentes se atraem.</a:t>
            </a:r>
          </a:p>
          <a:p>
            <a:pPr algn="just"/>
            <a:r>
              <a:rPr lang="pt-BR" sz="2000" dirty="0"/>
              <a:t>Podemos através de determinados processos (indução ou atrito por exemplo) retirar ou adicionar elétrons de um corpo fazendo com que este corpo fique com um número diferente de elétrons e prótons.</a:t>
            </a:r>
          </a:p>
          <a:p>
            <a:pPr algn="just"/>
            <a:r>
              <a:rPr lang="pt-BR" sz="2000" dirty="0"/>
              <a:t>Portanto podemos afirmar que o corpo A está carregado eletricamente com carga positiva ou seja ele possui potencial positivo, e que o corpo B está eletricamente com carga negativa ou seja ele possui potencial negativo e o corpo C está neutro ou seja ele não possui potencial</a:t>
            </a:r>
            <a:r>
              <a:rPr lang="pt-BR" sz="2000" dirty="0" smtClean="0"/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20" y="5349276"/>
            <a:ext cx="4464496" cy="993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0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17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8609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/>
              <a:t>Conceito</a:t>
            </a:r>
            <a:r>
              <a:rPr lang="pt-BR" sz="2400" dirty="0" smtClean="0"/>
              <a:t>: Carga Elétrica</a:t>
            </a:r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Na eletricidade básica existem três grandezas fundamentais que são a </a:t>
            </a:r>
            <a:r>
              <a:rPr lang="pt-BR" sz="2400" dirty="0" smtClean="0"/>
              <a:t>resistência elétrica, a tensão </a:t>
            </a:r>
            <a:r>
              <a:rPr lang="pt-BR" sz="2400" dirty="0"/>
              <a:t>elétrica, a corrente </a:t>
            </a:r>
            <a:r>
              <a:rPr lang="pt-BR" sz="2400" dirty="0" smtClean="0"/>
              <a:t>elétrica. 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estuda-las utilizaremos o </a:t>
            </a:r>
            <a:r>
              <a:rPr lang="pt-BR" sz="2400" dirty="0" smtClean="0"/>
              <a:t>seguinte conceito:</a:t>
            </a:r>
            <a:endParaRPr lang="pt-BR" sz="2400" dirty="0"/>
          </a:p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RESISTÊNCIA ELÉTRICA (R</a:t>
            </a:r>
            <a:r>
              <a:rPr lang="en-GB" sz="2000" dirty="0" smtClean="0"/>
              <a:t>): </a:t>
            </a:r>
            <a:r>
              <a:rPr lang="pt-BR" sz="2000" dirty="0" smtClean="0"/>
              <a:t>É </a:t>
            </a:r>
            <a:r>
              <a:rPr lang="pt-BR" sz="2000" dirty="0"/>
              <a:t>a oposição (dificuldade) que os materiais oferecem </a:t>
            </a:r>
            <a:r>
              <a:rPr lang="pt-BR" sz="2000" dirty="0" smtClean="0"/>
              <a:t>à passagem </a:t>
            </a:r>
            <a:r>
              <a:rPr lang="pt-BR" sz="2000" dirty="0"/>
              <a:t>da corrente elétrica. </a:t>
            </a:r>
            <a:endParaRPr lang="pt-BR" sz="2000" dirty="0" smtClean="0"/>
          </a:p>
          <a:p>
            <a:pPr algn="just"/>
            <a:r>
              <a:rPr lang="pt-BR" sz="2000" dirty="0" smtClean="0"/>
              <a:t>     Unidade</a:t>
            </a:r>
            <a:r>
              <a:rPr lang="pt-BR" sz="2000" dirty="0"/>
              <a:t>: Ohm (Ω).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TENSÃO ELÉTRICA (E</a:t>
            </a:r>
            <a:r>
              <a:rPr lang="en-GB" sz="2000" dirty="0" smtClean="0"/>
              <a:t>): </a:t>
            </a:r>
            <a:r>
              <a:rPr lang="pt-BR" sz="2000" dirty="0"/>
              <a:t>É a diferença de potencial entre dois pontos. Unidade: Volt (V</a:t>
            </a:r>
            <a:r>
              <a:rPr lang="pt-BR" sz="2000" dirty="0" smtClean="0"/>
              <a:t>).</a:t>
            </a: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CORRENTE ELÉTRICA (</a:t>
            </a:r>
            <a:r>
              <a:rPr lang="en-GB" sz="2000" dirty="0" smtClean="0"/>
              <a:t>I): </a:t>
            </a:r>
            <a:r>
              <a:rPr lang="pt-BR" sz="2000" dirty="0" smtClean="0"/>
              <a:t>É </a:t>
            </a:r>
            <a:r>
              <a:rPr lang="pt-BR" sz="2000" dirty="0"/>
              <a:t>o movimento ordenado dos elétrons. Unidade: Ampere (A</a:t>
            </a:r>
            <a:r>
              <a:rPr lang="pt-BR" sz="2000" dirty="0" smtClean="0"/>
              <a:t>).</a:t>
            </a:r>
            <a:endParaRPr lang="pt-BR" sz="20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8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18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553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Resistência Elétrica (</a:t>
            </a:r>
            <a:r>
              <a:rPr lang="pt-BR" sz="2000" dirty="0"/>
              <a:t>R):    Resistência elétrica é a oposição dos materiais à passagem da </a:t>
            </a:r>
            <a:r>
              <a:rPr lang="pt-BR" sz="2000" dirty="0" smtClean="0"/>
              <a:t>corrente elétrica</a:t>
            </a:r>
            <a:r>
              <a:rPr lang="pt-BR" sz="2000" dirty="0"/>
              <a:t>, ou mais precisamente, ao movimento de cargas elétricas. </a:t>
            </a:r>
            <a:r>
              <a:rPr lang="pt-BR" sz="2000" dirty="0" smtClean="0"/>
              <a:t>O elemento </a:t>
            </a:r>
            <a:r>
              <a:rPr lang="pt-BR" sz="2000" dirty="0"/>
              <a:t>ideal usado como modelo para este comportamento é o resistor</a:t>
            </a:r>
            <a:r>
              <a:rPr lang="pt-BR" sz="2000" dirty="0" smtClean="0"/>
              <a:t>. </a:t>
            </a:r>
          </a:p>
          <a:p>
            <a:pPr algn="just"/>
            <a:r>
              <a:rPr lang="pt-BR" sz="2000" dirty="0" smtClean="0"/>
              <a:t>Analisando a figura abaixo, </a:t>
            </a:r>
            <a:r>
              <a:rPr lang="pt-BR" sz="2000" dirty="0"/>
              <a:t>sabemos que podemos usar condutores </a:t>
            </a:r>
            <a:r>
              <a:rPr lang="pt-BR" sz="2000" dirty="0" smtClean="0"/>
              <a:t>diferentes para </a:t>
            </a:r>
            <a:r>
              <a:rPr lang="pt-BR" sz="2000" dirty="0"/>
              <a:t>interligar A com B. </a:t>
            </a:r>
            <a:endParaRPr lang="pt-BR" sz="2000" dirty="0" smtClean="0"/>
          </a:p>
          <a:p>
            <a:pPr lvl="8" algn="just"/>
            <a:r>
              <a:rPr lang="pt-BR" sz="2000" dirty="0" smtClean="0"/>
              <a:t>Observa-se </a:t>
            </a:r>
            <a:r>
              <a:rPr lang="pt-BR" sz="2000" dirty="0"/>
              <a:t>que determinados materiais usados como </a:t>
            </a:r>
            <a:r>
              <a:rPr lang="pt-BR" sz="2000" dirty="0" smtClean="0"/>
              <a:t>condutores oferecem </a:t>
            </a:r>
            <a:r>
              <a:rPr lang="pt-BR" sz="2000" dirty="0"/>
              <a:t>mais ou menos dificuldade para a passagem dos elétrons. </a:t>
            </a:r>
            <a:endParaRPr lang="pt-BR" sz="2000" dirty="0" smtClean="0"/>
          </a:p>
          <a:p>
            <a:pPr lvl="8" algn="just"/>
            <a:r>
              <a:rPr lang="pt-BR" sz="2000" dirty="0" smtClean="0"/>
              <a:t>A </a:t>
            </a:r>
            <a:r>
              <a:rPr lang="pt-BR" sz="2000" dirty="0"/>
              <a:t>essa dificuldade que </a:t>
            </a:r>
            <a:r>
              <a:rPr lang="pt-BR" sz="2000" dirty="0" smtClean="0"/>
              <a:t>os materiais </a:t>
            </a:r>
            <a:r>
              <a:rPr lang="pt-BR" sz="2000" dirty="0"/>
              <a:t>oferecem à passagem da </a:t>
            </a:r>
            <a:r>
              <a:rPr lang="pt-BR" sz="2000" dirty="0" smtClean="0"/>
              <a:t>corrente, representa-se </a:t>
            </a:r>
            <a:r>
              <a:rPr lang="pt-BR" sz="2000" dirty="0"/>
              <a:t>a resistência pela letra </a:t>
            </a:r>
            <a:r>
              <a:rPr lang="pt-BR" sz="2000" dirty="0" smtClean="0"/>
              <a:t>R, e a unidade </a:t>
            </a:r>
            <a:r>
              <a:rPr lang="pt-BR" sz="2000" dirty="0"/>
              <a:t>de medida de resistência é o Ohm (Ω</a:t>
            </a:r>
            <a:r>
              <a:rPr lang="pt-BR" sz="2000" dirty="0" smtClean="0"/>
              <a:t>)</a:t>
            </a:r>
          </a:p>
          <a:p>
            <a:pPr lvl="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17" y="3068960"/>
            <a:ext cx="3384376" cy="17402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4878703"/>
            <a:ext cx="3269609" cy="1200150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11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19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01675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Tensão Elétrica (E</a:t>
            </a:r>
            <a:r>
              <a:rPr lang="pt-BR" sz="2000" dirty="0"/>
              <a:t>):  A tensão elétrica está relacionada com a energia necessária para </a:t>
            </a:r>
            <a:r>
              <a:rPr lang="pt-BR" sz="2000" dirty="0" smtClean="0"/>
              <a:t>o deslocamento </a:t>
            </a:r>
            <a:r>
              <a:rPr lang="pt-BR" sz="2000" dirty="0"/>
              <a:t>de cargas elétricas. </a:t>
            </a:r>
            <a:r>
              <a:rPr lang="pt-BR" sz="2000" dirty="0" smtClean="0"/>
              <a:t> É </a:t>
            </a:r>
            <a:r>
              <a:rPr lang="pt-BR" sz="2000" dirty="0"/>
              <a:t>representada pelas letras V, v ou v(t).</a:t>
            </a:r>
            <a:endParaRPr lang="pt-BR" sz="2000" dirty="0" smtClean="0"/>
          </a:p>
          <a:p>
            <a:pPr algn="just"/>
            <a:r>
              <a:rPr lang="pt-BR" sz="2000" dirty="0" smtClean="0"/>
              <a:t>Quando </a:t>
            </a:r>
            <a:r>
              <a:rPr lang="pt-BR" sz="2000" dirty="0"/>
              <a:t>entre dois corpos ou entre dois pontos existe uma diferença de quantidade </a:t>
            </a:r>
            <a:r>
              <a:rPr lang="pt-BR" sz="2000" dirty="0" smtClean="0"/>
              <a:t>de cargas </a:t>
            </a:r>
            <a:r>
              <a:rPr lang="pt-BR" sz="2000" dirty="0"/>
              <a:t>dizemos que temos uma </a:t>
            </a:r>
            <a:r>
              <a:rPr lang="pt-BR" sz="2000" dirty="0" smtClean="0"/>
              <a:t>diferença </a:t>
            </a:r>
            <a:r>
              <a:rPr lang="pt-BR" sz="2000" dirty="0"/>
              <a:t>de </a:t>
            </a:r>
            <a:r>
              <a:rPr lang="pt-BR" sz="2000" dirty="0" smtClean="0"/>
              <a:t>potencial ou voltagem ou </a:t>
            </a:r>
            <a:r>
              <a:rPr lang="pt-BR" sz="2000" dirty="0"/>
              <a:t>uma tensão elétrica </a:t>
            </a:r>
            <a:r>
              <a:rPr lang="pt-BR" sz="2000" dirty="0" smtClean="0"/>
              <a:t>representada pela </a:t>
            </a:r>
            <a:r>
              <a:rPr lang="pt-BR" sz="2000" dirty="0"/>
              <a:t>letra E. </a:t>
            </a:r>
            <a:endParaRPr lang="pt-BR" sz="2000" dirty="0" smtClean="0"/>
          </a:p>
          <a:p>
            <a:pPr lvl="8" algn="just"/>
            <a:r>
              <a:rPr lang="pt-BR" sz="2000" dirty="0" smtClean="0"/>
              <a:t>A </a:t>
            </a:r>
            <a:r>
              <a:rPr lang="pt-BR" sz="2000" dirty="0"/>
              <a:t>tensão elétrica é a relação da quantidade de energia que as cargas </a:t>
            </a:r>
            <a:r>
              <a:rPr lang="pt-BR" sz="2000" dirty="0" smtClean="0"/>
              <a:t>adquirem (</a:t>
            </a:r>
            <a:r>
              <a:rPr lang="pt-BR" sz="2000" dirty="0"/>
              <a:t>por se afastar um elétron de um próton) por cada Coulomb, e é medida em Volts (V) que </a:t>
            </a:r>
            <a:r>
              <a:rPr lang="pt-BR" sz="2000" dirty="0" smtClean="0"/>
              <a:t>é igual </a:t>
            </a:r>
            <a:r>
              <a:rPr lang="pt-BR" sz="2000" dirty="0"/>
              <a:t>a quantidade de energia que cada coulomb possui (J/C), devido a separação de </a:t>
            </a:r>
            <a:r>
              <a:rPr lang="pt-BR" sz="2000" dirty="0" smtClean="0"/>
              <a:t>prótons e </a:t>
            </a:r>
            <a:r>
              <a:rPr lang="pt-BR" sz="2000" dirty="0"/>
              <a:t>elétrons. </a:t>
            </a:r>
            <a:endParaRPr lang="pt-BR" sz="2000" dirty="0" smtClean="0"/>
          </a:p>
          <a:p>
            <a:pPr lvl="8" algn="just"/>
            <a:r>
              <a:rPr lang="pt-BR" sz="2000" dirty="0" smtClean="0"/>
              <a:t>Lembramos </a:t>
            </a:r>
            <a:r>
              <a:rPr lang="pt-BR" sz="2000" dirty="0"/>
              <a:t>que a unidade de energia é o Joule (J</a:t>
            </a:r>
            <a:r>
              <a:rPr lang="pt-BR" sz="2000" dirty="0" smtClean="0"/>
              <a:t>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8960"/>
            <a:ext cx="3463726" cy="2736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3" y="2852936"/>
            <a:ext cx="8480273" cy="15076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20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553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Corrente Elétrica (I):   </a:t>
            </a:r>
            <a:r>
              <a:rPr lang="pt-BR" sz="2000" dirty="0"/>
              <a:t>A corrente elétrica é originada a partir do movimento das cargas elétricas.   É, portanto, o fluxo de cargas por unidade de tempo.</a:t>
            </a:r>
          </a:p>
          <a:p>
            <a:pPr algn="just"/>
            <a:r>
              <a:rPr lang="pt-BR" sz="2000" dirty="0"/>
              <a:t>Representa-se a corrente elétrica pelas letras I, i ou i(t). A letra maiúscula denota variáveis contínuas, que não variam no tempo.</a:t>
            </a:r>
          </a:p>
          <a:p>
            <a:pPr algn="just"/>
            <a:r>
              <a:rPr lang="pt-BR" sz="2000" dirty="0"/>
              <a:t>A corrente elétrica pode ser medida através da unidade conhecida como ampère (A), que corresponde à quantidade de Coulomb que passa por um ponto em um segundo, temos dessa forma a intensidade da corrente elétrica naquele ponto em coulomb por segundo que é igual a unidade ampère (</a:t>
            </a:r>
            <a:r>
              <a:rPr lang="pt-BR" sz="2000" dirty="0" smtClean="0"/>
              <a:t>1C/t </a:t>
            </a:r>
            <a:r>
              <a:rPr lang="pt-BR" sz="2000" dirty="0"/>
              <a:t>= 1A). </a:t>
            </a:r>
          </a:p>
          <a:p>
            <a:pPr algn="just"/>
            <a:r>
              <a:rPr lang="pt-BR" sz="2000" dirty="0" smtClean="0"/>
              <a:t>Na figura abaixo interligarmos </a:t>
            </a:r>
            <a:r>
              <a:rPr lang="pt-BR" sz="2000" dirty="0"/>
              <a:t>A com B por meio de um elemento condutor </a:t>
            </a:r>
            <a:r>
              <a:rPr lang="pt-BR" sz="2000" dirty="0" smtClean="0"/>
              <a:t>iremos perceber </a:t>
            </a:r>
            <a:r>
              <a:rPr lang="pt-BR" sz="2000" dirty="0"/>
              <a:t>que os elétrons irão se mover de B para A devido ao principio das </a:t>
            </a:r>
            <a:r>
              <a:rPr lang="pt-BR" sz="2000" dirty="0" smtClean="0"/>
              <a:t>cargas até </a:t>
            </a:r>
            <a:r>
              <a:rPr lang="pt-BR" sz="2000" dirty="0"/>
              <a:t>que </a:t>
            </a:r>
            <a:r>
              <a:rPr lang="pt-BR" sz="2000" dirty="0" smtClean="0"/>
              <a:t>os corpos </a:t>
            </a:r>
            <a:r>
              <a:rPr lang="pt-BR" sz="2000" dirty="0"/>
              <a:t>A e B tenham o mesmo potencial. 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lvl="8" algn="just"/>
            <a:r>
              <a:rPr lang="pt-BR" sz="2000" dirty="0" smtClean="0"/>
              <a:t>A </a:t>
            </a:r>
            <a:r>
              <a:rPr lang="pt-BR" sz="2000" dirty="0"/>
              <a:t>esse movimento ordenado dos eletros de B para </a:t>
            </a:r>
            <a:r>
              <a:rPr lang="pt-BR" sz="2000" dirty="0" smtClean="0"/>
              <a:t>A chamamos </a:t>
            </a:r>
            <a:r>
              <a:rPr lang="pt-BR" sz="2000" dirty="0"/>
              <a:t>de corrente elétrica (I</a:t>
            </a:r>
            <a:r>
              <a:rPr lang="pt-BR" sz="2000" dirty="0" smtClean="0"/>
              <a:t>).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4" y="4878918"/>
            <a:ext cx="3583682" cy="1214259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04753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Lei de Ohm: </a:t>
            </a:r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intensidade da corrente elétrica em um circuito é diretamente proporcional à </a:t>
            </a:r>
            <a:r>
              <a:rPr lang="pt-BR" sz="2000" dirty="0" smtClean="0"/>
              <a:t>tensão elétrica </a:t>
            </a:r>
            <a:r>
              <a:rPr lang="pt-BR" sz="2000" dirty="0"/>
              <a:t>e inversamente proporcional à resistência elétrica</a:t>
            </a:r>
            <a:r>
              <a:rPr lang="pt-BR" sz="2000" dirty="0" smtClean="0"/>
              <a:t>..”.    A </a:t>
            </a:r>
            <a:r>
              <a:rPr lang="pt-BR" sz="2000" dirty="0"/>
              <a:t>expressão que relaciona as grandezas tensão, corrente e resistência </a:t>
            </a:r>
            <a:r>
              <a:rPr lang="pt-BR" sz="2000" dirty="0" smtClean="0"/>
              <a:t>nos elementos </a:t>
            </a:r>
            <a:r>
              <a:rPr lang="pt-BR" sz="2000" dirty="0"/>
              <a:t>de circuitos elétricos é denominada de Lei de Ohm e </a:t>
            </a:r>
            <a:r>
              <a:rPr lang="pt-BR" sz="2000" dirty="0" smtClean="0"/>
              <a:t>está mostrada </a:t>
            </a:r>
            <a:r>
              <a:rPr lang="pt-BR" sz="2000" dirty="0"/>
              <a:t>abaixo. </a:t>
            </a:r>
            <a:r>
              <a:rPr lang="pt-BR" sz="2000" dirty="0" smtClean="0"/>
              <a:t> 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</a:t>
            </a:r>
          </a:p>
          <a:p>
            <a:pPr algn="just"/>
            <a:r>
              <a:rPr lang="pt-BR" sz="2000" dirty="0" smtClean="0"/>
              <a:t>Note </a:t>
            </a:r>
            <a:r>
              <a:rPr lang="pt-BR" sz="2000" dirty="0"/>
              <a:t>que as expressões estão sendo mostradas </a:t>
            </a:r>
            <a:r>
              <a:rPr lang="pt-BR" sz="2000" dirty="0" smtClean="0"/>
              <a:t>para variáveis contínuas. Exemplo</a:t>
            </a:r>
            <a:r>
              <a:rPr lang="pt-BR" sz="2000" dirty="0"/>
              <a:t>:</a:t>
            </a:r>
          </a:p>
          <a:p>
            <a:pPr lvl="8" algn="just"/>
            <a:r>
              <a:rPr lang="pt-BR" sz="2000" dirty="0"/>
              <a:t>Se um resistor de 10 Ω é percorrido por uma corrente de 2 A, a tensão ou diferença de potencial entre seus terminais é de 20 </a:t>
            </a:r>
            <a:r>
              <a:rPr lang="pt-BR" sz="2000" dirty="0" smtClean="0"/>
              <a:t>V, e cuja potência seria de 40W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16" y="2708920"/>
            <a:ext cx="4512267" cy="115212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576255"/>
            <a:ext cx="3232513" cy="14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8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22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553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Lei de Ohm: </a:t>
            </a:r>
          </a:p>
          <a:p>
            <a:pPr algn="just"/>
            <a:r>
              <a:rPr lang="pt-BR" sz="2000" dirty="0"/>
              <a:t>A resistividade é a resistência especifica de cada material, e a área de seção </a:t>
            </a:r>
            <a:r>
              <a:rPr lang="pt-BR" sz="2000" dirty="0" smtClean="0"/>
              <a:t>transversal é </a:t>
            </a:r>
            <a:r>
              <a:rPr lang="pt-BR" sz="2000" dirty="0"/>
              <a:t>a área do condutor (bitola dada pelo fabricante). </a:t>
            </a:r>
            <a:endParaRPr lang="pt-BR" sz="2000" dirty="0" smtClean="0"/>
          </a:p>
          <a:p>
            <a:pPr algn="just"/>
            <a:r>
              <a:rPr lang="pt-BR" sz="2000" dirty="0"/>
              <a:t>Cobre = </a:t>
            </a:r>
            <a:r>
              <a:rPr lang="pt-BR" sz="2000" dirty="0" smtClean="0"/>
              <a:t>0,017		Alumínio </a:t>
            </a:r>
            <a:r>
              <a:rPr lang="pt-BR" sz="2000" dirty="0"/>
              <a:t>= </a:t>
            </a:r>
            <a:r>
              <a:rPr lang="pt-BR" sz="2000" dirty="0" smtClean="0"/>
              <a:t>0,018		Prata </a:t>
            </a:r>
            <a:r>
              <a:rPr lang="pt-BR" sz="2000" dirty="0"/>
              <a:t>= 0,015</a:t>
            </a:r>
            <a:r>
              <a:rPr lang="pt-BR" sz="2000" dirty="0" smtClean="0"/>
              <a:t>;</a:t>
            </a:r>
            <a:endParaRPr lang="pt-BR" sz="2000" dirty="0"/>
          </a:p>
          <a:p>
            <a:pPr algn="just"/>
            <a:r>
              <a:rPr lang="pt-BR" sz="2000" dirty="0"/>
              <a:t>Obs.: A temperatura também é um fator que interfere na resistividade elétrica dos materiais e </a:t>
            </a:r>
            <a:r>
              <a:rPr lang="pt-BR" sz="2000" dirty="0" smtClean="0"/>
              <a:t>a sua </a:t>
            </a:r>
            <a:r>
              <a:rPr lang="pt-BR" sz="2000" dirty="0"/>
              <a:t>variação é dada por:</a:t>
            </a:r>
          </a:p>
          <a:p>
            <a:pPr algn="just"/>
            <a:r>
              <a:rPr lang="pt-BR" sz="2000" dirty="0"/>
              <a:t>ρ=ρo.(1+α.(T1- To))</a:t>
            </a:r>
          </a:p>
          <a:p>
            <a:pPr algn="just"/>
            <a:r>
              <a:rPr lang="pt-BR" sz="2000" dirty="0"/>
              <a:t>ρ </a:t>
            </a:r>
            <a:r>
              <a:rPr lang="pt-BR" sz="2000" dirty="0" smtClean="0"/>
              <a:t>= </a:t>
            </a:r>
            <a:r>
              <a:rPr lang="pt-BR" sz="2000" dirty="0"/>
              <a:t>resistividade em Ω.m, a temperatura de T1</a:t>
            </a:r>
          </a:p>
          <a:p>
            <a:pPr algn="just"/>
            <a:r>
              <a:rPr lang="pt-BR" sz="2000" dirty="0"/>
              <a:t>ρo </a:t>
            </a:r>
            <a:r>
              <a:rPr lang="pt-BR" sz="2000" dirty="0" smtClean="0"/>
              <a:t>= </a:t>
            </a:r>
            <a:r>
              <a:rPr lang="pt-BR" sz="2000" dirty="0"/>
              <a:t>resistividade em Ω.m, a temperatura de T0</a:t>
            </a:r>
          </a:p>
          <a:p>
            <a:pPr algn="just"/>
            <a:r>
              <a:rPr lang="pt-BR" sz="2000" dirty="0"/>
              <a:t>α </a:t>
            </a:r>
            <a:r>
              <a:rPr lang="pt-BR" sz="2000" dirty="0" smtClean="0"/>
              <a:t>= </a:t>
            </a:r>
            <a:r>
              <a:rPr lang="pt-BR" sz="2000" dirty="0"/>
              <a:t>coeficiente de temperatura do material, em [</a:t>
            </a:r>
            <a:r>
              <a:rPr lang="pt-BR" sz="2000" baseline="30000" dirty="0" smtClean="0"/>
              <a:t>o</a:t>
            </a:r>
            <a:r>
              <a:rPr lang="pt-BR" sz="2000" dirty="0" smtClean="0"/>
              <a:t>C-1</a:t>
            </a:r>
            <a:r>
              <a:rPr lang="pt-BR" sz="2000" dirty="0"/>
              <a:t>]</a:t>
            </a:r>
          </a:p>
          <a:p>
            <a:pPr algn="just"/>
            <a:r>
              <a:rPr lang="pt-BR" sz="2000" dirty="0"/>
              <a:t>coeficiente de temperatura de alguns materiais</a:t>
            </a:r>
          </a:p>
          <a:p>
            <a:pPr algn="just"/>
            <a:r>
              <a:rPr lang="pt-BR" sz="2000" dirty="0"/>
              <a:t>Cobre = </a:t>
            </a:r>
            <a:r>
              <a:rPr lang="pt-BR" sz="2000" dirty="0" smtClean="0"/>
              <a:t>0,004		Alumínio </a:t>
            </a:r>
            <a:r>
              <a:rPr lang="pt-BR" sz="2000" dirty="0"/>
              <a:t>= </a:t>
            </a:r>
            <a:r>
              <a:rPr lang="pt-BR" sz="2000" dirty="0" smtClean="0"/>
              <a:t>0,0039	Prata </a:t>
            </a:r>
            <a:r>
              <a:rPr lang="pt-BR" sz="2000" dirty="0"/>
              <a:t>= 0,0038; </a:t>
            </a:r>
            <a:endParaRPr lang="pt-BR" sz="2000" dirty="0" smtClean="0"/>
          </a:p>
          <a:p>
            <a:pPr lvl="8" algn="just"/>
            <a:r>
              <a:rPr lang="pt-BR" sz="2000" dirty="0"/>
              <a:t>Onde</a:t>
            </a:r>
            <a:r>
              <a:rPr lang="pt-BR" sz="2000" dirty="0" smtClean="0"/>
              <a:t>:  R </a:t>
            </a:r>
            <a:r>
              <a:rPr lang="pt-BR" sz="2000" dirty="0"/>
              <a:t>- Resistência elétrica em Ω</a:t>
            </a:r>
          </a:p>
          <a:p>
            <a:pPr lvl="8" algn="just"/>
            <a:r>
              <a:rPr lang="pt-BR" sz="2000" dirty="0"/>
              <a:t>ρ - Resistividade elétrica</a:t>
            </a:r>
          </a:p>
          <a:p>
            <a:pPr lvl="8" algn="just"/>
            <a:r>
              <a:rPr lang="pt-BR" sz="2000" dirty="0"/>
              <a:t>L – Comprimento do condutor em metros</a:t>
            </a:r>
          </a:p>
          <a:p>
            <a:pPr lvl="8" algn="just"/>
            <a:r>
              <a:rPr lang="pt-BR" sz="2000" dirty="0"/>
              <a:t>A – Área de seção transversal em </a:t>
            </a:r>
            <a:r>
              <a:rPr lang="pt-BR" sz="2000" dirty="0" smtClean="0"/>
              <a:t>mm2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943952"/>
            <a:ext cx="3198847" cy="12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23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553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Potência Elétrica: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• </a:t>
            </a:r>
            <a:r>
              <a:rPr lang="pt-BR" sz="2000" dirty="0"/>
              <a:t>Potência é a energia por unidade de tempo, fornecida ou recebida por um</a:t>
            </a:r>
          </a:p>
          <a:p>
            <a:pPr algn="just"/>
            <a:r>
              <a:rPr lang="pt-BR" sz="2000" dirty="0"/>
              <a:t>elemento e é igual ao produto da tensão entre os terminais do elemento</a:t>
            </a:r>
          </a:p>
          <a:p>
            <a:pPr algn="just"/>
            <a:r>
              <a:rPr lang="pt-BR" sz="2000" dirty="0"/>
              <a:t>pela corrente que o atravessa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• Representa-se a potência pela letra P e sua unidade de medida é o Watt</a:t>
            </a:r>
          </a:p>
          <a:p>
            <a:pPr algn="just"/>
            <a:r>
              <a:rPr lang="pt-BR" sz="2000" dirty="0"/>
              <a:t>(W</a:t>
            </a:r>
            <a:r>
              <a:rPr lang="pt-BR" sz="2000" dirty="0" smtClean="0"/>
              <a:t>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• Normalmente se usam como múltiplos do Watt o kilowatt (kW) e o</a:t>
            </a:r>
          </a:p>
          <a:p>
            <a:pPr algn="just"/>
            <a:r>
              <a:rPr lang="pt-BR" sz="2000" dirty="0"/>
              <a:t>megawatt (MW) e como submúltiplos o miliwatt (mW) e o microwatt (μW</a:t>
            </a:r>
            <a:r>
              <a:rPr lang="pt-BR" sz="2000" dirty="0" smtClean="0"/>
              <a:t>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• A potência em um elemento de circuito pode ser determinada por</a:t>
            </a:r>
            <a:r>
              <a:rPr lang="pt-BR" sz="2000" dirty="0" smtClean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5377013"/>
            <a:ext cx="2160240" cy="6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2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24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13986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 smtClean="0"/>
              <a:t>Exercícios</a:t>
            </a: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algn="just"/>
            <a:r>
              <a:rPr lang="pt-BR" sz="1600" dirty="0" smtClean="0"/>
              <a:t>1</a:t>
            </a:r>
            <a:r>
              <a:rPr lang="pt-BR" sz="1600" dirty="0"/>
              <a:t>) Qual a corrente elétrica (I) sabendo que 22,5 </a:t>
            </a:r>
            <a:r>
              <a:rPr lang="pt-BR" sz="1600" dirty="0" smtClean="0"/>
              <a:t>C </a:t>
            </a:r>
            <a:r>
              <a:rPr lang="pt-BR" sz="1600" dirty="0"/>
              <a:t>atravessam a secção </a:t>
            </a:r>
            <a:r>
              <a:rPr lang="pt-BR" sz="1600" dirty="0" smtClean="0"/>
              <a:t>transversal de </a:t>
            </a:r>
            <a:r>
              <a:rPr lang="pt-BR" sz="1600" dirty="0"/>
              <a:t>um condutor durante 15 s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1600" dirty="0"/>
              <a:t>2) Por um fio condutor passam 3,12x10</a:t>
            </a:r>
            <a:r>
              <a:rPr lang="pt-BR" sz="1600" baseline="30000" dirty="0"/>
              <a:t>18</a:t>
            </a:r>
            <a:r>
              <a:rPr lang="pt-BR" sz="1600" dirty="0"/>
              <a:t> elétrons a cada 2 minutos e 5 segundos</a:t>
            </a:r>
            <a:r>
              <a:rPr lang="pt-BR" sz="1600" dirty="0" smtClean="0"/>
              <a:t>.  Determine </a:t>
            </a:r>
            <a:r>
              <a:rPr lang="pt-BR" sz="1600" dirty="0"/>
              <a:t>a corrente elétrica (I) no condutor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1600" dirty="0"/>
              <a:t>3) Uma corrente de 10 mA percorre um condutor durante 50 segundos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/>
              <a:t> </a:t>
            </a:r>
            <a:r>
              <a:rPr lang="pt-BR" sz="1600" dirty="0" smtClean="0"/>
              <a:t>   a</a:t>
            </a:r>
            <a:r>
              <a:rPr lang="pt-BR" sz="1600" dirty="0"/>
              <a:t>. Determine o valor da carga (Q) que passa através de uma </a:t>
            </a:r>
            <a:r>
              <a:rPr lang="pt-BR" sz="1600" dirty="0" smtClean="0"/>
              <a:t>seção transversal </a:t>
            </a:r>
            <a:r>
              <a:rPr lang="pt-BR" sz="1600" dirty="0"/>
              <a:t>do condutor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/>
              <a:t> </a:t>
            </a:r>
            <a:r>
              <a:rPr lang="pt-BR" sz="1600" dirty="0" smtClean="0"/>
              <a:t>   b</a:t>
            </a:r>
            <a:r>
              <a:rPr lang="pt-BR" sz="1600" dirty="0"/>
              <a:t>. Determine a quantidade de elétrons relativa a esta carga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1600" dirty="0"/>
              <a:t>4) A cada 2 minutos 12C passam por uma secção reta de um condutor. Calcule </a:t>
            </a:r>
            <a:r>
              <a:rPr lang="pt-BR" sz="1600" dirty="0" smtClean="0"/>
              <a:t>a corrente </a:t>
            </a:r>
            <a:r>
              <a:rPr lang="pt-BR" sz="1600" dirty="0"/>
              <a:t>elétrica, em ampères, neste condutor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1600" dirty="0" smtClean="0"/>
              <a:t>5) Um </a:t>
            </a:r>
            <a:r>
              <a:rPr lang="pt-BR" sz="1600" dirty="0"/>
              <a:t>cabo de cobre com diâmetro (seção transversal) de 2,26 mm com 100 m </a:t>
            </a:r>
            <a:r>
              <a:rPr lang="pt-BR" sz="1600" dirty="0" smtClean="0"/>
              <a:t>de comprimento </a:t>
            </a:r>
            <a:r>
              <a:rPr lang="pt-BR" sz="1600" dirty="0"/>
              <a:t>foi utilizado entre dois pontos em uma instalação elétrica. </a:t>
            </a:r>
            <a:endParaRPr lang="pt-BR" sz="1600" dirty="0" smtClean="0"/>
          </a:p>
          <a:p>
            <a:pPr algn="just"/>
            <a:r>
              <a:rPr lang="pt-BR" sz="1600" dirty="0" smtClean="0"/>
              <a:t>Qual a resistência </a:t>
            </a:r>
            <a:r>
              <a:rPr lang="pt-BR" sz="1600" dirty="0"/>
              <a:t>deste condutor? </a:t>
            </a:r>
            <a:r>
              <a:rPr lang="en-GB" sz="1600" dirty="0" smtClean="0"/>
              <a:t>(m).</a:t>
            </a:r>
          </a:p>
          <a:p>
            <a:pPr algn="just"/>
            <a:endParaRPr lang="pt-BR" sz="1600" dirty="0"/>
          </a:p>
          <a:p>
            <a:pPr algn="just"/>
            <a:r>
              <a:rPr lang="en-GB" sz="1600" dirty="0" smtClean="0"/>
              <a:t>Resistividade elétrica do cobre=1,72x10</a:t>
            </a:r>
            <a:r>
              <a:rPr lang="en-GB" sz="1600" baseline="30000" dirty="0" smtClean="0"/>
              <a:t>-8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665" y="5510980"/>
            <a:ext cx="643335" cy="7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44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25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12448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400" b="1" dirty="0"/>
              <a:t>Material de Apoio </a:t>
            </a:r>
            <a:r>
              <a:rPr lang="pt-BR" sz="1400" b="1" dirty="0" smtClean="0"/>
              <a:t>Principal:</a:t>
            </a:r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r>
              <a:rPr lang="pt-BR" sz="1300" b="1" dirty="0"/>
              <a:t>BOYLESTAD, ROBERT L.; Introdução à Análise de Circuitos – 13ª. Ed.; São Paulo: Pearson – Prentice Hall, 2012</a:t>
            </a:r>
            <a:r>
              <a:rPr lang="pt-BR" sz="1300" b="1" dirty="0" smtClean="0"/>
              <a:t>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BOYLESTAD, ROBERT L.; NASHELSKY, LOUIS et al; Dispositivos Eletrônicos e Teoria de Circuitos – 11ª.Ed.; São Paulo: Pearson – Prentice Hall, 2013</a:t>
            </a:r>
            <a:r>
              <a:rPr lang="pt-BR" sz="1300" b="1" dirty="0" smtClean="0"/>
              <a:t>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TOCCI, RONALD J. ; WIDMER, NEAL et al; Sistemas Digitais Princípios E Aplicações – 12ª. Ed; São Paulo: Pearson – Prentice Hall, 2019.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 smtClean="0"/>
              <a:t>Material de Apoio Secundário:</a:t>
            </a:r>
          </a:p>
          <a:p>
            <a:pPr algn="just"/>
            <a:endParaRPr lang="pt-BR" sz="1300" b="1" dirty="0" smtClean="0"/>
          </a:p>
          <a:p>
            <a:pPr algn="just"/>
            <a:r>
              <a:rPr lang="pt-BR" sz="1300" b="1" dirty="0"/>
              <a:t>ALBUQUERQUE, RÔMULO OLIVEIRA, Análise de Circuitos em Corrente Contínua. São Paulo: Érica, 2010</a:t>
            </a:r>
            <a:r>
              <a:rPr lang="pt-BR" sz="1300" b="1" dirty="0" smtClean="0"/>
              <a:t>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CAPUANO, FRANCISCO GABRIEL et al; Laboratório de Eletricidade e Eletrônica: Teoria e Prática. São Paulo: Érica, 2009</a:t>
            </a:r>
            <a:r>
              <a:rPr lang="pt-BR" sz="1300" b="1" dirty="0" smtClean="0"/>
              <a:t>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NAHVI, MAHMOOD; EDMINISTER, JOSEPH. Circuitos Elétricos; 5ed. - </a:t>
            </a:r>
            <a:r>
              <a:rPr lang="pt-BR" sz="1300" b="1" dirty="0" smtClean="0"/>
              <a:t>coleção </a:t>
            </a:r>
            <a:r>
              <a:rPr lang="pt-BR" sz="1300" b="1" dirty="0"/>
              <a:t>S</a:t>
            </a:r>
            <a:r>
              <a:rPr lang="pt-BR" sz="1300" b="1" dirty="0" smtClean="0"/>
              <a:t>chaum</a:t>
            </a:r>
            <a:r>
              <a:rPr lang="pt-BR" sz="1300" b="1" dirty="0"/>
              <a:t>, São Paulo:Grupo Artmed </a:t>
            </a:r>
            <a:r>
              <a:rPr lang="pt-BR" sz="1300" b="1" dirty="0" smtClean="0"/>
              <a:t>2014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Software SciLab disponível em http://www.scilab.org, acesso em </a:t>
            </a:r>
            <a:r>
              <a:rPr lang="pt-BR" sz="1300" b="1" dirty="0" smtClean="0"/>
              <a:t>17.02.2020</a:t>
            </a:r>
          </a:p>
          <a:p>
            <a:pPr algn="just"/>
            <a:endParaRPr lang="pt-BR" sz="1300" b="1" dirty="0" smtClean="0"/>
          </a:p>
          <a:p>
            <a:pPr algn="just"/>
            <a:r>
              <a:rPr lang="pt-BR" sz="1300" b="1" dirty="0" smtClean="0"/>
              <a:t>Software LogiSim</a:t>
            </a:r>
            <a:r>
              <a:rPr lang="pt-BR" sz="1300" b="1" dirty="0"/>
              <a:t> disponível em </a:t>
            </a:r>
            <a:r>
              <a:rPr lang="pt-BR" sz="1300" b="1" dirty="0">
                <a:hlinkClick r:id="rId2"/>
              </a:rPr>
              <a:t>http://</a:t>
            </a:r>
            <a:r>
              <a:rPr lang="pt-BR" sz="1300" b="1" dirty="0" smtClean="0">
                <a:hlinkClick r:id="rId2"/>
              </a:rPr>
              <a:t>www.cburch.com/logisim/pt/index.html</a:t>
            </a:r>
            <a:r>
              <a:rPr lang="pt-BR" sz="1300" b="1" dirty="0" smtClean="0"/>
              <a:t> acesso em 17.02.2020</a:t>
            </a:r>
            <a:endParaRPr lang="pt-BR" sz="13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26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280076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Agradecimento: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4000" dirty="0" smtClean="0"/>
              <a:t>MUITO OBRIGADO !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0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3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7836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Roteiro:  </a:t>
            </a:r>
          </a:p>
          <a:p>
            <a:pPr algn="just"/>
            <a:endParaRPr lang="pt-BR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Motivação;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Sistema Internacional de Unidades;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Conversão de Unidades;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Múltiplos e Submúltiplos;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Cargas Elétricas;</a:t>
            </a:r>
            <a:endParaRPr lang="pt-BR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Resistência Elétrica;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/>
              <a:t>Tensão </a:t>
            </a:r>
            <a:r>
              <a:rPr lang="pt-BR" dirty="0" smtClean="0"/>
              <a:t>Elétrica;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Corrente Elétrica;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Lei de Ohm;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Potência Elétrica;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Exercícios.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4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320087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 smtClean="0"/>
              <a:t>Apresentação:</a:t>
            </a:r>
            <a:endParaRPr lang="pt-BR" dirty="0"/>
          </a:p>
          <a:p>
            <a:pPr algn="just"/>
            <a:endParaRPr lang="pt-BR" sz="2000" dirty="0"/>
          </a:p>
          <a:p>
            <a:pPr algn="just"/>
            <a:r>
              <a:rPr lang="pt-BR" dirty="0" smtClean="0"/>
              <a:t>Curso: Ciência da Computação 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Disciplina: </a:t>
            </a:r>
            <a:r>
              <a:rPr lang="pt-BR" dirty="0" smtClean="0"/>
              <a:t>Circuitos Elétricos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1º Semestre – </a:t>
            </a:r>
            <a:r>
              <a:rPr lang="pt-BR" dirty="0" smtClean="0"/>
              <a:t>2020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Prof. Carlos Heitor de Campos Vallim – </a:t>
            </a:r>
            <a:r>
              <a:rPr lang="pt-BR" dirty="0" smtClean="0"/>
              <a:t>carlos.hcvallim@gmail.com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7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5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338554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 smtClean="0"/>
              <a:t>Motivação:</a:t>
            </a:r>
            <a:endParaRPr lang="pt-BR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Assista ao vídeo abaixo para entender uma aplicabilidade da aula de hoje: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>
                <a:hlinkClick r:id="rId2"/>
              </a:rPr>
              <a:t>https://www.youtube.com/watch?v=QsjxPyAmaj0</a:t>
            </a:r>
            <a:r>
              <a:rPr lang="pt-BR" sz="2000" dirty="0" smtClean="0"/>
              <a:t> acesso em 23.03.2020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Assista depois este vídeo abaixo: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en-GB" dirty="0"/>
              <a:t>https://www.youtube.com/watch?v=wPCG_w_-IW0 </a:t>
            </a:r>
            <a:r>
              <a:rPr lang="en-GB" dirty="0" smtClean="0"/>
              <a:t> </a:t>
            </a:r>
            <a:r>
              <a:rPr lang="en-GB" dirty="0" err="1" smtClean="0"/>
              <a:t>acesso</a:t>
            </a:r>
            <a:r>
              <a:rPr lang="en-GB" dirty="0" smtClean="0"/>
              <a:t> em 23.03.2020</a:t>
            </a:r>
            <a:endParaRPr lang="pt-BR" dirty="0"/>
          </a:p>
          <a:p>
            <a:pPr algn="just"/>
            <a:endParaRPr lang="pt-BR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69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6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6297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 Sistema Internacional de Unidades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Sistema Internacional de Unidades (SI) será utilizado conforme tabela abaixo: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99402"/>
              </p:ext>
            </p:extLst>
          </p:nvPr>
        </p:nvGraphicFramePr>
        <p:xfrm>
          <a:off x="1187624" y="2866421"/>
          <a:ext cx="6705600" cy="3267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2250">
                  <a:extLst>
                    <a:ext uri="{9D8B030D-6E8A-4147-A177-3AD203B41FA5}">
                      <a16:colId xmlns:a16="http://schemas.microsoft.com/office/drawing/2014/main" val="136079257"/>
                    </a:ext>
                  </a:extLst>
                </a:gridCol>
                <a:gridCol w="1523279">
                  <a:extLst>
                    <a:ext uri="{9D8B030D-6E8A-4147-A177-3AD203B41FA5}">
                      <a16:colId xmlns:a16="http://schemas.microsoft.com/office/drawing/2014/main" val="1583554618"/>
                    </a:ext>
                  </a:extLst>
                </a:gridCol>
                <a:gridCol w="1840628">
                  <a:extLst>
                    <a:ext uri="{9D8B030D-6E8A-4147-A177-3AD203B41FA5}">
                      <a16:colId xmlns:a16="http://schemas.microsoft.com/office/drawing/2014/main" val="1993618936"/>
                    </a:ext>
                  </a:extLst>
                </a:gridCol>
                <a:gridCol w="1599443">
                  <a:extLst>
                    <a:ext uri="{9D8B030D-6E8A-4147-A177-3AD203B41FA5}">
                      <a16:colId xmlns:a16="http://schemas.microsoft.com/office/drawing/2014/main" val="1172565217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Grandeza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Simbolo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Unidade SI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Abreviação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025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Carga Elétrica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Q,q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Coulomb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14138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Potencial Elétrico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V,v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Volt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V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9217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Resistencia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Ohm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W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4232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Condutância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Siemens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71176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Indutância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Henry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3792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Capacitância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Farad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914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Frequência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Hertz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Hz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69399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Força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F,f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Newton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89523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Energia, Trabalho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W,w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Joule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J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6736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Potência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P,p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Watt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W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64968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Fluxo Magnético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ø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Weber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Wb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520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Densidade de Fluxo Magnético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Tesla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400" u="none" strike="noStrike" dirty="0">
                          <a:effectLst/>
                        </a:rPr>
                        <a:t>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115237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69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7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6297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</a:t>
            </a:r>
            <a:r>
              <a:rPr lang="pt-BR" sz="2400" dirty="0"/>
              <a:t>Sistema Internacional de </a:t>
            </a:r>
            <a:r>
              <a:rPr lang="pt-BR" sz="2400" dirty="0" smtClean="0"/>
              <a:t>Unidades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sistema Internacional de Unidades (SI) será utilizado conforme tabela abaixo: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47296"/>
              </p:ext>
            </p:extLst>
          </p:nvPr>
        </p:nvGraphicFramePr>
        <p:xfrm>
          <a:off x="971600" y="3140968"/>
          <a:ext cx="7664400" cy="2304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1366">
                  <a:extLst>
                    <a:ext uri="{9D8B030D-6E8A-4147-A177-3AD203B41FA5}">
                      <a16:colId xmlns:a16="http://schemas.microsoft.com/office/drawing/2014/main" val="3644012814"/>
                    </a:ext>
                  </a:extLst>
                </a:gridCol>
                <a:gridCol w="1741085">
                  <a:extLst>
                    <a:ext uri="{9D8B030D-6E8A-4147-A177-3AD203B41FA5}">
                      <a16:colId xmlns:a16="http://schemas.microsoft.com/office/drawing/2014/main" val="2596354839"/>
                    </a:ext>
                  </a:extLst>
                </a:gridCol>
                <a:gridCol w="2103810">
                  <a:extLst>
                    <a:ext uri="{9D8B030D-6E8A-4147-A177-3AD203B41FA5}">
                      <a16:colId xmlns:a16="http://schemas.microsoft.com/office/drawing/2014/main" val="3637747599"/>
                    </a:ext>
                  </a:extLst>
                </a:gridCol>
                <a:gridCol w="1828139">
                  <a:extLst>
                    <a:ext uri="{9D8B030D-6E8A-4147-A177-3AD203B41FA5}">
                      <a16:colId xmlns:a16="http://schemas.microsoft.com/office/drawing/2014/main" val="562038806"/>
                    </a:ext>
                  </a:extLst>
                </a:gridCol>
              </a:tblGrid>
              <a:tr h="484334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2000" u="none" strike="noStrike" dirty="0">
                          <a:effectLst/>
                        </a:rPr>
                        <a:t>Grandeza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2000" u="none" strike="noStrike" dirty="0">
                          <a:effectLst/>
                        </a:rPr>
                        <a:t>Simbolo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2000" u="none" strike="noStrike" dirty="0">
                          <a:effectLst/>
                        </a:rPr>
                        <a:t>Unidade SI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2000" u="none" strike="noStrike" dirty="0">
                          <a:effectLst/>
                        </a:rPr>
                        <a:t>Abreviação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2976142"/>
                  </a:ext>
                </a:extLst>
              </a:tr>
              <a:tr h="45498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Comprimento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L,l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Metro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2030141"/>
                  </a:ext>
                </a:extLst>
              </a:tr>
              <a:tr h="45498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Massa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M, 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Quilograma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kg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8352373"/>
                  </a:ext>
                </a:extLst>
              </a:tr>
              <a:tr h="45498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Tempo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T,t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Segundo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3469757"/>
                  </a:ext>
                </a:extLst>
              </a:tr>
              <a:tr h="45498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Corrente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I,i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Ampere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800" u="none" strike="noStrike" dirty="0">
                          <a:effectLst/>
                        </a:rPr>
                        <a:t>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18019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2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8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6297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</a:t>
            </a:r>
            <a:r>
              <a:rPr lang="pt-BR" sz="2400" dirty="0"/>
              <a:t>Sistema Internacional de </a:t>
            </a:r>
            <a:r>
              <a:rPr lang="pt-BR" sz="2400" dirty="0" smtClean="0"/>
              <a:t>Unidades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Uma das regras mais importantes a ser aplicadas no campo da tecnologia é como utilizar corretamente e substituir números em uma equação.   Os resultados obtidos, portanto são muitas vezes, sem sentido.   Considere por exemplo esta equação fundamental da física: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Faça a substituição da distância por 4.000 metros e o tempo por minuto.</a:t>
            </a:r>
          </a:p>
          <a:p>
            <a:pPr algn="just"/>
            <a:r>
              <a:rPr lang="pt-BR" sz="2400" dirty="0" smtClean="0"/>
              <a:t>Considere um objeto em movimento e que se deseje que v seja expressa em Km por hora.  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75" y="3883655"/>
            <a:ext cx="19431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79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9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489364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Conversão de Unidades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Considere, por um momento , que os seguintes dados sejam obtidos para um objeto em movimento:  </a:t>
            </a:r>
          </a:p>
          <a:p>
            <a:pPr algn="just"/>
            <a:r>
              <a:rPr lang="pt-BR" sz="2400" dirty="0" smtClean="0"/>
              <a:t>D = 4.000 pés</a:t>
            </a:r>
          </a:p>
          <a:p>
            <a:pPr algn="just"/>
            <a:r>
              <a:rPr lang="pt-BR" sz="2400" dirty="0" smtClean="0"/>
              <a:t>T = 1 min</a:t>
            </a:r>
          </a:p>
          <a:p>
            <a:pPr algn="just"/>
            <a:r>
              <a:rPr lang="pt-BR" sz="2400" dirty="0" smtClean="0"/>
              <a:t>E deseja-se que v seja expresso em milhas por hora.   Frequentemente, sem pensar duas vezes, basta substituir os valores numéricos na equação.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V =   d   =   4.000 pés  =   4.000 mi/h</a:t>
            </a:r>
          </a:p>
          <a:p>
            <a:pPr algn="just"/>
            <a:r>
              <a:rPr lang="pt-BR" sz="2400" dirty="0"/>
              <a:t> </a:t>
            </a:r>
            <a:r>
              <a:rPr lang="pt-BR" sz="2400" dirty="0" smtClean="0"/>
              <a:t>       </a:t>
            </a:r>
            <a:r>
              <a:rPr lang="pt-BR" sz="2400" baseline="50000" dirty="0" smtClean="0"/>
              <a:t>__	             ________</a:t>
            </a:r>
            <a:r>
              <a:rPr lang="pt-BR" sz="2400" dirty="0" smtClean="0"/>
              <a:t>	</a:t>
            </a:r>
          </a:p>
          <a:p>
            <a:pPr algn="just"/>
            <a:r>
              <a:rPr lang="pt-BR" sz="2400" dirty="0" smtClean="0"/>
              <a:t>         t             1 min</a:t>
            </a:r>
            <a:endParaRPr lang="pt-BR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91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-apresentacao3" id="{BB0F9772-8218-490D-A4B2-BCD01DA7388A}" vid="{6D4BB2E6-EA0F-4E5C-B134-66E164A6C2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modelo-apresentacao3</Template>
  <TotalTime>9120</TotalTime>
  <Words>2024</Words>
  <Application>Microsoft Office PowerPoint</Application>
  <PresentationFormat>Apresentação na tela (4:3)</PresentationFormat>
  <Paragraphs>369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Grandezas Elétricas</vt:lpstr>
      <vt:lpstr>Apresentação do PowerPoint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  <vt:lpstr>Grandezas Elétricas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Inaugural</dc:title>
  <dc:creator>Carlos Vallim (BAS)</dc:creator>
  <cp:lastModifiedBy>USER</cp:lastModifiedBy>
  <cp:revision>365</cp:revision>
  <dcterms:created xsi:type="dcterms:W3CDTF">2019-02-04T10:46:30Z</dcterms:created>
  <dcterms:modified xsi:type="dcterms:W3CDTF">2020-03-26T17:39:35Z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CA255418@wipro.com</vt:lpwstr>
  </property>
  <property fmtid="{D5CDD505-2E9C-101B-9397-08002B2CF9AE}" pid="6" name="MSIP_Label_a3599e32-523d-45cf-80c8-50d522cc3338_SetDate">
    <vt:lpwstr>2018-11-15T20:41:54.7355353-03:00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