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4" r:id="rId3"/>
    <p:sldId id="261" r:id="rId4"/>
    <p:sldId id="285" r:id="rId5"/>
    <p:sldId id="446" r:id="rId6"/>
    <p:sldId id="371" r:id="rId7"/>
    <p:sldId id="437" r:id="rId8"/>
    <p:sldId id="458" r:id="rId9"/>
    <p:sldId id="457" r:id="rId10"/>
    <p:sldId id="440" r:id="rId11"/>
    <p:sldId id="450" r:id="rId12"/>
    <p:sldId id="448" r:id="rId13"/>
    <p:sldId id="451" r:id="rId14"/>
    <p:sldId id="452" r:id="rId15"/>
    <p:sldId id="453" r:id="rId16"/>
    <p:sldId id="454" r:id="rId17"/>
    <p:sldId id="455" r:id="rId18"/>
    <p:sldId id="456" r:id="rId19"/>
    <p:sldId id="431" r:id="rId20"/>
    <p:sldId id="447" r:id="rId21"/>
    <p:sldId id="387" r:id="rId22"/>
    <p:sldId id="29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 autoAdjust="0"/>
    <p:restoredTop sz="94660"/>
  </p:normalViewPr>
  <p:slideViewPr>
    <p:cSldViewPr>
      <p:cViewPr varScale="1">
        <p:scale>
          <a:sx n="73" d="100"/>
          <a:sy n="73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970AB-50BD-4969-A92D-2FD96F0FF5F4}" type="datetimeFigureOut">
              <a:rPr lang="pt-BR" smtClean="0"/>
              <a:pPr/>
              <a:t>01/04/2020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575C2-50AD-4057-936B-F60A08DFABA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84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4/1/2020</a:t>
            </a:fld>
            <a:endParaRPr lang="en-US" sz="1600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01/04/2020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356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4/1/2020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‹nº›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hyperlink" Target="https://www.youtube.com/watch?v=xUYan9Nzj6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burch.com/logisim/pt/index.html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rfVHspV_4" TargetMode="External"/><Relationship Id="rId2" Type="http://schemas.openxmlformats.org/officeDocument/2006/relationships/hyperlink" Target="https://www.youtube.com/watch?v=I_JNumvAr4I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Potencial Elétrico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Circuitos Elétricos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10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35531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dirty="0" smtClean="0"/>
              <a:t>Lei de Ohm: </a:t>
            </a:r>
          </a:p>
          <a:p>
            <a:pPr algn="just"/>
            <a:r>
              <a:rPr lang="pt-BR" sz="2000" dirty="0" smtClean="0"/>
              <a:t>A </a:t>
            </a:r>
            <a:r>
              <a:rPr lang="pt-BR" sz="2000" dirty="0"/>
              <a:t>intensidade da corrente elétrica em um circuito é diretamente proporcional à </a:t>
            </a:r>
            <a:r>
              <a:rPr lang="pt-BR" sz="2000" dirty="0" smtClean="0"/>
              <a:t>tensão elétrica </a:t>
            </a:r>
            <a:r>
              <a:rPr lang="pt-BR" sz="2000" dirty="0"/>
              <a:t>e inversamente proporcional à resistência elétrica</a:t>
            </a:r>
            <a:r>
              <a:rPr lang="pt-BR" sz="2000" dirty="0" smtClean="0"/>
              <a:t>.    </a:t>
            </a:r>
            <a:r>
              <a:rPr lang="pt-BR" sz="2000" dirty="0" smtClean="0"/>
              <a:t>A </a:t>
            </a:r>
            <a:r>
              <a:rPr lang="pt-BR" sz="2000" dirty="0"/>
              <a:t>expressão que relaciona as grandezas tensão, corrente e resistência </a:t>
            </a:r>
            <a:r>
              <a:rPr lang="pt-BR" sz="2000" dirty="0" smtClean="0"/>
              <a:t>nos elementos </a:t>
            </a:r>
            <a:r>
              <a:rPr lang="pt-BR" sz="2000" dirty="0"/>
              <a:t>de circuitos elétricos é denominada de Lei de Ohm e </a:t>
            </a:r>
            <a:r>
              <a:rPr lang="pt-BR" sz="2000" dirty="0" smtClean="0"/>
              <a:t>está mostrada </a:t>
            </a:r>
            <a:r>
              <a:rPr lang="pt-BR" sz="2000" dirty="0"/>
              <a:t>abaixo. </a:t>
            </a:r>
            <a:r>
              <a:rPr lang="pt-BR" sz="2000" dirty="0" smtClean="0"/>
              <a:t> 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42" y="3154463"/>
            <a:ext cx="756809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8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11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35531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dirty="0" smtClean="0"/>
              <a:t>Lei de Ohm: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Note </a:t>
            </a:r>
            <a:r>
              <a:rPr lang="pt-BR" sz="2000" dirty="0"/>
              <a:t>que as expressões estão sendo mostradas </a:t>
            </a:r>
            <a:r>
              <a:rPr lang="pt-BR" sz="2000" dirty="0" smtClean="0"/>
              <a:t>para variáveis contínuas. Exemplo</a:t>
            </a:r>
            <a:r>
              <a:rPr lang="pt-BR" sz="2000" dirty="0"/>
              <a:t>:</a:t>
            </a:r>
          </a:p>
          <a:p>
            <a:pPr lvl="8" algn="just"/>
            <a:r>
              <a:rPr lang="pt-BR" sz="2000" dirty="0"/>
              <a:t>Se um resistor de 10 Ω é percorrido por uma corrente de 2 A, a tensão ou diferença de potencial entre seus terminais é de 20 </a:t>
            </a:r>
            <a:r>
              <a:rPr lang="pt-BR" sz="2000" dirty="0" smtClean="0"/>
              <a:t>V, e cuja potência seria de 40W.</a:t>
            </a:r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Potência </a:t>
            </a:r>
            <a:r>
              <a:rPr lang="pt-BR" sz="2000" dirty="0"/>
              <a:t>é a energia por unidade de tempo, fornecida ou recebida por um</a:t>
            </a:r>
          </a:p>
          <a:p>
            <a:pPr algn="just"/>
            <a:r>
              <a:rPr lang="pt-BR" sz="2000" dirty="0"/>
              <a:t>elemento e é igual ao produto da tensão entre os terminais do elemento</a:t>
            </a:r>
          </a:p>
          <a:p>
            <a:pPr algn="just"/>
            <a:r>
              <a:rPr lang="pt-BR" sz="2000" dirty="0"/>
              <a:t>pela corrente que o atravessa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Representa-se </a:t>
            </a:r>
            <a:r>
              <a:rPr lang="pt-BR" sz="2000" dirty="0"/>
              <a:t>a potência pela letra P e sua unidade de medida é o Watt</a:t>
            </a:r>
          </a:p>
          <a:p>
            <a:pPr algn="just"/>
            <a:r>
              <a:rPr lang="pt-BR" sz="2000" dirty="0"/>
              <a:t>(W</a:t>
            </a:r>
            <a:r>
              <a:rPr lang="pt-BR" sz="2000" dirty="0" smtClean="0"/>
              <a:t>).</a:t>
            </a:r>
            <a:endParaRPr lang="pt-BR" sz="2000" dirty="0"/>
          </a:p>
          <a:p>
            <a:pPr lvl="8" algn="just"/>
            <a:endParaRPr lang="pt-BR" sz="2000" dirty="0" smtClean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7"/>
            <a:ext cx="3232513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88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12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66308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dirty="0" smtClean="0"/>
              <a:t>Potência Elétrica (P):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A </a:t>
            </a:r>
            <a:r>
              <a:rPr lang="pt-BR" sz="2000" dirty="0"/>
              <a:t>Potência elétrica (P) é a quantidade de energia consumida em um intervalo </a:t>
            </a:r>
            <a:r>
              <a:rPr lang="pt-BR" sz="2000" dirty="0" smtClean="0"/>
              <a:t>de tempo</a:t>
            </a:r>
            <a:r>
              <a:rPr lang="pt-BR" sz="2000" dirty="0"/>
              <a:t>. </a:t>
            </a:r>
            <a:endParaRPr lang="pt-BR" sz="2000" dirty="0" smtClean="0"/>
          </a:p>
          <a:p>
            <a:pPr algn="just"/>
            <a:r>
              <a:rPr lang="pt-BR" sz="2000" dirty="0" smtClean="0"/>
              <a:t>A </a:t>
            </a:r>
            <a:r>
              <a:rPr lang="pt-BR" sz="2000" dirty="0"/>
              <a:t>potência elétrica é medida em Watts (W) que corresponde a quantidade de </a:t>
            </a:r>
            <a:r>
              <a:rPr lang="pt-BR" sz="2000" dirty="0" smtClean="0"/>
              <a:t>energia por </a:t>
            </a:r>
            <a:r>
              <a:rPr lang="pt-BR" sz="2000" dirty="0"/>
              <a:t>segundo (J/seg.), e possui os mesmos múltiplos e submúltiplos que as outras </a:t>
            </a:r>
            <a:r>
              <a:rPr lang="pt-BR" sz="2000" dirty="0" smtClean="0"/>
              <a:t>Potencial Elétrico.</a:t>
            </a:r>
          </a:p>
          <a:p>
            <a:pPr algn="just"/>
            <a:r>
              <a:rPr lang="pt-BR" sz="2000" dirty="0" smtClean="0"/>
              <a:t>Além </a:t>
            </a:r>
            <a:r>
              <a:rPr lang="pt-BR" sz="2000" dirty="0"/>
              <a:t>das unidades convencionais existem ainda o cavalo vapor (CV) e o </a:t>
            </a:r>
            <a:r>
              <a:rPr lang="pt-BR" sz="2000" dirty="0" err="1" smtClean="0"/>
              <a:t>horse</a:t>
            </a:r>
            <a:r>
              <a:rPr lang="pt-BR" sz="2000" dirty="0" smtClean="0"/>
              <a:t> </a:t>
            </a:r>
            <a:r>
              <a:rPr lang="pt-BR" sz="2000" dirty="0" err="1" smtClean="0"/>
              <a:t>power</a:t>
            </a:r>
            <a:r>
              <a:rPr lang="pt-BR" sz="2000" dirty="0" smtClean="0"/>
              <a:t> </a:t>
            </a:r>
            <a:r>
              <a:rPr lang="pt-BR" sz="2000" dirty="0"/>
              <a:t>(HP) que serão de grande utilidade no nosso curso, observe as relações entre eles e </a:t>
            </a:r>
            <a:r>
              <a:rPr lang="pt-BR" sz="2000" dirty="0" smtClean="0"/>
              <a:t>o Watt: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1 CV = 736 W </a:t>
            </a:r>
            <a:r>
              <a:rPr lang="pt-BR" sz="2000" dirty="0" smtClean="0"/>
              <a:t>	I </a:t>
            </a:r>
            <a:r>
              <a:rPr lang="pt-BR" sz="2000" dirty="0"/>
              <a:t>HP = 746 </a:t>
            </a:r>
            <a:r>
              <a:rPr lang="pt-BR" sz="2000" dirty="0" smtClean="0"/>
              <a:t>W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 potência em um elemento de circuito pode ser determinada por: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5721266"/>
            <a:ext cx="2160240" cy="6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75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13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443198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dirty="0" smtClean="0"/>
              <a:t>Instrumentos de Medida: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Voltímetro</a:t>
            </a:r>
            <a:endParaRPr lang="pt-BR" sz="2000" dirty="0"/>
          </a:p>
          <a:p>
            <a:pPr algn="just"/>
            <a:r>
              <a:rPr lang="pt-BR" sz="2000" dirty="0"/>
              <a:t>Destinado a medir a tensão elétrica. Deve ser conectado em paralelo com o </a:t>
            </a:r>
            <a:r>
              <a:rPr lang="pt-BR" sz="2000" dirty="0" smtClean="0"/>
              <a:t>elemento que </a:t>
            </a:r>
            <a:r>
              <a:rPr lang="pt-BR" sz="2000" dirty="0"/>
              <a:t>se deseja saber a tensão.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Amperímetro</a:t>
            </a:r>
            <a:endParaRPr lang="pt-BR" sz="2000" dirty="0"/>
          </a:p>
          <a:p>
            <a:pPr algn="just"/>
            <a:r>
              <a:rPr lang="pt-BR" sz="2000" dirty="0"/>
              <a:t>Destinado a medir a corrente elétrica. Deve ser conectado em série com o elemento </a:t>
            </a:r>
            <a:r>
              <a:rPr lang="pt-BR" sz="2000" dirty="0" smtClean="0"/>
              <a:t>que se </a:t>
            </a:r>
            <a:r>
              <a:rPr lang="pt-BR" sz="2000" dirty="0"/>
              <a:t>deseja saber a tensão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OBS.: O voltímetro e o amperímetro podem ser de corrente contínua ou de corrente alternada, por isso deve-se também observar que corrente elétrica estamos utilizando para ligarmos os instrumentos.</a:t>
            </a:r>
          </a:p>
          <a:p>
            <a:pPr algn="just"/>
            <a:endParaRPr lang="pt-BR" sz="2000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94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14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35531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dirty="0" smtClean="0"/>
              <a:t>Instrumentos de Medida: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err="1" smtClean="0"/>
              <a:t>Ohmímetro</a:t>
            </a:r>
            <a:r>
              <a:rPr lang="pt-BR" sz="2000" dirty="0" smtClean="0"/>
              <a:t> (Ω)</a:t>
            </a:r>
            <a:endParaRPr lang="pt-BR" sz="2000" dirty="0"/>
          </a:p>
          <a:p>
            <a:pPr algn="just"/>
            <a:r>
              <a:rPr lang="pt-BR" sz="2000" dirty="0"/>
              <a:t>Destinado a medir a resistência elétrica. Deve ser conectado em circuitos que </a:t>
            </a:r>
            <a:r>
              <a:rPr lang="pt-BR" sz="2000" dirty="0" smtClean="0"/>
              <a:t>estejam sem </a:t>
            </a:r>
            <a:r>
              <a:rPr lang="pt-BR" sz="2000" dirty="0"/>
              <a:t>tensão elétrica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Multímetro</a:t>
            </a:r>
          </a:p>
          <a:p>
            <a:pPr algn="just"/>
            <a:r>
              <a:rPr lang="pt-BR" sz="2000" dirty="0" smtClean="0"/>
              <a:t>Instrumento composto </a:t>
            </a:r>
            <a:r>
              <a:rPr lang="pt-BR" sz="2000" dirty="0"/>
              <a:t>por vários instrumentos de medidas elétricas, basicamente </a:t>
            </a:r>
            <a:r>
              <a:rPr lang="pt-BR" sz="2000" dirty="0" smtClean="0"/>
              <a:t>o </a:t>
            </a:r>
            <a:r>
              <a:rPr lang="pt-BR" sz="2000" dirty="0" err="1" smtClean="0"/>
              <a:t>ohmímetro</a:t>
            </a:r>
            <a:r>
              <a:rPr lang="pt-BR" sz="2000" dirty="0"/>
              <a:t>, o amperímetro e o voltímetro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lvl="5" algn="just"/>
            <a:r>
              <a:rPr lang="pt-BR" sz="2000" dirty="0" smtClean="0"/>
              <a:t>Dispositivos de Comando</a:t>
            </a:r>
          </a:p>
          <a:p>
            <a:pPr lvl="5" algn="just"/>
            <a:endParaRPr lang="pt-BR" sz="2000" dirty="0"/>
          </a:p>
          <a:p>
            <a:pPr lvl="5" algn="just"/>
            <a:r>
              <a:rPr lang="pt-BR" sz="2000" dirty="0" smtClean="0"/>
              <a:t>Botoeira NF </a:t>
            </a:r>
            <a:r>
              <a:rPr lang="pt-BR" sz="2000" dirty="0"/>
              <a:t>(</a:t>
            </a:r>
            <a:r>
              <a:rPr lang="pt-BR" sz="2000" dirty="0" smtClean="0"/>
              <a:t>Normalmente Fechada)</a:t>
            </a:r>
          </a:p>
          <a:p>
            <a:pPr lvl="5" algn="just"/>
            <a:endParaRPr lang="pt-BR" sz="2000" dirty="0"/>
          </a:p>
          <a:p>
            <a:pPr lvl="5" algn="just"/>
            <a:r>
              <a:rPr lang="pt-BR" sz="2000" dirty="0" smtClean="0"/>
              <a:t>Botoeira NA </a:t>
            </a:r>
            <a:r>
              <a:rPr lang="pt-BR" sz="2000" dirty="0"/>
              <a:t>(</a:t>
            </a:r>
            <a:r>
              <a:rPr lang="pt-BR" sz="2000" dirty="0" smtClean="0"/>
              <a:t>Normalmente Aberta)</a:t>
            </a:r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437111"/>
            <a:ext cx="1800200" cy="16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15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15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04753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dirty="0" smtClean="0"/>
              <a:t>Instrumentos de Medida:</a:t>
            </a:r>
          </a:p>
          <a:p>
            <a:pPr algn="just"/>
            <a:endParaRPr lang="pt-BR" sz="2000" dirty="0" smtClean="0"/>
          </a:p>
          <a:p>
            <a:pPr lvl="4" algn="just"/>
            <a:r>
              <a:rPr lang="pt-BR" sz="2000" dirty="0" err="1" smtClean="0"/>
              <a:t>Bóia</a:t>
            </a:r>
            <a:r>
              <a:rPr lang="pt-BR" sz="2000" dirty="0" smtClean="0"/>
              <a:t> Inferior</a:t>
            </a:r>
          </a:p>
          <a:p>
            <a:pPr lvl="4" algn="just"/>
            <a:endParaRPr lang="pt-BR" sz="2000" dirty="0" smtClean="0"/>
          </a:p>
          <a:p>
            <a:pPr lvl="4" algn="just"/>
            <a:endParaRPr lang="pt-BR" sz="2000" dirty="0" smtClean="0"/>
          </a:p>
          <a:p>
            <a:pPr lvl="4" algn="just"/>
            <a:r>
              <a:rPr lang="pt-BR" sz="2000" dirty="0" err="1" smtClean="0"/>
              <a:t>Bóia</a:t>
            </a:r>
            <a:r>
              <a:rPr lang="pt-BR" sz="2000" dirty="0" smtClean="0"/>
              <a:t> Superior</a:t>
            </a:r>
          </a:p>
          <a:p>
            <a:pPr lvl="4" algn="just"/>
            <a:endParaRPr lang="pt-BR" sz="2000" dirty="0" smtClean="0"/>
          </a:p>
          <a:p>
            <a:pPr lvl="4" algn="just"/>
            <a:endParaRPr lang="pt-BR" sz="2000" dirty="0" smtClean="0"/>
          </a:p>
          <a:p>
            <a:pPr lvl="4" algn="just"/>
            <a:r>
              <a:rPr lang="pt-BR" sz="2000" dirty="0" smtClean="0"/>
              <a:t>Chave fim de curso NF e NA – Acionamento bidirecional</a:t>
            </a:r>
          </a:p>
          <a:p>
            <a:pPr lvl="4" algn="just"/>
            <a:endParaRPr lang="pt-BR" sz="2000" dirty="0" smtClean="0"/>
          </a:p>
          <a:p>
            <a:pPr lvl="4" algn="just"/>
            <a:endParaRPr lang="pt-BR" sz="2000" dirty="0" smtClean="0"/>
          </a:p>
          <a:p>
            <a:pPr lvl="4" algn="just"/>
            <a:r>
              <a:rPr lang="pt-BR" sz="2000" dirty="0" smtClean="0"/>
              <a:t>Chave fim de curso – Acionamento unidirecional</a:t>
            </a:r>
          </a:p>
          <a:p>
            <a:pPr lvl="4" algn="just"/>
            <a:endParaRPr lang="pt-BR" sz="2000" dirty="0" smtClean="0"/>
          </a:p>
          <a:p>
            <a:pPr lvl="4" algn="just"/>
            <a:r>
              <a:rPr lang="pt-BR" sz="2000" dirty="0" smtClean="0"/>
              <a:t>Chave fim de curso – Acionamento frontal</a:t>
            </a:r>
          </a:p>
          <a:p>
            <a:pPr lvl="4" algn="just"/>
            <a:endParaRPr lang="pt-BR" sz="2000" dirty="0" smtClean="0"/>
          </a:p>
          <a:p>
            <a:pPr lvl="4" algn="just"/>
            <a:endParaRPr lang="pt-BR" sz="2000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594178"/>
            <a:ext cx="962025" cy="15049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04" y="3415264"/>
            <a:ext cx="1323975" cy="7048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904" y="4394856"/>
            <a:ext cx="1310263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50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16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66308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dirty="0" smtClean="0"/>
              <a:t>Instrumentos de Medida:</a:t>
            </a:r>
          </a:p>
          <a:p>
            <a:pPr algn="just"/>
            <a:endParaRPr lang="pt-BR" sz="2000" dirty="0" smtClean="0"/>
          </a:p>
          <a:p>
            <a:pPr lvl="4" algn="just"/>
            <a:endParaRPr lang="pt-BR" sz="2000" dirty="0" smtClean="0"/>
          </a:p>
          <a:p>
            <a:pPr lvl="4" algn="just"/>
            <a:r>
              <a:rPr lang="pt-BR" sz="2000" dirty="0" smtClean="0"/>
              <a:t>Sensor de proximidade capacitivo</a:t>
            </a:r>
          </a:p>
          <a:p>
            <a:pPr lvl="4" algn="just"/>
            <a:endParaRPr lang="pt-BR" sz="2000" dirty="0" smtClean="0"/>
          </a:p>
          <a:p>
            <a:pPr lvl="4" algn="just"/>
            <a:r>
              <a:rPr lang="pt-BR" sz="2000" dirty="0" smtClean="0"/>
              <a:t>Fotocélula</a:t>
            </a:r>
            <a:endParaRPr lang="pt-BR" sz="2000" dirty="0" smtClean="0"/>
          </a:p>
          <a:p>
            <a:pPr lvl="4" algn="just"/>
            <a:endParaRPr lang="pt-BR" sz="2000" dirty="0" smtClean="0"/>
          </a:p>
          <a:p>
            <a:pPr lvl="4" algn="just"/>
            <a:r>
              <a:rPr lang="pt-BR" sz="2000" dirty="0" smtClean="0"/>
              <a:t>Borne </a:t>
            </a:r>
            <a:r>
              <a:rPr lang="pt-BR" sz="2000" dirty="0" smtClean="0"/>
              <a:t>ou Conector</a:t>
            </a:r>
          </a:p>
          <a:p>
            <a:pPr lvl="4" algn="just"/>
            <a:endParaRPr lang="pt-BR" sz="2000" dirty="0" smtClean="0"/>
          </a:p>
          <a:p>
            <a:pPr lvl="4" algn="just"/>
            <a:endParaRPr lang="pt-BR" sz="2000" dirty="0" smtClean="0"/>
          </a:p>
          <a:p>
            <a:pPr lvl="4" algn="just"/>
            <a:r>
              <a:rPr lang="pt-BR" sz="2000" dirty="0" smtClean="0"/>
              <a:t>Fusível</a:t>
            </a:r>
            <a:endParaRPr lang="pt-BR" sz="2000" dirty="0" smtClean="0"/>
          </a:p>
          <a:p>
            <a:pPr lvl="4" algn="just"/>
            <a:endParaRPr lang="pt-BR" sz="2000" dirty="0" smtClean="0"/>
          </a:p>
          <a:p>
            <a:pPr lvl="4" algn="just"/>
            <a:r>
              <a:rPr lang="pt-BR" sz="2000" dirty="0" smtClean="0"/>
              <a:t>Lâmpada </a:t>
            </a:r>
            <a:r>
              <a:rPr lang="pt-BR" sz="2000" dirty="0" smtClean="0"/>
              <a:t>de </a:t>
            </a:r>
            <a:r>
              <a:rPr lang="pt-BR" sz="2000" dirty="0" smtClean="0"/>
              <a:t>sinalização</a:t>
            </a:r>
          </a:p>
          <a:p>
            <a:pPr lvl="4" algn="just"/>
            <a:endParaRPr lang="pt-BR" sz="2000" dirty="0" smtClean="0"/>
          </a:p>
          <a:p>
            <a:pPr lvl="4" algn="just"/>
            <a:endParaRPr lang="pt-BR" sz="2000" dirty="0" smtClean="0"/>
          </a:p>
          <a:p>
            <a:pPr algn="just"/>
            <a:r>
              <a:rPr lang="pt-BR" sz="2000" dirty="0" smtClean="0"/>
              <a:t>Assista ao vídeo sobre multímetro disponível em  </a:t>
            </a:r>
            <a:r>
              <a:rPr lang="pt-BR" sz="2000" dirty="0">
                <a:hlinkClick r:id="rId2"/>
              </a:rPr>
              <a:t>https://</a:t>
            </a:r>
            <a:r>
              <a:rPr lang="pt-BR" sz="2000" dirty="0" smtClean="0">
                <a:hlinkClick r:id="rId2"/>
              </a:rPr>
              <a:t>www.youtube.com/watch?v=xUYan9Nzj6E</a:t>
            </a:r>
            <a:r>
              <a:rPr lang="pt-BR" sz="2000" dirty="0" smtClean="0"/>
              <a:t>  acesso em 01.04.2020</a:t>
            </a:r>
            <a:endParaRPr lang="pt-BR" sz="2000" dirty="0"/>
          </a:p>
          <a:p>
            <a:pPr lvl="4" algn="just"/>
            <a:endParaRPr lang="pt-BR" sz="2000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813" y="1583928"/>
            <a:ext cx="792088" cy="8754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639" y="2522147"/>
            <a:ext cx="1000125" cy="6191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505" y="3241582"/>
            <a:ext cx="643270" cy="65695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2405" y="4011486"/>
            <a:ext cx="1000125" cy="4857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9584" y="4610208"/>
            <a:ext cx="590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25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17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473975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dirty="0" smtClean="0"/>
              <a:t>Corrente Alternada: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Provavelmente </a:t>
            </a:r>
            <a:r>
              <a:rPr lang="pt-BR" sz="2000" dirty="0"/>
              <a:t>você sabe que mais de 90% de todas as linhas de transmissão </a:t>
            </a:r>
            <a:r>
              <a:rPr lang="pt-BR" sz="2000" dirty="0" smtClean="0"/>
              <a:t>de eletricidade </a:t>
            </a:r>
            <a:r>
              <a:rPr lang="pt-BR" sz="2000" dirty="0"/>
              <a:t>conduzem corrente alternada. Usa-se muito pouco a corrente contínua nos </a:t>
            </a:r>
            <a:r>
              <a:rPr lang="pt-BR" sz="2000" dirty="0" smtClean="0"/>
              <a:t>temas de </a:t>
            </a:r>
            <a:r>
              <a:rPr lang="pt-BR" sz="2000" dirty="0"/>
              <a:t>luz e força. </a:t>
            </a:r>
            <a:endParaRPr lang="pt-BR" sz="2000" dirty="0" smtClean="0"/>
          </a:p>
          <a:p>
            <a:pPr algn="just"/>
            <a:r>
              <a:rPr lang="pt-BR" sz="2000" dirty="0" smtClean="0"/>
              <a:t>Entretanto</a:t>
            </a:r>
            <a:r>
              <a:rPr lang="pt-BR" sz="2000" dirty="0"/>
              <a:t>, a C. C. é importante nos circuitos eletrônicos.</a:t>
            </a:r>
          </a:p>
          <a:p>
            <a:pPr algn="just"/>
            <a:r>
              <a:rPr lang="pt-BR" sz="2000" dirty="0"/>
              <a:t>Existem duas razões muito boas para esta preferência. Inicialmente, a C.A. p fazer </a:t>
            </a:r>
            <a:r>
              <a:rPr lang="pt-BR" sz="2000" dirty="0" smtClean="0"/>
              <a:t>quase tudo </a:t>
            </a:r>
            <a:r>
              <a:rPr lang="pt-BR" sz="2000" dirty="0"/>
              <a:t>que é feito pela C.C. A transmissão elétrica é mais fácil e mais econômica com a C.A. </a:t>
            </a:r>
            <a:r>
              <a:rPr lang="pt-BR" sz="2000" dirty="0" smtClean="0"/>
              <a:t>do que </a:t>
            </a:r>
            <a:r>
              <a:rPr lang="pt-BR" sz="2000" dirty="0"/>
              <a:t>com a C.C. A tensão alternada pode ser aumentada ou reduzida facilmente e sem </a:t>
            </a:r>
            <a:r>
              <a:rPr lang="pt-BR" sz="2000" dirty="0" smtClean="0"/>
              <a:t>perda apreciável </a:t>
            </a:r>
            <a:r>
              <a:rPr lang="pt-BR" sz="2000" dirty="0"/>
              <a:t>com o emprego de transformadores. </a:t>
            </a:r>
            <a:endParaRPr lang="pt-BR" sz="2000" dirty="0" smtClean="0"/>
          </a:p>
          <a:p>
            <a:pPr algn="just"/>
            <a:r>
              <a:rPr lang="pt-BR" sz="2000" dirty="0" smtClean="0"/>
              <a:t>Nas </a:t>
            </a:r>
            <a:r>
              <a:rPr lang="pt-BR" sz="2000" dirty="0"/>
              <a:t>estações geradoras, a tensão alternada </a:t>
            </a:r>
            <a:r>
              <a:rPr lang="pt-BR" sz="2000" dirty="0" smtClean="0"/>
              <a:t>é elevada </a:t>
            </a:r>
            <a:r>
              <a:rPr lang="pt-BR" sz="2000" dirty="0"/>
              <a:t>por transformadores a valores muito altos e a cada às linhas de transmissão; no </a:t>
            </a:r>
            <a:r>
              <a:rPr lang="pt-BR" sz="2000" dirty="0" smtClean="0"/>
              <a:t>Outro extremo </a:t>
            </a:r>
            <a:r>
              <a:rPr lang="pt-BR" sz="2000" dirty="0"/>
              <a:t>das linhas, transformadores reduzem tensão a valores que podem ser usados para</a:t>
            </a:r>
          </a:p>
          <a:p>
            <a:pPr algn="just"/>
            <a:r>
              <a:rPr lang="pt-BR" sz="2000" dirty="0"/>
              <a:t>iluminação e força. </a:t>
            </a:r>
            <a:endParaRPr lang="pt-BR" sz="2000" dirty="0" smtClean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03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18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443198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dirty="0" smtClean="0"/>
              <a:t>Corrente Alternada: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Diferentes equipamentos </a:t>
            </a:r>
            <a:r>
              <a:rPr lang="pt-BR" sz="2000" dirty="0"/>
              <a:t>elétricos requerem tensões diferentes para </a:t>
            </a:r>
            <a:r>
              <a:rPr lang="pt-BR" sz="2000" dirty="0" smtClean="0"/>
              <a:t>que funcionem </a:t>
            </a:r>
            <a:r>
              <a:rPr lang="pt-BR" sz="2000" dirty="0"/>
              <a:t>normalmente, e as tens em apreço podem ser obtidas facilmente com o uso de </a:t>
            </a:r>
            <a:r>
              <a:rPr lang="pt-BR" sz="2000" dirty="0" smtClean="0"/>
              <a:t>um transformador </a:t>
            </a:r>
            <a:r>
              <a:rPr lang="pt-BR" sz="2000" dirty="0"/>
              <a:t>e da rede alimentação de C.A.</a:t>
            </a:r>
          </a:p>
          <a:p>
            <a:pPr algn="just"/>
            <a:r>
              <a:rPr lang="pt-BR" sz="2000" dirty="0"/>
              <a:t>Quanto maior a tensão em urna linha de transmissão, maior a sua eficiência. </a:t>
            </a:r>
            <a:r>
              <a:rPr lang="pt-BR" sz="2000" dirty="0" smtClean="0"/>
              <a:t>Atualmente</a:t>
            </a:r>
            <a:r>
              <a:rPr lang="pt-BR" sz="2000" dirty="0"/>
              <a:t>, </a:t>
            </a:r>
            <a:r>
              <a:rPr lang="pt-BR" sz="2000" dirty="0" smtClean="0"/>
              <a:t>a elevação </a:t>
            </a:r>
            <a:r>
              <a:rPr lang="pt-BR" sz="2000" dirty="0"/>
              <a:t>e a redução de tensões contínuas são processos difíceis e ineficientes de modo que </a:t>
            </a:r>
            <a:r>
              <a:rPr lang="pt-BR" sz="2000" dirty="0" smtClean="0"/>
              <a:t>é limitado </a:t>
            </a:r>
            <a:r>
              <a:rPr lang="pt-BR" sz="2000" dirty="0"/>
              <a:t>o uso da transmissão de energia por C. C. </a:t>
            </a:r>
            <a:endParaRPr lang="pt-BR" sz="2000" dirty="0" smtClean="0"/>
          </a:p>
          <a:p>
            <a:pPr algn="just"/>
            <a:r>
              <a:rPr lang="pt-BR" sz="2000" dirty="0" smtClean="0"/>
              <a:t>Contudo</a:t>
            </a:r>
            <a:r>
              <a:rPr lang="pt-BR" sz="2000" dirty="0"/>
              <a:t>, há algumas vantagens </a:t>
            </a:r>
            <a:r>
              <a:rPr lang="pt-BR" sz="2000" dirty="0" smtClean="0"/>
              <a:t>na transmissão </a:t>
            </a:r>
            <a:r>
              <a:rPr lang="pt-BR" sz="2000" dirty="0"/>
              <a:t>de energia por C.C., e se fazem esforços para torná-la mais pratica.</a:t>
            </a:r>
          </a:p>
          <a:p>
            <a:pPr algn="just"/>
            <a:r>
              <a:rPr lang="pt-BR" sz="2000" dirty="0"/>
              <a:t>A diferença entre a corrente alternada e a corrente contínua não está apenas nas formas </a:t>
            </a:r>
            <a:r>
              <a:rPr lang="pt-BR" sz="2000" dirty="0" smtClean="0"/>
              <a:t>de ondas </a:t>
            </a:r>
            <a:r>
              <a:rPr lang="pt-BR" sz="2000" dirty="0"/>
              <a:t>e no movimento dos elétrons, mas também na maneira com que ela age nos </a:t>
            </a:r>
            <a:r>
              <a:rPr lang="pt-BR" sz="2000" dirty="0" smtClean="0"/>
              <a:t>circuitos elétricos.</a:t>
            </a:r>
            <a:endParaRPr lang="pt-BR" sz="2000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09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19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13986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 smtClean="0"/>
              <a:t>Exercícios</a:t>
            </a:r>
            <a:endParaRPr lang="pt-B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algn="just"/>
            <a:r>
              <a:rPr lang="pt-BR" sz="1600" dirty="0" smtClean="0"/>
              <a:t>1</a:t>
            </a:r>
            <a:r>
              <a:rPr lang="pt-BR" sz="1600" dirty="0"/>
              <a:t>) Qual a corrente elétrica (I) sabendo que 22,5 </a:t>
            </a:r>
            <a:r>
              <a:rPr lang="pt-BR" sz="1600" dirty="0" smtClean="0"/>
              <a:t>C </a:t>
            </a:r>
            <a:r>
              <a:rPr lang="pt-BR" sz="1600" dirty="0"/>
              <a:t>atravessam a secção </a:t>
            </a:r>
            <a:r>
              <a:rPr lang="pt-BR" sz="1600" dirty="0" smtClean="0"/>
              <a:t>transversal de </a:t>
            </a:r>
            <a:r>
              <a:rPr lang="pt-BR" sz="1600" dirty="0"/>
              <a:t>um condutor durante 15 s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algn="just"/>
            <a:r>
              <a:rPr lang="pt-BR" sz="1600" dirty="0"/>
              <a:t>2) Por um fio condutor passam 3,12x10</a:t>
            </a:r>
            <a:r>
              <a:rPr lang="pt-BR" sz="1600" baseline="30000" dirty="0"/>
              <a:t>18</a:t>
            </a:r>
            <a:r>
              <a:rPr lang="pt-BR" sz="1600" dirty="0"/>
              <a:t> elétrons a cada 2 minutos e 5 segundos</a:t>
            </a:r>
            <a:r>
              <a:rPr lang="pt-BR" sz="1600" dirty="0" smtClean="0"/>
              <a:t>.  Determine </a:t>
            </a:r>
            <a:r>
              <a:rPr lang="pt-BR" sz="1600" dirty="0"/>
              <a:t>a corrente elétrica (I) no condutor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algn="just"/>
            <a:r>
              <a:rPr lang="pt-BR" sz="1600" dirty="0"/>
              <a:t>3) Uma corrente de 10 mA percorre um condutor durante 50 segundos</a:t>
            </a:r>
            <a:r>
              <a:rPr lang="pt-BR" sz="1600" dirty="0" smtClean="0"/>
              <a:t>.</a:t>
            </a:r>
          </a:p>
          <a:p>
            <a:pPr algn="just"/>
            <a:r>
              <a:rPr lang="pt-BR" sz="1600" dirty="0"/>
              <a:t> </a:t>
            </a:r>
            <a:r>
              <a:rPr lang="pt-BR" sz="1600" dirty="0" smtClean="0"/>
              <a:t>   a</a:t>
            </a:r>
            <a:r>
              <a:rPr lang="pt-BR" sz="1600" dirty="0"/>
              <a:t>. Determine o valor da carga (Q) que passa através de uma </a:t>
            </a:r>
            <a:r>
              <a:rPr lang="pt-BR" sz="1600" dirty="0" smtClean="0"/>
              <a:t>seção transversal </a:t>
            </a:r>
            <a:r>
              <a:rPr lang="pt-BR" sz="1600" dirty="0"/>
              <a:t>do condutor</a:t>
            </a:r>
            <a:r>
              <a:rPr lang="pt-BR" sz="1600" dirty="0" smtClean="0"/>
              <a:t>.</a:t>
            </a:r>
          </a:p>
          <a:p>
            <a:pPr algn="just"/>
            <a:r>
              <a:rPr lang="pt-BR" sz="1600" dirty="0"/>
              <a:t> </a:t>
            </a:r>
            <a:r>
              <a:rPr lang="pt-BR" sz="1600" dirty="0" smtClean="0"/>
              <a:t>   b</a:t>
            </a:r>
            <a:r>
              <a:rPr lang="pt-BR" sz="1600" dirty="0"/>
              <a:t>. Determine a quantidade de elétrons relativa a esta carga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algn="just"/>
            <a:r>
              <a:rPr lang="pt-BR" sz="1600" dirty="0"/>
              <a:t>4) A cada 2 minutos 12C passam por uma secção reta de um condutor. Calcule </a:t>
            </a:r>
            <a:r>
              <a:rPr lang="pt-BR" sz="1600" dirty="0" smtClean="0"/>
              <a:t>a corrente </a:t>
            </a:r>
            <a:r>
              <a:rPr lang="pt-BR" sz="1600" dirty="0"/>
              <a:t>elétrica, em ampères, neste condutor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algn="just"/>
            <a:r>
              <a:rPr lang="pt-BR" sz="1600" dirty="0" smtClean="0"/>
              <a:t>5) Um </a:t>
            </a:r>
            <a:r>
              <a:rPr lang="pt-BR" sz="1600" dirty="0"/>
              <a:t>cabo de cobre com diâmetro (</a:t>
            </a:r>
            <a:r>
              <a:rPr lang="pt-BR" sz="1600" dirty="0" smtClean="0"/>
              <a:t>secção </a:t>
            </a:r>
            <a:r>
              <a:rPr lang="pt-BR" sz="1600" dirty="0"/>
              <a:t>transversal) de 2,26 mm com 100 m </a:t>
            </a:r>
            <a:r>
              <a:rPr lang="pt-BR" sz="1600" dirty="0" smtClean="0"/>
              <a:t>de comprimento </a:t>
            </a:r>
            <a:r>
              <a:rPr lang="pt-BR" sz="1600" dirty="0"/>
              <a:t>foi utilizado entre dois pontos em uma instalação elétrica. </a:t>
            </a:r>
            <a:endParaRPr lang="pt-BR" sz="1600" dirty="0" smtClean="0"/>
          </a:p>
          <a:p>
            <a:pPr algn="just"/>
            <a:r>
              <a:rPr lang="pt-BR" sz="1600" dirty="0" smtClean="0"/>
              <a:t>Qual a resistência </a:t>
            </a:r>
            <a:r>
              <a:rPr lang="pt-BR" sz="1600" dirty="0"/>
              <a:t>deste condutor? </a:t>
            </a:r>
            <a:r>
              <a:rPr lang="en-GB" sz="1600" dirty="0" smtClean="0"/>
              <a:t>(m).</a:t>
            </a:r>
          </a:p>
          <a:p>
            <a:pPr algn="just"/>
            <a:endParaRPr lang="pt-BR" sz="1600" dirty="0"/>
          </a:p>
          <a:p>
            <a:pPr algn="just"/>
            <a:r>
              <a:rPr lang="en-GB" sz="1600" dirty="0" smtClean="0"/>
              <a:t>Resistividade elétrica do cobre=1,72x10</a:t>
            </a:r>
            <a:r>
              <a:rPr lang="en-GB" sz="1600" baseline="30000" dirty="0" smtClean="0"/>
              <a:t>-8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665" y="5510980"/>
            <a:ext cx="643335" cy="7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44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3" y="2852936"/>
            <a:ext cx="8480273" cy="15076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20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265713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 smtClean="0"/>
              <a:t>Exercícios</a:t>
            </a:r>
            <a:endParaRPr lang="pt-B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algn="just"/>
            <a:r>
              <a:rPr lang="pt-BR" sz="1600" dirty="0"/>
              <a:t>7) Um cabo de cobre de seção transversal com diâmetro de 2,76 mm </a:t>
            </a:r>
            <a:r>
              <a:rPr lang="pt-BR" sz="1600" dirty="0" smtClean="0"/>
              <a:t>apresenta resistência </a:t>
            </a:r>
            <a:r>
              <a:rPr lang="pt-BR" sz="1600" dirty="0"/>
              <a:t>de 100 </a:t>
            </a:r>
            <a:r>
              <a:rPr lang="pt-BR" sz="1600" dirty="0" err="1"/>
              <a:t>Ω</a:t>
            </a:r>
            <a:r>
              <a:rPr lang="pt-BR" sz="1600" dirty="0" err="1" smtClean="0"/>
              <a:t>m</a:t>
            </a:r>
            <a:r>
              <a:rPr lang="pt-BR" sz="1600" dirty="0" smtClean="0"/>
              <a:t>.  Determine </a:t>
            </a:r>
            <a:r>
              <a:rPr lang="pt-BR" sz="1600" dirty="0"/>
              <a:t>o comprimento do cabo </a:t>
            </a:r>
            <a:r>
              <a:rPr lang="pt-BR" sz="1600" dirty="0" smtClean="0"/>
              <a:t>(</a:t>
            </a:r>
            <a:r>
              <a:rPr lang="pt-BR" sz="1600" dirty="0" err="1"/>
              <a:t>ρ</a:t>
            </a:r>
            <a:r>
              <a:rPr lang="pt-BR" sz="1600" dirty="0" err="1" smtClean="0"/>
              <a:t>cobre</a:t>
            </a:r>
            <a:r>
              <a:rPr lang="pt-BR" sz="1600" dirty="0" smtClean="0"/>
              <a:t>=1,72.10</a:t>
            </a:r>
            <a:r>
              <a:rPr lang="pt-BR" sz="1600" baseline="30000" dirty="0" smtClean="0"/>
              <a:t>-8</a:t>
            </a:r>
            <a:r>
              <a:rPr lang="pt-BR" sz="1600" dirty="0" smtClean="0"/>
              <a:t> </a:t>
            </a:r>
            <a:r>
              <a:rPr lang="pt-BR" sz="1600" dirty="0" err="1"/>
              <a:t>Ω</a:t>
            </a:r>
            <a:r>
              <a:rPr lang="pt-BR" sz="1600" dirty="0" err="1" smtClean="0"/>
              <a:t>m</a:t>
            </a:r>
            <a:r>
              <a:rPr lang="pt-BR" sz="1600" dirty="0" smtClean="0"/>
              <a:t>).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8) Um condutor de alumínio com diâmetro de 4,51 mm, utilizado na distribuição </a:t>
            </a:r>
            <a:r>
              <a:rPr lang="pt-BR" sz="1600" dirty="0" smtClean="0"/>
              <a:t>de energia </a:t>
            </a:r>
            <a:r>
              <a:rPr lang="pt-BR" sz="1600" dirty="0"/>
              <a:t>elétrica, interliga um transformador a uma determinada </a:t>
            </a:r>
            <a:r>
              <a:rPr lang="pt-BR" sz="1600" dirty="0" smtClean="0"/>
              <a:t>residência apresentando </a:t>
            </a:r>
            <a:r>
              <a:rPr lang="pt-BR" sz="1600" dirty="0"/>
              <a:t>resistência de 52,975 </a:t>
            </a:r>
            <a:r>
              <a:rPr lang="pt-BR" sz="1600" dirty="0" err="1" smtClean="0"/>
              <a:t>m</a:t>
            </a:r>
            <a:r>
              <a:rPr lang="pt-BR" sz="1600" dirty="0" err="1"/>
              <a:t>Ω</a:t>
            </a:r>
            <a:r>
              <a:rPr lang="pt-BR" sz="1600" dirty="0" smtClean="0"/>
              <a:t>.   Qual </a:t>
            </a:r>
            <a:r>
              <a:rPr lang="pt-BR" sz="1600" dirty="0"/>
              <a:t>a distância entre o transformador </a:t>
            </a:r>
            <a:r>
              <a:rPr lang="pt-BR" sz="1600" dirty="0" smtClean="0"/>
              <a:t>e a </a:t>
            </a:r>
            <a:r>
              <a:rPr lang="pt-BR" sz="1600" dirty="0"/>
              <a:t>residência</a:t>
            </a:r>
            <a:r>
              <a:rPr lang="pt-BR" sz="1600"/>
              <a:t>? </a:t>
            </a:r>
            <a:r>
              <a:rPr lang="pt-BR" sz="1600" smtClean="0"/>
              <a:t>  ρ </a:t>
            </a:r>
            <a:r>
              <a:rPr lang="pt-BR" sz="1600" dirty="0" smtClean="0"/>
              <a:t>alumínio=2,82.10</a:t>
            </a:r>
            <a:r>
              <a:rPr lang="pt-BR" sz="1600" baseline="30000" dirty="0" smtClean="0"/>
              <a:t>-8</a:t>
            </a:r>
            <a:r>
              <a:rPr lang="pt-BR" sz="1600" dirty="0" smtClean="0"/>
              <a:t> </a:t>
            </a:r>
            <a:r>
              <a:rPr lang="pt-BR" sz="1600" dirty="0" err="1"/>
              <a:t>Ω</a:t>
            </a:r>
            <a:r>
              <a:rPr lang="pt-BR" sz="1600" dirty="0" err="1" smtClean="0"/>
              <a:t>m</a:t>
            </a:r>
            <a:r>
              <a:rPr lang="pt-BR" sz="1600" dirty="0" smtClean="0"/>
              <a:t>.</a:t>
            </a:r>
          </a:p>
          <a:p>
            <a:pPr algn="just"/>
            <a:endParaRPr lang="en-GB" sz="1600" baseline="30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665" y="5510980"/>
            <a:ext cx="643335" cy="7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34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21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12448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400" b="1" dirty="0"/>
              <a:t>Material de Apoio </a:t>
            </a:r>
            <a:r>
              <a:rPr lang="pt-BR" sz="1400" b="1" dirty="0" smtClean="0"/>
              <a:t>Principal:</a:t>
            </a:r>
            <a:endParaRPr lang="pt-BR" sz="1400" b="1" dirty="0"/>
          </a:p>
          <a:p>
            <a:pPr algn="just"/>
            <a:endParaRPr lang="pt-BR" sz="1400" b="1" dirty="0"/>
          </a:p>
          <a:p>
            <a:pPr algn="just"/>
            <a:r>
              <a:rPr lang="pt-BR" sz="1300" b="1" dirty="0"/>
              <a:t>BOYLESTAD, ROBERT L.; Introdução à Análise de Circuitos – 13ª. Ed.; São Paulo: Pearson – Prentice Hall, 2012</a:t>
            </a:r>
            <a:r>
              <a:rPr lang="pt-BR" sz="1300" b="1" dirty="0" smtClean="0"/>
              <a:t>.</a:t>
            </a:r>
          </a:p>
          <a:p>
            <a:pPr algn="just"/>
            <a:endParaRPr lang="pt-BR" sz="1300" b="1" dirty="0"/>
          </a:p>
          <a:p>
            <a:pPr algn="just"/>
            <a:r>
              <a:rPr lang="pt-BR" sz="1300" b="1" dirty="0"/>
              <a:t>BOYLESTAD, ROBERT L.; NASHELSKY, LOUIS et al; Dispositivos Eletrônicos e Teoria de Circuitos – 11ª.Ed.; São Paulo: Pearson – Prentice Hall, 2013</a:t>
            </a:r>
            <a:r>
              <a:rPr lang="pt-BR" sz="1300" b="1" dirty="0" smtClean="0"/>
              <a:t>.</a:t>
            </a:r>
          </a:p>
          <a:p>
            <a:pPr algn="just"/>
            <a:endParaRPr lang="pt-BR" sz="1300" b="1" dirty="0"/>
          </a:p>
          <a:p>
            <a:pPr algn="just"/>
            <a:r>
              <a:rPr lang="pt-BR" sz="1300" b="1" dirty="0"/>
              <a:t>TOCCI, RONALD J. ; WIDMER, NEAL et al; Sistemas Digitais Princípios E Aplicações – 12ª. Ed; São Paulo: Pearson – Prentice Hall, 2019.</a:t>
            </a:r>
          </a:p>
          <a:p>
            <a:pPr algn="just"/>
            <a:endParaRPr lang="pt-BR" sz="1300" b="1" dirty="0"/>
          </a:p>
          <a:p>
            <a:pPr algn="just"/>
            <a:r>
              <a:rPr lang="pt-BR" sz="1300" b="1" dirty="0" smtClean="0"/>
              <a:t>Material de Apoio Secundário:</a:t>
            </a:r>
          </a:p>
          <a:p>
            <a:pPr algn="just"/>
            <a:endParaRPr lang="pt-BR" sz="1300" b="1" dirty="0" smtClean="0"/>
          </a:p>
          <a:p>
            <a:pPr algn="just"/>
            <a:r>
              <a:rPr lang="pt-BR" sz="1300" b="1" dirty="0"/>
              <a:t>ALBUQUERQUE, RÔMULO OLIVEIRA, Análise de Circuitos em Corrente Contínua. São Paulo: Érica, 2010</a:t>
            </a:r>
            <a:r>
              <a:rPr lang="pt-BR" sz="1300" b="1" dirty="0" smtClean="0"/>
              <a:t>.</a:t>
            </a:r>
          </a:p>
          <a:p>
            <a:pPr algn="just"/>
            <a:endParaRPr lang="pt-BR" sz="1300" b="1" dirty="0"/>
          </a:p>
          <a:p>
            <a:pPr algn="just"/>
            <a:r>
              <a:rPr lang="pt-BR" sz="1300" b="1" dirty="0"/>
              <a:t>CAPUANO, FRANCISCO GABRIEL et al; Laboratório de Eletricidade e Eletrônica: Teoria e Prática. São Paulo: Érica, 2009</a:t>
            </a:r>
            <a:r>
              <a:rPr lang="pt-BR" sz="1300" b="1" dirty="0" smtClean="0"/>
              <a:t>.</a:t>
            </a:r>
          </a:p>
          <a:p>
            <a:pPr algn="just"/>
            <a:endParaRPr lang="pt-BR" sz="1300" b="1" dirty="0"/>
          </a:p>
          <a:p>
            <a:pPr algn="just"/>
            <a:r>
              <a:rPr lang="pt-BR" sz="1300" b="1" dirty="0"/>
              <a:t>NAHVI, MAHMOOD; EDMINISTER, JOSEPH. Circuitos Elétricos; 5ed. - </a:t>
            </a:r>
            <a:r>
              <a:rPr lang="pt-BR" sz="1300" b="1" dirty="0" smtClean="0"/>
              <a:t>coleção </a:t>
            </a:r>
            <a:r>
              <a:rPr lang="pt-BR" sz="1300" b="1" dirty="0"/>
              <a:t>S</a:t>
            </a:r>
            <a:r>
              <a:rPr lang="pt-BR" sz="1300" b="1" dirty="0" smtClean="0"/>
              <a:t>chaum</a:t>
            </a:r>
            <a:r>
              <a:rPr lang="pt-BR" sz="1300" b="1" dirty="0"/>
              <a:t>, São Paulo:Grupo Artmed </a:t>
            </a:r>
            <a:r>
              <a:rPr lang="pt-BR" sz="1300" b="1" dirty="0" smtClean="0"/>
              <a:t>2014</a:t>
            </a:r>
          </a:p>
          <a:p>
            <a:pPr algn="just"/>
            <a:endParaRPr lang="pt-BR" sz="1300" b="1" dirty="0"/>
          </a:p>
          <a:p>
            <a:pPr algn="just"/>
            <a:r>
              <a:rPr lang="pt-BR" sz="1300" b="1" dirty="0"/>
              <a:t>Software SciLab disponível em http://www.scilab.org, acesso em </a:t>
            </a:r>
            <a:r>
              <a:rPr lang="pt-BR" sz="1300" b="1" dirty="0" smtClean="0"/>
              <a:t>17.02.2020</a:t>
            </a:r>
          </a:p>
          <a:p>
            <a:pPr algn="just"/>
            <a:endParaRPr lang="pt-BR" sz="1300" b="1" dirty="0" smtClean="0"/>
          </a:p>
          <a:p>
            <a:pPr algn="just"/>
            <a:r>
              <a:rPr lang="pt-BR" sz="1300" b="1" dirty="0" smtClean="0"/>
              <a:t>Software LogiSim</a:t>
            </a:r>
            <a:r>
              <a:rPr lang="pt-BR" sz="1300" b="1" dirty="0"/>
              <a:t> disponível em </a:t>
            </a:r>
            <a:r>
              <a:rPr lang="pt-BR" sz="1300" b="1" dirty="0">
                <a:hlinkClick r:id="rId2"/>
              </a:rPr>
              <a:t>http://</a:t>
            </a:r>
            <a:r>
              <a:rPr lang="pt-BR" sz="1300" b="1" dirty="0" smtClean="0">
                <a:hlinkClick r:id="rId2"/>
              </a:rPr>
              <a:t>www.cburch.com/logisim/pt/index.html</a:t>
            </a:r>
            <a:r>
              <a:rPr lang="pt-BR" sz="1300" b="1" dirty="0" smtClean="0"/>
              <a:t> acesso em 17.02.2020</a:t>
            </a:r>
            <a:endParaRPr lang="pt-BR" sz="13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17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22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280076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dirty="0" smtClean="0"/>
              <a:t>Agradecimento: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4000" dirty="0" smtClean="0"/>
              <a:t>MUITO OBRIGADO !</a:t>
            </a:r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0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3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27836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dirty="0" smtClean="0"/>
              <a:t>Roteiro:  </a:t>
            </a:r>
          </a:p>
          <a:p>
            <a:pPr algn="just"/>
            <a:endParaRPr lang="pt-BR" sz="20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Motivação;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Sistema Internacional de Unidades;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Conversão de Unidades;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Múltiplos e Submúltiplos;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Cargas Elétricas;</a:t>
            </a:r>
            <a:endParaRPr lang="pt-BR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Resistência Elétrica;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/>
              <a:t>Tensão </a:t>
            </a:r>
            <a:r>
              <a:rPr lang="pt-BR" dirty="0" smtClean="0"/>
              <a:t>Elétrica;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Corrente Elétrica;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Lei de Ohm;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Potência Elétrica;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pt-BR" dirty="0" smtClean="0"/>
              <a:t>Exercícios.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4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320087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dirty="0" smtClean="0"/>
              <a:t>Apresentação:</a:t>
            </a:r>
            <a:endParaRPr lang="pt-BR" dirty="0"/>
          </a:p>
          <a:p>
            <a:pPr algn="just"/>
            <a:endParaRPr lang="pt-BR" sz="2000" dirty="0"/>
          </a:p>
          <a:p>
            <a:pPr algn="just"/>
            <a:r>
              <a:rPr lang="pt-BR" dirty="0" smtClean="0"/>
              <a:t>Curso: Ciência da Computação 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Disciplina: </a:t>
            </a:r>
            <a:r>
              <a:rPr lang="pt-BR" dirty="0" smtClean="0"/>
              <a:t>Circuitos Elétricos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1º Semestre – </a:t>
            </a:r>
            <a:r>
              <a:rPr lang="pt-BR" dirty="0" smtClean="0"/>
              <a:t>2020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Prof. Carlos Heitor de Campos Vallim – </a:t>
            </a:r>
            <a:r>
              <a:rPr lang="pt-BR" dirty="0" smtClean="0"/>
              <a:t>carlos.hcvallim@gmail.com</a:t>
            </a:r>
            <a:endParaRPr lang="pt-BR" dirty="0"/>
          </a:p>
          <a:p>
            <a:pPr algn="just"/>
            <a:endParaRPr lang="pt-BR" dirty="0"/>
          </a:p>
          <a:p>
            <a:pPr algn="just"/>
            <a:endParaRPr lang="pt-BR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37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5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338554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dirty="0" smtClean="0"/>
              <a:t>Motivação:</a:t>
            </a:r>
            <a:endParaRPr lang="pt-BR" dirty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Assista ao vídeo abaixo para entender uma aplicabilidade da aula de hoje: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>
                <a:hlinkClick r:id="rId2"/>
              </a:rPr>
              <a:t>https</a:t>
            </a:r>
            <a:r>
              <a:rPr lang="pt-BR" sz="2000" dirty="0" smtClean="0">
                <a:hlinkClick r:id="rId2"/>
              </a:rPr>
              <a:t>://www.youtube.com/watch?v=I_JNumvAr4I</a:t>
            </a:r>
            <a:r>
              <a:rPr lang="pt-BR" sz="2000" dirty="0" smtClean="0"/>
              <a:t> acesso em 30.03.2020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Assista depois este vídeo abaixo: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www.youtube.com/watch?v=N_rfVHspV_4</a:t>
            </a:r>
            <a:r>
              <a:rPr lang="en-GB" dirty="0" smtClean="0"/>
              <a:t> </a:t>
            </a:r>
            <a:r>
              <a:rPr lang="en-GB" dirty="0" err="1" smtClean="0"/>
              <a:t>acesso</a:t>
            </a:r>
            <a:r>
              <a:rPr lang="en-GB" dirty="0" smtClean="0"/>
              <a:t> </a:t>
            </a:r>
            <a:r>
              <a:rPr lang="en-GB" dirty="0" err="1" smtClean="0"/>
              <a:t>em</a:t>
            </a:r>
            <a:r>
              <a:rPr lang="en-GB" dirty="0" smtClean="0"/>
              <a:t> 31.03.2020</a:t>
            </a:r>
            <a:endParaRPr lang="pt-BR" dirty="0"/>
          </a:p>
          <a:p>
            <a:pPr algn="just"/>
            <a:endParaRPr lang="pt-BR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69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6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489364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dirty="0" smtClean="0"/>
              <a:t>Conceito:  Potencial Elétrico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Uma </a:t>
            </a:r>
            <a:r>
              <a:rPr lang="pt-BR" sz="2400" dirty="0"/>
              <a:t>carga elétrica gera em seu redor um campo elétrico. </a:t>
            </a:r>
            <a:endParaRPr lang="pt-BR" sz="2400" dirty="0" smtClean="0"/>
          </a:p>
          <a:p>
            <a:pPr algn="just"/>
            <a:r>
              <a:rPr lang="pt-BR" sz="2400" dirty="0" smtClean="0"/>
              <a:t>Dá-se </a:t>
            </a:r>
            <a:r>
              <a:rPr lang="pt-BR" sz="2400" dirty="0"/>
              <a:t>o nome </a:t>
            </a:r>
            <a:r>
              <a:rPr lang="pt-BR" sz="2400" dirty="0" smtClean="0"/>
              <a:t>de potencial </a:t>
            </a:r>
            <a:r>
              <a:rPr lang="pt-BR" sz="2400" dirty="0"/>
              <a:t>elétrico a medida associada ao nível de energia potencial de um ponto de </a:t>
            </a:r>
            <a:r>
              <a:rPr lang="pt-BR" sz="2400" dirty="0" smtClean="0"/>
              <a:t>um campo </a:t>
            </a:r>
            <a:r>
              <a:rPr lang="pt-BR" sz="2400" dirty="0"/>
              <a:t>elétrico. </a:t>
            </a:r>
            <a:endParaRPr lang="pt-BR" sz="2400" dirty="0" smtClean="0"/>
          </a:p>
          <a:p>
            <a:pPr lvl="8" algn="just"/>
            <a:r>
              <a:rPr lang="pt-BR" sz="2400" dirty="0" smtClean="0"/>
              <a:t>Colocando </a:t>
            </a:r>
            <a:r>
              <a:rPr lang="pt-BR" sz="2400" dirty="0"/>
              <a:t>uma carca de prova q em um ponto P de um campo elétrico</a:t>
            </a:r>
            <a:r>
              <a:rPr lang="pt-BR" sz="2400" dirty="0" smtClean="0"/>
              <a:t>, essa </a:t>
            </a:r>
            <a:r>
              <a:rPr lang="pt-BR" sz="2400" dirty="0"/>
              <a:t>carga adquire uma energia devido ao potencial elétrico deste ponto. </a:t>
            </a:r>
            <a:r>
              <a:rPr lang="pt-BR" sz="2400" dirty="0" smtClean="0"/>
              <a:t> </a:t>
            </a:r>
          </a:p>
          <a:p>
            <a:pPr lvl="8" algn="just"/>
            <a:r>
              <a:rPr lang="pt-BR" sz="2400" dirty="0" smtClean="0"/>
              <a:t>A </a:t>
            </a:r>
            <a:r>
              <a:rPr lang="pt-BR" sz="2400" dirty="0"/>
              <a:t>unidade </a:t>
            </a:r>
            <a:r>
              <a:rPr lang="pt-BR" sz="2400" dirty="0" smtClean="0"/>
              <a:t>de medida </a:t>
            </a:r>
            <a:r>
              <a:rPr lang="pt-BR" sz="2400" dirty="0"/>
              <a:t>do potencial elétrico é o volt (V</a:t>
            </a:r>
            <a:r>
              <a:rPr lang="pt-BR" sz="2400" dirty="0" smtClean="0"/>
              <a:t>), conforme figura ao lado.</a:t>
            </a:r>
            <a:endParaRPr lang="pt-BR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10" y="2996953"/>
            <a:ext cx="3305350" cy="28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69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7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01675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dirty="0" smtClean="0"/>
              <a:t>Tensão Elétrica (E</a:t>
            </a:r>
            <a:r>
              <a:rPr lang="pt-BR" sz="2000" dirty="0"/>
              <a:t>):  A tensão elétrica está relacionada com a energia necessária para </a:t>
            </a:r>
            <a:r>
              <a:rPr lang="pt-BR" sz="2000" dirty="0" smtClean="0"/>
              <a:t>o deslocamento </a:t>
            </a:r>
            <a:r>
              <a:rPr lang="pt-BR" sz="2000" dirty="0"/>
              <a:t>de cargas elétricas. </a:t>
            </a:r>
            <a:r>
              <a:rPr lang="pt-BR" sz="2000" dirty="0" smtClean="0"/>
              <a:t> É </a:t>
            </a:r>
            <a:r>
              <a:rPr lang="pt-BR" sz="2000" dirty="0"/>
              <a:t>representada pelas letras V, v ou v(t).</a:t>
            </a:r>
            <a:endParaRPr lang="pt-BR" sz="2000" dirty="0" smtClean="0"/>
          </a:p>
          <a:p>
            <a:pPr algn="just"/>
            <a:r>
              <a:rPr lang="pt-BR" sz="2000" dirty="0" smtClean="0"/>
              <a:t>Quando </a:t>
            </a:r>
            <a:r>
              <a:rPr lang="pt-BR" sz="2000" dirty="0"/>
              <a:t>entre dois corpos ou entre dois pontos existe uma diferença de quantidade </a:t>
            </a:r>
            <a:r>
              <a:rPr lang="pt-BR" sz="2000" dirty="0" smtClean="0"/>
              <a:t>de cargas </a:t>
            </a:r>
            <a:r>
              <a:rPr lang="pt-BR" sz="2000" dirty="0"/>
              <a:t>dizemos que temos uma </a:t>
            </a:r>
            <a:r>
              <a:rPr lang="pt-BR" sz="2000" dirty="0" smtClean="0"/>
              <a:t>diferença </a:t>
            </a:r>
            <a:r>
              <a:rPr lang="pt-BR" sz="2000" dirty="0"/>
              <a:t>de </a:t>
            </a:r>
            <a:r>
              <a:rPr lang="pt-BR" sz="2000" dirty="0" smtClean="0"/>
              <a:t>potencial ou voltagem ou </a:t>
            </a:r>
            <a:r>
              <a:rPr lang="pt-BR" sz="2000" dirty="0"/>
              <a:t>uma tensão elétrica </a:t>
            </a:r>
            <a:r>
              <a:rPr lang="pt-BR" sz="2000" dirty="0" smtClean="0"/>
              <a:t>representada pela </a:t>
            </a:r>
            <a:r>
              <a:rPr lang="pt-BR" sz="2000" dirty="0"/>
              <a:t>letra E. </a:t>
            </a:r>
            <a:endParaRPr lang="pt-BR" sz="2000" dirty="0" smtClean="0"/>
          </a:p>
          <a:p>
            <a:pPr lvl="8" algn="just"/>
            <a:r>
              <a:rPr lang="pt-BR" sz="2000" dirty="0" smtClean="0"/>
              <a:t>A </a:t>
            </a:r>
            <a:r>
              <a:rPr lang="pt-BR" sz="2000" dirty="0"/>
              <a:t>tensão elétrica é a relação da quantidade de energia que as cargas </a:t>
            </a:r>
            <a:r>
              <a:rPr lang="pt-BR" sz="2000" dirty="0" smtClean="0"/>
              <a:t>adquirem (</a:t>
            </a:r>
            <a:r>
              <a:rPr lang="pt-BR" sz="2000" dirty="0"/>
              <a:t>por se afastar um elétron de um próton) por cada Coulomb, e é medida em Volts (V) que </a:t>
            </a:r>
            <a:r>
              <a:rPr lang="pt-BR" sz="2000" dirty="0" smtClean="0"/>
              <a:t>é igual </a:t>
            </a:r>
            <a:r>
              <a:rPr lang="pt-BR" sz="2000" dirty="0"/>
              <a:t>a quantidade de energia que cada coulomb possui (J/C), devido a separação de </a:t>
            </a:r>
            <a:r>
              <a:rPr lang="pt-BR" sz="2000" dirty="0" smtClean="0"/>
              <a:t>prótons e </a:t>
            </a:r>
            <a:r>
              <a:rPr lang="pt-BR" sz="2000" dirty="0"/>
              <a:t>elétrons. </a:t>
            </a:r>
            <a:endParaRPr lang="pt-BR" sz="2000" dirty="0" smtClean="0"/>
          </a:p>
          <a:p>
            <a:pPr lvl="8" algn="just"/>
            <a:r>
              <a:rPr lang="pt-BR" sz="2000" dirty="0" smtClean="0"/>
              <a:t>Lembramos </a:t>
            </a:r>
            <a:r>
              <a:rPr lang="pt-BR" sz="2000" dirty="0"/>
              <a:t>que a unidade de energia é o Joule (J</a:t>
            </a:r>
            <a:r>
              <a:rPr lang="pt-BR" sz="2000" dirty="0" smtClean="0"/>
              <a:t>).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68960"/>
            <a:ext cx="3463726" cy="2736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08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8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Grandezas Elétricas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35531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dirty="0" smtClean="0"/>
              <a:t>Resistência Elétrica (</a:t>
            </a:r>
            <a:r>
              <a:rPr lang="pt-BR" sz="2000" dirty="0"/>
              <a:t>R):    Resistência elétrica é a oposição dos materiais à passagem da </a:t>
            </a:r>
            <a:r>
              <a:rPr lang="pt-BR" sz="2000" dirty="0" smtClean="0"/>
              <a:t>corrente elétrica</a:t>
            </a:r>
            <a:r>
              <a:rPr lang="pt-BR" sz="2000" dirty="0"/>
              <a:t>, ou mais precisamente, ao movimento de cargas elétricas. </a:t>
            </a:r>
            <a:r>
              <a:rPr lang="pt-BR" sz="2000" dirty="0" smtClean="0"/>
              <a:t>O elemento </a:t>
            </a:r>
            <a:r>
              <a:rPr lang="pt-BR" sz="2000" dirty="0"/>
              <a:t>ideal usado como modelo para este comportamento é o resistor</a:t>
            </a:r>
            <a:r>
              <a:rPr lang="pt-BR" sz="2000" dirty="0" smtClean="0"/>
              <a:t>. </a:t>
            </a:r>
          </a:p>
          <a:p>
            <a:pPr algn="just"/>
            <a:r>
              <a:rPr lang="pt-BR" sz="2000" dirty="0" smtClean="0"/>
              <a:t>Analisando a figura abaixo, </a:t>
            </a:r>
            <a:r>
              <a:rPr lang="pt-BR" sz="2000" dirty="0"/>
              <a:t>sabemos que podemos usar condutores </a:t>
            </a:r>
            <a:r>
              <a:rPr lang="pt-BR" sz="2000" dirty="0" smtClean="0"/>
              <a:t>diferentes para </a:t>
            </a:r>
            <a:r>
              <a:rPr lang="pt-BR" sz="2000" dirty="0"/>
              <a:t>interligar A com B. </a:t>
            </a:r>
            <a:endParaRPr lang="pt-BR" sz="2000" dirty="0" smtClean="0"/>
          </a:p>
          <a:p>
            <a:pPr lvl="8" algn="just"/>
            <a:r>
              <a:rPr lang="pt-BR" sz="2000" dirty="0" smtClean="0"/>
              <a:t>Observa-se </a:t>
            </a:r>
            <a:r>
              <a:rPr lang="pt-BR" sz="2000" dirty="0"/>
              <a:t>que determinados materiais usados como </a:t>
            </a:r>
            <a:r>
              <a:rPr lang="pt-BR" sz="2000" dirty="0" smtClean="0"/>
              <a:t>condutores oferecem </a:t>
            </a:r>
            <a:r>
              <a:rPr lang="pt-BR" sz="2000" dirty="0"/>
              <a:t>mais ou menos dificuldade para a passagem dos elétrons. </a:t>
            </a:r>
            <a:endParaRPr lang="pt-BR" sz="2000" dirty="0" smtClean="0"/>
          </a:p>
          <a:p>
            <a:pPr lvl="8" algn="just"/>
            <a:r>
              <a:rPr lang="pt-BR" sz="2000" dirty="0" smtClean="0"/>
              <a:t>A </a:t>
            </a:r>
            <a:r>
              <a:rPr lang="pt-BR" sz="2000" dirty="0"/>
              <a:t>essa dificuldade que </a:t>
            </a:r>
            <a:r>
              <a:rPr lang="pt-BR" sz="2000" dirty="0" smtClean="0"/>
              <a:t>os materiais </a:t>
            </a:r>
            <a:r>
              <a:rPr lang="pt-BR" sz="2000" dirty="0"/>
              <a:t>oferecem à passagem da </a:t>
            </a:r>
            <a:r>
              <a:rPr lang="pt-BR" sz="2000" dirty="0" smtClean="0"/>
              <a:t>corrente, representa-se </a:t>
            </a:r>
            <a:r>
              <a:rPr lang="pt-BR" sz="2000" dirty="0"/>
              <a:t>a resistência pela letra </a:t>
            </a:r>
            <a:r>
              <a:rPr lang="pt-BR" sz="2000" dirty="0" smtClean="0"/>
              <a:t>R, e a unidade </a:t>
            </a:r>
            <a:r>
              <a:rPr lang="pt-BR" sz="2000" dirty="0"/>
              <a:t>de medida de resistência é o Ohm (Ω</a:t>
            </a:r>
            <a:r>
              <a:rPr lang="pt-BR" sz="2000" dirty="0" smtClean="0"/>
              <a:t>)</a:t>
            </a:r>
          </a:p>
          <a:p>
            <a:pPr lvl="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17" y="3068960"/>
            <a:ext cx="3384376" cy="174021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4878703"/>
            <a:ext cx="3269609" cy="1200150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20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6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50000"/>
              </a:spcBef>
            </a:pPr>
            <a:fld id="{D34D58EC-9068-41D5-82E5-AF92C45B6B6B}" type="slidenum">
              <a:rPr lang="en-US" sz="1400">
                <a:solidFill>
                  <a:schemeClr val="bg2"/>
                </a:solidFill>
              </a:rPr>
              <a:pPr algn="r" eaLnBrk="0" hangingPunct="0">
                <a:spcBef>
                  <a:spcPct val="50000"/>
                </a:spcBef>
              </a:pPr>
              <a:t>9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8229600" cy="736600"/>
          </a:xfrm>
        </p:spPr>
        <p:txBody>
          <a:bodyPr anchor="b">
            <a:normAutofit/>
          </a:bodyPr>
          <a:lstStyle/>
          <a:p>
            <a:r>
              <a:rPr lang="pt-BR" sz="2600" dirty="0" smtClean="0"/>
              <a:t>Potencial Elétrico</a:t>
            </a:r>
            <a:endParaRPr lang="pt-BR" sz="2600" b="1" dirty="0" smtClean="0"/>
          </a:p>
        </p:txBody>
      </p:sp>
      <p:sp>
        <p:nvSpPr>
          <p:cNvPr id="23556" name="Retângulo 12"/>
          <p:cNvSpPr>
            <a:spLocks noChangeArrowheads="1"/>
          </p:cNvSpPr>
          <p:nvPr/>
        </p:nvSpPr>
        <p:spPr bwMode="auto">
          <a:xfrm>
            <a:off x="683568" y="1052736"/>
            <a:ext cx="8197850" cy="535531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 dirty="0" smtClean="0"/>
              <a:t>Corrente Elétrica (I):   </a:t>
            </a:r>
            <a:r>
              <a:rPr lang="pt-BR" sz="2000" dirty="0"/>
              <a:t>A corrente elétrica é originada a partir do movimento das cargas elétricas.   É, portanto, o fluxo de cargas por unidade de tempo.</a:t>
            </a:r>
          </a:p>
          <a:p>
            <a:pPr algn="just"/>
            <a:r>
              <a:rPr lang="pt-BR" sz="2000" dirty="0"/>
              <a:t>Representa-se a corrente elétrica pelas letras I, i ou i(t). A letra maiúscula denota variáveis contínuas, que não variam no tempo.</a:t>
            </a:r>
          </a:p>
          <a:p>
            <a:pPr algn="just"/>
            <a:r>
              <a:rPr lang="pt-BR" sz="2000" dirty="0"/>
              <a:t>A corrente elétrica pode ser medida através da unidade conhecida como ampère (A), que corresponde à quantidade de Coulomb que passa por um ponto em um segundo, temos dessa forma a intensidade da corrente elétrica naquele ponto em coulomb por segundo que é igual a unidade ampère (</a:t>
            </a:r>
            <a:r>
              <a:rPr lang="pt-BR" sz="2000" dirty="0" smtClean="0"/>
              <a:t>1C/t </a:t>
            </a:r>
            <a:r>
              <a:rPr lang="pt-BR" sz="2000" dirty="0"/>
              <a:t>= 1A). </a:t>
            </a:r>
          </a:p>
          <a:p>
            <a:pPr algn="just"/>
            <a:r>
              <a:rPr lang="pt-BR" sz="2000" dirty="0" smtClean="0"/>
              <a:t>Na figura abaixo interligarmos </a:t>
            </a:r>
            <a:r>
              <a:rPr lang="pt-BR" sz="2000" dirty="0"/>
              <a:t>A com B por meio de um elemento condutor </a:t>
            </a:r>
            <a:r>
              <a:rPr lang="pt-BR" sz="2000" dirty="0" smtClean="0"/>
              <a:t>iremos perceber </a:t>
            </a:r>
            <a:r>
              <a:rPr lang="pt-BR" sz="2000" dirty="0"/>
              <a:t>que os elétrons irão se mover de B para A devido ao principio das </a:t>
            </a:r>
            <a:r>
              <a:rPr lang="pt-BR" sz="2000" dirty="0" smtClean="0"/>
              <a:t>cargas até </a:t>
            </a:r>
            <a:r>
              <a:rPr lang="pt-BR" sz="2000" dirty="0"/>
              <a:t>que </a:t>
            </a:r>
            <a:r>
              <a:rPr lang="pt-BR" sz="2000" dirty="0" smtClean="0"/>
              <a:t>os corpos </a:t>
            </a:r>
            <a:r>
              <a:rPr lang="pt-BR" sz="2000" dirty="0"/>
              <a:t>A e B tenham o mesmo potencial. 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lvl="8" algn="just"/>
            <a:r>
              <a:rPr lang="pt-BR" sz="2000" dirty="0" smtClean="0"/>
              <a:t>A </a:t>
            </a:r>
            <a:r>
              <a:rPr lang="pt-BR" sz="2000" dirty="0"/>
              <a:t>esse movimento ordenado dos eletros de B para </a:t>
            </a:r>
            <a:r>
              <a:rPr lang="pt-BR" sz="2000" dirty="0" smtClean="0"/>
              <a:t>A chamamos </a:t>
            </a:r>
            <a:r>
              <a:rPr lang="pt-BR" sz="2000" dirty="0"/>
              <a:t>de corrente elétrica (I</a:t>
            </a:r>
            <a:r>
              <a:rPr lang="pt-BR" sz="2000" dirty="0" smtClean="0"/>
              <a:t>).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94" y="4878918"/>
            <a:ext cx="3583682" cy="1214259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2297"/>
            <a:ext cx="9144000" cy="5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3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-apresentacao3" id="{BB0F9772-8218-490D-A4B2-BCD01DA7388A}" vid="{6D4BB2E6-EA0F-4E5C-B134-66E164A6C2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modelo-apresentacao3</Template>
  <TotalTime>11402</TotalTime>
  <Words>1837</Words>
  <Application>Microsoft Office PowerPoint</Application>
  <PresentationFormat>Apresentação na tela (4:3)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Potencial Elétrico</vt:lpstr>
      <vt:lpstr>Apresentação do PowerPoint</vt:lpstr>
      <vt:lpstr>Potencial Elétrico</vt:lpstr>
      <vt:lpstr>Potencial Elétrico</vt:lpstr>
      <vt:lpstr>Potencial Elétrico</vt:lpstr>
      <vt:lpstr>Potencial Elétrico</vt:lpstr>
      <vt:lpstr>Potencial Elétrico</vt:lpstr>
      <vt:lpstr>Grandezas Elétricas</vt:lpstr>
      <vt:lpstr>Potencial Elétrico</vt:lpstr>
      <vt:lpstr>Potencial Elétrico</vt:lpstr>
      <vt:lpstr>Potencial Elétrico</vt:lpstr>
      <vt:lpstr>Potencial Elétrico</vt:lpstr>
      <vt:lpstr>Potencial Elétrico</vt:lpstr>
      <vt:lpstr>Potencial Elétrico</vt:lpstr>
      <vt:lpstr>Potencial Elétrico</vt:lpstr>
      <vt:lpstr>Potencial Elétrico</vt:lpstr>
      <vt:lpstr>Potencial Elétrico</vt:lpstr>
      <vt:lpstr>Potencial Elétrico</vt:lpstr>
      <vt:lpstr>Potencial Elétrico</vt:lpstr>
      <vt:lpstr>Potencial Elétrico</vt:lpstr>
      <vt:lpstr>Potencial Elétrico</vt:lpstr>
      <vt:lpstr>Potencial Elétrico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Inaugural</dc:title>
  <dc:creator>Carlos Vallim (BAS)</dc:creator>
  <cp:lastModifiedBy>USER</cp:lastModifiedBy>
  <cp:revision>391</cp:revision>
  <dcterms:created xsi:type="dcterms:W3CDTF">2019-02-04T10:46:30Z</dcterms:created>
  <dcterms:modified xsi:type="dcterms:W3CDTF">2020-04-02T17:03:01Z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599e32-523d-45cf-80c8-50d522cc3338_Enabled">
    <vt:lpwstr>True</vt:lpwstr>
  </property>
  <property fmtid="{D5CDD505-2E9C-101B-9397-08002B2CF9AE}" pid="3" name="MSIP_Label_a3599e32-523d-45cf-80c8-50d522cc3338_SiteId">
    <vt:lpwstr>258ac4e4-146a-411e-9dc8-79a9e12fd6da</vt:lpwstr>
  </property>
  <property fmtid="{D5CDD505-2E9C-101B-9397-08002B2CF9AE}" pid="4" name="MSIP_Label_a3599e32-523d-45cf-80c8-50d522cc3338_Ref">
    <vt:lpwstr>https://api.informationprotection.azure.com/api/258ac4e4-146a-411e-9dc8-79a9e12fd6da</vt:lpwstr>
  </property>
  <property fmtid="{D5CDD505-2E9C-101B-9397-08002B2CF9AE}" pid="5" name="MSIP_Label_a3599e32-523d-45cf-80c8-50d522cc3338_Owner">
    <vt:lpwstr>CA255418@wipro.com</vt:lpwstr>
  </property>
  <property fmtid="{D5CDD505-2E9C-101B-9397-08002B2CF9AE}" pid="6" name="MSIP_Label_a3599e32-523d-45cf-80c8-50d522cc3338_SetDate">
    <vt:lpwstr>2018-11-15T20:41:54.7355353-03:00</vt:lpwstr>
  </property>
  <property fmtid="{D5CDD505-2E9C-101B-9397-08002B2CF9AE}" pid="7" name="MSIP_Label_a3599e32-523d-45cf-80c8-50d522cc3338_Name">
    <vt:lpwstr>Public</vt:lpwstr>
  </property>
  <property fmtid="{D5CDD505-2E9C-101B-9397-08002B2CF9AE}" pid="8" name="MSIP_Label_a3599e32-523d-45cf-80c8-50d522cc3338_Application">
    <vt:lpwstr>Microsoft Azure Information Protection</vt:lpwstr>
  </property>
  <property fmtid="{D5CDD505-2E9C-101B-9397-08002B2CF9AE}" pid="9" name="MSIP_Label_a3599e32-523d-45cf-80c8-50d522cc3338_Extended_MSFT_Method">
    <vt:lpwstr>Manual</vt:lpwstr>
  </property>
  <property fmtid="{D5CDD505-2E9C-101B-9397-08002B2CF9AE}" pid="10" name="Sensitivity">
    <vt:lpwstr>Public</vt:lpwstr>
  </property>
</Properties>
</file>