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75" r:id="rId3"/>
    <p:sldId id="257" r:id="rId4"/>
    <p:sldId id="263" r:id="rId5"/>
    <p:sldId id="285" r:id="rId6"/>
    <p:sldId id="266" r:id="rId7"/>
    <p:sldId id="267" r:id="rId8"/>
  </p:sldIdLst>
  <p:sldSz cx="9144000" cy="5143500" type="screen16x9"/>
  <p:notesSz cx="6858000" cy="9144000"/>
  <p:embeddedFontLst>
    <p:embeddedFont>
      <p:font typeface="Bebas Neue" charset="0"/>
      <p:regular r:id="rId10"/>
    </p:embeddedFont>
    <p:embeddedFont>
      <p:font typeface="Roboto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4AD"/>
    <a:srgbClr val="5F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676564-A8A7-482B-BB0D-AAFA23E3549A}">
  <a:tblStyle styleId="{B3676564-A8A7-482B-BB0D-AAFA23E35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54" y="-72"/>
      </p:cViewPr>
      <p:guideLst>
        <p:guide orient="horz" pos="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2277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92b9ca3f2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92b9ca3f2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6" name="Google Shape;1696;p1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19"/>
          <p:cNvSpPr txBox="1">
            <a:spLocks noGrp="1"/>
          </p:cNvSpPr>
          <p:nvPr>
            <p:ph type="subTitle" idx="1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19"/>
          <p:cNvSpPr txBox="1">
            <a:spLocks noGrp="1"/>
          </p:cNvSpPr>
          <p:nvPr>
            <p:ph type="title" idx="2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9" name="Google Shape;1699;p19"/>
          <p:cNvSpPr txBox="1">
            <a:spLocks noGrp="1"/>
          </p:cNvSpPr>
          <p:nvPr>
            <p:ph type="subTitle" idx="3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19"/>
          <p:cNvSpPr txBox="1">
            <a:spLocks noGrp="1"/>
          </p:cNvSpPr>
          <p:nvPr>
            <p:ph type="title" idx="4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1" name="Google Shape;1701;p19"/>
          <p:cNvSpPr txBox="1">
            <a:spLocks noGrp="1"/>
          </p:cNvSpPr>
          <p:nvPr>
            <p:ph type="subTitle" idx="5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19"/>
          <p:cNvSpPr txBox="1">
            <a:spLocks noGrp="1"/>
          </p:cNvSpPr>
          <p:nvPr>
            <p:ph type="title" idx="6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3" name="Google Shape;1703;p19"/>
          <p:cNvSpPr txBox="1">
            <a:spLocks noGrp="1"/>
          </p:cNvSpPr>
          <p:nvPr>
            <p:ph type="subTitle" idx="7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4" name="Google Shape;1704;p19"/>
          <p:cNvSpPr txBox="1">
            <a:spLocks noGrp="1"/>
          </p:cNvSpPr>
          <p:nvPr>
            <p:ph type="title" idx="8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5" name="Google Shape;1705;p19"/>
          <p:cNvSpPr txBox="1">
            <a:spLocks noGrp="1"/>
          </p:cNvSpPr>
          <p:nvPr>
            <p:ph type="subTitle" idx="9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6" name="Google Shape;1706;p19"/>
          <p:cNvSpPr txBox="1">
            <a:spLocks noGrp="1"/>
          </p:cNvSpPr>
          <p:nvPr>
            <p:ph type="title" idx="13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7" name="Google Shape;1707;p19"/>
          <p:cNvSpPr txBox="1">
            <a:spLocks noGrp="1"/>
          </p:cNvSpPr>
          <p:nvPr>
            <p:ph type="subTitle" idx="14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8" name="Google Shape;1708;p19"/>
          <p:cNvSpPr txBox="1">
            <a:spLocks noGrp="1"/>
          </p:cNvSpPr>
          <p:nvPr>
            <p:ph type="title" idx="15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2" r:id="rId6"/>
    <p:sldLayoutId id="2147483665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947331" y="1443318"/>
            <a:ext cx="7125600" cy="2447364"/>
          </a:xfrm>
        </p:spPr>
        <p:txBody>
          <a:bodyPr/>
          <a:lstStyle/>
          <a:p>
            <a:pPr algn="l"/>
            <a:r>
              <a:rPr lang="pt-BR" dirty="0" smtClean="0"/>
              <a:t>Leonardo Faria </a:t>
            </a:r>
            <a:r>
              <a:rPr lang="pt-BR" dirty="0" err="1" smtClean="0"/>
              <a:t>Araujo</a:t>
            </a:r>
            <a:endParaRPr lang="pt-BR" dirty="0" smtClean="0"/>
          </a:p>
          <a:p>
            <a:pPr algn="l"/>
            <a:endParaRPr lang="pt-BR" dirty="0" smtClean="0"/>
          </a:p>
          <a:p>
            <a:pPr algn="l"/>
            <a:r>
              <a:rPr lang="pt-BR" dirty="0" err="1" smtClean="0"/>
              <a:t>Ciencias</a:t>
            </a:r>
            <a:r>
              <a:rPr lang="pt-BR" dirty="0" smtClean="0"/>
              <a:t> da Computação   2º Semestre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950259" y="1849800"/>
            <a:ext cx="6938681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b="1" dirty="0"/>
              <a:t>Imprimindo circuitos eletrônicos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ebas Neue"/>
                <a:ea typeface="Bebas Neue"/>
                <a:cs typeface="Bebas Neue"/>
                <a:sym typeface="Bebas Neue"/>
              </a:rPr>
              <a:t>Introdução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763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457200" algn="just"/>
            <a:r>
              <a:rPr lang="pt-BR" sz="3000" dirty="0" smtClean="0"/>
              <a:t>Os </a:t>
            </a:r>
            <a:r>
              <a:rPr lang="pt-BR" sz="3000" dirty="0"/>
              <a:t>circuitos eletrônicos totalmente funcionais </a:t>
            </a:r>
            <a:r>
              <a:rPr lang="pt-BR" sz="3000" dirty="0" smtClean="0"/>
              <a:t>podem </a:t>
            </a:r>
            <a:r>
              <a:rPr lang="pt-BR" sz="3000" dirty="0"/>
              <a:t>ser impressos em plásticos flexíveis e transparentes ou em virtualmente qualquer outro material - </a:t>
            </a:r>
            <a:r>
              <a:rPr lang="pt-BR" sz="3000" dirty="0" smtClean="0"/>
              <a:t>exigindo </a:t>
            </a:r>
            <a:r>
              <a:rPr lang="pt-BR" sz="3000" dirty="0"/>
              <a:t>uma série de inovações ao longo desses 17 anos.</a:t>
            </a:r>
            <a:endParaRPr sz="3000" dirty="0"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9330" y="878649"/>
            <a:ext cx="4342800" cy="316800"/>
          </a:xfrm>
        </p:spPr>
        <p:txBody>
          <a:bodyPr/>
          <a:lstStyle/>
          <a:p>
            <a:pPr algn="ctr"/>
            <a:r>
              <a:rPr lang="pt-BR" sz="3600" dirty="0" smtClean="0"/>
              <a:t>Argumentação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452282"/>
            <a:ext cx="8794376" cy="3691218"/>
          </a:xfrm>
        </p:spPr>
        <p:txBody>
          <a:bodyPr/>
          <a:lstStyle/>
          <a:p>
            <a:pPr marL="584200" indent="-457200" algn="just">
              <a:buClr>
                <a:srgbClr val="00F4AD"/>
              </a:buClr>
              <a:buSzPct val="80000"/>
              <a:buFont typeface="Arial" pitchFamily="34" charset="0"/>
              <a:buChar char="•"/>
            </a:pPr>
            <a:r>
              <a:rPr lang="pt-BR" sz="3000" dirty="0"/>
              <a:t>O</a:t>
            </a:r>
            <a:r>
              <a:rPr lang="pt-BR" sz="3000" dirty="0" smtClean="0"/>
              <a:t> </a:t>
            </a:r>
            <a:r>
              <a:rPr lang="pt-BR" sz="3000" dirty="0"/>
              <a:t>primeiro passo foi a criação de telas serigráficas que permitem imprimir linhas extremamente finas, para que as tintas semicondutoras possam formar componentes com precisão e grande densidade por área</a:t>
            </a:r>
            <a:r>
              <a:rPr lang="pt-BR" sz="3000" dirty="0" smtClean="0"/>
              <a:t>.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04775" y="1590675"/>
            <a:ext cx="8648700" cy="3295650"/>
          </a:xfrm>
        </p:spPr>
        <p:txBody>
          <a:bodyPr/>
          <a:lstStyle/>
          <a:p>
            <a:pPr marL="469900" indent="-342900" algn="just">
              <a:buClr>
                <a:srgbClr val="00F4AD"/>
              </a:buClr>
              <a:buSzPct val="80000"/>
              <a:buFont typeface="Arial" pitchFamily="34" charset="0"/>
              <a:buChar char="•"/>
            </a:pPr>
            <a:r>
              <a:rPr lang="pt-BR" sz="2500" dirty="0"/>
              <a:t>Pelo menos três desafios adicionais foram enfrentados desde então: Reduzir o tamanho do circuito, aumentar a qualidade, de modo que a probabilidade de todos os transistores no circuito funcionem seja o mais próximo possível de 100%, e - não menos importante - a integração com os circuitos baseados em silício, necessários para processar sinais e se comunicar com o ambiente.</a:t>
            </a:r>
          </a:p>
          <a:p>
            <a:endParaRPr lang="pt-BR" sz="25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381400" y="951488"/>
            <a:ext cx="4342800" cy="316800"/>
          </a:xfrm>
        </p:spPr>
        <p:txBody>
          <a:bodyPr/>
          <a:lstStyle/>
          <a:p>
            <a:pPr algn="ctr"/>
            <a:r>
              <a:rPr lang="pt-BR" sz="3600" dirty="0"/>
              <a:t>Argumentação</a:t>
            </a:r>
          </a:p>
        </p:txBody>
      </p:sp>
    </p:spTree>
    <p:extLst>
      <p:ext uri="{BB962C8B-B14F-4D97-AF65-F5344CB8AC3E}">
        <p14:creationId xmlns:p14="http://schemas.microsoft.com/office/powerpoint/2010/main" val="31063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3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F4AD"/>
                </a:solidFill>
              </a:rPr>
              <a:t>Conclusão</a:t>
            </a:r>
            <a:endParaRPr dirty="0">
              <a:solidFill>
                <a:srgbClr val="00F4AD"/>
              </a:solidFill>
            </a:endParaRPr>
          </a:p>
        </p:txBody>
      </p:sp>
      <p:sp>
        <p:nvSpPr>
          <p:cNvPr id="2146" name="Google Shape;2146;p34"/>
          <p:cNvSpPr txBox="1">
            <a:spLocks noGrp="1"/>
          </p:cNvSpPr>
          <p:nvPr>
            <p:ph type="subTitle" idx="14"/>
          </p:nvPr>
        </p:nvSpPr>
        <p:spPr>
          <a:xfrm>
            <a:off x="995084" y="1093693"/>
            <a:ext cx="7117976" cy="35052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 algn="just">
              <a:buClr>
                <a:srgbClr val="5FFFD1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"Um dos principais avanços é que conseguimos usar circuitos impressos para criar uma interface com componentes eletrônicos tradicionais baseados em silício. Desenvolvemos vários tipos de circuitos impressos baseados em transistores eletroquímicos orgânicos. Um deles é o registro de deslocamento , que pode formar uma interface e lidar com o contato entre o circuito à base de silício e outros componentes eletrônicos, como sensores e telas. Isso significa que nós agora podemos usar um chip de silício com menos contatos, o que exige uma área menor e, dessa forma, é muito mais barato," disse </a:t>
            </a:r>
            <a:r>
              <a:rPr lang="pt-BR" sz="2000" dirty="0" err="1">
                <a:solidFill>
                  <a:schemeClr val="tx1"/>
                </a:solidFill>
              </a:rPr>
              <a:t>Berggren</a:t>
            </a:r>
            <a:r>
              <a:rPr lang="pt-BR" sz="2000" dirty="0">
                <a:solidFill>
                  <a:schemeClr val="tx1"/>
                </a:solidFill>
              </a:rPr>
              <a:t>.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5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248</Words>
  <Application>Microsoft Office PowerPoint</Application>
  <PresentationFormat>Apresentação na tela (16:9)</PresentationFormat>
  <Paragraphs>12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Bebas Neue</vt:lpstr>
      <vt:lpstr>Roboto</vt:lpstr>
      <vt:lpstr>Computer Science Proposal by Slidesgo</vt:lpstr>
      <vt:lpstr>Apresentação do PowerPoint</vt:lpstr>
      <vt:lpstr>Imprimindo circuitos eletrônicos</vt:lpstr>
      <vt:lpstr>Introdução</vt:lpstr>
      <vt:lpstr>Argumentação</vt:lpstr>
      <vt:lpstr>Argumentação</vt:lpstr>
      <vt:lpstr>Conclusão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dc:creator>Leonardo Araujo</dc:creator>
  <cp:lastModifiedBy>Leonardo Araujo</cp:lastModifiedBy>
  <cp:revision>8</cp:revision>
  <dcterms:modified xsi:type="dcterms:W3CDTF">2020-11-24T19:54:11Z</dcterms:modified>
</cp:coreProperties>
</file>