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363" r:id="rId5"/>
    <p:sldId id="377" r:id="rId6"/>
    <p:sldId id="366" r:id="rId7"/>
    <p:sldId id="379" r:id="rId8"/>
    <p:sldId id="380" r:id="rId9"/>
    <p:sldId id="367" r:id="rId10"/>
    <p:sldId id="368" r:id="rId11"/>
    <p:sldId id="369" r:id="rId12"/>
    <p:sldId id="370" r:id="rId13"/>
    <p:sldId id="371" r:id="rId14"/>
    <p:sldId id="381" r:id="rId15"/>
    <p:sldId id="372" r:id="rId16"/>
    <p:sldId id="373" r:id="rId17"/>
    <p:sldId id="374" r:id="rId18"/>
    <p:sldId id="375" r:id="rId19"/>
    <p:sldId id="378" r:id="rId20"/>
    <p:sldId id="376" r:id="rId21"/>
    <p:sldId id="382" r:id="rId22"/>
  </p:sldIdLst>
  <p:sldSz cx="12192000" cy="6858000"/>
  <p:notesSz cx="6888163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36665-6985-44E8-5465-3100DB3DC753}" v="107" dt="2020-09-11T19:40:3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0D8E8-6CA9-4D6A-8BA7-313A478421C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52538"/>
            <a:ext cx="6005513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0213" cy="3943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6B5A-18BB-4CA5-8682-729B352B7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C7970-45B8-418B-84F3-7441852C7B53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8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1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118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79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364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42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2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8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0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5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62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3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3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DCFE-81D9-444C-B73D-576AC81F1CB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4848A8-D383-421C-B7A9-3EA06344C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8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bvc.com.br/wp-content/uploads/2019/06/Pagamento-QR-Code-Apresenta%C3%A7%C3%A3o-SBVC.pd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lhardigital.com.br/noticia/metro-e-cptm-iniciam-teste-de-passagem-por-qr-code-em-sao-paulo/8990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rcode-monkey.com/" TargetMode="External"/><Relationship Id="rId2" Type="http://schemas.openxmlformats.org/officeDocument/2006/relationships/hyperlink" Target="https://www.unitag.io/qrcod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qr-code-generator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ockcontent.com/blog/landing-pag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ficar.com.br/blog/site-de-venda-de-ingressos-como-o-sympla/" TargetMode="External"/><Relationship Id="rId2" Type="http://schemas.openxmlformats.org/officeDocument/2006/relationships/hyperlink" Target="https://olhardigital.com.br/noticia/whatsapp-lanca-versao-para-pc/46366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43A9E51-6A48-4B86-BE44-E97F75918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23254"/>
            <a:ext cx="3817120" cy="1096899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FERRAMENTA DIGITAL: QR-CODE</a:t>
            </a:r>
          </a:p>
          <a:p>
            <a:r>
              <a:rPr lang="pt-BR" sz="2000" dirty="0">
                <a:solidFill>
                  <a:schemeClr val="tx1"/>
                </a:solidFill>
              </a:rPr>
              <a:t>Prof. Joelson Aquino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6F7412-A935-42C5-B7BC-8A56257E7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92" y="717985"/>
            <a:ext cx="5303730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produção">
            <a:extLst>
              <a:ext uri="{FF2B5EF4-FFF2-40B4-BE49-F238E27FC236}">
                <a16:creationId xmlns:a16="http://schemas.microsoft.com/office/drawing/2014/main" id="{8AC616F9-1EB5-4858-BE19-2085C4B7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1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35010E-28E5-452B-BA60-5E5D8EF60AD4}"/>
              </a:ext>
            </a:extLst>
          </p:cNvPr>
          <p:cNvSpPr/>
          <p:nvPr/>
        </p:nvSpPr>
        <p:spPr>
          <a:xfrm>
            <a:off x="3048000" y="14438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444444"/>
                </a:solidFill>
                <a:latin typeface="Open Sans"/>
              </a:rPr>
              <a:t>Meios de pagamento</a:t>
            </a:r>
          </a:p>
          <a:p>
            <a:endParaRPr lang="pt-BR" dirty="0">
              <a:solidFill>
                <a:srgbClr val="444444"/>
              </a:solidFill>
              <a:latin typeface="Open Sans"/>
            </a:endParaRPr>
          </a:p>
          <a:p>
            <a:r>
              <a:rPr lang="pt-BR" dirty="0">
                <a:latin typeface="Open Sans"/>
              </a:rPr>
              <a:t>“O conceito não é novo, mas agora parece ter sido redescoberto: isso porque suas qualidades como forma de validação (o que possibilita fazer pagamentos, por exemplo) e facilidade de permitir o compartilhamento de informações deram novas funções ao QR </a:t>
            </a:r>
            <a:r>
              <a:rPr lang="pt-BR" dirty="0" err="1">
                <a:latin typeface="Open Sans"/>
              </a:rPr>
              <a:t>Code</a:t>
            </a:r>
            <a:r>
              <a:rPr lang="pt-BR" dirty="0">
                <a:latin typeface="Open Sans"/>
              </a:rPr>
              <a:t>.</a:t>
            </a:r>
          </a:p>
          <a:p>
            <a:endParaRPr lang="pt-BR" dirty="0">
              <a:latin typeface="Open Sans"/>
            </a:endParaRPr>
          </a:p>
          <a:p>
            <a:pPr lvl="0"/>
            <a:r>
              <a:rPr lang="pt-BR" dirty="0">
                <a:latin typeface="Open Sans"/>
              </a:rPr>
              <a:t>Por isso, há alguns meses, ele tem ganhado muita atenção e passou a ser cada vez mais utilizado em pagamentos. E a tendência é de que o crescimento se mantenha: um estudo da </a:t>
            </a:r>
            <a:r>
              <a:rPr lang="pt-BR" dirty="0"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Sociedade Brasileira de Varejo e Consumo (SBVC)</a:t>
            </a:r>
            <a:r>
              <a:rPr lang="pt-BR" dirty="0">
                <a:latin typeface="Open Sans"/>
              </a:rPr>
              <a:t> aponta que mais de 80% dos varejistas pretendem adotar aplicativos e QR Codes como meios de pagamento nos próximos 12 meses.” </a:t>
            </a:r>
            <a:r>
              <a:rPr lang="pt-BR" sz="1400" dirty="0">
                <a:solidFill>
                  <a:prstClr val="black"/>
                </a:solidFill>
              </a:rPr>
              <a:t>(</a:t>
            </a:r>
            <a:r>
              <a:rPr lang="pt-BR" sz="1400" dirty="0" err="1">
                <a:solidFill>
                  <a:prstClr val="black"/>
                </a:solidFill>
              </a:rPr>
              <a:t>Andrion</a:t>
            </a:r>
            <a:r>
              <a:rPr lang="pt-BR" sz="1400" dirty="0">
                <a:solidFill>
                  <a:prstClr val="black"/>
                </a:solidFill>
              </a:rPr>
              <a:t>, 2019)</a:t>
            </a:r>
          </a:p>
        </p:txBody>
      </p:sp>
    </p:spTree>
    <p:extLst>
      <p:ext uri="{BB962C8B-B14F-4D97-AF65-F5344CB8AC3E}">
        <p14:creationId xmlns:p14="http://schemas.microsoft.com/office/powerpoint/2010/main" val="161359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2EB037-BB28-4989-8BF1-DE6DFBF0C683}"/>
              </a:ext>
            </a:extLst>
          </p:cNvPr>
          <p:cNvSpPr/>
          <p:nvPr/>
        </p:nvSpPr>
        <p:spPr>
          <a:xfrm>
            <a:off x="3048000" y="2274838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BR" dirty="0">
                <a:latin typeface="Open Sans"/>
              </a:rPr>
              <a:t>“Mais recentemente, algumas estações de metrô e de trem na capital paulista </a:t>
            </a:r>
            <a:r>
              <a:rPr lang="pt-BR" dirty="0"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iniciaram um teste de venda de bilhetes unitários com a tecnologia</a:t>
            </a:r>
            <a:r>
              <a:rPr lang="pt-BR" dirty="0">
                <a:latin typeface="Open Sans"/>
              </a:rPr>
              <a:t> — na CPTM, 25% dos passageiros pagantes utilizam esse tipo de bilhete e, no Metrô, 15%. Em 11 dias, foram vendidas 31.400 unidades: 90,2% em bilheterias, 6,8% em máquinas de autoatendimento e 3,1% no aplicativo </a:t>
            </a:r>
            <a:r>
              <a:rPr lang="pt-BR" dirty="0" err="1">
                <a:latin typeface="Open Sans"/>
              </a:rPr>
              <a:t>VouD</a:t>
            </a:r>
            <a:r>
              <a:rPr lang="pt-BR" dirty="0">
                <a:latin typeface="Open Sans"/>
              </a:rPr>
              <a:t>. A ideia é que o QR </a:t>
            </a:r>
            <a:r>
              <a:rPr lang="pt-BR" dirty="0" err="1">
                <a:latin typeface="Open Sans"/>
              </a:rPr>
              <a:t>Code</a:t>
            </a:r>
            <a:r>
              <a:rPr lang="pt-BR" dirty="0">
                <a:latin typeface="Open Sans"/>
              </a:rPr>
              <a:t> substitua o bilhete magnético no futuro.” </a:t>
            </a:r>
            <a:r>
              <a:rPr lang="pt-BR" sz="1400" dirty="0">
                <a:solidFill>
                  <a:prstClr val="black"/>
                </a:solidFill>
              </a:rPr>
              <a:t>(</a:t>
            </a:r>
            <a:r>
              <a:rPr lang="pt-BR" sz="1400" dirty="0" err="1">
                <a:solidFill>
                  <a:prstClr val="black"/>
                </a:solidFill>
              </a:rPr>
              <a:t>Andrion</a:t>
            </a:r>
            <a:r>
              <a:rPr lang="pt-BR" sz="1400" dirty="0">
                <a:solidFill>
                  <a:prstClr val="black"/>
                </a:solidFill>
              </a:rPr>
              <a:t>, 2019)</a:t>
            </a:r>
          </a:p>
        </p:txBody>
      </p:sp>
    </p:spTree>
    <p:extLst>
      <p:ext uri="{BB962C8B-B14F-4D97-AF65-F5344CB8AC3E}">
        <p14:creationId xmlns:p14="http://schemas.microsoft.com/office/powerpoint/2010/main" val="161632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produção">
            <a:extLst>
              <a:ext uri="{FF2B5EF4-FFF2-40B4-BE49-F238E27FC236}">
                <a16:creationId xmlns:a16="http://schemas.microsoft.com/office/drawing/2014/main" id="{1383FD37-B3D7-46CE-A1C9-C589AF28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0"/>
            <a:ext cx="10783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7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3E9E301-B8CA-4775-B266-4C499C6622C6}"/>
              </a:ext>
            </a:extLst>
          </p:cNvPr>
          <p:cNvSpPr/>
          <p:nvPr/>
        </p:nvSpPr>
        <p:spPr>
          <a:xfrm>
            <a:off x="3048000" y="18593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444444"/>
                </a:solidFill>
                <a:latin typeface="Open Sans"/>
              </a:rPr>
              <a:t>Necessidade de padronização</a:t>
            </a:r>
          </a:p>
          <a:p>
            <a:endParaRPr lang="pt-BR" dirty="0">
              <a:solidFill>
                <a:srgbClr val="444444"/>
              </a:solidFill>
              <a:latin typeface="Open Sans"/>
            </a:endParaRPr>
          </a:p>
          <a:p>
            <a:pPr lvl="0"/>
            <a:r>
              <a:rPr lang="pt-BR" dirty="0">
                <a:latin typeface="Open Sans"/>
              </a:rPr>
              <a:t>“A quantidade de pessoas que compra com o auxílio do QR </a:t>
            </a:r>
            <a:r>
              <a:rPr lang="pt-BR" dirty="0" err="1">
                <a:latin typeface="Open Sans"/>
              </a:rPr>
              <a:t>Code</a:t>
            </a:r>
            <a:r>
              <a:rPr lang="pt-BR" dirty="0">
                <a:latin typeface="Open Sans"/>
              </a:rPr>
              <a:t> já chega a 17%, segundo a SBVC. O levantamento mostra, ainda, que 27% dos estabelecimentos que participaram da pesquisa aceitam pagamentos por meio de apps. Segundo Fellipe Guimarães, CEO da </a:t>
            </a:r>
            <a:r>
              <a:rPr lang="pt-BR" dirty="0" err="1">
                <a:latin typeface="Open Sans"/>
              </a:rPr>
              <a:t>Codeby</a:t>
            </a:r>
            <a:r>
              <a:rPr lang="pt-BR" dirty="0">
                <a:latin typeface="Open Sans"/>
              </a:rPr>
              <a:t>, o QR </a:t>
            </a:r>
            <a:r>
              <a:rPr lang="pt-BR" dirty="0" err="1">
                <a:latin typeface="Open Sans"/>
              </a:rPr>
              <a:t>Code</a:t>
            </a:r>
            <a:r>
              <a:rPr lang="pt-BR" dirty="0">
                <a:latin typeface="Open Sans"/>
              </a:rPr>
              <a:t> do futuro será integrado com mídias </a:t>
            </a:r>
            <a:r>
              <a:rPr lang="pt-BR" dirty="0" err="1">
                <a:latin typeface="Open Sans"/>
              </a:rPr>
              <a:t>on</a:t>
            </a:r>
            <a:r>
              <a:rPr lang="pt-BR" dirty="0">
                <a:latin typeface="Open Sans"/>
              </a:rPr>
              <a:t> e offline, </a:t>
            </a:r>
            <a:r>
              <a:rPr lang="pt-BR" dirty="0" err="1">
                <a:latin typeface="Open Sans"/>
              </a:rPr>
              <a:t>adwords</a:t>
            </a:r>
            <a:r>
              <a:rPr lang="pt-BR" dirty="0">
                <a:latin typeface="Open Sans"/>
              </a:rPr>
              <a:t>, boletos, códigos de barra e assim por diante. “A padronização e a unificação das informações serão grandes diferenciais, especialmente em conjunto com a segurança, via criptografia.” </a:t>
            </a:r>
            <a:r>
              <a:rPr lang="pt-BR" sz="1400" dirty="0">
                <a:solidFill>
                  <a:prstClr val="black"/>
                </a:solidFill>
              </a:rPr>
              <a:t>(</a:t>
            </a:r>
            <a:r>
              <a:rPr lang="pt-BR" sz="1400" dirty="0" err="1">
                <a:solidFill>
                  <a:prstClr val="black"/>
                </a:solidFill>
              </a:rPr>
              <a:t>Andrion</a:t>
            </a:r>
            <a:r>
              <a:rPr lang="pt-BR" sz="1400" dirty="0">
                <a:solidFill>
                  <a:prstClr val="black"/>
                </a:solidFill>
              </a:rPr>
              <a:t>, 2019)</a:t>
            </a:r>
          </a:p>
          <a:p>
            <a:endParaRPr lang="pt-BR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0276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FDD99A-B3B4-4782-850B-361892F8731C}"/>
              </a:ext>
            </a:extLst>
          </p:cNvPr>
          <p:cNvSpPr/>
          <p:nvPr/>
        </p:nvSpPr>
        <p:spPr>
          <a:xfrm>
            <a:off x="3048000" y="14438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444444"/>
                </a:solidFill>
                <a:latin typeface="Open Sans"/>
              </a:rPr>
              <a:t>“E por falar em padronização, esse deve ser o próximo desafio desse meio de pagamento. Hoje, cada empresa usa um QR </a:t>
            </a:r>
            <a:r>
              <a:rPr lang="pt-BR" dirty="0" err="1">
                <a:solidFill>
                  <a:srgbClr val="444444"/>
                </a:solidFill>
                <a:latin typeface="Open Sans"/>
              </a:rPr>
              <a:t>Code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 próprio, o que é pouco viável a longo prazo. “É como quando havia uma máquina para cada bandeira de cartão”, lembra Renato Camargo, </a:t>
            </a:r>
            <a:r>
              <a:rPr lang="pt-BR" dirty="0" err="1">
                <a:solidFill>
                  <a:srgbClr val="444444"/>
                </a:solidFill>
                <a:latin typeface="Open Sans"/>
              </a:rPr>
              <a:t>Chief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 Marketing Officer da </a:t>
            </a:r>
            <a:r>
              <a:rPr lang="pt-BR" dirty="0" err="1">
                <a:solidFill>
                  <a:srgbClr val="444444"/>
                </a:solidFill>
                <a:latin typeface="Open Sans"/>
              </a:rPr>
              <a:t>RecargaPay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. “Com o tempo, ficou claro que era preciso ter apenas um terminal que lesse todos eles.”</a:t>
            </a:r>
          </a:p>
          <a:p>
            <a:endParaRPr lang="pt-BR" dirty="0">
              <a:solidFill>
                <a:srgbClr val="444444"/>
              </a:solidFill>
              <a:latin typeface="Open Sans"/>
            </a:endParaRPr>
          </a:p>
          <a:p>
            <a:pPr lvl="0"/>
            <a:r>
              <a:rPr lang="pt-BR" dirty="0">
                <a:solidFill>
                  <a:srgbClr val="444444"/>
                </a:solidFill>
                <a:latin typeface="Open Sans"/>
              </a:rPr>
              <a:t>Para Percival Jatobá, vice-presidente de produtos da Visa do Brasil, a interoperabilidade é essencial para a sobrevivência de qualquer meio de pagamento. “Como não existem mais fronteiras, precisamos estar preparados”, avalia. </a:t>
            </a:r>
            <a:r>
              <a:rPr lang="pt-BR" b="1" i="1" dirty="0">
                <a:solidFill>
                  <a:srgbClr val="444444"/>
                </a:solidFill>
                <a:latin typeface="Open Sans"/>
              </a:rPr>
              <a:t>“A tecnologia, em si, é apenas um meio. Ela não pode ser limitante.” </a:t>
            </a:r>
            <a:r>
              <a:rPr lang="pt-BR" sz="1400" dirty="0">
                <a:solidFill>
                  <a:prstClr val="black"/>
                </a:solidFill>
              </a:rPr>
              <a:t>(</a:t>
            </a:r>
            <a:r>
              <a:rPr lang="pt-BR" sz="1400" dirty="0" err="1">
                <a:solidFill>
                  <a:prstClr val="black"/>
                </a:solidFill>
              </a:rPr>
              <a:t>Andrion</a:t>
            </a:r>
            <a:r>
              <a:rPr lang="pt-BR" sz="1400" dirty="0">
                <a:solidFill>
                  <a:prstClr val="black"/>
                </a:solidFill>
              </a:rPr>
              <a:t>, 2019)</a:t>
            </a:r>
          </a:p>
          <a:p>
            <a:endParaRPr lang="pt-BR" b="1" i="1" dirty="0">
              <a:solidFill>
                <a:srgbClr val="444444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321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ED8A0B-8C89-49EE-A234-1E22DF18308E}"/>
              </a:ext>
            </a:extLst>
          </p:cNvPr>
          <p:cNvSpPr txBox="1"/>
          <p:nvPr/>
        </p:nvSpPr>
        <p:spPr>
          <a:xfrm>
            <a:off x="2617631" y="2413337"/>
            <a:ext cx="6956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ALGUNS GERADORES DE QR CODES:</a:t>
            </a:r>
          </a:p>
          <a:p>
            <a:endParaRPr lang="pt-BR" dirty="0"/>
          </a:p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https://www.unitag.io/qrcode</a:t>
            </a:r>
            <a:r>
              <a:rPr lang="pt-BR" dirty="0"/>
              <a:t> (gratuito em inglês)</a:t>
            </a:r>
          </a:p>
          <a:p>
            <a:endParaRPr lang="pt-BR" dirty="0"/>
          </a:p>
          <a:p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https://www.qrcode-monkey.com/#</a:t>
            </a:r>
            <a:r>
              <a:rPr lang="pt-BR" dirty="0"/>
              <a:t> (gratuito espanhol + inglês)</a:t>
            </a:r>
          </a:p>
          <a:p>
            <a:endParaRPr lang="pt-BR" dirty="0"/>
          </a:p>
          <a:p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https://www.qr-code-generator.com/</a:t>
            </a:r>
            <a:r>
              <a:rPr lang="pt-BR" dirty="0"/>
              <a:t> (gratuito em inglês)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56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D43767A-E231-486B-B24C-6DEFE114667C}"/>
              </a:ext>
            </a:extLst>
          </p:cNvPr>
          <p:cNvSpPr txBox="1"/>
          <p:nvPr/>
        </p:nvSpPr>
        <p:spPr>
          <a:xfrm>
            <a:off x="2058473" y="1859339"/>
            <a:ext cx="807505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ATIVIDADE:</a:t>
            </a:r>
          </a:p>
          <a:p>
            <a:endParaRPr lang="pt-BR" dirty="0"/>
          </a:p>
          <a:p>
            <a:r>
              <a:rPr lang="pt-BR" dirty="0"/>
              <a:t>Por favor,</a:t>
            </a:r>
          </a:p>
          <a:p>
            <a:endParaRPr lang="pt-BR" dirty="0"/>
          </a:p>
          <a:p>
            <a:r>
              <a:rPr lang="pt-BR" dirty="0"/>
              <a:t>1. Elabore uma conclusão: (em que essa inovação ajuda no funcionamento das organizações em meio à revolução da TIC?)</a:t>
            </a:r>
          </a:p>
          <a:p>
            <a:endParaRPr lang="pt-BR" dirty="0"/>
          </a:p>
          <a:p>
            <a:r>
              <a:rPr lang="pt-BR" dirty="0"/>
              <a:t>2. Elaborar um código de resposta rápida que seja útil para seu negócio, emprego, etc.</a:t>
            </a:r>
          </a:p>
          <a:p>
            <a:endParaRPr lang="pt-BR" dirty="0"/>
          </a:p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764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04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3DD6FC6-3624-4B7B-8F03-DE6E80150763}"/>
              </a:ext>
            </a:extLst>
          </p:cNvPr>
          <p:cNvSpPr txBox="1"/>
          <p:nvPr/>
        </p:nvSpPr>
        <p:spPr>
          <a:xfrm>
            <a:off x="3705896" y="1443841"/>
            <a:ext cx="4780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r>
              <a:rPr lang="pt-BR" dirty="0"/>
              <a:t>O tratamento dado à informação na operação logística evoluiu ao ponto de que pode ser o fator que faça a diferença na competição pelos mercados.</a:t>
            </a:r>
          </a:p>
          <a:p>
            <a:endParaRPr lang="pt-BR" dirty="0"/>
          </a:p>
          <a:p>
            <a:r>
              <a:rPr lang="pt-BR" dirty="0"/>
              <a:t>“Código de resposta rápida. Esse é o nome completo do QR </a:t>
            </a:r>
            <a:r>
              <a:rPr lang="pt-BR" dirty="0" err="1"/>
              <a:t>Code</a:t>
            </a:r>
            <a:r>
              <a:rPr lang="pt-BR" dirty="0"/>
              <a:t> (</a:t>
            </a:r>
            <a:r>
              <a:rPr lang="pt-BR" dirty="0" err="1"/>
              <a:t>Quick</a:t>
            </a:r>
            <a:r>
              <a:rPr lang="pt-BR" dirty="0"/>
              <a:t> Response </a:t>
            </a:r>
            <a:r>
              <a:rPr lang="pt-BR" dirty="0" err="1"/>
              <a:t>Code</a:t>
            </a:r>
            <a:r>
              <a:rPr lang="pt-BR" dirty="0"/>
              <a:t>). Embora esteja sendo mais notado — e adotado — apenas agora, ele já tem 25 anos: foi criado em 1994 pela Denso-</a:t>
            </a:r>
            <a:r>
              <a:rPr lang="pt-BR" dirty="0" err="1"/>
              <a:t>Wave</a:t>
            </a:r>
            <a:r>
              <a:rPr lang="pt-BR" dirty="0"/>
              <a:t> (uma empresa do Grupo Toyota), no Japão.”</a:t>
            </a:r>
          </a:p>
          <a:p>
            <a:r>
              <a:rPr lang="pt-BR" sz="1400" dirty="0"/>
              <a:t>(</a:t>
            </a:r>
            <a:r>
              <a:rPr lang="pt-BR" sz="1400" dirty="0" err="1"/>
              <a:t>Andrion</a:t>
            </a:r>
            <a:r>
              <a:rPr lang="pt-BR" sz="1400" dirty="0"/>
              <a:t>, 2019)</a:t>
            </a:r>
          </a:p>
        </p:txBody>
      </p:sp>
    </p:spTree>
    <p:extLst>
      <p:ext uri="{BB962C8B-B14F-4D97-AF65-F5344CB8AC3E}">
        <p14:creationId xmlns:p14="http://schemas.microsoft.com/office/powerpoint/2010/main" val="231097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9E3B06-CAA6-4663-B915-8C0B42A622AB}"/>
              </a:ext>
            </a:extLst>
          </p:cNvPr>
          <p:cNvSpPr/>
          <p:nvPr/>
        </p:nvSpPr>
        <p:spPr>
          <a:xfrm>
            <a:off x="3048000" y="2551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444444"/>
                </a:solidFill>
                <a:latin typeface="Open Sans"/>
              </a:rPr>
              <a:t>“</a:t>
            </a:r>
            <a:r>
              <a:rPr lang="pt-BR" dirty="0">
                <a:latin typeface="Open Sans"/>
              </a:rPr>
              <a:t>A Denso-</a:t>
            </a:r>
            <a:r>
              <a:rPr lang="pt-BR" dirty="0" err="1">
                <a:latin typeface="Open Sans"/>
              </a:rPr>
              <a:t>Wave</a:t>
            </a:r>
            <a:r>
              <a:rPr lang="pt-BR" dirty="0">
                <a:latin typeface="Open Sans"/>
              </a:rPr>
              <a:t>, quando o criou, o fez para facilitar a classificação de peças de carros. Logo, entretanto, ficou claro que ele poderia ser útil em outros segmentos. Ele foi, então, aprimorado e passou a ser usado para oferecer mais informações e até conteúdo exclusivo — já que tem alta capacidade de armazenamento de dados.” </a:t>
            </a:r>
            <a:r>
              <a:rPr lang="pt-BR" sz="1400" dirty="0"/>
              <a:t>(</a:t>
            </a:r>
            <a:r>
              <a:rPr lang="pt-BR" sz="1400" dirty="0" err="1"/>
              <a:t>Andrion</a:t>
            </a:r>
            <a:r>
              <a:rPr lang="pt-BR" sz="1400" dirty="0"/>
              <a:t>, 2019)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88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B313C0-C003-4C33-9818-0444C35498A3}"/>
              </a:ext>
            </a:extLst>
          </p:cNvPr>
          <p:cNvSpPr/>
          <p:nvPr/>
        </p:nvSpPr>
        <p:spPr>
          <a:xfrm>
            <a:off x="3048000" y="17208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555555"/>
                </a:solidFill>
                <a:latin typeface="roboto slab"/>
              </a:rPr>
              <a:t>“Portanto, QR Codes são etiquetas de código rápido que dão acesso a conteúdos e páginas por meio de sua leitura. Em uma analogia, eles funcionam como um código de barras, porém, em vez de o leitor tradicional, utiliza-se a câmera de um smartphone.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Automaticamente após a leitura, </a:t>
            </a:r>
            <a:r>
              <a:rPr lang="pt-BR" b="1" dirty="0">
                <a:solidFill>
                  <a:srgbClr val="555555"/>
                </a:solidFill>
                <a:latin typeface="roboto slab"/>
              </a:rPr>
              <a:t>o aparelho direciona o usuário para o destino</a:t>
            </a:r>
            <a:r>
              <a:rPr lang="pt-BR" dirty="0">
                <a:solidFill>
                  <a:srgbClr val="555555"/>
                </a:solidFill>
                <a:latin typeface="roboto slab"/>
              </a:rPr>
              <a:t>, que pode ser dos mais diversos possíveis.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Esse recurso não é novo, mas o grande e recente impulsionamento que ele teve pode ser associado ao amplo acesso que os consumidores tiveram aos smartphones nos últimos anos.” (</a:t>
            </a:r>
            <a:r>
              <a:rPr lang="pt-BR" dirty="0" err="1">
                <a:solidFill>
                  <a:srgbClr val="555555"/>
                </a:solidFill>
                <a:latin typeface="roboto slab"/>
              </a:rPr>
              <a:t>RockContent</a:t>
            </a:r>
            <a:r>
              <a:rPr lang="pt-BR" dirty="0">
                <a:solidFill>
                  <a:srgbClr val="555555"/>
                </a:solidFill>
                <a:latin typeface="roboto slab"/>
              </a:rPr>
              <a:t>, 2019)</a:t>
            </a:r>
          </a:p>
        </p:txBody>
      </p:sp>
    </p:spTree>
    <p:extLst>
      <p:ext uri="{BB962C8B-B14F-4D97-AF65-F5344CB8AC3E}">
        <p14:creationId xmlns:p14="http://schemas.microsoft.com/office/powerpoint/2010/main" val="207975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A39B5B7-8E19-4396-8F4D-5EF8DF81514E}"/>
              </a:ext>
            </a:extLst>
          </p:cNvPr>
          <p:cNvSpPr/>
          <p:nvPr/>
        </p:nvSpPr>
        <p:spPr>
          <a:xfrm>
            <a:off x="3048000" y="17208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BR" dirty="0">
                <a:latin typeface="roboto slab"/>
              </a:rPr>
              <a:t>“A tecnologia evoluiu ao ponto de eliminar a necessidade de um aplicativo específico para a leitura do código, o que atualmente pode ser feito diretamente por meio da câmera dos celulares, com o aparelho executando o redirecionamento de maneira automática.</a:t>
            </a:r>
          </a:p>
          <a:p>
            <a:pPr lvl="0"/>
            <a:r>
              <a:rPr lang="pt-BR" dirty="0">
                <a:latin typeface="roboto slab"/>
              </a:rPr>
              <a:t>Isso torna a utilização ainda mais rápida, fazendo jus ao conceito que foi pensado para esse tipo de ferramenta.</a:t>
            </a:r>
          </a:p>
          <a:p>
            <a:pPr lvl="0"/>
            <a:endParaRPr lang="pt-BR" dirty="0">
              <a:latin typeface="roboto slab"/>
            </a:endParaRPr>
          </a:p>
          <a:p>
            <a:pPr lvl="0"/>
            <a:r>
              <a:rPr lang="pt-BR" dirty="0">
                <a:latin typeface="roboto slab"/>
              </a:rPr>
              <a:t>Por isso,</a:t>
            </a:r>
            <a:r>
              <a:rPr lang="pt-BR" b="1" dirty="0">
                <a:latin typeface="roboto slab"/>
              </a:rPr>
              <a:t> ficou mais prático escanear o código presente em um produto que está em uma prateleira</a:t>
            </a:r>
            <a:r>
              <a:rPr lang="pt-BR" dirty="0">
                <a:latin typeface="roboto slab"/>
              </a:rPr>
              <a:t> e, instantaneamente, ter acesso a todas as informações sobre ele em uma </a:t>
            </a:r>
            <a:r>
              <a:rPr lang="pt-BR" u="sng" dirty="0">
                <a:latin typeface="roboto sla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landing </a:t>
            </a:r>
            <a:r>
              <a:rPr lang="pt-BR" u="sng" dirty="0" err="1">
                <a:latin typeface="roboto sla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</a:t>
            </a:r>
            <a:r>
              <a:rPr lang="pt-BR" u="sng" dirty="0">
                <a:latin typeface="roboto slab"/>
              </a:rPr>
              <a:t> </a:t>
            </a:r>
            <a:r>
              <a:rPr lang="pt-BR" b="1" u="sng" dirty="0">
                <a:latin typeface="roboto slab"/>
              </a:rPr>
              <a:t>[website]</a:t>
            </a:r>
            <a:r>
              <a:rPr lang="pt-BR" b="1" dirty="0">
                <a:latin typeface="roboto slab"/>
              </a:rPr>
              <a:t> </a:t>
            </a:r>
            <a:r>
              <a:rPr lang="pt-BR" dirty="0">
                <a:latin typeface="roboto slab"/>
              </a:rPr>
              <a:t>integrada, por exemplo.” (</a:t>
            </a:r>
            <a:r>
              <a:rPr lang="pt-BR" dirty="0" err="1">
                <a:latin typeface="roboto slab"/>
              </a:rPr>
              <a:t>RockContent</a:t>
            </a:r>
            <a:r>
              <a:rPr lang="pt-BR" dirty="0">
                <a:latin typeface="roboto slab"/>
              </a:rPr>
              <a:t>, 2019)</a:t>
            </a:r>
          </a:p>
        </p:txBody>
      </p:sp>
    </p:spTree>
    <p:extLst>
      <p:ext uri="{BB962C8B-B14F-4D97-AF65-F5344CB8AC3E}">
        <p14:creationId xmlns:p14="http://schemas.microsoft.com/office/powerpoint/2010/main" val="165529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671759-CBE8-4941-A902-4D9B42B1028B}"/>
              </a:ext>
            </a:extLst>
          </p:cNvPr>
          <p:cNvSpPr/>
          <p:nvPr/>
        </p:nvSpPr>
        <p:spPr>
          <a:xfrm>
            <a:off x="3048000" y="2136339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Open Sans"/>
              </a:rPr>
              <a:t>“Em 2015, foi a vez do WhatsApp adotar o QR </a:t>
            </a:r>
            <a:r>
              <a:rPr lang="pt-BR" dirty="0" err="1">
                <a:latin typeface="Open Sans"/>
              </a:rPr>
              <a:t>Code</a:t>
            </a:r>
            <a:r>
              <a:rPr lang="pt-BR" dirty="0">
                <a:latin typeface="Open Sans"/>
              </a:rPr>
              <a:t> ao criar </a:t>
            </a:r>
            <a:r>
              <a:rPr lang="pt-BR" dirty="0"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uma versão para computador</a:t>
            </a:r>
            <a:r>
              <a:rPr lang="pt-BR" dirty="0">
                <a:latin typeface="Open Sans"/>
              </a:rPr>
              <a:t>, o WhatsApp Web — que, hoje, é preferida por muitos. A tecnologia passou, então, a ser usada para fazer a validação do usuário quando ele espelha o aplicativo na web.</a:t>
            </a:r>
          </a:p>
          <a:p>
            <a:endParaRPr lang="pt-BR" dirty="0">
              <a:latin typeface="Open Sans"/>
            </a:endParaRPr>
          </a:p>
          <a:p>
            <a:pPr lvl="0"/>
            <a:r>
              <a:rPr lang="pt-BR" dirty="0">
                <a:latin typeface="Open Sans"/>
              </a:rPr>
              <a:t>Outro exemplo de uso para validação é o adotado pelo </a:t>
            </a:r>
            <a:r>
              <a:rPr lang="pt-BR" dirty="0"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aplicativo </a:t>
            </a:r>
            <a:r>
              <a:rPr lang="pt-BR" dirty="0" err="1"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Sympla</a:t>
            </a:r>
            <a:r>
              <a:rPr lang="pt-BR" dirty="0">
                <a:latin typeface="Open Sans"/>
              </a:rPr>
              <a:t> (que vende ingressos para os mais variados tipos de eventos). Os códigos emitidos permitem que os bilhetes sejam autenticados rapidamente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.” </a:t>
            </a:r>
            <a:r>
              <a:rPr lang="pt-BR" sz="1400" dirty="0">
                <a:solidFill>
                  <a:prstClr val="black"/>
                </a:solidFill>
              </a:rPr>
              <a:t>(</a:t>
            </a:r>
            <a:r>
              <a:rPr lang="pt-BR" sz="1400" dirty="0" err="1">
                <a:solidFill>
                  <a:prstClr val="black"/>
                </a:solidFill>
              </a:rPr>
              <a:t>Andrion</a:t>
            </a:r>
            <a:r>
              <a:rPr lang="pt-BR" sz="1400" dirty="0">
                <a:solidFill>
                  <a:prstClr val="black"/>
                </a:solidFill>
              </a:rPr>
              <a:t>, 2019)</a:t>
            </a:r>
          </a:p>
          <a:p>
            <a:endParaRPr lang="pt-BR" dirty="0">
              <a:solidFill>
                <a:srgbClr val="444444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9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73D67E-FE60-4B51-80C9-DF72A6EE028B}"/>
              </a:ext>
            </a:extLst>
          </p:cNvPr>
          <p:cNvSpPr/>
          <p:nvPr/>
        </p:nvSpPr>
        <p:spPr>
          <a:xfrm>
            <a:off x="3048000" y="24133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BR" dirty="0">
                <a:latin typeface="Open Sans"/>
              </a:rPr>
              <a:t>“O QR </a:t>
            </a:r>
            <a:r>
              <a:rPr lang="pt-BR" dirty="0" err="1">
                <a:latin typeface="Open Sans"/>
              </a:rPr>
              <a:t>Code</a:t>
            </a:r>
            <a:r>
              <a:rPr lang="pt-BR" dirty="0">
                <a:latin typeface="Open Sans"/>
              </a:rPr>
              <a:t> pode ser usado, ainda, para reforçar a segurança em condomínios. Quando um morador faz uma festa, a entrada de visitantes deve ser liberada previamente (ou durante a atividade). Uma forma de facilitar isso é possibilitar que o condômino envie um QR </a:t>
            </a:r>
            <a:r>
              <a:rPr lang="pt-BR" dirty="0" err="1">
                <a:latin typeface="Open Sans"/>
              </a:rPr>
              <a:t>Code</a:t>
            </a:r>
            <a:r>
              <a:rPr lang="pt-BR" dirty="0">
                <a:latin typeface="Open Sans"/>
              </a:rPr>
              <a:t> aos convidados — assim, a entrada deles se torna muito mais fluida.” </a:t>
            </a:r>
            <a:r>
              <a:rPr lang="pt-BR" sz="1400" dirty="0">
                <a:solidFill>
                  <a:prstClr val="black"/>
                </a:solidFill>
              </a:rPr>
              <a:t>(</a:t>
            </a:r>
            <a:r>
              <a:rPr lang="pt-BR" sz="1400" dirty="0" err="1">
                <a:solidFill>
                  <a:prstClr val="black"/>
                </a:solidFill>
              </a:rPr>
              <a:t>Andrion</a:t>
            </a:r>
            <a:r>
              <a:rPr lang="pt-BR" sz="1400" dirty="0">
                <a:solidFill>
                  <a:prstClr val="black"/>
                </a:solidFill>
              </a:rPr>
              <a:t>, 2019)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39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7D2C15-C209-4261-9090-20B9D04D7B3F}"/>
              </a:ext>
            </a:extLst>
          </p:cNvPr>
          <p:cNvSpPr/>
          <p:nvPr/>
        </p:nvSpPr>
        <p:spPr>
          <a:xfrm>
            <a:off x="3048000" y="2413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BR" dirty="0">
                <a:solidFill>
                  <a:srgbClr val="444444"/>
                </a:solidFill>
                <a:latin typeface="Open Sans"/>
              </a:rPr>
              <a:t>“Uma ação promocional recente, que uniu McDonald's, Burger King e Subway, usou o QR </a:t>
            </a:r>
            <a:r>
              <a:rPr lang="pt-BR" dirty="0" err="1">
                <a:solidFill>
                  <a:srgbClr val="444444"/>
                </a:solidFill>
                <a:latin typeface="Open Sans"/>
              </a:rPr>
              <a:t>Code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 para fazer uma oferta no formato offline-online-offline. As marcas dividiram uma página de jornal para apresentar suas promoções. Quando o leitor escaneava o código no anúncio, recebia uma oferta personalizada de acordo com a localização e o horário.” </a:t>
            </a:r>
            <a:r>
              <a:rPr lang="pt-BR" sz="1400" dirty="0">
                <a:solidFill>
                  <a:prstClr val="black"/>
                </a:solidFill>
              </a:rPr>
              <a:t>(</a:t>
            </a:r>
            <a:r>
              <a:rPr lang="pt-BR" sz="1400" dirty="0" err="1">
                <a:solidFill>
                  <a:prstClr val="black"/>
                </a:solidFill>
              </a:rPr>
              <a:t>Andrion</a:t>
            </a:r>
            <a:r>
              <a:rPr lang="pt-BR" sz="1400" dirty="0">
                <a:solidFill>
                  <a:prstClr val="black"/>
                </a:solidFill>
              </a:rPr>
              <a:t>, 2019)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46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016B50-98F7-4140-8394-DFCE1FBA3F39}"/>
              </a:ext>
            </a:extLst>
          </p:cNvPr>
          <p:cNvSpPr/>
          <p:nvPr/>
        </p:nvSpPr>
        <p:spPr>
          <a:xfrm>
            <a:off x="3048000" y="25518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BR" dirty="0">
                <a:latin typeface="Open Sans"/>
              </a:rPr>
              <a:t>“De forma geral, as aplicações têm se multiplicado e só dependem de criatividade, mas é no segmento de pagamentos instantâneos que o QR </a:t>
            </a:r>
            <a:r>
              <a:rPr lang="pt-BR" dirty="0" err="1">
                <a:latin typeface="Open Sans"/>
              </a:rPr>
              <a:t>Code</a:t>
            </a:r>
            <a:r>
              <a:rPr lang="pt-BR" dirty="0">
                <a:latin typeface="Open Sans"/>
              </a:rPr>
              <a:t> tem encontrado cada vez mais espaço. A tendência é que, de fato, ele se transforme em uma forma de pagamento bastante comum em breve.” </a:t>
            </a:r>
            <a:r>
              <a:rPr lang="pt-BR" sz="1400" dirty="0">
                <a:solidFill>
                  <a:prstClr val="black"/>
                </a:solidFill>
              </a:rPr>
              <a:t>(</a:t>
            </a:r>
            <a:r>
              <a:rPr lang="pt-BR" sz="1400" dirty="0" err="1">
                <a:solidFill>
                  <a:prstClr val="black"/>
                </a:solidFill>
              </a:rPr>
              <a:t>Andrion</a:t>
            </a:r>
            <a:r>
              <a:rPr lang="pt-BR" sz="1400" dirty="0">
                <a:solidFill>
                  <a:prstClr val="black"/>
                </a:solidFill>
              </a:rPr>
              <a:t>, 2019)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6663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773F6007C8034B95D2943DF3F6F62D" ma:contentTypeVersion="2" ma:contentTypeDescription="Crie um novo documento." ma:contentTypeScope="" ma:versionID="9551bebce9c968cb373c2d04cfe2132b">
  <xsd:schema xmlns:xsd="http://www.w3.org/2001/XMLSchema" xmlns:xs="http://www.w3.org/2001/XMLSchema" xmlns:p="http://schemas.microsoft.com/office/2006/metadata/properties" xmlns:ns2="22da1064-d5f4-4323-b056-6c021dcc1a35" targetNamespace="http://schemas.microsoft.com/office/2006/metadata/properties" ma:root="true" ma:fieldsID="d027fea88e5b59d663bd28e346dbd2c3" ns2:_="">
    <xsd:import namespace="22da1064-d5f4-4323-b056-6c021dcc1a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a1064-d5f4-4323-b056-6c021dcc1a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669E8-D07B-449A-AF0C-9D9736041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a1064-d5f4-4323-b056-6c021dcc1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DC86FE-47D8-42F9-8CFA-A9C1A4B6D4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A9F55E-6DBD-4464-82E9-DB3E6772C2A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11818</TotalTime>
  <Words>1237</Words>
  <Application>Microsoft Office PowerPoint</Application>
  <PresentationFormat>Widescreen</PresentationFormat>
  <Paragraphs>53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Open Sans</vt:lpstr>
      <vt:lpstr>roboto slab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INTITUTO FEDERAL DE SÃO PAULO - IFSP CAMPUS SÃO CARLOS</dc:title>
  <dc:creator>Joe Aquino</dc:creator>
  <cp:lastModifiedBy>Joe Aquino</cp:lastModifiedBy>
  <cp:revision>312</cp:revision>
  <cp:lastPrinted>2020-02-06T03:26:37Z</cp:lastPrinted>
  <dcterms:created xsi:type="dcterms:W3CDTF">2018-12-17T11:54:14Z</dcterms:created>
  <dcterms:modified xsi:type="dcterms:W3CDTF">2021-03-04T14:10:23Z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0x01010018773F6007C8034B95D2943DF3F6F62D</vt:lpwstr>
  </property>
</Properties>
</file>