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7" r:id="rId27"/>
    <p:sldId id="302" r:id="rId28"/>
    <p:sldId id="298" r:id="rId29"/>
    <p:sldId id="301" r:id="rId30"/>
    <p:sldId id="299" r:id="rId31"/>
    <p:sldId id="303" r:id="rId32"/>
    <p:sldId id="300" r:id="rId33"/>
    <p:sldId id="304" r:id="rId34"/>
    <p:sldId id="306" r:id="rId35"/>
    <p:sldId id="305" r:id="rId36"/>
    <p:sldId id="307" r:id="rId37"/>
    <p:sldId id="296" r:id="rId38"/>
    <p:sldId id="281" r:id="rId39"/>
    <p:sldId id="282" r:id="rId40"/>
    <p:sldId id="283" r:id="rId41"/>
    <p:sldId id="284" r:id="rId42"/>
    <p:sldId id="285" r:id="rId43"/>
    <p:sldId id="308" r:id="rId44"/>
    <p:sldId id="286" r:id="rId45"/>
    <p:sldId id="309" r:id="rId46"/>
    <p:sldId id="310" r:id="rId47"/>
    <p:sldId id="287" r:id="rId48"/>
    <p:sldId id="311" r:id="rId49"/>
    <p:sldId id="312" r:id="rId50"/>
    <p:sldId id="313" r:id="rId51"/>
    <p:sldId id="288" r:id="rId52"/>
    <p:sldId id="289" r:id="rId53"/>
    <p:sldId id="290" r:id="rId54"/>
    <p:sldId id="314" r:id="rId55"/>
    <p:sldId id="315" r:id="rId56"/>
    <p:sldId id="316" r:id="rId57"/>
    <p:sldId id="317" r:id="rId58"/>
    <p:sldId id="318" r:id="rId59"/>
    <p:sldId id="319" r:id="rId60"/>
    <p:sldId id="291" r:id="rId61"/>
    <p:sldId id="320" r:id="rId62"/>
    <p:sldId id="292" r:id="rId63"/>
    <p:sldId id="321" r:id="rId64"/>
    <p:sldId id="322" r:id="rId65"/>
    <p:sldId id="323" r:id="rId66"/>
    <p:sldId id="293" r:id="rId67"/>
    <p:sldId id="324" r:id="rId68"/>
    <p:sldId id="294" r:id="rId69"/>
    <p:sldId id="295" r:id="rId7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Carlos Pompeu" initials="LCP" lastIdx="1" clrIdx="0">
    <p:extLst>
      <p:ext uri="{19B8F6BF-5375-455C-9EA6-DF929625EA0E}">
        <p15:presenceInfo xmlns:p15="http://schemas.microsoft.com/office/powerpoint/2012/main" userId="S::luis.pompeu@etec.sp.gov.br::c178db36-3491-4c20-8ebd-e014d5b211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9T12:18:45.932" idx="1">
    <p:pos x="5760" y="6"/>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89630-A390-4A27-854F-14762214CB91}" type="datetimeFigureOut">
              <a:rPr lang="pt-BR" smtClean="0"/>
              <a:t>19/03/2021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8C05E-651B-4B72-AEBB-40CE9BB23BC7}" type="slidenum">
              <a:rPr lang="pt-BR" smtClean="0"/>
              <a:t>‹nº›</a:t>
            </a:fld>
            <a:endParaRPr lang="pt-BR"/>
          </a:p>
        </p:txBody>
      </p:sp>
    </p:spTree>
    <p:extLst>
      <p:ext uri="{BB962C8B-B14F-4D97-AF65-F5344CB8AC3E}">
        <p14:creationId xmlns:p14="http://schemas.microsoft.com/office/powerpoint/2010/main" val="327774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25</a:t>
            </a:fld>
            <a:endParaRPr lang="pt-BR"/>
          </a:p>
        </p:txBody>
      </p:sp>
    </p:spTree>
    <p:extLst>
      <p:ext uri="{BB962C8B-B14F-4D97-AF65-F5344CB8AC3E}">
        <p14:creationId xmlns:p14="http://schemas.microsoft.com/office/powerpoint/2010/main" val="2519155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34</a:t>
            </a:fld>
            <a:endParaRPr lang="pt-BR"/>
          </a:p>
        </p:txBody>
      </p:sp>
    </p:spTree>
    <p:extLst>
      <p:ext uri="{BB962C8B-B14F-4D97-AF65-F5344CB8AC3E}">
        <p14:creationId xmlns:p14="http://schemas.microsoft.com/office/powerpoint/2010/main" val="291947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35</a:t>
            </a:fld>
            <a:endParaRPr lang="pt-BR"/>
          </a:p>
        </p:txBody>
      </p:sp>
    </p:spTree>
    <p:extLst>
      <p:ext uri="{BB962C8B-B14F-4D97-AF65-F5344CB8AC3E}">
        <p14:creationId xmlns:p14="http://schemas.microsoft.com/office/powerpoint/2010/main" val="1279926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36</a:t>
            </a:fld>
            <a:endParaRPr lang="pt-BR"/>
          </a:p>
        </p:txBody>
      </p:sp>
    </p:spTree>
    <p:extLst>
      <p:ext uri="{BB962C8B-B14F-4D97-AF65-F5344CB8AC3E}">
        <p14:creationId xmlns:p14="http://schemas.microsoft.com/office/powerpoint/2010/main" val="4122468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bit mais significativo (</a:t>
            </a:r>
            <a:r>
              <a:rPr lang="pt-BR" dirty="0" err="1"/>
              <a:t>most</a:t>
            </a:r>
            <a:r>
              <a:rPr lang="pt-BR" dirty="0"/>
              <a:t> </a:t>
            </a:r>
            <a:r>
              <a:rPr lang="pt-BR" dirty="0" err="1"/>
              <a:t>significant</a:t>
            </a:r>
            <a:r>
              <a:rPr lang="pt-BR" dirty="0"/>
              <a:t> bit — MSB) ou de Maior Peso   - </a:t>
            </a:r>
            <a:r>
              <a:rPr lang="pt-BR" sz="1800" b="0" i="0" u="none" strike="noStrike" baseline="0" dirty="0">
                <a:latin typeface="TimesNewRomanPSMT"/>
              </a:rPr>
              <a:t>menos significativo (</a:t>
            </a:r>
            <a:r>
              <a:rPr lang="pt-BR" sz="1800" b="0" i="1" u="none" strike="noStrike" baseline="0" dirty="0" err="1">
                <a:latin typeface="TimesNewRomanPS-ItalicMT"/>
              </a:rPr>
              <a:t>least</a:t>
            </a:r>
            <a:r>
              <a:rPr lang="pt-BR" sz="1800" b="0" i="1" u="none" strike="noStrike" baseline="0" dirty="0">
                <a:latin typeface="TimesNewRomanPS-ItalicMT"/>
              </a:rPr>
              <a:t> </a:t>
            </a:r>
            <a:r>
              <a:rPr lang="pt-BR" sz="1800" b="0" i="1" u="none" strike="noStrike" baseline="0" dirty="0" err="1">
                <a:latin typeface="TimesNewRomanPS-ItalicMT"/>
              </a:rPr>
              <a:t>significant</a:t>
            </a:r>
            <a:r>
              <a:rPr lang="pt-BR" sz="1800" b="0" i="1" u="none" strike="noStrike" baseline="0" dirty="0">
                <a:latin typeface="TimesNewRomanPS-ItalicMT"/>
              </a:rPr>
              <a:t> bit </a:t>
            </a:r>
            <a:r>
              <a:rPr lang="pt-BR" sz="1800" b="0" i="0" u="none" strike="noStrike" baseline="0" dirty="0">
                <a:latin typeface="TimesNewRomanPSMT"/>
              </a:rPr>
              <a:t>— LSB)</a:t>
            </a:r>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40</a:t>
            </a:fld>
            <a:endParaRPr lang="pt-BR"/>
          </a:p>
        </p:txBody>
      </p:sp>
    </p:spTree>
    <p:extLst>
      <p:ext uri="{BB962C8B-B14F-4D97-AF65-F5344CB8AC3E}">
        <p14:creationId xmlns:p14="http://schemas.microsoft.com/office/powerpoint/2010/main" val="3261672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43</a:t>
            </a:fld>
            <a:endParaRPr lang="pt-BR"/>
          </a:p>
        </p:txBody>
      </p:sp>
    </p:spTree>
    <p:extLst>
      <p:ext uri="{BB962C8B-B14F-4D97-AF65-F5344CB8AC3E}">
        <p14:creationId xmlns:p14="http://schemas.microsoft.com/office/powerpoint/2010/main" val="333821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45</a:t>
            </a:fld>
            <a:endParaRPr lang="pt-BR"/>
          </a:p>
        </p:txBody>
      </p:sp>
    </p:spTree>
    <p:extLst>
      <p:ext uri="{BB962C8B-B14F-4D97-AF65-F5344CB8AC3E}">
        <p14:creationId xmlns:p14="http://schemas.microsoft.com/office/powerpoint/2010/main" val="4238466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46</a:t>
            </a:fld>
            <a:endParaRPr lang="pt-BR"/>
          </a:p>
        </p:txBody>
      </p:sp>
    </p:spTree>
    <p:extLst>
      <p:ext uri="{BB962C8B-B14F-4D97-AF65-F5344CB8AC3E}">
        <p14:creationId xmlns:p14="http://schemas.microsoft.com/office/powerpoint/2010/main" val="491248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48</a:t>
            </a:fld>
            <a:endParaRPr lang="pt-BR"/>
          </a:p>
        </p:txBody>
      </p:sp>
    </p:spTree>
    <p:extLst>
      <p:ext uri="{BB962C8B-B14F-4D97-AF65-F5344CB8AC3E}">
        <p14:creationId xmlns:p14="http://schemas.microsoft.com/office/powerpoint/2010/main" val="1312410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49</a:t>
            </a:fld>
            <a:endParaRPr lang="pt-BR"/>
          </a:p>
        </p:txBody>
      </p:sp>
    </p:spTree>
    <p:extLst>
      <p:ext uri="{BB962C8B-B14F-4D97-AF65-F5344CB8AC3E}">
        <p14:creationId xmlns:p14="http://schemas.microsoft.com/office/powerpoint/2010/main" val="3008846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50</a:t>
            </a:fld>
            <a:endParaRPr lang="pt-BR"/>
          </a:p>
        </p:txBody>
      </p:sp>
    </p:spTree>
    <p:extLst>
      <p:ext uri="{BB962C8B-B14F-4D97-AF65-F5344CB8AC3E}">
        <p14:creationId xmlns:p14="http://schemas.microsoft.com/office/powerpoint/2010/main" val="2373727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26</a:t>
            </a:fld>
            <a:endParaRPr lang="pt-BR"/>
          </a:p>
        </p:txBody>
      </p:sp>
    </p:spTree>
    <p:extLst>
      <p:ext uri="{BB962C8B-B14F-4D97-AF65-F5344CB8AC3E}">
        <p14:creationId xmlns:p14="http://schemas.microsoft.com/office/powerpoint/2010/main" val="1992525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54</a:t>
            </a:fld>
            <a:endParaRPr lang="pt-BR"/>
          </a:p>
        </p:txBody>
      </p:sp>
    </p:spTree>
    <p:extLst>
      <p:ext uri="{BB962C8B-B14F-4D97-AF65-F5344CB8AC3E}">
        <p14:creationId xmlns:p14="http://schemas.microsoft.com/office/powerpoint/2010/main" val="2977702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55</a:t>
            </a:fld>
            <a:endParaRPr lang="pt-BR"/>
          </a:p>
        </p:txBody>
      </p:sp>
    </p:spTree>
    <p:extLst>
      <p:ext uri="{BB962C8B-B14F-4D97-AF65-F5344CB8AC3E}">
        <p14:creationId xmlns:p14="http://schemas.microsoft.com/office/powerpoint/2010/main" val="3288646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56</a:t>
            </a:fld>
            <a:endParaRPr lang="pt-BR"/>
          </a:p>
        </p:txBody>
      </p:sp>
    </p:spTree>
    <p:extLst>
      <p:ext uri="{BB962C8B-B14F-4D97-AF65-F5344CB8AC3E}">
        <p14:creationId xmlns:p14="http://schemas.microsoft.com/office/powerpoint/2010/main" val="2790990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57</a:t>
            </a:fld>
            <a:endParaRPr lang="pt-BR"/>
          </a:p>
        </p:txBody>
      </p:sp>
    </p:spTree>
    <p:extLst>
      <p:ext uri="{BB962C8B-B14F-4D97-AF65-F5344CB8AC3E}">
        <p14:creationId xmlns:p14="http://schemas.microsoft.com/office/powerpoint/2010/main" val="43108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58</a:t>
            </a:fld>
            <a:endParaRPr lang="pt-BR"/>
          </a:p>
        </p:txBody>
      </p:sp>
    </p:spTree>
    <p:extLst>
      <p:ext uri="{BB962C8B-B14F-4D97-AF65-F5344CB8AC3E}">
        <p14:creationId xmlns:p14="http://schemas.microsoft.com/office/powerpoint/2010/main" val="3927560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59</a:t>
            </a:fld>
            <a:endParaRPr lang="pt-BR"/>
          </a:p>
        </p:txBody>
      </p:sp>
    </p:spTree>
    <p:extLst>
      <p:ext uri="{BB962C8B-B14F-4D97-AF65-F5344CB8AC3E}">
        <p14:creationId xmlns:p14="http://schemas.microsoft.com/office/powerpoint/2010/main" val="2791463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61</a:t>
            </a:fld>
            <a:endParaRPr lang="pt-BR"/>
          </a:p>
        </p:txBody>
      </p:sp>
    </p:spTree>
    <p:extLst>
      <p:ext uri="{BB962C8B-B14F-4D97-AF65-F5344CB8AC3E}">
        <p14:creationId xmlns:p14="http://schemas.microsoft.com/office/powerpoint/2010/main" val="1964414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63</a:t>
            </a:fld>
            <a:endParaRPr lang="pt-BR"/>
          </a:p>
        </p:txBody>
      </p:sp>
    </p:spTree>
    <p:extLst>
      <p:ext uri="{BB962C8B-B14F-4D97-AF65-F5344CB8AC3E}">
        <p14:creationId xmlns:p14="http://schemas.microsoft.com/office/powerpoint/2010/main" val="423005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64</a:t>
            </a:fld>
            <a:endParaRPr lang="pt-BR"/>
          </a:p>
        </p:txBody>
      </p:sp>
    </p:spTree>
    <p:extLst>
      <p:ext uri="{BB962C8B-B14F-4D97-AF65-F5344CB8AC3E}">
        <p14:creationId xmlns:p14="http://schemas.microsoft.com/office/powerpoint/2010/main" val="3085827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65</a:t>
            </a:fld>
            <a:endParaRPr lang="pt-BR"/>
          </a:p>
        </p:txBody>
      </p:sp>
    </p:spTree>
    <p:extLst>
      <p:ext uri="{BB962C8B-B14F-4D97-AF65-F5344CB8AC3E}">
        <p14:creationId xmlns:p14="http://schemas.microsoft.com/office/powerpoint/2010/main" val="66942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27</a:t>
            </a:fld>
            <a:endParaRPr lang="pt-BR"/>
          </a:p>
        </p:txBody>
      </p:sp>
    </p:spTree>
    <p:extLst>
      <p:ext uri="{BB962C8B-B14F-4D97-AF65-F5344CB8AC3E}">
        <p14:creationId xmlns:p14="http://schemas.microsoft.com/office/powerpoint/2010/main" val="15853033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67</a:t>
            </a:fld>
            <a:endParaRPr lang="pt-BR"/>
          </a:p>
        </p:txBody>
      </p:sp>
    </p:spTree>
    <p:extLst>
      <p:ext uri="{BB962C8B-B14F-4D97-AF65-F5344CB8AC3E}">
        <p14:creationId xmlns:p14="http://schemas.microsoft.com/office/powerpoint/2010/main" val="58907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28</a:t>
            </a:fld>
            <a:endParaRPr lang="pt-BR"/>
          </a:p>
        </p:txBody>
      </p:sp>
    </p:spTree>
    <p:extLst>
      <p:ext uri="{BB962C8B-B14F-4D97-AF65-F5344CB8AC3E}">
        <p14:creationId xmlns:p14="http://schemas.microsoft.com/office/powerpoint/2010/main" val="70105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29</a:t>
            </a:fld>
            <a:endParaRPr lang="pt-BR"/>
          </a:p>
        </p:txBody>
      </p:sp>
    </p:spTree>
    <p:extLst>
      <p:ext uri="{BB962C8B-B14F-4D97-AF65-F5344CB8AC3E}">
        <p14:creationId xmlns:p14="http://schemas.microsoft.com/office/powerpoint/2010/main" val="2160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222222"/>
                </a:solidFill>
                <a:effectLst/>
                <a:latin typeface="Montserrat"/>
              </a:rPr>
              <a:t>A </a:t>
            </a:r>
            <a:r>
              <a:rPr lang="pt-BR" b="1" i="0" dirty="0">
                <a:solidFill>
                  <a:srgbClr val="222222"/>
                </a:solidFill>
                <a:effectLst/>
                <a:latin typeface="Montserrat"/>
              </a:rPr>
              <a:t>senoide</a:t>
            </a:r>
            <a:r>
              <a:rPr lang="pt-BR" b="0" i="0" dirty="0">
                <a:solidFill>
                  <a:srgbClr val="222222"/>
                </a:solidFill>
                <a:effectLst/>
                <a:latin typeface="Montserrat"/>
              </a:rPr>
              <a:t> é uma forma de onda cujo gráfico é idêntico ao da função seno generalizada.</a:t>
            </a:r>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30</a:t>
            </a:fld>
            <a:endParaRPr lang="pt-BR"/>
          </a:p>
        </p:txBody>
      </p:sp>
    </p:spTree>
    <p:extLst>
      <p:ext uri="{BB962C8B-B14F-4D97-AF65-F5344CB8AC3E}">
        <p14:creationId xmlns:p14="http://schemas.microsoft.com/office/powerpoint/2010/main" val="20752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31</a:t>
            </a:fld>
            <a:endParaRPr lang="pt-BR"/>
          </a:p>
        </p:txBody>
      </p:sp>
    </p:spTree>
    <p:extLst>
      <p:ext uri="{BB962C8B-B14F-4D97-AF65-F5344CB8AC3E}">
        <p14:creationId xmlns:p14="http://schemas.microsoft.com/office/powerpoint/2010/main" val="414393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222222"/>
                </a:solidFill>
                <a:effectLst/>
                <a:latin typeface="Montserrat"/>
              </a:rPr>
              <a:t>A </a:t>
            </a:r>
            <a:r>
              <a:rPr lang="pt-BR" b="1" i="0" dirty="0">
                <a:solidFill>
                  <a:srgbClr val="222222"/>
                </a:solidFill>
                <a:effectLst/>
                <a:latin typeface="Montserrat"/>
              </a:rPr>
              <a:t>senoide</a:t>
            </a:r>
            <a:r>
              <a:rPr lang="pt-BR" b="0" i="0" dirty="0">
                <a:solidFill>
                  <a:srgbClr val="222222"/>
                </a:solidFill>
                <a:effectLst/>
                <a:latin typeface="Montserrat"/>
              </a:rPr>
              <a:t> é uma forma de onda cujo gráfico é idêntico ao da função seno generalizada.</a:t>
            </a:r>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32</a:t>
            </a:fld>
            <a:endParaRPr lang="pt-BR"/>
          </a:p>
        </p:txBody>
      </p:sp>
    </p:spTree>
    <p:extLst>
      <p:ext uri="{BB962C8B-B14F-4D97-AF65-F5344CB8AC3E}">
        <p14:creationId xmlns:p14="http://schemas.microsoft.com/office/powerpoint/2010/main" val="186904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28C05E-651B-4B72-AEBB-40CE9BB23BC7}" type="slidenum">
              <a:rPr lang="pt-BR" smtClean="0"/>
              <a:t>33</a:t>
            </a:fld>
            <a:endParaRPr lang="pt-BR"/>
          </a:p>
        </p:txBody>
      </p:sp>
    </p:spTree>
    <p:extLst>
      <p:ext uri="{BB962C8B-B14F-4D97-AF65-F5344CB8AC3E}">
        <p14:creationId xmlns:p14="http://schemas.microsoft.com/office/powerpoint/2010/main" val="1954529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8882F4D3-7945-4BA6-82F7-6C8149ADE199}" type="datetimeFigureOut">
              <a:rPr lang="pt-BR" smtClean="0"/>
              <a:t>19/03/2021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5BE8520-236E-4162-847F-AFB94C92E153}"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144"/>
            <a:ext cx="9144000" cy="6839712"/>
          </a:xfrm>
          <a:prstGeom prst="rect">
            <a:avLst/>
          </a:prstGeom>
        </p:spPr>
      </p:pic>
    </p:spTree>
    <p:extLst>
      <p:ext uri="{BB962C8B-B14F-4D97-AF65-F5344CB8AC3E}">
        <p14:creationId xmlns:p14="http://schemas.microsoft.com/office/powerpoint/2010/main" val="376674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882F4D3-7945-4BA6-82F7-6C8149ADE199}" type="datetimeFigureOut">
              <a:rPr lang="pt-BR" smtClean="0"/>
              <a:t>19/03/2021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261089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882F4D3-7945-4BA6-82F7-6C8149ADE199}" type="datetimeFigureOut">
              <a:rPr lang="pt-BR" smtClean="0"/>
              <a:t>19/03/2021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300135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882F4D3-7945-4BA6-82F7-6C8149ADE199}" type="datetimeFigureOut">
              <a:rPr lang="pt-BR" smtClean="0"/>
              <a:t>19/03/2021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298165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8882F4D3-7945-4BA6-82F7-6C8149ADE199}" type="datetimeFigureOut">
              <a:rPr lang="pt-BR" smtClean="0"/>
              <a:t>19/03/2021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277590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882F4D3-7945-4BA6-82F7-6C8149ADE199}" type="datetimeFigureOut">
              <a:rPr lang="pt-BR" smtClean="0"/>
              <a:t>19/03/2021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417098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8882F4D3-7945-4BA6-82F7-6C8149ADE199}" type="datetimeFigureOut">
              <a:rPr lang="pt-BR" smtClean="0"/>
              <a:t>19/03/2021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143791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882F4D3-7945-4BA6-82F7-6C8149ADE199}" type="datetimeFigureOut">
              <a:rPr lang="pt-BR" smtClean="0"/>
              <a:t>19/03/2021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54044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882F4D3-7945-4BA6-82F7-6C8149ADE199}" type="datetimeFigureOut">
              <a:rPr lang="pt-BR" smtClean="0"/>
              <a:t>19/03/2021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272523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8882F4D3-7945-4BA6-82F7-6C8149ADE199}" type="datetimeFigureOut">
              <a:rPr lang="pt-BR" smtClean="0"/>
              <a:t>19/03/2021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182571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8882F4D3-7945-4BA6-82F7-6C8149ADE199}" type="datetimeFigureOut">
              <a:rPr lang="pt-BR" smtClean="0"/>
              <a:t>19/03/2021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5BE8520-236E-4162-847F-AFB94C92E153}" type="slidenum">
              <a:rPr lang="pt-BR" smtClean="0"/>
              <a:t>‹nº›</a:t>
            </a:fld>
            <a:endParaRPr lang="pt-BR"/>
          </a:p>
        </p:txBody>
      </p:sp>
    </p:spTree>
    <p:extLst>
      <p:ext uri="{BB962C8B-B14F-4D97-AF65-F5344CB8AC3E}">
        <p14:creationId xmlns:p14="http://schemas.microsoft.com/office/powerpoint/2010/main" val="39255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2F4D3-7945-4BA6-82F7-6C8149ADE199}" type="datetimeFigureOut">
              <a:rPr lang="pt-BR" smtClean="0"/>
              <a:t>19/03/2021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E8520-236E-4162-847F-AFB94C92E153}" type="slidenum">
              <a:rPr lang="pt-BR" smtClean="0"/>
              <a:t>‹nº›</a:t>
            </a:fld>
            <a:endParaRPr lang="pt-BR"/>
          </a:p>
        </p:txBody>
      </p:sp>
    </p:spTree>
    <p:extLst>
      <p:ext uri="{BB962C8B-B14F-4D97-AF65-F5344CB8AC3E}">
        <p14:creationId xmlns:p14="http://schemas.microsoft.com/office/powerpoint/2010/main" val="392734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9144000" cy="6839712"/>
          </a:xfrm>
          <a:prstGeom prst="rect">
            <a:avLst/>
          </a:prstGeom>
        </p:spPr>
      </p:pic>
      <p:sp>
        <p:nvSpPr>
          <p:cNvPr id="2" name="Título 1"/>
          <p:cNvSpPr>
            <a:spLocks noGrp="1"/>
          </p:cNvSpPr>
          <p:nvPr>
            <p:ph type="ctrTitle"/>
          </p:nvPr>
        </p:nvSpPr>
        <p:spPr>
          <a:xfrm>
            <a:off x="683568" y="2852936"/>
            <a:ext cx="4820072" cy="1311076"/>
          </a:xfrm>
        </p:spPr>
        <p:txBody>
          <a:bodyPr>
            <a:normAutofit/>
          </a:bodyPr>
          <a:lstStyle/>
          <a:p>
            <a:r>
              <a:rPr lang="pt-BR" sz="3200" b="1" dirty="0">
                <a:latin typeface="ClearFaceGothicLTStd-Medium"/>
                <a:cs typeface="Helvetica" panose="020B0604020202020204" pitchFamily="34" charset="0"/>
              </a:rPr>
              <a:t>Conceitos</a:t>
            </a:r>
            <a:br>
              <a:rPr lang="pt-BR" sz="3200" b="1" dirty="0">
                <a:latin typeface="ClearFaceGothicLTStd-Medium"/>
                <a:cs typeface="Helvetica" panose="020B0604020202020204" pitchFamily="34" charset="0"/>
              </a:rPr>
            </a:br>
            <a:r>
              <a:rPr lang="pt-BR" sz="3200" b="1" dirty="0">
                <a:latin typeface="ClearFaceGothicLTStd-Medium"/>
                <a:cs typeface="Helvetica" panose="020B0604020202020204" pitchFamily="34" charset="0"/>
              </a:rPr>
              <a:t>introdutórios</a:t>
            </a:r>
          </a:p>
        </p:txBody>
      </p:sp>
      <p:sp>
        <p:nvSpPr>
          <p:cNvPr id="3" name="CaixaDeTexto 2">
            <a:extLst>
              <a:ext uri="{FF2B5EF4-FFF2-40B4-BE49-F238E27FC236}">
                <a16:creationId xmlns:a16="http://schemas.microsoft.com/office/drawing/2014/main" id="{0EB5225F-624A-4611-A1EE-32D0CBE2EC4C}"/>
              </a:ext>
            </a:extLst>
          </p:cNvPr>
          <p:cNvSpPr txBox="1"/>
          <p:nvPr/>
        </p:nvSpPr>
        <p:spPr>
          <a:xfrm>
            <a:off x="467544" y="4581128"/>
            <a:ext cx="4536504" cy="720080"/>
          </a:xfrm>
          <a:prstGeom prst="rect">
            <a:avLst/>
          </a:prstGeom>
          <a:noFill/>
        </p:spPr>
        <p:txBody>
          <a:bodyPr wrap="square" rtlCol="0">
            <a:spAutoFit/>
          </a:bodyPr>
          <a:lstStyle/>
          <a:p>
            <a:pPr algn="just"/>
            <a:r>
              <a:rPr lang="pt-BR" sz="2000" dirty="0"/>
              <a:t>Slides disponibilizados pelo autor, com observações inseridas pelo professor.</a:t>
            </a:r>
          </a:p>
        </p:txBody>
      </p:sp>
      <p:sp>
        <p:nvSpPr>
          <p:cNvPr id="5" name="CaixaDeTexto 4">
            <a:extLst>
              <a:ext uri="{FF2B5EF4-FFF2-40B4-BE49-F238E27FC236}">
                <a16:creationId xmlns:a16="http://schemas.microsoft.com/office/drawing/2014/main" id="{A6F7C13E-8FD2-4CF4-98FF-3C13F4C6EDFC}"/>
              </a:ext>
            </a:extLst>
          </p:cNvPr>
          <p:cNvSpPr txBox="1"/>
          <p:nvPr/>
        </p:nvSpPr>
        <p:spPr>
          <a:xfrm>
            <a:off x="220905" y="6226417"/>
            <a:ext cx="8702190" cy="553998"/>
          </a:xfrm>
          <a:prstGeom prst="rect">
            <a:avLst/>
          </a:prstGeom>
          <a:noFill/>
        </p:spPr>
        <p:txBody>
          <a:bodyPr wrap="none" rtlCol="0">
            <a:spAutoFit/>
          </a:bodyPr>
          <a:lstStyle/>
          <a:p>
            <a:r>
              <a:rPr lang="pt-BR" sz="1500" dirty="0"/>
              <a:t>Esses slides estão disponíveis para livre utilização àqueles que adquirirem o livro em:</a:t>
            </a:r>
          </a:p>
          <a:p>
            <a:r>
              <a:rPr lang="pt-BR" sz="1500" dirty="0"/>
              <a:t>https://loja.grupoa.com.br/sistemas-digitais-principios-e-aplicacoes-12ed9788543025018-p1005546?tsid=34</a:t>
            </a:r>
          </a:p>
        </p:txBody>
      </p:sp>
    </p:spTree>
    <p:extLst>
      <p:ext uri="{BB962C8B-B14F-4D97-AF65-F5344CB8AC3E}">
        <p14:creationId xmlns:p14="http://schemas.microsoft.com/office/powerpoint/2010/main" val="291586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Aplicar ALTO liga a lâmpada e aplicar BAIXO liga a lâmpada:</a:t>
            </a: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528" y="2852936"/>
            <a:ext cx="8460432" cy="237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6003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sensores que servem de insumos para sistemas digitais também podem ser conectados de muitas maneiras diferente.</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Condições físicas, níveis lógicos e rótulos de sinal - é falso que a chave esteja inserida:</a:t>
            </a:r>
          </a:p>
        </p:txBody>
      </p:sp>
      <p:pic>
        <p:nvPicPr>
          <p:cNvPr id="71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5975" y="3284984"/>
            <a:ext cx="49720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6732240" y="3284984"/>
            <a:ext cx="325785"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86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sensores que servem de insumos para sistemas digitais também podem ser conectados de muitas maneiras diferente.</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Condições físicas, níveis lógicos e rótulos de sinal - é verdadeiro que a chave esteja inserida:</a:t>
            </a:r>
          </a:p>
        </p:txBody>
      </p:sp>
      <p:pic>
        <p:nvPicPr>
          <p:cNvPr id="819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550" y="3350096"/>
            <a:ext cx="56769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1653927" y="5805264"/>
            <a:ext cx="325785"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8907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sensores que servem de insumos para sistemas digitais também podem ser conectados de muitas maneiras diferente.</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Condições físicas, níveis lógicos e rótulos de sinal - é verdadeiro que a chave esteja removida:</a:t>
            </a:r>
          </a:p>
        </p:txBody>
      </p:sp>
      <p:pic>
        <p:nvPicPr>
          <p:cNvPr id="921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5963" y="3369146"/>
            <a:ext cx="5172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6832253" y="3360970"/>
            <a:ext cx="325785" cy="1652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9626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sensores que servem de insumos para sistemas digitais também podem ser conectados de muitas maneiras diferente.</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Condições físicas, níveis lógicos e rótulos de sinal - é falso que a chave esteja removida:</a:t>
            </a:r>
          </a:p>
        </p:txBody>
      </p:sp>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5013" y="3412579"/>
            <a:ext cx="51339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2005013" y="5877272"/>
            <a:ext cx="406747"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6737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Níveis lógicos e temporização - faixas de tensão típicas para uma dada tecnologia de circuitos digitais:</a:t>
            </a:r>
          </a:p>
        </p:txBody>
      </p:sp>
      <p:pic>
        <p:nvPicPr>
          <p:cNvPr id="1126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52700" y="2591147"/>
            <a:ext cx="40386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9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Níveis lógicos e temporização - um gráfico de níveis de sinal mudando ao longo do tempo:</a:t>
            </a:r>
          </a:p>
        </p:txBody>
      </p:sp>
      <p:pic>
        <p:nvPicPr>
          <p:cNvPr id="1229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3038" y="2397596"/>
            <a:ext cx="625792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32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 circuito digital responde ao nível binário de uma entrada (0 ou 1) e não à sua tensão real:</a:t>
            </a:r>
          </a:p>
        </p:txBody>
      </p:sp>
      <p:pic>
        <p:nvPicPr>
          <p:cNvPr id="133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680" y="2298605"/>
            <a:ext cx="6061496" cy="4298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9758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Sinais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Sensor de escuridão:</a:t>
            </a:r>
          </a:p>
        </p:txBody>
      </p:sp>
      <p:pic>
        <p:nvPicPr>
          <p:cNvPr id="1433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275" y="2325588"/>
            <a:ext cx="77914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20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Sinais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Diagrama de tempo da saída:</a:t>
            </a:r>
          </a:p>
        </p:txBody>
      </p:sp>
      <p:pic>
        <p:nvPicPr>
          <p:cNvPr id="1536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32" y="2985492"/>
            <a:ext cx="8604448"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22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Objetivos do capítulo</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Distinguir entre representações digitais e analógicas.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Descrever como a informação pode ser representada usando apenas dois estados (1s e 0s).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Citar as vantagens e as desvantagens das técnicas digitais comparadas às analógicas.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Descrever o propósito dos conversores analógico-digital (</a:t>
            </a:r>
            <a:r>
              <a:rPr lang="pt-BR" sz="2000" i="1" dirty="0" err="1">
                <a:solidFill>
                  <a:schemeClr val="tx1"/>
                </a:solidFill>
                <a:latin typeface="ClearFaceGothicLTStd-Medium"/>
                <a:cs typeface="Helvetica" panose="020B0604020202020204" pitchFamily="34" charset="0"/>
              </a:rPr>
              <a:t>analog</a:t>
            </a:r>
            <a:r>
              <a:rPr lang="pt-BR" sz="2000" i="1" dirty="0">
                <a:solidFill>
                  <a:schemeClr val="tx1"/>
                </a:solidFill>
                <a:latin typeface="ClearFaceGothicLTStd-Medium"/>
                <a:cs typeface="Helvetica" panose="020B0604020202020204" pitchFamily="34" charset="0"/>
              </a:rPr>
              <a:t>-</a:t>
            </a:r>
            <a:r>
              <a:rPr lang="pt-BR" sz="2000" i="1" dirty="0" err="1">
                <a:solidFill>
                  <a:schemeClr val="tx1"/>
                </a:solidFill>
                <a:latin typeface="ClearFaceGothicLTStd-Medium"/>
                <a:cs typeface="Helvetica" panose="020B0604020202020204" pitchFamily="34" charset="0"/>
              </a:rPr>
              <a:t>to</a:t>
            </a:r>
            <a:r>
              <a:rPr lang="pt-BR" sz="2000" i="1" dirty="0">
                <a:solidFill>
                  <a:schemeClr val="tx1"/>
                </a:solidFill>
                <a:latin typeface="ClearFaceGothicLTStd-Medium"/>
                <a:cs typeface="Helvetica" panose="020B0604020202020204" pitchFamily="34" charset="0"/>
              </a:rPr>
              <a:t>-digital </a:t>
            </a:r>
            <a:r>
              <a:rPr lang="pt-BR" sz="2000" i="1" dirty="0" err="1">
                <a:solidFill>
                  <a:schemeClr val="tx1"/>
                </a:solidFill>
                <a:latin typeface="ClearFaceGothicLTStd-Medium"/>
                <a:cs typeface="Helvetica" panose="020B0604020202020204" pitchFamily="34" charset="0"/>
              </a:rPr>
              <a:t>converters</a:t>
            </a:r>
            <a:r>
              <a:rPr lang="pt-BR" sz="2000" dirty="0">
                <a:solidFill>
                  <a:schemeClr val="tx1"/>
                </a:solidFill>
                <a:latin typeface="ClearFaceGothicLTStd-Medium"/>
                <a:cs typeface="Helvetica" panose="020B0604020202020204" pitchFamily="34" charset="0"/>
              </a:rPr>
              <a:t> — </a:t>
            </a:r>
            <a:r>
              <a:rPr lang="pt-BR" sz="2000" dirty="0" err="1">
                <a:solidFill>
                  <a:schemeClr val="tx1"/>
                </a:solidFill>
                <a:latin typeface="ClearFaceGothicLTStd-Medium"/>
                <a:cs typeface="Helvetica" panose="020B0604020202020204" pitchFamily="34" charset="0"/>
              </a:rPr>
              <a:t>ADCs</a:t>
            </a:r>
            <a:r>
              <a:rPr lang="pt-BR" sz="2000" dirty="0">
                <a:solidFill>
                  <a:schemeClr val="tx1"/>
                </a:solidFill>
                <a:latin typeface="ClearFaceGothicLTStd-Medium"/>
                <a:cs typeface="Helvetica" panose="020B0604020202020204" pitchFamily="34" charset="0"/>
              </a:rPr>
              <a:t>) e digital-analógico (</a:t>
            </a:r>
            <a:r>
              <a:rPr lang="pt-BR" sz="2000" i="1" dirty="0">
                <a:solidFill>
                  <a:schemeClr val="tx1"/>
                </a:solidFill>
                <a:latin typeface="ClearFaceGothicLTStd-Medium"/>
                <a:cs typeface="Helvetica" panose="020B0604020202020204" pitchFamily="34" charset="0"/>
              </a:rPr>
              <a:t>digital-</a:t>
            </a:r>
            <a:r>
              <a:rPr lang="pt-BR" sz="2000" i="1" dirty="0" err="1">
                <a:solidFill>
                  <a:schemeClr val="tx1"/>
                </a:solidFill>
                <a:latin typeface="ClearFaceGothicLTStd-Medium"/>
                <a:cs typeface="Helvetica" panose="020B0604020202020204" pitchFamily="34" charset="0"/>
              </a:rPr>
              <a:t>to</a:t>
            </a:r>
            <a:r>
              <a:rPr lang="pt-BR" sz="2000" i="1" dirty="0">
                <a:solidFill>
                  <a:schemeClr val="tx1"/>
                </a:solidFill>
                <a:latin typeface="ClearFaceGothicLTStd-Medium"/>
                <a:cs typeface="Helvetica" panose="020B0604020202020204" pitchFamily="34" charset="0"/>
              </a:rPr>
              <a:t>-</a:t>
            </a:r>
            <a:r>
              <a:rPr lang="pt-BR" sz="2000" i="1" dirty="0" err="1">
                <a:solidFill>
                  <a:schemeClr val="tx1"/>
                </a:solidFill>
                <a:latin typeface="ClearFaceGothicLTStd-Medium"/>
                <a:cs typeface="Helvetica" panose="020B0604020202020204" pitchFamily="34" charset="0"/>
              </a:rPr>
              <a:t>analog</a:t>
            </a:r>
            <a:r>
              <a:rPr lang="pt-BR" sz="2000" i="1" dirty="0">
                <a:solidFill>
                  <a:schemeClr val="tx1"/>
                </a:solidFill>
                <a:latin typeface="ClearFaceGothicLTStd-Medium"/>
                <a:cs typeface="Helvetica" panose="020B0604020202020204" pitchFamily="34" charset="0"/>
              </a:rPr>
              <a:t> </a:t>
            </a:r>
            <a:r>
              <a:rPr lang="pt-BR" sz="2000" i="1" dirty="0" err="1">
                <a:solidFill>
                  <a:schemeClr val="tx1"/>
                </a:solidFill>
                <a:latin typeface="ClearFaceGothicLTStd-Medium"/>
                <a:cs typeface="Helvetica" panose="020B0604020202020204" pitchFamily="34" charset="0"/>
              </a:rPr>
              <a:t>converters</a:t>
            </a:r>
            <a:r>
              <a:rPr lang="pt-BR" sz="2000" dirty="0">
                <a:solidFill>
                  <a:schemeClr val="tx1"/>
                </a:solidFill>
                <a:latin typeface="ClearFaceGothicLTStd-Medium"/>
                <a:cs typeface="Helvetica" panose="020B0604020202020204" pitchFamily="34" charset="0"/>
              </a:rPr>
              <a:t> — </a:t>
            </a:r>
            <a:r>
              <a:rPr lang="pt-BR" sz="2000" dirty="0" err="1">
                <a:solidFill>
                  <a:schemeClr val="tx1"/>
                </a:solidFill>
                <a:latin typeface="ClearFaceGothicLTStd-Medium"/>
                <a:cs typeface="Helvetica" panose="020B0604020202020204" pitchFamily="34" charset="0"/>
              </a:rPr>
              <a:t>DACs</a:t>
            </a:r>
            <a:r>
              <a:rPr lang="pt-BR" sz="2000" dirty="0">
                <a:solidFill>
                  <a:schemeClr val="tx1"/>
                </a:solidFill>
                <a:latin typeface="ClearFaceGothicLTStd-Medium"/>
                <a:cs typeface="Helvetica" panose="020B0604020202020204" pitchFamily="34" charset="0"/>
              </a:rPr>
              <a:t>).</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Reconhecer as características básicas do sistema de numeração binário.</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Converter um número binário em seu equivalente decimal.</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p:txBody>
      </p:sp>
    </p:spTree>
    <p:extLst>
      <p:ext uri="{BB962C8B-B14F-4D97-AF65-F5344CB8AC3E}">
        <p14:creationId xmlns:p14="http://schemas.microsoft.com/office/powerpoint/2010/main" val="597182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Sinais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Diagrama de tempo com entrada e saída:</a:t>
            </a:r>
          </a:p>
        </p:txBody>
      </p:sp>
      <p:pic>
        <p:nvPicPr>
          <p:cNvPr id="1638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6850" y="2060848"/>
            <a:ext cx="62103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050" y="4149080"/>
            <a:ext cx="83439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1115616" y="4149080"/>
            <a:ext cx="35123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5496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Sinais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 sinal não periódico versus periódico com ciclo de trabalho - sensor de porta de micro-ondas, operação não periódica da porta do forno, sinal periódico de dia/de noite — noites curtas de verão —, sinal periódico de dia/de noite — dias curtos de inverno:</a:t>
            </a:r>
          </a:p>
        </p:txBody>
      </p:sp>
      <p:pic>
        <p:nvPicPr>
          <p:cNvPr id="1741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144" y="2852936"/>
            <a:ext cx="6444208" cy="3851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1907704" y="5013176"/>
            <a:ext cx="21602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5580112" y="4077072"/>
            <a:ext cx="21602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5588496" y="5373216"/>
            <a:ext cx="21602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3542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Sinais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Medição da largura e período de pulso:</a:t>
            </a:r>
          </a:p>
        </p:txBody>
      </p:sp>
      <p:pic>
        <p:nvPicPr>
          <p:cNvPr id="1843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409" y="2912913"/>
            <a:ext cx="7031182"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806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Circuitos lógicos e tecnologia envolvida</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 maneira como um circuito digital responde a uma entrada é referida como a lógica do circuito.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Cada tipo de circuito digital obedece a certo conjunto de regras de lógica.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Por esse motivo, os circuitos digitais também são chamados de </a:t>
            </a:r>
            <a:r>
              <a:rPr lang="pt-BR" sz="2000" b="1" dirty="0">
                <a:solidFill>
                  <a:schemeClr val="tx1"/>
                </a:solidFill>
                <a:latin typeface="ClearFaceGothicLTStd-Medium"/>
                <a:cs typeface="Helvetica" panose="020B0604020202020204" pitchFamily="34" charset="0"/>
              </a:rPr>
              <a:t>circuitos lógicos</a:t>
            </a:r>
            <a:r>
              <a:rPr lang="pt-BR" sz="2000" dirty="0">
                <a:solidFill>
                  <a:schemeClr val="tx1"/>
                </a:solidFill>
                <a:latin typeface="ClearFaceGothicLTStd-Medium"/>
                <a:cs typeface="Helvetica" panose="020B0604020202020204" pitchFamily="34" charset="0"/>
              </a:rPr>
              <a:t>.</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circuitos digitais da tecnologia de hoje são, sobretudo, implementados usando </a:t>
            </a:r>
            <a:r>
              <a:rPr lang="pt-BR" sz="2000" b="1" dirty="0">
                <a:solidFill>
                  <a:schemeClr val="tx1"/>
                </a:solidFill>
                <a:latin typeface="ClearFaceGothicLTStd-Medium"/>
                <a:cs typeface="Helvetica" panose="020B0604020202020204" pitchFamily="34" charset="0"/>
              </a:rPr>
              <a:t>circuitos integrados </a:t>
            </a:r>
            <a:r>
              <a:rPr lang="pt-BR" sz="2000" dirty="0">
                <a:solidFill>
                  <a:schemeClr val="tx1"/>
                </a:solidFill>
                <a:latin typeface="ClearFaceGothicLTStd-Medium"/>
                <a:cs typeface="Helvetica" panose="020B0604020202020204" pitchFamily="34" charset="0"/>
              </a:rPr>
              <a:t>(</a:t>
            </a:r>
            <a:r>
              <a:rPr lang="pt-BR" sz="2000" b="1" dirty="0" err="1">
                <a:solidFill>
                  <a:schemeClr val="tx1"/>
                </a:solidFill>
                <a:latin typeface="ClearFaceGothicLTStd-Medium"/>
                <a:cs typeface="Helvetica" panose="020B0604020202020204" pitchFamily="34" charset="0"/>
              </a:rPr>
              <a:t>CIs</a:t>
            </a:r>
            <a:r>
              <a:rPr lang="pt-BR" sz="2000" dirty="0">
                <a:solidFill>
                  <a:schemeClr val="tx1"/>
                </a:solidFill>
                <a:latin typeface="ClearFaceGothicLTStd-Medium"/>
                <a:cs typeface="Helvetica" panose="020B0604020202020204" pitchFamily="34" charset="0"/>
              </a:rPr>
              <a:t>) muito sofisticados que são configurados eletronicamente ou feitos sob medida para sua aplicação.</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Hoje, a tecnologia mais comum usada para implementar circuitos digitais é </a:t>
            </a:r>
            <a:r>
              <a:rPr lang="pt-BR" sz="2000" b="1" dirty="0">
                <a:solidFill>
                  <a:schemeClr val="tx1"/>
                </a:solidFill>
                <a:latin typeface="ClearFaceGothicLTStd-Medium"/>
                <a:cs typeface="Helvetica" panose="020B0604020202020204" pitchFamily="34" charset="0"/>
              </a:rPr>
              <a:t>CMOS</a:t>
            </a:r>
            <a:r>
              <a:rPr lang="pt-BR" sz="2000" dirty="0">
                <a:solidFill>
                  <a:schemeClr val="tx1"/>
                </a:solidFill>
                <a:latin typeface="ClearFaceGothicLTStd-Medium"/>
                <a:cs typeface="Helvetica" panose="020B0604020202020204" pitchFamily="34" charset="0"/>
              </a:rPr>
              <a:t> (</a:t>
            </a:r>
            <a:r>
              <a:rPr lang="pt-BR" sz="2000" b="1" dirty="0">
                <a:solidFill>
                  <a:schemeClr val="tx1"/>
                </a:solidFill>
                <a:latin typeface="ClearFaceGothicLTStd-Medium"/>
                <a:cs typeface="Helvetica" panose="020B0604020202020204" pitchFamily="34" charset="0"/>
              </a:rPr>
              <a:t>metal-óxido-semicondutor complementar</a:t>
            </a:r>
            <a:r>
              <a:rPr lang="pt-BR" sz="2000" dirty="0">
                <a:solidFill>
                  <a:schemeClr val="tx1"/>
                </a:solidFill>
                <a:latin typeface="ClearFaceGothicLTStd-Medium"/>
                <a:cs typeface="Helvetica" panose="020B0604020202020204" pitchFamily="34" charset="0"/>
              </a:rPr>
              <a:t>).</a:t>
            </a:r>
          </a:p>
        </p:txBody>
      </p:sp>
    </p:spTree>
    <p:extLst>
      <p:ext uri="{BB962C8B-B14F-4D97-AF65-F5344CB8AC3E}">
        <p14:creationId xmlns:p14="http://schemas.microsoft.com/office/powerpoint/2010/main" val="103902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Representações numéricas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Na </a:t>
            </a:r>
            <a:r>
              <a:rPr lang="pt-BR" sz="2000" b="1" dirty="0">
                <a:solidFill>
                  <a:schemeClr val="tx1"/>
                </a:solidFill>
                <a:latin typeface="ClearFaceGothicLTStd-Medium"/>
                <a:cs typeface="Helvetica" panose="020B0604020202020204" pitchFamily="34" charset="0"/>
              </a:rPr>
              <a:t>representação analógica</a:t>
            </a:r>
            <a:r>
              <a:rPr lang="pt-BR" sz="2000" dirty="0">
                <a:solidFill>
                  <a:schemeClr val="tx1"/>
                </a:solidFill>
                <a:latin typeface="ClearFaceGothicLTStd-Medium"/>
                <a:cs typeface="Helvetica" panose="020B0604020202020204" pitchFamily="34" charset="0"/>
              </a:rPr>
              <a:t>, uma quantidade é representada por um indicador proporcional continuamente variável.</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Na </a:t>
            </a:r>
            <a:r>
              <a:rPr lang="pt-BR" sz="2000" b="1" dirty="0">
                <a:solidFill>
                  <a:schemeClr val="tx1"/>
                </a:solidFill>
                <a:latin typeface="ClearFaceGothicLTStd-Medium"/>
                <a:cs typeface="Helvetica" panose="020B0604020202020204" pitchFamily="34" charset="0"/>
              </a:rPr>
              <a:t>representação digital</a:t>
            </a:r>
            <a:r>
              <a:rPr lang="pt-BR" sz="2000" dirty="0">
                <a:solidFill>
                  <a:schemeClr val="tx1"/>
                </a:solidFill>
                <a:latin typeface="ClearFaceGothicLTStd-Medium"/>
                <a:cs typeface="Helvetica" panose="020B0604020202020204" pitchFamily="34" charset="0"/>
              </a:rPr>
              <a:t>, as quantidades são representadas não por indicadores continuamente variáveis, mas por símbolos chamados dígitos.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Desse modo, é possível dizer que a maior diferença entre quantidades analógicas e digitais é:</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spcBef>
                <a:spcPts val="0"/>
              </a:spcBef>
            </a:pPr>
            <a:r>
              <a:rPr lang="pt-BR" sz="2000" dirty="0">
                <a:solidFill>
                  <a:schemeClr val="tx1"/>
                </a:solidFill>
                <a:latin typeface="ClearFaceGothicLTStd-Medium"/>
                <a:cs typeface="Helvetica" panose="020B0604020202020204" pitchFamily="34" charset="0"/>
              </a:rPr>
              <a:t>Analógica ≡ contínua </a:t>
            </a:r>
          </a:p>
          <a:p>
            <a:pPr marL="457200" indent="-457200">
              <a:spcBef>
                <a:spcPts val="0"/>
              </a:spcBef>
            </a:pPr>
            <a:endParaRPr lang="pt-BR" sz="2000" dirty="0">
              <a:solidFill>
                <a:schemeClr val="tx1"/>
              </a:solidFill>
              <a:latin typeface="ClearFaceGothicLTStd-Medium"/>
              <a:cs typeface="Helvetica" panose="020B0604020202020204" pitchFamily="34" charset="0"/>
            </a:endParaRPr>
          </a:p>
          <a:p>
            <a:pPr marL="457200" indent="-457200">
              <a:spcBef>
                <a:spcPts val="0"/>
              </a:spcBef>
            </a:pPr>
            <a:r>
              <a:rPr lang="pt-BR" sz="2000" dirty="0">
                <a:solidFill>
                  <a:schemeClr val="tx1"/>
                </a:solidFill>
                <a:latin typeface="ClearFaceGothicLTStd-Medium"/>
                <a:cs typeface="Helvetica" panose="020B0604020202020204" pitchFamily="34" charset="0"/>
              </a:rPr>
              <a:t>Digital ≡ discreta (passo a passo)</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p:txBody>
      </p:sp>
    </p:spTree>
    <p:extLst>
      <p:ext uri="{BB962C8B-B14F-4D97-AF65-F5344CB8AC3E}">
        <p14:creationId xmlns:p14="http://schemas.microsoft.com/office/powerpoint/2010/main" val="3472096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484784"/>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É comum ver ambas as técnicas, digital e analógica, empregadas dentro de um mesmo sistema. Desta maneira, o sistema é capaz de aproveitar as vantagens de cada uma. Nestes sistemas de sinal híbrido ou misto, um dos passos importantes da fase de projeto envolve determinar quais partes devem ser analógicas e quais devem ser digitais. A tendência de hoje em dia é digitalizar os sinais o mais cedo possível e convertê-los de volta para analógicos o mais tarde possível no percurso de fluxo do sinal.</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Para analisar sistemas que usam ambas as técnicas, digital e analógica, vamos recapitular a evolução do telefone.</a:t>
            </a:r>
          </a:p>
        </p:txBody>
      </p:sp>
    </p:spTree>
    <p:extLst>
      <p:ext uri="{BB962C8B-B14F-4D97-AF65-F5344CB8AC3E}">
        <p14:creationId xmlns:p14="http://schemas.microsoft.com/office/powerpoint/2010/main" val="154953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600240"/>
            <a:ext cx="8827084" cy="1324704"/>
          </a:xfrm>
        </p:spPr>
        <p:txBody>
          <a:bodyPr>
            <a:noAutofit/>
          </a:bodyPr>
          <a:lstStyle/>
          <a:p>
            <a:pPr marL="457200"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Bell percebeu que, para serem úteis, os telefones precisavam funcionar em rede, como mostra a Figura 1.5.</a:t>
            </a:r>
          </a:p>
          <a:p>
            <a:pPr marL="457200"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Como fazer para que chamar o aparelho correto?</a:t>
            </a:r>
          </a:p>
        </p:txBody>
      </p:sp>
      <p:pic>
        <p:nvPicPr>
          <p:cNvPr id="5" name="Imagem 4">
            <a:extLst>
              <a:ext uri="{FF2B5EF4-FFF2-40B4-BE49-F238E27FC236}">
                <a16:creationId xmlns:a16="http://schemas.microsoft.com/office/drawing/2014/main" id="{47CE8E5D-67FE-4875-9009-64DB9A27C726}"/>
              </a:ext>
            </a:extLst>
          </p:cNvPr>
          <p:cNvPicPr>
            <a:picLocks noChangeAspect="1"/>
          </p:cNvPicPr>
          <p:nvPr/>
        </p:nvPicPr>
        <p:blipFill>
          <a:blip r:embed="rId3"/>
          <a:stretch>
            <a:fillRect/>
          </a:stretch>
        </p:blipFill>
        <p:spPr>
          <a:xfrm>
            <a:off x="234360" y="3415713"/>
            <a:ext cx="8844244" cy="2475037"/>
          </a:xfrm>
          <a:prstGeom prst="rect">
            <a:avLst/>
          </a:prstGeom>
        </p:spPr>
      </p:pic>
    </p:spTree>
    <p:extLst>
      <p:ext uri="{BB962C8B-B14F-4D97-AF65-F5344CB8AC3E}">
        <p14:creationId xmlns:p14="http://schemas.microsoft.com/office/powerpoint/2010/main" val="82758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56792"/>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A solução dele foi colocar em cada telefone um gerador elétrico à manivela. Quando alguém virava a manivela, ela produzia uma tensão que fazia que uma campainha tocasse em cada telefone conectado à rede. Parar a manivela fazia com que as campainhas parassem de tocar. Cada pessoa na rede recebia um código único de toques longos e curtos (como pulsos digitais). A parte que realizava a ligação codificava a identificação de uma pessoa pela maneira como ela movia a manivela do telefone. A parte que recebia a ligação decodificava mentalmente os padrões dos toques da campainha, para saber quando completar a conexão tirando o fone/receptor do gancho. A sinalização (toques) usava a representação digital, mas a comunicação de voz era puramente analógica.</a:t>
            </a:r>
          </a:p>
        </p:txBody>
      </p:sp>
    </p:spTree>
    <p:extLst>
      <p:ext uri="{BB962C8B-B14F-4D97-AF65-F5344CB8AC3E}">
        <p14:creationId xmlns:p14="http://schemas.microsoft.com/office/powerpoint/2010/main" val="128714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600240"/>
            <a:ext cx="8827084" cy="748640"/>
          </a:xfrm>
        </p:spPr>
        <p:txBody>
          <a:bodyPr>
            <a:noAutofit/>
          </a:bodyPr>
          <a:lstStyle/>
          <a:p>
            <a:pPr marL="457200"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 telefone de disco veio logo depois e usava uma série de pulsos mais sofisticada, que representava os dez dígitos do sistema de numeração decimal.</a:t>
            </a:r>
          </a:p>
        </p:txBody>
      </p:sp>
      <p:pic>
        <p:nvPicPr>
          <p:cNvPr id="6" name="Imagem 5" descr="Uma imagem contendo no interior, telefone, fogão, panela&#10;&#10;Descrição gerada automaticamente">
            <a:extLst>
              <a:ext uri="{FF2B5EF4-FFF2-40B4-BE49-F238E27FC236}">
                <a16:creationId xmlns:a16="http://schemas.microsoft.com/office/drawing/2014/main" id="{B6B711FA-52F7-4EEC-BB2C-48DAE93E2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562671"/>
            <a:ext cx="5843364" cy="3892900"/>
          </a:xfrm>
          <a:prstGeom prst="rect">
            <a:avLst/>
          </a:prstGeom>
        </p:spPr>
      </p:pic>
    </p:spTree>
    <p:extLst>
      <p:ext uri="{BB962C8B-B14F-4D97-AF65-F5344CB8AC3E}">
        <p14:creationId xmlns:p14="http://schemas.microsoft.com/office/powerpoint/2010/main" val="2894795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96929"/>
            <a:ext cx="8712968" cy="4968552"/>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Para discar um número, a pessoa colocava o dedo em um buraco numerado, girava o disco até o braço fixo, e soltava. Uma mola fazia o disco retornar à posição original enquanto girava um eixo de came que abria e fechava contatos de chave, produzindo pulsos. Uma sequência de pulsos representava cada número no disco. Por exemplo, nove pulsos representavam o número 9, dois pulsos representavam o número 2, e dez pulsos representavam o número 0. Mecanismos de chave eletromecânicos interpretavam (decodificavam) os pulsos e faziam a conexão aos cabos que iam até o telefone correto na rede e faziam com que ele tocasse até que alguém o respondesse.</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Observe que neste sistemas um tipo diferente de código digital foi usado. A codificação e decodificação eram feitas por máquinas eletromecânicas para realizar automaticamente uma conexão de comunicação analógica.</a:t>
            </a:r>
          </a:p>
        </p:txBody>
      </p:sp>
    </p:spTree>
    <p:extLst>
      <p:ext uri="{BB962C8B-B14F-4D97-AF65-F5344CB8AC3E}">
        <p14:creationId xmlns:p14="http://schemas.microsoft.com/office/powerpoint/2010/main" val="30531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Objetivos do capítulo</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Contar pelo sistema de numeração binário.</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Identificar sinais digitais típicos.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Identificar um diagrama de tempo.</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Determinar as diferenças entre as transmissões paralela e serial.</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Descrever a propriedade de memória.</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Descrever as principais partes de um computador digital e entender suas funções.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Distinguir entre microcomputadores, microprocessadores e microcontroladores.</a:t>
            </a:r>
          </a:p>
        </p:txBody>
      </p:sp>
    </p:spTree>
    <p:extLst>
      <p:ext uri="{BB962C8B-B14F-4D97-AF65-F5344CB8AC3E}">
        <p14:creationId xmlns:p14="http://schemas.microsoft.com/office/powerpoint/2010/main" val="2965553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600239"/>
            <a:ext cx="8712968" cy="962431"/>
          </a:xfrm>
        </p:spPr>
        <p:txBody>
          <a:bodyPr>
            <a:noAutofit/>
          </a:bodyPr>
          <a:lstStyle/>
          <a:p>
            <a:pPr marL="457200"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Telefones de teclas foram os seguintes. Um sinal audível complexo diferente, produzido pela combinação de duas frequências </a:t>
            </a:r>
            <a:r>
              <a:rPr lang="pt-BR" sz="2000" b="1" dirty="0">
                <a:solidFill>
                  <a:schemeClr val="tx1"/>
                </a:solidFill>
                <a:latin typeface="ClearFaceGothicLTStd-Medium"/>
                <a:cs typeface="Helvetica" panose="020B0604020202020204" pitchFamily="34" charset="0"/>
              </a:rPr>
              <a:t>sinusoidais</a:t>
            </a:r>
            <a:r>
              <a:rPr lang="pt-BR" sz="2000" dirty="0">
                <a:solidFill>
                  <a:schemeClr val="tx1"/>
                </a:solidFill>
                <a:latin typeface="ClearFaceGothicLTStd-Medium"/>
                <a:cs typeface="Helvetica" panose="020B0604020202020204" pitchFamily="34" charset="0"/>
              </a:rPr>
              <a:t> diversas, representava cada dígito de um número de telefone.</a:t>
            </a:r>
          </a:p>
        </p:txBody>
      </p:sp>
      <p:pic>
        <p:nvPicPr>
          <p:cNvPr id="5" name="Imagem 4" descr="Uma imagem contendo no interior, mesa, telefone, deitado&#10;&#10;Descrição gerada automaticamente">
            <a:extLst>
              <a:ext uri="{FF2B5EF4-FFF2-40B4-BE49-F238E27FC236}">
                <a16:creationId xmlns:a16="http://schemas.microsoft.com/office/drawing/2014/main" id="{FDBF8D5E-3079-463A-8F87-2270ED615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0492" y="2894148"/>
            <a:ext cx="3923015" cy="3700711"/>
          </a:xfrm>
          <a:prstGeom prst="rect">
            <a:avLst/>
          </a:prstGeom>
        </p:spPr>
      </p:pic>
    </p:spTree>
    <p:extLst>
      <p:ext uri="{BB962C8B-B14F-4D97-AF65-F5344CB8AC3E}">
        <p14:creationId xmlns:p14="http://schemas.microsoft.com/office/powerpoint/2010/main" val="2156330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56792"/>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Estes tons familiares de toque são chamados de Frequência múltipla de tom dual (DTMF – dual </a:t>
            </a:r>
            <a:r>
              <a:rPr lang="pt-BR" sz="2300" dirty="0" err="1">
                <a:solidFill>
                  <a:schemeClr val="tx1"/>
                </a:solidFill>
                <a:latin typeface="ClearFaceGothicLTStd-Medium"/>
                <a:cs typeface="Helvetica" panose="020B0604020202020204" pitchFamily="34" charset="0"/>
              </a:rPr>
              <a:t>tone</a:t>
            </a:r>
            <a:r>
              <a:rPr lang="pt-BR" sz="2300" dirty="0">
                <a:solidFill>
                  <a:schemeClr val="tx1"/>
                </a:solidFill>
                <a:latin typeface="ClearFaceGothicLTStd-Medium"/>
                <a:cs typeface="Helvetica" panose="020B0604020202020204" pitchFamily="34" charset="0"/>
              </a:rPr>
              <a:t>, </a:t>
            </a:r>
            <a:r>
              <a:rPr lang="pt-BR" sz="2300" dirty="0" err="1">
                <a:solidFill>
                  <a:schemeClr val="tx1"/>
                </a:solidFill>
                <a:latin typeface="ClearFaceGothicLTStd-Medium"/>
                <a:cs typeface="Helvetica" panose="020B0604020202020204" pitchFamily="34" charset="0"/>
              </a:rPr>
              <a:t>multiple</a:t>
            </a:r>
            <a:r>
              <a:rPr lang="pt-BR" sz="2300" dirty="0">
                <a:solidFill>
                  <a:schemeClr val="tx1"/>
                </a:solidFill>
                <a:latin typeface="ClearFaceGothicLTStd-Medium"/>
                <a:cs typeface="Helvetica" panose="020B0604020202020204" pitchFamily="34" charset="0"/>
              </a:rPr>
              <a:t> </a:t>
            </a:r>
            <a:r>
              <a:rPr lang="pt-BR" sz="2300" dirty="0" err="1">
                <a:solidFill>
                  <a:schemeClr val="tx1"/>
                </a:solidFill>
                <a:latin typeface="ClearFaceGothicLTStd-Medium"/>
                <a:cs typeface="Helvetica" panose="020B0604020202020204" pitchFamily="34" charset="0"/>
              </a:rPr>
              <a:t>frequency</a:t>
            </a:r>
            <a:r>
              <a:rPr lang="pt-BR" sz="2300" dirty="0">
                <a:solidFill>
                  <a:schemeClr val="tx1"/>
                </a:solidFill>
                <a:latin typeface="ClearFaceGothicLTStd-Medium"/>
                <a:cs typeface="Helvetica" panose="020B0604020202020204" pitchFamily="34" charset="0"/>
              </a:rPr>
              <a:t>). Circuitos eletrônicos eram capazes de reconhecer cada ‘tom de toque’, traduzi-los em uma sequência de dígitos e realizar as conexões certas para fazer com que um único telefone tocasse. Observe que, neste exemplo, a informação de chave digital é enviada usando sinais de tom analógicos, mas cada tom é formado por duas frequências distintas. Representações analógicas e digitais de informação sempre funcionaram juntas na comunicação eletrônica.</a:t>
            </a:r>
          </a:p>
        </p:txBody>
      </p:sp>
    </p:spTree>
    <p:extLst>
      <p:ext uri="{BB962C8B-B14F-4D97-AF65-F5344CB8AC3E}">
        <p14:creationId xmlns:p14="http://schemas.microsoft.com/office/powerpoint/2010/main" val="3553029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0" y="1700808"/>
            <a:ext cx="2814511" cy="2908881"/>
          </a:xfrm>
        </p:spPr>
        <p:txBody>
          <a:bodyPr>
            <a:noAutofit/>
          </a:bodyPr>
          <a:lstStyle/>
          <a:p>
            <a:pPr marL="457200"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Considere o telefone celular na Figura 1.6 ou, se tiver, pegue o seu aparelho e assombre-se com o que ele faz.</a:t>
            </a:r>
          </a:p>
        </p:txBody>
      </p:sp>
      <p:pic>
        <p:nvPicPr>
          <p:cNvPr id="6" name="Imagem 5">
            <a:extLst>
              <a:ext uri="{FF2B5EF4-FFF2-40B4-BE49-F238E27FC236}">
                <a16:creationId xmlns:a16="http://schemas.microsoft.com/office/drawing/2014/main" id="{C2E94DA6-FCA3-40A6-B994-75A0F432836B}"/>
              </a:ext>
            </a:extLst>
          </p:cNvPr>
          <p:cNvPicPr>
            <a:picLocks noChangeAspect="1"/>
          </p:cNvPicPr>
          <p:nvPr/>
        </p:nvPicPr>
        <p:blipFill>
          <a:blip r:embed="rId3"/>
          <a:stretch>
            <a:fillRect/>
          </a:stretch>
        </p:blipFill>
        <p:spPr>
          <a:xfrm>
            <a:off x="3203848" y="1686138"/>
            <a:ext cx="5112568" cy="5078255"/>
          </a:xfrm>
          <a:prstGeom prst="rect">
            <a:avLst/>
          </a:prstGeom>
        </p:spPr>
      </p:pic>
    </p:spTree>
    <p:extLst>
      <p:ext uri="{BB962C8B-B14F-4D97-AF65-F5344CB8AC3E}">
        <p14:creationId xmlns:p14="http://schemas.microsoft.com/office/powerpoint/2010/main" val="2261884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56792"/>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Um telefone celular é um sistema misto de sinais, o que significa que tem componentes analógicos e digitais e usa ambos os tipos de sinais. A voz é captada por um microfone analógico e logo é convertida para sinal digital. </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O sinal de áudio digital e muitas outras informações digitais, como números de telefones, coordenadas de posição global, mensagens de texto etc., são combinados com uma onda de rádio de frequência muito alta e enviados para uma torre de telefonia celular. Seu telefone também recebe um sinal de rádio analógico, separa a informação digital, converte o sinal de áudio digital de volta para o analógico e o aplica ao alto-falante.</a:t>
            </a:r>
          </a:p>
        </p:txBody>
      </p:sp>
    </p:spTree>
    <p:extLst>
      <p:ext uri="{BB962C8B-B14F-4D97-AF65-F5344CB8AC3E}">
        <p14:creationId xmlns:p14="http://schemas.microsoft.com/office/powerpoint/2010/main" val="612165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56792"/>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O teclado é a entrada mais óbvia para um telefone celular.</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Cada tecla pode estar em dois estados: pressionada ou não pressionada. Um sistema com apenas dois estados é um sistema binário.</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Obviamente, cada tecla tem de ser representada de uma maneira única para o sistema digital a fim de que os valores (números nas teclas) possam ser facilmente distinguidos uns dos outros.</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O sistema de numeração binário usa grupos de dígitos binários ou bits (1s e 0s) para representar números decimais em um sistema digital.</a:t>
            </a:r>
          </a:p>
        </p:txBody>
      </p:sp>
    </p:spTree>
    <p:extLst>
      <p:ext uri="{BB962C8B-B14F-4D97-AF65-F5344CB8AC3E}">
        <p14:creationId xmlns:p14="http://schemas.microsoft.com/office/powerpoint/2010/main" val="96044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56792"/>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O telefone na Figura 1.6 também tem uma chave que reconhece se o aparelho está aberto (1) ou fechado (0).</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Tal sensor aberto/fechado também é usado para determinar quando ligar a luz de fundo e quando terminar uma chamada. Sistemas digitais são cheios de sensores e chaves como essa, que fornecem informações a respeito do que está acontecendo.</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Decisões lógicas são tomadas com base nessas informações desses dados de entrada.</a:t>
            </a:r>
          </a:p>
        </p:txBody>
      </p:sp>
    </p:spTree>
    <p:extLst>
      <p:ext uri="{BB962C8B-B14F-4D97-AF65-F5344CB8AC3E}">
        <p14:creationId xmlns:p14="http://schemas.microsoft.com/office/powerpoint/2010/main" val="1897797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Mistos: analógicos e digitais</a:t>
            </a:r>
          </a:p>
        </p:txBody>
      </p:sp>
      <p:sp>
        <p:nvSpPr>
          <p:cNvPr id="3" name="Subtítulo 2"/>
          <p:cNvSpPr>
            <a:spLocks noGrp="1"/>
          </p:cNvSpPr>
          <p:nvPr>
            <p:ph type="subTitle" idx="1"/>
          </p:nvPr>
        </p:nvSpPr>
        <p:spPr>
          <a:xfrm>
            <a:off x="251520" y="1556792"/>
            <a:ext cx="8640960" cy="4752528"/>
          </a:xfrm>
        </p:spPr>
        <p:txBody>
          <a:bodyPr>
            <a:noAutofit/>
          </a:bodyPr>
          <a:lstStyle/>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Por exemplo, os botões de volume aumentam ou reduzem o nível do som se o telefone está aberto, mas a configuração do volume não é afetada se você pressioná-los quando o telefone está fechado.</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A condição de um sensor afeta o papel de outros dados de entrada para o sistema.</a:t>
            </a:r>
          </a:p>
          <a:p>
            <a:pPr marL="457200" indent="-457200" algn="just">
              <a:spcBef>
                <a:spcPts val="0"/>
              </a:spcBef>
              <a:spcAft>
                <a:spcPts val="1200"/>
              </a:spcAft>
              <a:buFont typeface="Wingdings" panose="05000000000000000000" pitchFamily="2" charset="2"/>
              <a:buChar char="§"/>
            </a:pPr>
            <a:r>
              <a:rPr lang="pt-BR" sz="2300" dirty="0">
                <a:solidFill>
                  <a:schemeClr val="tx1"/>
                </a:solidFill>
                <a:latin typeface="ClearFaceGothicLTStd-Medium"/>
                <a:cs typeface="Helvetica" panose="020B0604020202020204" pitchFamily="34" charset="0"/>
              </a:rPr>
              <a:t>O ponto é que as ações resultantes do sistema digital dependem de combinações dos dados de entrada, com cada dispositivo de entrada estando em um de dois estados possíveis.</a:t>
            </a:r>
          </a:p>
        </p:txBody>
      </p:sp>
    </p:spTree>
    <p:extLst>
      <p:ext uri="{BB962C8B-B14F-4D97-AF65-F5344CB8AC3E}">
        <p14:creationId xmlns:p14="http://schemas.microsoft.com/office/powerpoint/2010/main" val="210446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analógicos e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 </a:t>
            </a:r>
            <a:r>
              <a:rPr lang="pt-BR" sz="2000" b="1" dirty="0">
                <a:solidFill>
                  <a:schemeClr val="tx1"/>
                </a:solidFill>
                <a:latin typeface="ClearFaceGothicLTStd-Medium"/>
                <a:cs typeface="Helvetica" panose="020B0604020202020204" pitchFamily="34" charset="0"/>
              </a:rPr>
              <a:t>sistema digital </a:t>
            </a:r>
            <a:r>
              <a:rPr lang="pt-BR" sz="2000" dirty="0">
                <a:solidFill>
                  <a:schemeClr val="tx1"/>
                </a:solidFill>
                <a:latin typeface="ClearFaceGothicLTStd-Medium"/>
                <a:cs typeface="Helvetica" panose="020B0604020202020204" pitchFamily="34" charset="0"/>
              </a:rPr>
              <a:t>é uma combinação de dispositivos projetados para manipular informação lógica ou quantidades físicas representadas no formato digital.</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 </a:t>
            </a:r>
            <a:r>
              <a:rPr lang="pt-BR" sz="2000" b="1" dirty="0">
                <a:solidFill>
                  <a:schemeClr val="tx1"/>
                </a:solidFill>
                <a:latin typeface="ClearFaceGothicLTStd-Medium"/>
                <a:cs typeface="Helvetica" panose="020B0604020202020204" pitchFamily="34" charset="0"/>
              </a:rPr>
              <a:t>sistema analógico </a:t>
            </a:r>
            <a:r>
              <a:rPr lang="pt-BR" sz="2000" dirty="0">
                <a:solidFill>
                  <a:schemeClr val="tx1"/>
                </a:solidFill>
                <a:latin typeface="ClearFaceGothicLTStd-Medium"/>
                <a:cs typeface="Helvetica" panose="020B0604020202020204" pitchFamily="34" charset="0"/>
              </a:rPr>
              <a:t>contém dispositivos que manipulam quantidades físicas representadas na forma analógica.</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principais motivos da migração para a tecnologia digital são:</a:t>
            </a:r>
          </a:p>
          <a:p>
            <a:pPr marL="457200" indent="-457200" algn="just">
              <a:spcBef>
                <a:spcPts val="0"/>
              </a:spcBef>
              <a:buFont typeface="+mj-lt"/>
              <a:buAutoNum type="arabicPeriod"/>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a:pPr>
            <a:r>
              <a:rPr lang="pt-BR" sz="2000" dirty="0">
                <a:solidFill>
                  <a:schemeClr val="tx1"/>
                </a:solidFill>
                <a:latin typeface="ClearFaceGothicLTStd-Medium"/>
                <a:cs typeface="Helvetica" panose="020B0604020202020204" pitchFamily="34" charset="0"/>
              </a:rPr>
              <a:t>Os sistemas digitais são em geral mais fáceis de projetar.</a:t>
            </a:r>
          </a:p>
          <a:p>
            <a:pPr marL="457200" indent="-457200" algn="just">
              <a:spcBef>
                <a:spcPts val="0"/>
              </a:spcBef>
              <a:buFont typeface="+mj-lt"/>
              <a:buAutoNum type="arabicPeriod"/>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a:pPr>
            <a:r>
              <a:rPr lang="pt-BR" sz="2000" dirty="0">
                <a:solidFill>
                  <a:schemeClr val="tx1"/>
                </a:solidFill>
                <a:latin typeface="ClearFaceGothicLTStd-Medium"/>
                <a:cs typeface="Helvetica" panose="020B0604020202020204" pitchFamily="34" charset="0"/>
              </a:rPr>
              <a:t>O armazenamento de informação é mais fácil.</a:t>
            </a:r>
          </a:p>
          <a:p>
            <a:pPr marL="457200" indent="-457200" algn="just">
              <a:spcBef>
                <a:spcPts val="0"/>
              </a:spcBef>
              <a:buFont typeface="+mj-lt"/>
              <a:buAutoNum type="arabicPeriod"/>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a:pPr>
            <a:r>
              <a:rPr lang="pt-BR" sz="2000" dirty="0">
                <a:solidFill>
                  <a:schemeClr val="tx1"/>
                </a:solidFill>
                <a:latin typeface="ClearFaceGothicLTStd-Medium"/>
                <a:cs typeface="Helvetica" panose="020B0604020202020204" pitchFamily="34" charset="0"/>
              </a:rPr>
              <a:t>É mais fácil manter a precisão e exatidão em todo o sistema.</a:t>
            </a:r>
          </a:p>
          <a:p>
            <a:pPr marL="457200" indent="-457200" algn="just">
              <a:spcBef>
                <a:spcPts val="0"/>
              </a:spcBef>
              <a:buFont typeface="+mj-lt"/>
              <a:buAutoNum type="arabicPeriod"/>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a:pPr>
            <a:r>
              <a:rPr lang="pt-BR" sz="2000" dirty="0">
                <a:solidFill>
                  <a:schemeClr val="tx1"/>
                </a:solidFill>
                <a:latin typeface="ClearFaceGothicLTStd-Medium"/>
                <a:cs typeface="Helvetica" panose="020B0604020202020204" pitchFamily="34" charset="0"/>
              </a:rPr>
              <a:t>As operações podem ser programadas.</a:t>
            </a:r>
          </a:p>
        </p:txBody>
      </p:sp>
    </p:spTree>
    <p:extLst>
      <p:ext uri="{BB962C8B-B14F-4D97-AF65-F5344CB8AC3E}">
        <p14:creationId xmlns:p14="http://schemas.microsoft.com/office/powerpoint/2010/main" val="2202759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analógicos e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mj-lt"/>
              <a:buAutoNum type="arabicPeriod" startAt="5"/>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startAt="5"/>
            </a:pPr>
            <a:r>
              <a:rPr lang="pt-BR" sz="2000" dirty="0">
                <a:solidFill>
                  <a:schemeClr val="tx1"/>
                </a:solidFill>
                <a:latin typeface="ClearFaceGothicLTStd-Medium"/>
                <a:cs typeface="Helvetica" panose="020B0604020202020204" pitchFamily="34" charset="0"/>
              </a:rPr>
              <a:t>Os circuitos digitais são menos afetados por ruído.</a:t>
            </a:r>
          </a:p>
          <a:p>
            <a:pPr marL="457200" indent="-457200" algn="just">
              <a:spcBef>
                <a:spcPts val="0"/>
              </a:spcBef>
              <a:buFont typeface="+mj-lt"/>
              <a:buAutoNum type="arabicPeriod" startAt="5"/>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startAt="5"/>
            </a:pPr>
            <a:r>
              <a:rPr lang="pt-BR" sz="2000" dirty="0">
                <a:solidFill>
                  <a:schemeClr val="tx1"/>
                </a:solidFill>
                <a:latin typeface="ClearFaceGothicLTStd-Medium"/>
                <a:cs typeface="Helvetica" panose="020B0604020202020204" pitchFamily="34" charset="0"/>
              </a:rPr>
              <a:t>Mais circuitos digitais podem ser fabricados em chips CI.</a:t>
            </a:r>
          </a:p>
          <a:p>
            <a:pPr marL="457200" indent="-457200" algn="just">
              <a:spcBef>
                <a:spcPts val="0"/>
              </a:spcBef>
              <a:buFont typeface="+mj-lt"/>
              <a:buAutoNum type="arabicPeriod" startAt="5"/>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Há poucas desvantagens no uso de técnicas digitais.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Os dois principais problemas são:</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a:pPr>
            <a:r>
              <a:rPr lang="pt-BR" sz="2000" dirty="0">
                <a:solidFill>
                  <a:schemeClr val="tx1"/>
                </a:solidFill>
                <a:latin typeface="ClearFaceGothicLTStd-Medium"/>
                <a:cs typeface="Helvetica" panose="020B0604020202020204" pitchFamily="34" charset="0"/>
              </a:rPr>
              <a:t>O mundo real é analógico, e digitalizar sempre apresenta algum erro.</a:t>
            </a:r>
          </a:p>
          <a:p>
            <a:pPr marL="457200" indent="-457200" algn="just">
              <a:spcBef>
                <a:spcPts val="0"/>
              </a:spcBef>
              <a:buFont typeface="+mj-lt"/>
              <a:buAutoNum type="arabicPeriod"/>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mj-lt"/>
              <a:buAutoNum type="arabicPeriod"/>
            </a:pPr>
            <a:r>
              <a:rPr lang="pt-BR" sz="2000" dirty="0">
                <a:solidFill>
                  <a:schemeClr val="tx1"/>
                </a:solidFill>
                <a:latin typeface="ClearFaceGothicLTStd-Medium"/>
                <a:cs typeface="Helvetica" panose="020B0604020202020204" pitchFamily="34" charset="0"/>
              </a:rPr>
              <a:t>Processar sinais digitais leva tempo.</a:t>
            </a:r>
          </a:p>
          <a:p>
            <a:pPr marL="457200" indent="-457200" algn="just">
              <a:spcBef>
                <a:spcPts val="0"/>
              </a:spcBef>
              <a:buFont typeface="+mj-lt"/>
              <a:buAutoNum type="arabicPeriod"/>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Para ilustrar um típico sistema que utiliza esse método, a figura a seguir mostra um sistema de controle de temperatura.</a:t>
            </a:r>
          </a:p>
        </p:txBody>
      </p:sp>
    </p:spTree>
    <p:extLst>
      <p:ext uri="{BB962C8B-B14F-4D97-AF65-F5344CB8AC3E}">
        <p14:creationId xmlns:p14="http://schemas.microsoft.com/office/powerpoint/2010/main" val="3664259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analógicos e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Diagrama de um sistema de controle de temperatura de precisão que utiliza processamento digital:</a:t>
            </a:r>
          </a:p>
        </p:txBody>
      </p:sp>
      <p:pic>
        <p:nvPicPr>
          <p:cNvPr id="1945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520" y="2636912"/>
            <a:ext cx="8560527" cy="33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12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 onipresente símbolo liga/desliga:</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Esse ícone representa um 0 e um 1 — os dígitos numéricos usados para descrever os dois estados em um sistema digital, desligado e ligado, respectivamente.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Uma vez que existem apenas dois dígitos, nós os chamamos de </a:t>
            </a:r>
            <a:r>
              <a:rPr lang="pt-BR" sz="2000" b="1" dirty="0">
                <a:solidFill>
                  <a:schemeClr val="tx1"/>
                </a:solidFill>
                <a:latin typeface="ClearFaceGothicLTStd-Medium"/>
                <a:cs typeface="Helvetica" panose="020B0604020202020204" pitchFamily="34" charset="0"/>
              </a:rPr>
              <a:t>dígitos binários</a:t>
            </a:r>
            <a:r>
              <a:rPr lang="pt-BR" sz="2000" dirty="0">
                <a:solidFill>
                  <a:schemeClr val="tx1"/>
                </a:solidFill>
                <a:latin typeface="ClearFaceGothicLTStd-Medium"/>
                <a:cs typeface="Helvetica" panose="020B0604020202020204" pitchFamily="34" charset="0"/>
              </a:rPr>
              <a:t> ou </a:t>
            </a:r>
            <a:r>
              <a:rPr lang="pt-BR" sz="2000" b="1" dirty="0">
                <a:solidFill>
                  <a:schemeClr val="tx1"/>
                </a:solidFill>
                <a:latin typeface="ClearFaceGothicLTStd-Medium"/>
                <a:cs typeface="Helvetica" panose="020B0604020202020204" pitchFamily="34" charset="0"/>
              </a:rPr>
              <a:t>bits</a:t>
            </a:r>
            <a:r>
              <a:rPr lang="pt-BR" sz="2000" dirty="0">
                <a:solidFill>
                  <a:schemeClr val="tx1"/>
                </a:solidFill>
                <a:latin typeface="ClearFaceGothicLTStd-Medium"/>
                <a:cs typeface="Helvetica" panose="020B0604020202020204" pitchFamily="34" charset="0"/>
              </a:rPr>
              <a:t> (</a:t>
            </a:r>
            <a:r>
              <a:rPr lang="pt-BR" sz="2000" i="1" dirty="0" err="1">
                <a:solidFill>
                  <a:schemeClr val="tx1"/>
                </a:solidFill>
                <a:latin typeface="ClearFaceGothicLTStd-Medium"/>
                <a:cs typeface="Helvetica" panose="020B0604020202020204" pitchFamily="34" charset="0"/>
              </a:rPr>
              <a:t>Binary</a:t>
            </a:r>
            <a:r>
              <a:rPr lang="pt-BR" sz="2000" i="1" dirty="0">
                <a:solidFill>
                  <a:schemeClr val="tx1"/>
                </a:solidFill>
                <a:latin typeface="ClearFaceGothicLTStd-Medium"/>
                <a:cs typeface="Helvetica" panose="020B0604020202020204" pitchFamily="34" charset="0"/>
              </a:rPr>
              <a:t> </a:t>
            </a:r>
            <a:r>
              <a:rPr lang="pt-BR" sz="2000" i="1" dirty="0" err="1">
                <a:solidFill>
                  <a:schemeClr val="tx1"/>
                </a:solidFill>
                <a:latin typeface="ClearFaceGothicLTStd-Medium"/>
                <a:cs typeface="Helvetica" panose="020B0604020202020204" pitchFamily="34" charset="0"/>
              </a:rPr>
              <a:t>digIT</a:t>
            </a:r>
            <a:r>
              <a:rPr lang="pt-BR" sz="2000" dirty="0">
                <a:solidFill>
                  <a:schemeClr val="tx1"/>
                </a:solidFill>
                <a:latin typeface="ClearFaceGothicLTStd-Medium"/>
                <a:cs typeface="Helvetica" panose="020B0604020202020204" pitchFamily="34" charset="0"/>
              </a:rPr>
              <a:t>).</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Costuma-se dizer que os sistemas digitais são apenas um monte de 1s e 0s, e isso é bem preciso.</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1379277"/>
            <a:ext cx="1944216" cy="212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418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 </a:t>
            </a:r>
            <a:r>
              <a:rPr lang="pt-BR" sz="2000" b="1" dirty="0">
                <a:solidFill>
                  <a:schemeClr val="tx1"/>
                </a:solidFill>
                <a:latin typeface="ClearFaceGothicLTStd-Medium"/>
                <a:cs typeface="Helvetica" panose="020B0604020202020204" pitchFamily="34" charset="0"/>
              </a:rPr>
              <a:t>sistema decimal </a:t>
            </a:r>
            <a:r>
              <a:rPr lang="pt-BR" sz="2000" dirty="0">
                <a:solidFill>
                  <a:schemeClr val="tx1"/>
                </a:solidFill>
                <a:latin typeface="ClearFaceGothicLTStd-Medium"/>
                <a:cs typeface="Helvetica" panose="020B0604020202020204" pitchFamily="34" charset="0"/>
              </a:rPr>
              <a:t>é composto de 10 numerais ou símbolos: 0, 1, 2, 3, 4, 5, 6, 7, 8 e 9; usando esses símbolos como dígitos de um número, pode-se expressar qualquer quantidade.</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Valores posicionais de um número decimal expresso como potências de 10:</a:t>
            </a:r>
          </a:p>
        </p:txBody>
      </p:sp>
      <p:pic>
        <p:nvPicPr>
          <p:cNvPr id="2048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7863" y="3126060"/>
            <a:ext cx="524827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12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Contagem decimal:</a:t>
            </a:r>
          </a:p>
        </p:txBody>
      </p:sp>
      <p:pic>
        <p:nvPicPr>
          <p:cNvPr id="2150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5696" y="1916832"/>
            <a:ext cx="5527940"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960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No </a:t>
            </a:r>
            <a:r>
              <a:rPr lang="pt-BR" sz="2000" b="1" dirty="0">
                <a:solidFill>
                  <a:schemeClr val="tx1"/>
                </a:solidFill>
                <a:latin typeface="ClearFaceGothicLTStd-Medium"/>
                <a:cs typeface="Helvetica" panose="020B0604020202020204" pitchFamily="34" charset="0"/>
              </a:rPr>
              <a:t>sistema binário</a:t>
            </a:r>
            <a:r>
              <a:rPr lang="pt-BR" sz="2000" dirty="0">
                <a:solidFill>
                  <a:schemeClr val="tx1"/>
                </a:solidFill>
                <a:latin typeface="ClearFaceGothicLTStd-Medium"/>
                <a:cs typeface="Helvetica" panose="020B0604020202020204" pitchFamily="34" charset="0"/>
              </a:rPr>
              <a:t>, há apenas dois símbolos ou valores possíveis para os dígitos: 0 e 1.</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Valores posicionais de um número binário expresso como potências de 2:</a:t>
            </a:r>
          </a:p>
        </p:txBody>
      </p:sp>
      <p:pic>
        <p:nvPicPr>
          <p:cNvPr id="2253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28838" y="2821260"/>
            <a:ext cx="48863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6169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51520" y="1556792"/>
            <a:ext cx="8712968" cy="4896544"/>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sequência mostrada na abaixo começa com todos os bits em 0; essa contagem é denominada contagem zero.</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Para cada contagem sucessiva, a posição de peso unitário (2</a:t>
            </a:r>
            <a:r>
              <a:rPr lang="pt-BR" sz="2200" baseline="30000" dirty="0">
                <a:solidFill>
                  <a:schemeClr val="tx1"/>
                </a:solidFill>
                <a:latin typeface="ClearFaceGothicLTStd-Medium"/>
                <a:cs typeface="Helvetica" panose="020B0604020202020204" pitchFamily="34" charset="0"/>
              </a:rPr>
              <a:t>0</a:t>
            </a:r>
            <a:r>
              <a:rPr lang="pt-BR" sz="2200" dirty="0">
                <a:solidFill>
                  <a:schemeClr val="tx1"/>
                </a:solidFill>
                <a:latin typeface="ClearFaceGothicLTStd-Medium"/>
                <a:cs typeface="Helvetica" panose="020B0604020202020204" pitchFamily="34" charset="0"/>
              </a:rPr>
              <a:t>) alterna, ou seja, muda de um valor binário para o outro.</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Cada vez que o bit de peso unitário muda de 1 para 0, a posição de peso 2 (2¹) alterna (muda de estado).</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Cada vez que o bit de peso 2 muda de 1 para 0, o bit de peso 4 (2²) alterna (muda de estado).</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Do mesmo modo, cada vez que o bit de peso 4 passa de 1 para 0, o bit de peso 8 (2³) alterna.</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Esse mesmo processo se repetirá para os bits de ordem maior, caso o número binário tenha mais de 4 bits.</a:t>
            </a:r>
          </a:p>
        </p:txBody>
      </p:sp>
    </p:spTree>
    <p:extLst>
      <p:ext uri="{BB962C8B-B14F-4D97-AF65-F5344CB8AC3E}">
        <p14:creationId xmlns:p14="http://schemas.microsoft.com/office/powerpoint/2010/main" val="144346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Sequência de contagem binária:</a:t>
            </a:r>
          </a:p>
        </p:txBody>
      </p:sp>
      <p:pic>
        <p:nvPicPr>
          <p:cNvPr id="2355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6044" y="1916832"/>
            <a:ext cx="6444308" cy="474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2675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77028" y="1412775"/>
            <a:ext cx="8687460" cy="518457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sequência de contagem binária tem uma característica importante, mostrada na figura. O bit de peso 1 (LSB) muda de 0 para 1 ou de 1 para 0 a cada contagem. O segundo bit (posição de peso 2) permanece em 0 durante duas contagens e, em seguida, permanece em 1 durante duas contagens, voltando para 0 durante duas contagens, e assim por diante. O terceiro bit (posição de peso 4) se mantém em 0 durante quatro contagens, permanecendo em 1 durante quatro contagens, e assim por diante. O quarto bit (posição de peso 8) permanece em 0 durante oito contagens e em 1 durante oito contagens. Se desejássemos contar além disso, acrescentaríamos bits, e esse procedimento continuaria com a alternância de 0s (zeros) e 1s (uns) em grupos de 2N–1.</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Por exemplo, usando a quinta posição binária, o quinto bit alternaria de 0 para 1 após 16 contagens, permanecendo em 1 nas próximas 16 contagens, e assim por diante.</a:t>
            </a:r>
          </a:p>
        </p:txBody>
      </p:sp>
    </p:spTree>
    <p:extLst>
      <p:ext uri="{BB962C8B-B14F-4D97-AF65-F5344CB8AC3E}">
        <p14:creationId xmlns:p14="http://schemas.microsoft.com/office/powerpoint/2010/main" val="2616903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Sistemas de numeração digital</a:t>
            </a:r>
          </a:p>
        </p:txBody>
      </p:sp>
      <p:sp>
        <p:nvSpPr>
          <p:cNvPr id="3" name="Subtítulo 2"/>
          <p:cNvSpPr>
            <a:spLocks noGrp="1"/>
          </p:cNvSpPr>
          <p:nvPr>
            <p:ph type="subTitle" idx="1"/>
          </p:nvPr>
        </p:nvSpPr>
        <p:spPr>
          <a:xfrm>
            <a:off x="251520" y="1654636"/>
            <a:ext cx="8687460" cy="4942716"/>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Como vimos no sistema decimal, também é verdade para o sistema binário que, usando </a:t>
            </a:r>
            <a:r>
              <a:rPr lang="pt-BR" sz="2400" i="1" dirty="0">
                <a:solidFill>
                  <a:schemeClr val="tx1"/>
                </a:solidFill>
                <a:latin typeface="ClearFaceGothicLTStd-Medium"/>
                <a:cs typeface="Helvetica" panose="020B0604020202020204" pitchFamily="34" charset="0"/>
              </a:rPr>
              <a:t>N</a:t>
            </a:r>
            <a:r>
              <a:rPr lang="pt-BR" sz="2400" dirty="0">
                <a:solidFill>
                  <a:schemeClr val="tx1"/>
                </a:solidFill>
                <a:latin typeface="ClearFaceGothicLTStd-Medium"/>
                <a:cs typeface="Helvetica" panose="020B0604020202020204" pitchFamily="34" charset="0"/>
              </a:rPr>
              <a:t> bits ou posições, podemos contar 2</a:t>
            </a:r>
            <a:r>
              <a:rPr lang="pt-BR" sz="2400" baseline="30000" dirty="0">
                <a:solidFill>
                  <a:schemeClr val="tx1"/>
                </a:solidFill>
                <a:latin typeface="ClearFaceGothicLTStd-Medium"/>
                <a:cs typeface="Helvetica" panose="020B0604020202020204" pitchFamily="34" charset="0"/>
              </a:rPr>
              <a:t>N</a:t>
            </a:r>
            <a:r>
              <a:rPr lang="pt-BR" sz="2400" dirty="0">
                <a:solidFill>
                  <a:schemeClr val="tx1"/>
                </a:solidFill>
                <a:latin typeface="ClearFaceGothicLTStd-Medium"/>
                <a:cs typeface="Helvetica" panose="020B0604020202020204" pitchFamily="34" charset="0"/>
              </a:rPr>
              <a:t> números.</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Por exemplo, com 2 bits podemos contar 2² = 4 contagens (00</a:t>
            </a:r>
            <a:r>
              <a:rPr lang="pt-BR" sz="2400" baseline="-25000" dirty="0">
                <a:solidFill>
                  <a:schemeClr val="tx1"/>
                </a:solidFill>
                <a:latin typeface="ClearFaceGothicLTStd-Medium"/>
                <a:cs typeface="Helvetica" panose="020B0604020202020204" pitchFamily="34" charset="0"/>
              </a:rPr>
              <a:t>2</a:t>
            </a:r>
            <a:r>
              <a:rPr lang="pt-BR" sz="2400" dirty="0">
                <a:solidFill>
                  <a:schemeClr val="tx1"/>
                </a:solidFill>
                <a:latin typeface="ClearFaceGothicLTStd-Medium"/>
                <a:cs typeface="Helvetica" panose="020B0604020202020204" pitchFamily="34" charset="0"/>
              </a:rPr>
              <a:t> até 11</a:t>
            </a:r>
            <a:r>
              <a:rPr lang="pt-BR" sz="2400" baseline="-25000" dirty="0">
                <a:solidFill>
                  <a:schemeClr val="tx1"/>
                </a:solidFill>
                <a:latin typeface="ClearFaceGothicLTStd-Medium"/>
                <a:cs typeface="Helvetica" panose="020B0604020202020204" pitchFamily="34" charset="0"/>
              </a:rPr>
              <a:t>2</a:t>
            </a:r>
            <a:r>
              <a:rPr lang="pt-BR" sz="2400" dirty="0">
                <a:solidFill>
                  <a:schemeClr val="tx1"/>
                </a:solidFill>
                <a:latin typeface="ClearFaceGothicLTStd-Medium"/>
                <a:cs typeface="Helvetica" panose="020B0604020202020204" pitchFamily="34" charset="0"/>
              </a:rPr>
              <a:t>); com 4 bits podemos contar 2</a:t>
            </a:r>
            <a:r>
              <a:rPr lang="pt-BR" sz="2400" baseline="30000" dirty="0">
                <a:solidFill>
                  <a:schemeClr val="tx1"/>
                </a:solidFill>
                <a:latin typeface="ClearFaceGothicLTStd-Medium"/>
                <a:cs typeface="Helvetica" panose="020B0604020202020204" pitchFamily="34" charset="0"/>
              </a:rPr>
              <a:t>4</a:t>
            </a:r>
            <a:r>
              <a:rPr lang="pt-BR" sz="2400" dirty="0">
                <a:solidFill>
                  <a:schemeClr val="tx1"/>
                </a:solidFill>
                <a:latin typeface="ClearFaceGothicLTStd-Medium"/>
                <a:cs typeface="Helvetica" panose="020B0604020202020204" pitchFamily="34" charset="0"/>
              </a:rPr>
              <a:t> = 16 contagens (0000</a:t>
            </a:r>
            <a:r>
              <a:rPr lang="pt-BR" sz="2400" baseline="-25000" dirty="0">
                <a:solidFill>
                  <a:schemeClr val="tx1"/>
                </a:solidFill>
                <a:latin typeface="ClearFaceGothicLTStd-Medium"/>
                <a:cs typeface="Helvetica" panose="020B0604020202020204" pitchFamily="34" charset="0"/>
              </a:rPr>
              <a:t>2</a:t>
            </a:r>
            <a:r>
              <a:rPr lang="pt-BR" sz="2400" dirty="0">
                <a:solidFill>
                  <a:schemeClr val="tx1"/>
                </a:solidFill>
                <a:latin typeface="ClearFaceGothicLTStd-Medium"/>
                <a:cs typeface="Helvetica" panose="020B0604020202020204" pitchFamily="34" charset="0"/>
              </a:rPr>
              <a:t> até 1111</a:t>
            </a:r>
            <a:r>
              <a:rPr lang="pt-BR" sz="2400" baseline="-25000" dirty="0">
                <a:solidFill>
                  <a:schemeClr val="tx1"/>
                </a:solidFill>
                <a:latin typeface="ClearFaceGothicLTStd-Medium"/>
                <a:cs typeface="Helvetica" panose="020B0604020202020204" pitchFamily="34" charset="0"/>
              </a:rPr>
              <a:t>2</a:t>
            </a:r>
            <a:r>
              <a:rPr lang="pt-BR" sz="2400" dirty="0">
                <a:solidFill>
                  <a:schemeClr val="tx1"/>
                </a:solidFill>
                <a:latin typeface="ClearFaceGothicLTStd-Medium"/>
                <a:cs typeface="Helvetica" panose="020B0604020202020204" pitchFamily="34" charset="0"/>
              </a:rPr>
              <a:t>), e assim por diante.</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A última contagem será sempre com os bits em 1, que é igual a 2</a:t>
            </a:r>
            <a:r>
              <a:rPr lang="pt-BR" sz="2400" baseline="30000" dirty="0">
                <a:solidFill>
                  <a:schemeClr val="tx1"/>
                </a:solidFill>
                <a:latin typeface="ClearFaceGothicLTStd-Medium"/>
                <a:cs typeface="Helvetica" panose="020B0604020202020204" pitchFamily="34" charset="0"/>
              </a:rPr>
              <a:t>N</a:t>
            </a:r>
            <a:r>
              <a:rPr lang="pt-BR" sz="2400" dirty="0">
                <a:solidFill>
                  <a:schemeClr val="tx1"/>
                </a:solidFill>
                <a:latin typeface="ClearFaceGothicLTStd-Medium"/>
                <a:cs typeface="Helvetica" panose="020B0604020202020204" pitchFamily="34" charset="0"/>
              </a:rPr>
              <a:t> –1 no sistema decimal.</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Por exemplo, usando 4 bits, a última contagem é 1111</a:t>
            </a:r>
            <a:r>
              <a:rPr lang="pt-BR" sz="2400" baseline="-25000" dirty="0">
                <a:solidFill>
                  <a:schemeClr val="tx1"/>
                </a:solidFill>
                <a:latin typeface="ClearFaceGothicLTStd-Medium"/>
                <a:cs typeface="Helvetica" panose="020B0604020202020204" pitchFamily="34" charset="0"/>
              </a:rPr>
              <a:t>2</a:t>
            </a:r>
            <a:r>
              <a:rPr lang="pt-BR" sz="2400" dirty="0">
                <a:solidFill>
                  <a:schemeClr val="tx1"/>
                </a:solidFill>
                <a:latin typeface="ClearFaceGothicLTStd-Medium"/>
                <a:cs typeface="Helvetica" panose="020B0604020202020204" pitchFamily="34" charset="0"/>
              </a:rPr>
              <a:t> = 2</a:t>
            </a:r>
            <a:r>
              <a:rPr lang="pt-BR" sz="2400" baseline="30000" dirty="0">
                <a:solidFill>
                  <a:schemeClr val="tx1"/>
                </a:solidFill>
                <a:latin typeface="ClearFaceGothicLTStd-Medium"/>
                <a:cs typeface="Helvetica" panose="020B0604020202020204" pitchFamily="34" charset="0"/>
              </a:rPr>
              <a:t>4</a:t>
            </a:r>
            <a:r>
              <a:rPr lang="pt-BR" sz="2400" dirty="0">
                <a:solidFill>
                  <a:schemeClr val="tx1"/>
                </a:solidFill>
                <a:latin typeface="ClearFaceGothicLTStd-Medium"/>
                <a:cs typeface="Helvetica" panose="020B0604020202020204" pitchFamily="34" charset="0"/>
              </a:rPr>
              <a:t> –1 = 15</a:t>
            </a:r>
            <a:r>
              <a:rPr lang="pt-BR" sz="2400" baseline="-25000" dirty="0">
                <a:solidFill>
                  <a:schemeClr val="tx1"/>
                </a:solidFill>
                <a:latin typeface="ClearFaceGothicLTStd-Medium"/>
                <a:cs typeface="Helvetica" panose="020B0604020202020204" pitchFamily="34" charset="0"/>
              </a:rPr>
              <a:t>10</a:t>
            </a:r>
            <a:r>
              <a:rPr lang="pt-BR" sz="2400" dirty="0">
                <a:solidFill>
                  <a:schemeClr val="tx1"/>
                </a:solidFill>
                <a:latin typeface="ClearFaceGothicLTStd-Medium"/>
                <a:cs typeface="Helvetica" panose="020B0604020202020204" pitchFamily="34" charset="0"/>
              </a:rPr>
              <a:t>.</a:t>
            </a:r>
          </a:p>
        </p:txBody>
      </p:sp>
    </p:spTree>
    <p:extLst>
      <p:ext uri="{BB962C8B-B14F-4D97-AF65-F5344CB8AC3E}">
        <p14:creationId xmlns:p14="http://schemas.microsoft.com/office/powerpoint/2010/main" val="2403525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Amostras de temperatura tomadas a cada hora. A linha indica sinal analógico:</a:t>
            </a:r>
          </a:p>
        </p:txBody>
      </p:sp>
      <p:pic>
        <p:nvPicPr>
          <p:cNvPr id="2457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 y="2210519"/>
            <a:ext cx="861060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153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654636"/>
            <a:ext cx="8687460" cy="4942716"/>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Sabendo que a temperatura do ar é uma quantidade analógica: continuamente variável. Entretanto, também sabe que a temperatura se altera lentamente, de maneira que, em vez de tentar inserir constantemente a temperatura, você mede no fim de cada hora.</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O experimento está ocorrendo do início da primavera até o fim do outono, então você determina que a temperatura nunca será abaixo de 0°C nem acima de 52°C. Em certo dia, você registra os dados como mostrado na figura acima.</a:t>
            </a:r>
          </a:p>
        </p:txBody>
      </p:sp>
    </p:spTree>
    <p:extLst>
      <p:ext uri="{BB962C8B-B14F-4D97-AF65-F5344CB8AC3E}">
        <p14:creationId xmlns:p14="http://schemas.microsoft.com/office/powerpoint/2010/main" val="2245456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654636"/>
            <a:ext cx="8687460" cy="4942716"/>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O sinal de temperatura analógico real é mostrado na linha. Os dados que você registrou são digitais porque você designou um número inteiro discreto para a quantidade a cada hora.</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A lista de números é agora o sinal digital.</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Os dados podem ser armazenados, transmitidos e representados graficamente para mostrar uma aproximação do sinal analógico real.</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Para armazená-los em um sistema digital, cada leitura de temperatura seria convertida para o valor equivalente binário.</a:t>
            </a:r>
          </a:p>
        </p:txBody>
      </p:sp>
    </p:spTree>
    <p:extLst>
      <p:ext uri="{BB962C8B-B14F-4D97-AF65-F5344CB8AC3E}">
        <p14:creationId xmlns:p14="http://schemas.microsoft.com/office/powerpoint/2010/main" val="405432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Como os estados de 1 e 0 são representados eletricamente em um sistema digital?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 resposta depende da tecnologia do sistema elétrico, mas a resposta mais simples é que um 0, em geral, é representado por uma baixa tensão (perto de 0 V), e um 1, em geral, é representado por uma tensão mais alta.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Considere, como exemplo, circuitos elétricos comuns em uma casa e em um automóvel.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Em sistemas elétricos, uma tensão deve ser aplicada a um circuito para que a corrente circule através do dispositivo ativo e o “ligue”.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As figuras a seguir demonstram o conceito.</a:t>
            </a:r>
          </a:p>
        </p:txBody>
      </p:sp>
    </p:spTree>
    <p:extLst>
      <p:ext uri="{BB962C8B-B14F-4D97-AF65-F5344CB8AC3E}">
        <p14:creationId xmlns:p14="http://schemas.microsoft.com/office/powerpoint/2010/main" val="1405071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654636"/>
            <a:ext cx="8687460" cy="4942716"/>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O gráfico de temperatura pode ser incrivelmente parecido com a forma de onda analógica da voz de uma pessoa em um cabo telefônico, que vimos anteriormente. A principal diferença é a escala de tempo, porque as mudanças de temperatura ocorrem a uma frequência muito mais baixa que as ondas de som que suas cordas vocais produzem.</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Os conceitos fundamentais são:</a:t>
            </a:r>
          </a:p>
          <a:p>
            <a:pPr marL="914400" lvl="1"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Sinais analógicos podem ser convertidos em digitais tomando medidas ou ‘amostras’ do sinal variando continuamente em intervalos regulares.</a:t>
            </a:r>
          </a:p>
          <a:p>
            <a:pPr marL="914400" lvl="1"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O tempo apropriado entre amostras depende da razão de mudança máxima do sinal analógico.</a:t>
            </a:r>
          </a:p>
          <a:p>
            <a:pPr marL="914400" lvl="1" indent="-457200" algn="just">
              <a:spcBef>
                <a:spcPts val="0"/>
              </a:spcBef>
              <a:spcAft>
                <a:spcPts val="1200"/>
              </a:spcAft>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As quantidades medidas são armazenadas como números binários.</a:t>
            </a:r>
          </a:p>
        </p:txBody>
      </p:sp>
    </p:spTree>
    <p:extLst>
      <p:ext uri="{BB962C8B-B14F-4D97-AF65-F5344CB8AC3E}">
        <p14:creationId xmlns:p14="http://schemas.microsoft.com/office/powerpoint/2010/main" val="4230978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Medições de temperatura - tabela de dados: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161423"/>
            <a:ext cx="8784976" cy="131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459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Medições de temperatura - gráfico de amostras por hora:</a:t>
            </a:r>
          </a:p>
        </p:txBody>
      </p:sp>
      <p:pic>
        <p:nvPicPr>
          <p:cNvPr id="266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9200" y="2138511"/>
            <a:ext cx="670560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7293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de sinais com quantidades numéricas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Medições de temperatura - gráfico de amostras a cada duas horas:</a:t>
            </a:r>
          </a:p>
        </p:txBody>
      </p:sp>
      <p:pic>
        <p:nvPicPr>
          <p:cNvPr id="276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9675" y="2018878"/>
            <a:ext cx="6724650"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996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elétrica de 1s e 0s</a:t>
            </a:r>
          </a:p>
        </p:txBody>
      </p:sp>
      <p:sp>
        <p:nvSpPr>
          <p:cNvPr id="3" name="Subtítulo 2"/>
          <p:cNvSpPr>
            <a:spLocks noGrp="1"/>
          </p:cNvSpPr>
          <p:nvPr>
            <p:ph type="subTitle" idx="1"/>
          </p:nvPr>
        </p:nvSpPr>
        <p:spPr>
          <a:xfrm>
            <a:off x="251520" y="1654636"/>
            <a:ext cx="8687460" cy="4294644"/>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Anteriormente, identificamos uma vantagem dos sistemas digitais sobre os sistemas analógicos, o fato de que o valor exato da tensão ou corrente não é importante; a importância é a faixa em que estes valores caem.</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Em outras palavras, sistemas digitais têm de simplesmente representar esses dois estados de maneira que circuitos possam reconhecer um 1 de um 0.</a:t>
            </a:r>
            <a:endParaRPr lang="pt-BR" sz="2000" dirty="0">
              <a:solidFill>
                <a:schemeClr val="tx1"/>
              </a:solidFill>
              <a:latin typeface="ClearFaceGothicLTStd-Medium"/>
              <a:cs typeface="Helvetica" panose="020B0604020202020204" pitchFamily="34" charset="0"/>
            </a:endParaRPr>
          </a:p>
        </p:txBody>
      </p:sp>
    </p:spTree>
    <p:extLst>
      <p:ext uri="{BB962C8B-B14F-4D97-AF65-F5344CB8AC3E}">
        <p14:creationId xmlns:p14="http://schemas.microsoft.com/office/powerpoint/2010/main" val="2982401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elétrica de 1s e 0s</a:t>
            </a:r>
          </a:p>
        </p:txBody>
      </p:sp>
      <p:sp>
        <p:nvSpPr>
          <p:cNvPr id="3" name="Subtítulo 2"/>
          <p:cNvSpPr>
            <a:spLocks noGrp="1"/>
          </p:cNvSpPr>
          <p:nvPr>
            <p:ph type="subTitle" idx="1"/>
          </p:nvPr>
        </p:nvSpPr>
        <p:spPr>
          <a:xfrm>
            <a:off x="251520" y="1654636"/>
            <a:ext cx="8687460" cy="4294644"/>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Lembre-se do exemplo do telégrafo. Os 1s eram representados por uma tensão no cabo do telégrafo. Quanta tensão era necessária para representar um 1?</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A resposta está contida na tecnologia da época. A tensão da bateria tinha de ser suficiente para assegurar que a corrente fluísse por quilômetros de cabo e pela bobina eletromagnética da matraca para fazê-la ‘estalar’. A tensão no cabo diminuía à medida que as baterias descarregavam e variava dependendo da extremidade do cabo em que fosse medida; representava um 1 enquanto ativasse a matraca.</a:t>
            </a:r>
            <a:endParaRPr lang="pt-BR" sz="2000" dirty="0">
              <a:solidFill>
                <a:schemeClr val="tx1"/>
              </a:solidFill>
              <a:latin typeface="ClearFaceGothicLTStd-Medium"/>
              <a:cs typeface="Helvetica" panose="020B0604020202020204" pitchFamily="34" charset="0"/>
            </a:endParaRPr>
          </a:p>
        </p:txBody>
      </p:sp>
    </p:spTree>
    <p:extLst>
      <p:ext uri="{BB962C8B-B14F-4D97-AF65-F5344CB8AC3E}">
        <p14:creationId xmlns:p14="http://schemas.microsoft.com/office/powerpoint/2010/main" val="1379330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elétrica de 1s e 0s</a:t>
            </a:r>
          </a:p>
        </p:txBody>
      </p:sp>
      <p:sp>
        <p:nvSpPr>
          <p:cNvPr id="3" name="Subtítulo 2"/>
          <p:cNvSpPr>
            <a:spLocks noGrp="1"/>
          </p:cNvSpPr>
          <p:nvPr>
            <p:ph type="subTitle" idx="1"/>
          </p:nvPr>
        </p:nvSpPr>
        <p:spPr>
          <a:xfrm>
            <a:off x="251520" y="1654636"/>
            <a:ext cx="8687460" cy="4294644"/>
          </a:xfrm>
        </p:spPr>
        <p:txBody>
          <a:bodyPr>
            <a:noAutofit/>
          </a:bodyPr>
          <a:lstStyle/>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Figura 1.13(a) exibe a representação típica dos dois estados de um sinal digital. Observe que uma faixa mais alta de tensões representa um 1 válido e uma faixa mais baixa de tensões representa um 0 válido.</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Os termos ALTO e BAIXO serão seguidamente usados para descrever os dois estados de um sistema digital em vez de ‘1’ e ‘0’, respectivamente. Entre essas duas faixas válidas há uma faixa de tensões consideradas inválidas.</a:t>
            </a:r>
          </a:p>
          <a:p>
            <a:pPr marL="457200" indent="-457200" algn="just">
              <a:spcBef>
                <a:spcPts val="0"/>
              </a:spcBef>
              <a:spcAft>
                <a:spcPts val="1200"/>
              </a:spcAft>
              <a:buFont typeface="Wingdings" panose="05000000000000000000" pitchFamily="2" charset="2"/>
              <a:buChar char="§"/>
            </a:pPr>
            <a:r>
              <a:rPr lang="pt-BR" sz="2400" dirty="0">
                <a:solidFill>
                  <a:schemeClr val="tx1"/>
                </a:solidFill>
                <a:latin typeface="ClearFaceGothicLTStd-Medium"/>
                <a:cs typeface="Helvetica" panose="020B0604020202020204" pitchFamily="34" charset="0"/>
              </a:rPr>
              <a:t>Elas não são nem 1s nem 0s. As faixas de tensão específicas são definidas para uma determinada tecnologia.</a:t>
            </a:r>
            <a:endParaRPr lang="pt-BR" sz="2000" dirty="0">
              <a:solidFill>
                <a:schemeClr val="tx1"/>
              </a:solidFill>
              <a:latin typeface="ClearFaceGothicLTStd-Medium"/>
              <a:cs typeface="Helvetica" panose="020B0604020202020204" pitchFamily="34" charset="0"/>
            </a:endParaRPr>
          </a:p>
        </p:txBody>
      </p:sp>
    </p:spTree>
    <p:extLst>
      <p:ext uri="{BB962C8B-B14F-4D97-AF65-F5344CB8AC3E}">
        <p14:creationId xmlns:p14="http://schemas.microsoft.com/office/powerpoint/2010/main" val="2782893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elétrica de 1s e 0s</a:t>
            </a:r>
          </a:p>
        </p:txBody>
      </p:sp>
      <p:pic>
        <p:nvPicPr>
          <p:cNvPr id="7" name="Imagem 6">
            <a:extLst>
              <a:ext uri="{FF2B5EF4-FFF2-40B4-BE49-F238E27FC236}">
                <a16:creationId xmlns:a16="http://schemas.microsoft.com/office/drawing/2014/main" id="{1F66F9F8-B806-4C00-AD2D-989F261E84BF}"/>
              </a:ext>
            </a:extLst>
          </p:cNvPr>
          <p:cNvPicPr>
            <a:picLocks noChangeAspect="1"/>
          </p:cNvPicPr>
          <p:nvPr/>
        </p:nvPicPr>
        <p:blipFill>
          <a:blip r:embed="rId3"/>
          <a:stretch>
            <a:fillRect/>
          </a:stretch>
        </p:blipFill>
        <p:spPr>
          <a:xfrm>
            <a:off x="226270" y="1916832"/>
            <a:ext cx="8691459" cy="3562896"/>
          </a:xfrm>
          <a:prstGeom prst="rect">
            <a:avLst/>
          </a:prstGeom>
        </p:spPr>
      </p:pic>
    </p:spTree>
    <p:extLst>
      <p:ext uri="{BB962C8B-B14F-4D97-AF65-F5344CB8AC3E}">
        <p14:creationId xmlns:p14="http://schemas.microsoft.com/office/powerpoint/2010/main" val="1339445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Representação elétrica de 1s e 0s</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Um gráfico de tensão versus tempo pode ser usado para descrever informações viajando pelo cabo do telégrafo na Seção 1.1, o que chamamos diagrama de tempos. A Figura 1.13(b) representa um diagrama de tempos típico para as faixas de tensão definidas na parte (a). O eixo do tempo é colocado em pontos específicos no tempo, t1, t2, ... t5.</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Observe que o nível de tensão ALTO entre t1 e t2 está em 4 V. Em sistemas digitais, o valor exato de uma tensão não é importante.</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Uma ALTA tensão de 3,7 V ou 4,3 V representaria precisamente a mesma informação. Da mesma maneira, uma BAIXA tensão de 0,3 V representa a mesma informação que 0 V. Isto indica uma diferença significativa entre sistemas analógicos e digitais. Em um sistema analógico, a tensão exata é importante.</a:t>
            </a:r>
          </a:p>
        </p:txBody>
      </p:sp>
    </p:spTree>
    <p:extLst>
      <p:ext uri="{BB962C8B-B14F-4D97-AF65-F5344CB8AC3E}">
        <p14:creationId xmlns:p14="http://schemas.microsoft.com/office/powerpoint/2010/main" val="3212830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Transmissões paralela e serial</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Uma das operações mais comuns que ocorrem em qualquer sistema digital é a transmissão da informação de um lugar para outro.</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informação pode ser transmitida a uma distância tão pequena quanto a de alguns centímetros em uma mesma placa de circuito ou a uma distância de vários quilômetros quando um operador em um terminal de computador se comunica com um computador em outra cidade.</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informação é transmitida em formato binário e, geralmente, é representada por tensões na saída de um circuito transmissor conectado à entrada de um circuito receptor.</a:t>
            </a:r>
          </a:p>
        </p:txBody>
      </p:sp>
    </p:spTree>
    <p:extLst>
      <p:ext uri="{BB962C8B-B14F-4D97-AF65-F5344CB8AC3E}">
        <p14:creationId xmlns:p14="http://schemas.microsoft.com/office/powerpoint/2010/main" val="98333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Fiação doméstica comum de 120 V CA:</a:t>
            </a: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2725" y="2562200"/>
            <a:ext cx="363855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158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Transmissões paralela e serial</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 transmissão paralela usa uma linha de conexão por bit, e todos os bits são transmitidos simultaneamente:</a:t>
            </a:r>
          </a:p>
        </p:txBody>
      </p:sp>
      <p:pic>
        <p:nvPicPr>
          <p:cNvPr id="286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2276872"/>
            <a:ext cx="7956376" cy="4230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2198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Transmissões paralela e serial</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Figura 1.15(a) mostra a transmissão paralela de dados de um computador para uma impressora.</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As interfaces de impressora paralela eram padrão em computadores pessoais antes do USB (universal serial bus).</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Neste cenário, presuma que estejamos tentando imprimir a palavra ‘</a:t>
            </a:r>
            <a:r>
              <a:rPr lang="pt-BR" sz="2200" dirty="0" err="1">
                <a:solidFill>
                  <a:schemeClr val="tx1"/>
                </a:solidFill>
                <a:latin typeface="ClearFaceGothicLTStd-Medium"/>
                <a:cs typeface="Helvetica" panose="020B0604020202020204" pitchFamily="34" charset="0"/>
              </a:rPr>
              <a:t>Hi</a:t>
            </a:r>
            <a:r>
              <a:rPr lang="pt-BR" sz="2200" dirty="0">
                <a:solidFill>
                  <a:schemeClr val="tx1"/>
                </a:solidFill>
                <a:latin typeface="ClearFaceGothicLTStd-Medium"/>
                <a:cs typeface="Helvetica" panose="020B0604020202020204" pitchFamily="34" charset="0"/>
              </a:rPr>
              <a:t>’ (‘olá’, em inglês) na impressora. O código binário para ‘H’ é 01001000 e o código binário para ‘i’ é 01101001.</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Cada um dos caracteres (o ‘H’ e o ‘i’) é composto de oito bits. Utilizando a transmissão paralela, os oito bits são transmitidos simultaneamente por oito fios. O ‘H’ é transmitido primeiro, depois o ‘i’.</a:t>
            </a:r>
          </a:p>
        </p:txBody>
      </p:sp>
    </p:spTree>
    <p:extLst>
      <p:ext uri="{BB962C8B-B14F-4D97-AF65-F5344CB8AC3E}">
        <p14:creationId xmlns:p14="http://schemas.microsoft.com/office/powerpoint/2010/main" val="3767516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Transmissões paralela e serial</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 transmissão em série usa apenas uma linha de sinal, e os bits individuais são transmitidos em série (um de cada vez):</a:t>
            </a:r>
          </a:p>
        </p:txBody>
      </p:sp>
      <p:pic>
        <p:nvPicPr>
          <p:cNvPr id="296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544" y="2446387"/>
            <a:ext cx="8117572" cy="3430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1500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Transmissões paralela e serial</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Figura que demonstra uma transmissão serial como empregada no computador ao se usar uma porta USB para enviar dados a uma impressora. Embora os detalhes da formatação dos dados sejam muito mais complicados para uma porta do que mostramos aqui, os dados são transmitidos, um bit de cada vez, por um único fio. Os bits são mostrados no diagrama como se estivessem realmente se movendo pelo fio na ordem mostrada. O bit menos significativo de ‘H’ é enviado primeiro, e o mais significativo de ‘i’ é enviado depois. É claro que, na realidade, apenas um bit pode estar no fio em qualquer ponto do tempo, o qual geralmente é desenhado no gráfico a partir da esquerda e se movendo para a direita. Isso resulta em um gráfico de bits lógicos pelo tempo da transmissão serial, chamado diagrama de tempo. Note que, nessa figura, o bit menos significativo está à esquerda, porque foi enviado primeiro.</a:t>
            </a:r>
          </a:p>
        </p:txBody>
      </p:sp>
    </p:spTree>
    <p:extLst>
      <p:ext uri="{BB962C8B-B14F-4D97-AF65-F5344CB8AC3E}">
        <p14:creationId xmlns:p14="http://schemas.microsoft.com/office/powerpoint/2010/main" val="2044429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Transmissões paralela e serial</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principal relação entre as representações paralela e serial diz respeito à velocidade versus a simplicidade do circuito.</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transmissão de um dado binário de um ponto para outro de um sistema digital pode ser feita mais rapidamente por meio do formato paralelo, pois todos os bits são transmitidos simultaneamente, enquanto no formato serial é transmitido um bit de cada vez.</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Por outro lado, o formato paralelo requer mais linhas de sinais, interligando o transmissor e o receptor de dados binários que o formato serial.</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Em outras palavras, a comunicação paralela é mais rápida; a serial precisa de menos linhas de sinais.</a:t>
            </a:r>
          </a:p>
        </p:txBody>
      </p:sp>
    </p:spTree>
    <p:extLst>
      <p:ext uri="{BB962C8B-B14F-4D97-AF65-F5344CB8AC3E}">
        <p14:creationId xmlns:p14="http://schemas.microsoft.com/office/powerpoint/2010/main" val="423781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Memória</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Quando um sinal de entrada é aplicado à maioria dos dispositivos ou circuitos, a saída muda em resposta à entrada; quando o sinal de entrada é removido, a saída volta ao estado original. Esses circuitos não apresentam a propriedade de memória, visto que suas saídas voltam ao estado normal.</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Em circuitos digitais, certos tipos de dispositivos e circuitos possuem memória. Quando uma entrada é aplicada em um circuito desse tipo, a saída muda de estado, porém, ela se mantém no novo estado ainda que o sinal de entrada seja removido em seguida. Essa propriedade de retenção da resposta a uma entrada momentânea é denominada memória.</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A Figura abaixo ilustra as operações com e sem memória.</a:t>
            </a:r>
          </a:p>
        </p:txBody>
      </p:sp>
    </p:spTree>
    <p:extLst>
      <p:ext uri="{BB962C8B-B14F-4D97-AF65-F5344CB8AC3E}">
        <p14:creationId xmlns:p14="http://schemas.microsoft.com/office/powerpoint/2010/main" val="31967027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Memória</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Comparação entre as operações com e sem memória:</a:t>
            </a:r>
          </a:p>
        </p:txBody>
      </p:sp>
      <p:pic>
        <p:nvPicPr>
          <p:cNvPr id="3072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9725" y="2649066"/>
            <a:ext cx="59245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0603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Memória</a:t>
            </a:r>
          </a:p>
        </p:txBody>
      </p:sp>
      <p:sp>
        <p:nvSpPr>
          <p:cNvPr id="3" name="Subtítulo 2"/>
          <p:cNvSpPr>
            <a:spLocks noGrp="1"/>
          </p:cNvSpPr>
          <p:nvPr>
            <p:ph type="subTitle" idx="1"/>
          </p:nvPr>
        </p:nvSpPr>
        <p:spPr>
          <a:xfrm>
            <a:off x="251520" y="1654635"/>
            <a:ext cx="8712968" cy="4942715"/>
          </a:xfrm>
        </p:spPr>
        <p:txBody>
          <a:bodyPr>
            <a:noAutofit/>
          </a:bodyPr>
          <a:lstStyle/>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Os dispositivos e circuitos de memória desempenham papel importante nos sistemas digitais porque proveem um meio de armazenamento, temporário ou permanente, de números binários, com a capacidade de alterar, a qualquer momento, a informação contida.</a:t>
            </a:r>
          </a:p>
          <a:p>
            <a:pPr marL="457200" indent="-457200" algn="just">
              <a:spcBef>
                <a:spcPts val="0"/>
              </a:spcBef>
              <a:spcAft>
                <a:spcPts val="1200"/>
              </a:spcAft>
              <a:buFont typeface="Wingdings" panose="05000000000000000000" pitchFamily="2" charset="2"/>
              <a:buChar char="§"/>
            </a:pPr>
            <a:r>
              <a:rPr lang="pt-BR" sz="2200" dirty="0">
                <a:solidFill>
                  <a:schemeClr val="tx1"/>
                </a:solidFill>
                <a:latin typeface="ClearFaceGothicLTStd-Medium"/>
                <a:cs typeface="Helvetica" panose="020B0604020202020204" pitchFamily="34" charset="0"/>
              </a:rPr>
              <a:t>Veremos que os diversos elementos de memória incluem tipos magnético, óptico e aqueles que utilizam circuitos de retenção (denominados </a:t>
            </a:r>
            <a:r>
              <a:rPr lang="pt-BR" sz="2200" dirty="0" err="1">
                <a:solidFill>
                  <a:schemeClr val="tx1"/>
                </a:solidFill>
                <a:latin typeface="ClearFaceGothicLTStd-Medium"/>
                <a:cs typeface="Helvetica" panose="020B0604020202020204" pitchFamily="34" charset="0"/>
              </a:rPr>
              <a:t>latches</a:t>
            </a:r>
            <a:r>
              <a:rPr lang="pt-BR" sz="2200" dirty="0">
                <a:solidFill>
                  <a:schemeClr val="tx1"/>
                </a:solidFill>
                <a:latin typeface="ClearFaceGothicLTStd-Medium"/>
                <a:cs typeface="Helvetica" panose="020B0604020202020204" pitchFamily="34" charset="0"/>
              </a:rPr>
              <a:t> e </a:t>
            </a:r>
            <a:r>
              <a:rPr lang="pt-BR" sz="2200" dirty="0" err="1">
                <a:solidFill>
                  <a:schemeClr val="tx1"/>
                </a:solidFill>
                <a:latin typeface="ClearFaceGothicLTStd-Medium"/>
                <a:cs typeface="Helvetica" panose="020B0604020202020204" pitchFamily="34" charset="0"/>
              </a:rPr>
              <a:t>flip-flops</a:t>
            </a:r>
            <a:r>
              <a:rPr lang="pt-BR" sz="2200" dirty="0">
                <a:solidFill>
                  <a:schemeClr val="tx1"/>
                </a:solidFill>
                <a:latin typeface="ClearFaceGothicLTStd-Medium"/>
                <a:cs typeface="Helvetica" panose="020B0604020202020204" pitchFamily="34" charset="0"/>
              </a:rPr>
              <a:t>).</a:t>
            </a:r>
          </a:p>
        </p:txBody>
      </p:sp>
    </p:spTree>
    <p:extLst>
      <p:ext uri="{BB962C8B-B14F-4D97-AF65-F5344CB8AC3E}">
        <p14:creationId xmlns:p14="http://schemas.microsoft.com/office/powerpoint/2010/main" val="1774555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Computadores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 </a:t>
            </a:r>
            <a:r>
              <a:rPr lang="pt-BR" sz="2000" b="1" dirty="0">
                <a:solidFill>
                  <a:schemeClr val="tx1"/>
                </a:solidFill>
                <a:latin typeface="ClearFaceGothicLTStd-Medium"/>
                <a:cs typeface="Helvetica" panose="020B0604020202020204" pitchFamily="34" charset="0"/>
              </a:rPr>
              <a:t>computador</a:t>
            </a:r>
            <a:r>
              <a:rPr lang="pt-BR" sz="2000" dirty="0">
                <a:solidFill>
                  <a:schemeClr val="tx1"/>
                </a:solidFill>
                <a:latin typeface="ClearFaceGothicLTStd-Medium"/>
                <a:cs typeface="Helvetica" panose="020B0604020202020204" pitchFamily="34" charset="0"/>
              </a:rPr>
              <a:t> é um sistema de hardware que realiza operações aritméticas, manipula dados (normalmente na forma binária) e toma decisões.</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Um computador é mais rápido e mais preciso que uma pessoa; porém, diferentemente de nós, precisa receber um conjunto completo de instruções que determine exatamente o que fazer em cada passo de suas operações. </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Esse conjunto de instruções, denominado </a:t>
            </a:r>
            <a:r>
              <a:rPr lang="pt-BR" sz="2000" b="1" dirty="0">
                <a:solidFill>
                  <a:schemeClr val="tx1"/>
                </a:solidFill>
                <a:latin typeface="ClearFaceGothicLTStd-Medium"/>
                <a:cs typeface="Helvetica" panose="020B0604020202020204" pitchFamily="34" charset="0"/>
              </a:rPr>
              <a:t>programa</a:t>
            </a:r>
            <a:r>
              <a:rPr lang="pt-BR" sz="2000" dirty="0">
                <a:solidFill>
                  <a:schemeClr val="tx1"/>
                </a:solidFill>
                <a:latin typeface="ClearFaceGothicLTStd-Medium"/>
                <a:cs typeface="Helvetica" panose="020B0604020202020204" pitchFamily="34" charset="0"/>
              </a:rPr>
              <a:t>, é elaborado por uma ou mais pessoas para cada tarefa da máquina.</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A figura a seguir mostra as cinco partes principais de um computador digital e as interações entre elas.</a:t>
            </a:r>
          </a:p>
        </p:txBody>
      </p:sp>
    </p:spTree>
    <p:extLst>
      <p:ext uri="{BB962C8B-B14F-4D97-AF65-F5344CB8AC3E}">
        <p14:creationId xmlns:p14="http://schemas.microsoft.com/office/powerpoint/2010/main" val="1467320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Computadores digitais</a:t>
            </a:r>
          </a:p>
        </p:txBody>
      </p:sp>
      <p:sp>
        <p:nvSpPr>
          <p:cNvPr id="3" name="Subtítulo 2"/>
          <p:cNvSpPr>
            <a:spLocks noGrp="1"/>
          </p:cNvSpPr>
          <p:nvPr>
            <p:ph type="subTitle" idx="1"/>
          </p:nvPr>
        </p:nvSpPr>
        <p:spPr>
          <a:xfrm>
            <a:off x="275358" y="1124744"/>
            <a:ext cx="8617122" cy="561662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Diagrama funcional de um computador digital:</a:t>
            </a: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457200" indent="-457200" algn="just">
              <a:spcBef>
                <a:spcPts val="0"/>
              </a:spcBef>
              <a:buFont typeface="Wingdings" panose="05000000000000000000" pitchFamily="2" charset="2"/>
              <a:buChar char="§"/>
            </a:pPr>
            <a:endParaRPr lang="pt-BR" sz="2000" dirty="0">
              <a:solidFill>
                <a:schemeClr val="tx1"/>
              </a:solidFill>
              <a:latin typeface="ClearFaceGothicLTStd-Medium"/>
              <a:cs typeface="Helvetica" panose="020B0604020202020204" pitchFamily="34" charset="0"/>
            </a:endParaRPr>
          </a:p>
          <a:p>
            <a:pPr marL="914400" lvl="1" indent="-457200" algn="just">
              <a:spcBef>
                <a:spcPts val="0"/>
              </a:spcBef>
              <a:buFont typeface="Wingdings" panose="05000000000000000000" pitchFamily="2" charset="2"/>
              <a:buChar char="§"/>
            </a:pPr>
            <a:r>
              <a:rPr lang="pt-BR" sz="1600" dirty="0">
                <a:solidFill>
                  <a:schemeClr val="tx1"/>
                </a:solidFill>
                <a:latin typeface="ClearFaceGothicLTStd-Medium"/>
                <a:cs typeface="Helvetica" panose="020B0604020202020204" pitchFamily="34" charset="0"/>
              </a:rPr>
              <a:t>As linhas contínuas com setas representam o fluxo de dados e informações. As linhas tracejadas com setas representam o fluxo dos sinais de controle e de temporização.</a:t>
            </a:r>
          </a:p>
        </p:txBody>
      </p:sp>
      <p:pic>
        <p:nvPicPr>
          <p:cNvPr id="3174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816" y="1628800"/>
            <a:ext cx="7884368" cy="4387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30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Fiação automotiva comum de 12 V CC:</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8388" y="2534766"/>
            <a:ext cx="44672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723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Modelo de 120 V CA de um circuito lógico:</a:t>
            </a: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3163" y="2624683"/>
            <a:ext cx="425767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69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260649"/>
            <a:ext cx="5544616" cy="1008112"/>
          </a:xfrm>
        </p:spPr>
        <p:txBody>
          <a:bodyPr>
            <a:normAutofit/>
          </a:bodyPr>
          <a:lstStyle/>
          <a:p>
            <a:r>
              <a:rPr lang="pt-BR" sz="2800" b="1" dirty="0">
                <a:latin typeface="ClearFaceGothicLTStd-Medium"/>
                <a:cs typeface="Helvetica" panose="020B0604020202020204" pitchFamily="34" charset="0"/>
              </a:rPr>
              <a:t>Introdução a 1s e 0s digitais</a:t>
            </a:r>
          </a:p>
        </p:txBody>
      </p:sp>
      <p:sp>
        <p:nvSpPr>
          <p:cNvPr id="3" name="Subtítulo 2"/>
          <p:cNvSpPr>
            <a:spLocks noGrp="1"/>
          </p:cNvSpPr>
          <p:nvPr>
            <p:ph type="subTitle" idx="1"/>
          </p:nvPr>
        </p:nvSpPr>
        <p:spPr>
          <a:xfrm>
            <a:off x="251520" y="1484784"/>
            <a:ext cx="8640960" cy="5256584"/>
          </a:xfrm>
        </p:spPr>
        <p:txBody>
          <a:bodyPr>
            <a:noAutofit/>
          </a:bodyPr>
          <a:lstStyle/>
          <a:p>
            <a:pPr marL="457200" indent="-457200" algn="just">
              <a:spcBef>
                <a:spcPts val="0"/>
              </a:spcBef>
              <a:buFont typeface="Wingdings" panose="05000000000000000000" pitchFamily="2" charset="2"/>
              <a:buChar char="§"/>
            </a:pPr>
            <a:r>
              <a:rPr lang="pt-BR" sz="2000" dirty="0">
                <a:solidFill>
                  <a:schemeClr val="tx1"/>
                </a:solidFill>
                <a:latin typeface="ClearFaceGothicLTStd-Medium"/>
                <a:cs typeface="Helvetica" panose="020B0604020202020204" pitchFamily="34" charset="0"/>
              </a:rPr>
              <a:t>Modelo de 12 V CA de um circuito lógico:</a:t>
            </a:r>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7425" y="2690217"/>
            <a:ext cx="46291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45821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4616</Words>
  <Application>Microsoft Office PowerPoint</Application>
  <PresentationFormat>Apresentação na tela (4:3)</PresentationFormat>
  <Paragraphs>336</Paragraphs>
  <Slides>69</Slides>
  <Notes>30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69</vt:i4>
      </vt:variant>
    </vt:vector>
  </HeadingPairs>
  <TitlesOfParts>
    <vt:vector size="77" baseType="lpstr">
      <vt:lpstr>Arial</vt:lpstr>
      <vt:lpstr>Calibri</vt:lpstr>
      <vt:lpstr>ClearFaceGothicLTStd-Medium</vt:lpstr>
      <vt:lpstr>Montserrat</vt:lpstr>
      <vt:lpstr>TimesNewRomanPS-ItalicMT</vt:lpstr>
      <vt:lpstr>TimesNewRomanPSMT</vt:lpstr>
      <vt:lpstr>Wingdings</vt:lpstr>
      <vt:lpstr>Tema do Office</vt:lpstr>
      <vt:lpstr>Conceitos introdutórios</vt:lpstr>
      <vt:lpstr>Objetivos do capítulo</vt:lpstr>
      <vt:lpstr>Objetivos do capítulo</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Introdução a 1s e 0s digitais</vt:lpstr>
      <vt:lpstr>Sinais digitais</vt:lpstr>
      <vt:lpstr>Sinais digitais</vt:lpstr>
      <vt:lpstr>Sinais digitais</vt:lpstr>
      <vt:lpstr>Sinais digitais</vt:lpstr>
      <vt:lpstr>Sinais digitais</vt:lpstr>
      <vt:lpstr>Circuitos lógicos e tecnologia envolvida</vt:lpstr>
      <vt:lpstr>Representações numéricas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Mistos: analógicos e digitais</vt:lpstr>
      <vt:lpstr>Sistemas analógicos e digitais</vt:lpstr>
      <vt:lpstr>Sistemas analógicos e digitais</vt:lpstr>
      <vt:lpstr>Sistemas analógicos e digitais</vt:lpstr>
      <vt:lpstr>Sistemas de numeração digital</vt:lpstr>
      <vt:lpstr>Sistemas de numeração digital</vt:lpstr>
      <vt:lpstr>Sistemas de numeração digital</vt:lpstr>
      <vt:lpstr>Sistemas de numeração digital</vt:lpstr>
      <vt:lpstr>Sistemas de numeração digital</vt:lpstr>
      <vt:lpstr>Sistemas de numeração digital</vt:lpstr>
      <vt:lpstr>Sistemas de numeração digital</vt:lpstr>
      <vt:lpstr>Representação de sinais com quantidades numéricas</vt:lpstr>
      <vt:lpstr>Representação de sinais com quantidades numéricas</vt:lpstr>
      <vt:lpstr>Representação de sinais com quantidades numéricas</vt:lpstr>
      <vt:lpstr>Representação de sinais com quantidades numéricas</vt:lpstr>
      <vt:lpstr>Representação de sinais com quantidades numéricas</vt:lpstr>
      <vt:lpstr>Representação de sinais com quantidades numéricas</vt:lpstr>
      <vt:lpstr>Representação de sinais com quantidades numéricas</vt:lpstr>
      <vt:lpstr>Representação elétrica de 1s e 0s</vt:lpstr>
      <vt:lpstr>Representação elétrica de 1s e 0s</vt:lpstr>
      <vt:lpstr>Representação elétrica de 1s e 0s</vt:lpstr>
      <vt:lpstr>Representação elétrica de 1s e 0s</vt:lpstr>
      <vt:lpstr>Representação elétrica de 1s e 0s</vt:lpstr>
      <vt:lpstr>Transmissões paralela e serial</vt:lpstr>
      <vt:lpstr>Transmissões paralela e serial</vt:lpstr>
      <vt:lpstr>Transmissões paralela e serial</vt:lpstr>
      <vt:lpstr>Transmissões paralela e serial</vt:lpstr>
      <vt:lpstr>Transmissões paralela e serial</vt:lpstr>
      <vt:lpstr>Transmissões paralela e serial</vt:lpstr>
      <vt:lpstr>Memória</vt:lpstr>
      <vt:lpstr>Memória</vt:lpstr>
      <vt:lpstr>Memória</vt:lpstr>
      <vt:lpstr>Computadores digitais</vt:lpstr>
      <vt:lpstr>Computadores digitais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Tati</dc:creator>
  <cp:lastModifiedBy>Luis Carlos Pompeu</cp:lastModifiedBy>
  <cp:revision>82</cp:revision>
  <dcterms:created xsi:type="dcterms:W3CDTF">2018-12-30T10:42:12Z</dcterms:created>
  <dcterms:modified xsi:type="dcterms:W3CDTF">2021-03-19T21:49:22Z</dcterms:modified>
</cp:coreProperties>
</file>