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57" r:id="rId11"/>
    <p:sldId id="264" r:id="rId12"/>
    <p:sldId id="265" r:id="rId13"/>
    <p:sldId id="266" r:id="rId14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>
      <p:cViewPr varScale="1">
        <p:scale>
          <a:sx n="68" d="100"/>
          <a:sy n="68" d="100"/>
        </p:scale>
        <p:origin x="-1086" y="-96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C8AEC-3D61-40D4-A053-C16A82EA4E87}" type="datetimeFigureOut">
              <a:rPr lang="pt-BR" smtClean="0"/>
              <a:t>14/09/2021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77E21-1122-4DA1-9337-32B6A699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1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7E21-1122-4DA1-9337-32B6A6990B4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96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77E21-1122-4DA1-9337-32B6A6990B4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0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596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59640" cy="444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596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596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59640" cy="444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5964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10079640" cy="5039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9640" cy="35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964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59640" cy="95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59640" cy="503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cestartups.com.br/tipos-modelo-negocio/" TargetMode="External"/><Relationship Id="rId2" Type="http://schemas.openxmlformats.org/officeDocument/2006/relationships/hyperlink" Target="https://www.sebrae.com.br/sites/PortalSebrae/artigos/startup-entenda-o-que-e-modelo-de-negocios,5b3bb2a178c83410VgnVCM1000003b74010aRCRD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eunegocio.uol.com.br/blog/escalabilidade-entenda-o-que-e-e-como-aplicar-esse-conceito-em-seu-negocio/#rmcl" TargetMode="External"/><Relationship Id="rId4" Type="http://schemas.openxmlformats.org/officeDocument/2006/relationships/hyperlink" Target="https://brasil.abgi-group.com/a-inovaca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467469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latin typeface="Source Sans Pro Black"/>
              </a:rPr>
              <a:t>Startup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32000" y="2231999"/>
            <a:ext cx="9359640" cy="26999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500" b="0" strike="noStrike" spc="-1" dirty="0">
                <a:solidFill>
                  <a:srgbClr val="FFFFFF"/>
                </a:solidFill>
                <a:latin typeface="Source Sans Pro"/>
              </a:rPr>
              <a:t>Definição, Modelo e Escalabilidade</a:t>
            </a:r>
            <a:endParaRPr lang="pt-BR" sz="3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60000" y="5580037"/>
            <a:ext cx="9359640" cy="16198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FFFFFF"/>
                </a:solidFill>
                <a:latin typeface="Source Sans Pro"/>
              </a:rPr>
              <a:t>Alunos:</a:t>
            </a:r>
            <a:r>
              <a:rPr dirty="0"/>
              <a:t/>
            </a:r>
            <a:br>
              <a:rPr dirty="0"/>
            </a:br>
            <a:r>
              <a:rPr lang="pt-BR" sz="2400" dirty="0">
                <a:solidFill>
                  <a:schemeClr val="bg1"/>
                </a:solidFill>
              </a:rPr>
              <a:t>Amanda </a:t>
            </a:r>
            <a:r>
              <a:rPr lang="pt-BR" sz="2400" dirty="0" err="1">
                <a:solidFill>
                  <a:schemeClr val="bg1"/>
                </a:solidFill>
              </a:rPr>
              <a:t>Rieko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Matsuda</a:t>
            </a:r>
          </a:p>
          <a:p>
            <a:pPr algn="r">
              <a:lnSpc>
                <a:spcPct val="100000"/>
              </a:lnSpc>
            </a:pPr>
            <a:r>
              <a:rPr lang="pt-BR" sz="2400" dirty="0">
                <a:solidFill>
                  <a:schemeClr val="bg1"/>
                </a:solidFill>
              </a:rPr>
              <a:t>Leonardo Faria </a:t>
            </a:r>
            <a:r>
              <a:rPr lang="pt-BR" sz="2400" dirty="0" err="1" smtClean="0">
                <a:solidFill>
                  <a:schemeClr val="bg1"/>
                </a:solidFill>
              </a:rPr>
              <a:t>Araujo</a:t>
            </a:r>
            <a:endParaRPr lang="pt-BR" sz="2400" dirty="0" smtClean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pt-BR" sz="2400" dirty="0" smtClean="0">
                <a:solidFill>
                  <a:schemeClr val="bg1"/>
                </a:solidFill>
              </a:rPr>
              <a:t>Matheus </a:t>
            </a:r>
            <a:r>
              <a:rPr lang="pt-BR" sz="2400" dirty="0" err="1">
                <a:solidFill>
                  <a:schemeClr val="bg1"/>
                </a:solidFill>
              </a:rPr>
              <a:t>Longhi</a:t>
            </a:r>
            <a:r>
              <a:rPr lang="pt-BR" sz="2400" dirty="0">
                <a:solidFill>
                  <a:schemeClr val="bg1"/>
                </a:solidFill>
              </a:rPr>
              <a:t> Cordeiro</a:t>
            </a:r>
            <a:endParaRPr lang="pt-BR" sz="220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 dirty="0" smtClean="0">
                <a:solidFill>
                  <a:srgbClr val="FFFFFF"/>
                </a:solidFill>
                <a:latin typeface="Source Sans Pro Black"/>
              </a:rPr>
              <a:t>Escalabilidade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 dirty="0">
                <a:solidFill>
                  <a:srgbClr val="2C3E50"/>
                </a:solidFill>
                <a:latin typeface="Source Sans Pro Semibold"/>
              </a:rPr>
              <a:t>Para finalizarmos, um ponto que é característico de uma Startup, é que o seu negócio seja escalável.</a:t>
            </a:r>
            <a:endParaRPr lang="pt-BR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 dirty="0">
                <a:solidFill>
                  <a:srgbClr val="2C3E50"/>
                </a:solidFill>
                <a:latin typeface="Source Sans Pro Semibold"/>
              </a:rPr>
              <a:t>Ou seja, um negócio que seja ampliável</a:t>
            </a:r>
            <a:endParaRPr lang="pt-BR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 dirty="0">
                <a:solidFill>
                  <a:srgbClr val="2C3E50"/>
                </a:solidFill>
                <a:latin typeface="Source Sans Pro Semibold"/>
              </a:rPr>
              <a:t>Com produtos padronizados e valiosos para o mercado</a:t>
            </a:r>
            <a:endParaRPr lang="pt-BR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 dirty="0">
                <a:solidFill>
                  <a:srgbClr val="2C3E50"/>
                </a:solidFill>
                <a:latin typeface="Source Sans Pro Semibold"/>
              </a:rPr>
              <a:t>Que tenham um processo de produção fácil de replicar e operacionalmente simples</a:t>
            </a:r>
            <a:endParaRPr lang="pt-BR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 dirty="0">
                <a:solidFill>
                  <a:srgbClr val="2C3E50"/>
                </a:solidFill>
                <a:latin typeface="Source Sans Pro Semibold"/>
              </a:rPr>
              <a:t>Com processo automatizados e logística inteligente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pt-BR" sz="3600" b="1" strike="noStrike" spc="-1">
                <a:solidFill>
                  <a:srgbClr val="FFFFFF"/>
                </a:solidFill>
                <a:latin typeface="Source Sans Pro Black"/>
              </a:rPr>
              <a:t>Bibliografia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200" b="1" strike="noStrike" spc="-1" dirty="0">
                <a:solidFill>
                  <a:srgbClr val="2C3E50"/>
                </a:solidFill>
                <a:latin typeface="Source Sans Pro Semibold"/>
                <a:hlinkClick r:id="rId2"/>
              </a:rPr>
              <a:t>https://www.sebrae.com.br/sites/PortalSebrae/artigos/startup-entenda-o-que-e-modelo-de-negocios,5b3bb2a178c83410VgnVCM1000003b74010aRCRD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1" strike="noStrike" spc="-1" dirty="0">
                <a:solidFill>
                  <a:srgbClr val="2C3E50"/>
                </a:solidFill>
                <a:latin typeface="Source Sans Pro Semibold"/>
                <a:hlinkClick r:id="rId3"/>
              </a:rPr>
              <a:t>https://acestartups.com.br/tipos-modelo-negocio</a:t>
            </a:r>
            <a:r>
              <a:rPr lang="pt-BR" sz="2200" b="1" strike="noStrike" spc="-1" dirty="0" smtClean="0">
                <a:solidFill>
                  <a:srgbClr val="2C3E50"/>
                </a:solidFill>
                <a:latin typeface="Source Sans Pro Semibold"/>
                <a:hlinkClick r:id="rId3"/>
              </a:rPr>
              <a:t>/</a:t>
            </a:r>
            <a:endParaRPr lang="pt-BR" sz="2200" b="1" strike="noStrike" spc="-1" dirty="0" smtClean="0">
              <a:solidFill>
                <a:srgbClr val="2C3E50"/>
              </a:solid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pt-BR" sz="2200" b="1" spc="-1" dirty="0">
              <a:solidFill>
                <a:srgbClr val="2C3E50"/>
              </a:solid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lang="pt-BR" sz="2200" b="1" spc="-1" dirty="0">
                <a:latin typeface="Source Sans Pro Semibold"/>
                <a:hlinkClick r:id="rId4"/>
              </a:rPr>
              <a:t>https://brasil.abgi-group.com/a-inovacao</a:t>
            </a:r>
            <a:r>
              <a:rPr lang="pt-BR" sz="2200" b="1" spc="-1" dirty="0" smtClean="0">
                <a:latin typeface="Source Sans Pro Semibold"/>
                <a:hlinkClick r:id="rId4"/>
              </a:rPr>
              <a:t>/</a:t>
            </a:r>
            <a:endParaRPr lang="pt-BR" sz="2200" b="1" spc="-1" dirty="0" smtClean="0"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1" strike="noStrike" spc="-1" dirty="0">
                <a:solidFill>
                  <a:srgbClr val="2C3E50"/>
                </a:solidFill>
                <a:latin typeface="Source Sans Pro Semibold"/>
                <a:hlinkClick r:id="rId5"/>
              </a:rPr>
              <a:t>https://meunegocio.uol.com.br/blog/escalabilidade-entenda-o-que-e-e-como-aplicar-esse-conceito-em-seu-negocio/#</a:t>
            </a:r>
            <a:r>
              <a:rPr lang="pt-BR" sz="2200" b="1" strike="noStrike" spc="-1" dirty="0" smtClean="0">
                <a:solidFill>
                  <a:srgbClr val="2C3E50"/>
                </a:solidFill>
                <a:latin typeface="Source Sans Pro Semibold"/>
                <a:hlinkClick r:id="rId5"/>
              </a:rPr>
              <a:t>rmcl</a:t>
            </a:r>
            <a:endParaRPr lang="pt-BR" sz="2200" b="1" strike="noStrike" spc="-1" dirty="0" smtClean="0">
              <a:solidFill>
                <a:srgbClr val="2C3E50"/>
              </a:solid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ource Sans Pro Black"/>
              </a:rPr>
              <a:t>Startup - Definição, Modelo e Escalabilidade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Obrigado pela Atenção.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ource Sans Pro Black"/>
              </a:rPr>
              <a:t>Modelos de Negócios: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Observamos nas Startup’s vários modelos de negócios. Podemos exemplificar alguns: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ource Sans Pro Black"/>
              </a:rPr>
              <a:t>SaaS – Software as a Service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Esse modelo de negócio tem como característica a entrega do resultado através de um software, e não a licença de uso como em um modelo tradicional de distribuição de software.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ource Sans Pro Black"/>
              </a:rPr>
              <a:t>Assinatura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É a garantia de entrega constante de um serviço, observamos esse modelo de negócios em diversos ramos, por exemplo, em serviços de streaming, clubes de assinatura de livros, etc.</a:t>
            </a:r>
            <a:endParaRPr lang="pt-BR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Esse modelo se caracteriza por não sofrer com sazonalidades do setor, garantindo receita recorrente e mantendo uma relação mais constante e próxima do consumidor.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ource Sans Pro Black"/>
              </a:rPr>
              <a:t>Marketplace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A grande caracteristica desse modelo, é sua escalabilidade, pois é um modelo de negócio que conecta ofertantes e demandantes, uma plataforma que conecta produtos e serviços ao consumidores.</a:t>
            </a:r>
            <a:endParaRPr lang="pt-BR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As startup’s com esse modelo de negócio, normalmente monetizam seu negócios através de taxas relativas a cada operação realizada utilizando a plataforma que ela disponibilizou para que a oferta e demanda se conectem.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latin typeface="Source Sans Pro Black"/>
              </a:rPr>
              <a:t>Games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Com o alto consumo de tablets e smartphones, um novo mercado surgiu, os games para essas plataformas mobiles.</a:t>
            </a:r>
            <a:endParaRPr lang="pt-BR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Há startup’s que monetizam a venda de recursos e personagens para os aficionados pelos games.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 dirty="0" err="1">
                <a:solidFill>
                  <a:srgbClr val="FFFFFF"/>
                </a:solidFill>
                <a:latin typeface="Source Sans Pro Black"/>
              </a:rPr>
              <a:t>Adware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Um modelo de negócio que ganhou ainda mais força com os smartphones cada vez mais sendo imprescindível no nosso dia a dia.</a:t>
            </a:r>
            <a:endParaRPr lang="pt-BR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pt-BR" sz="3200" b="1" strike="noStrike" spc="-1">
                <a:solidFill>
                  <a:srgbClr val="2C3E50"/>
                </a:solidFill>
                <a:latin typeface="Source Sans Pro Semibold"/>
              </a:rPr>
              <a:t>São negócios onde o consumidor recebe um serviço gratuito, e em troca aceita visualizar propagandas ao longo da utilização. Comumente utilizado em aplicativos e é um modelo de negócio de entrada, tendendo a se escalar para um modelo SaaS ou Assinatura (como vimos anteriormente).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strike="noStrike" spc="-1" dirty="0" smtClean="0">
                <a:solidFill>
                  <a:srgbClr val="FFFFFF"/>
                </a:solidFill>
                <a:latin typeface="Source Sans Pro Black"/>
              </a:rPr>
              <a:t>Definição de inovação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287784" y="3707829"/>
            <a:ext cx="9359640" cy="95832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500" b="1" strike="noStrike" spc="-1" dirty="0" smtClean="0">
                <a:solidFill>
                  <a:srgbClr val="2C3E50"/>
                </a:solidFill>
                <a:latin typeface="Source Sans Pro Semibold"/>
              </a:rPr>
              <a:t>A principal </a:t>
            </a:r>
            <a:r>
              <a:rPr lang="pt-BR" sz="2500" b="1" strike="noStrike" spc="-1" dirty="0" err="1" smtClean="0">
                <a:solidFill>
                  <a:srgbClr val="2C3E50"/>
                </a:solidFill>
                <a:latin typeface="Source Sans Pro Semibold"/>
              </a:rPr>
              <a:t>caracteristica</a:t>
            </a:r>
            <a:r>
              <a:rPr lang="pt-BR" sz="2500" b="1" strike="noStrike" spc="-1" dirty="0" smtClean="0">
                <a:solidFill>
                  <a:srgbClr val="2C3E50"/>
                </a:solidFill>
                <a:latin typeface="Source Sans Pro Semibold"/>
              </a:rPr>
              <a:t> de uma startup, o que a diferencia de uma empresa tradicional, é a inovação.</a:t>
            </a:r>
            <a:endParaRPr lang="pt-BR" sz="2500" b="0" strike="noStrike" spc="-1" dirty="0" smtClean="0">
              <a:latin typeface="Arial"/>
            </a:endParaRPr>
          </a:p>
          <a:p>
            <a:pPr marL="285750" indent="-285750">
              <a:buFont typeface="Arial" pitchFamily="34" charset="0"/>
              <a:buChar char="•"/>
            </a:pPr>
            <a:endParaRPr lang="pt-BR" sz="2500" b="1" dirty="0" smtClean="0">
              <a:solidFill>
                <a:schemeClr val="tx2">
                  <a:lumMod val="75000"/>
                </a:schemeClr>
              </a:solidFill>
              <a:latin typeface="Source Sans Pro Semibold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500" b="1" dirty="0" smtClean="0">
                <a:solidFill>
                  <a:schemeClr val="tx2">
                    <a:lumMod val="75000"/>
                  </a:schemeClr>
                </a:solidFill>
                <a:latin typeface="Source Sans Pro Semibold"/>
              </a:rPr>
              <a:t>O conceito de inovação é bastante variado, dependendo, principalmente, da sua aplicação. 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500" b="1" dirty="0" smtClean="0">
              <a:solidFill>
                <a:schemeClr val="tx2">
                  <a:lumMod val="75000"/>
                </a:schemeClr>
              </a:solidFill>
              <a:latin typeface="Source Sans Pro Semibold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500" b="1" dirty="0" smtClean="0">
                <a:solidFill>
                  <a:schemeClr val="tx2">
                    <a:lumMod val="75000"/>
                  </a:schemeClr>
                </a:solidFill>
                <a:latin typeface="Source Sans Pro Semibold"/>
              </a:rPr>
              <a:t>De forma sucinta, a ABGI considera que inovação é a exploração de novas ideias com sucesso . E sucesso para as empresas significa, por exemplo,  aumento de faturamento, acesso a novos mercados, aumento das margens de lucro, entre outros benefícios.</a:t>
            </a:r>
            <a:endParaRPr lang="pt-BR" sz="2500" b="1" dirty="0">
              <a:solidFill>
                <a:schemeClr val="tx2">
                  <a:lumMod val="75000"/>
                </a:schemeClr>
              </a:solidFill>
              <a:latin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1670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301320"/>
            <a:ext cx="9359640" cy="9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Source Sans Pro Black"/>
              </a:rPr>
              <a:t>Tipos </a:t>
            </a:r>
            <a:r>
              <a:rPr lang="pt-BR" sz="3600" b="1" dirty="0">
                <a:solidFill>
                  <a:schemeClr val="bg1"/>
                </a:solidFill>
                <a:latin typeface="Source Sans Pro Black"/>
              </a:rPr>
              <a:t>de </a:t>
            </a:r>
            <a:r>
              <a:rPr lang="pt-BR" sz="3600" b="1" dirty="0" smtClean="0">
                <a:solidFill>
                  <a:schemeClr val="bg1"/>
                </a:solidFill>
                <a:latin typeface="Source Sans Pro Black"/>
              </a:rPr>
              <a:t>inovação</a:t>
            </a:r>
            <a:endParaRPr lang="pt-BR" sz="3600" b="1" dirty="0">
              <a:solidFill>
                <a:schemeClr val="bg1"/>
              </a:solidFill>
              <a:latin typeface="Source Sans Pro Black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980000"/>
            <a:ext cx="9359640" cy="50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Source Sans Pro Black"/>
              </a:rPr>
              <a:t>As diferentes formas de inovação podem ser classificadas de diversas 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latin typeface="Source Sans Pro Black"/>
              </a:rPr>
              <a:t>maneiras.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latin typeface="Source Sans Pro Black"/>
              </a:rPr>
              <a:t>Destacamos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Source Sans Pro Black"/>
              </a:rPr>
              <a:t>aqui duas destas visões, quanto ao objeto focal da inovação e quanto ao seu impacto</a:t>
            </a:r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  <a:latin typeface="Source Sans Pro Black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3200" b="1" dirty="0">
              <a:solidFill>
                <a:schemeClr val="tx2">
                  <a:lumMod val="75000"/>
                </a:schemeClr>
              </a:solidFill>
              <a:latin typeface="Source Sans Pro Black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200" b="1" dirty="0">
                <a:solidFill>
                  <a:schemeClr val="tx2">
                    <a:lumMod val="50000"/>
                  </a:schemeClr>
                </a:solidFill>
                <a:latin typeface="Source Sans Pro Black"/>
              </a:rPr>
              <a:t>Objetivos focais da inovação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b="1" dirty="0">
                <a:solidFill>
                  <a:schemeClr val="tx2">
                    <a:lumMod val="50000"/>
                  </a:schemeClr>
                </a:solidFill>
                <a:latin typeface="Source Sans Pro Black"/>
              </a:rPr>
              <a:t>Impacto da inovação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478</Words>
  <Application>Microsoft Office PowerPoint</Application>
  <PresentationFormat>Personalizar</PresentationFormat>
  <Paragraphs>57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Definição de inovação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Leonardo Araujo</cp:lastModifiedBy>
  <cp:revision>11</cp:revision>
  <dcterms:created xsi:type="dcterms:W3CDTF">2021-09-12T13:33:58Z</dcterms:created>
  <dcterms:modified xsi:type="dcterms:W3CDTF">2021-09-15T00:06:30Z</dcterms:modified>
  <dc:language>pt-BR</dc:language>
</cp:coreProperties>
</file>