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5" r:id="rId12"/>
    <p:sldId id="264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0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5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1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6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8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D18B-5508-4320-9BB8-C2F4B35BE29C}" type="datetimeFigureOut">
              <a:rPr lang="pt-BR" smtClean="0"/>
              <a:t>09/08/2021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1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PARADIGMAS DE LINGUAGENS DE PROGRAÇÃO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97590"/>
            <a:ext cx="9144000" cy="1655762"/>
          </a:xfrm>
        </p:spPr>
        <p:txBody>
          <a:bodyPr/>
          <a:lstStyle/>
          <a:p>
            <a:endParaRPr lang="pt-BR" dirty="0"/>
          </a:p>
          <a:p>
            <a:pPr algn="r"/>
            <a:r>
              <a:rPr lang="pt-BR" dirty="0"/>
              <a:t>Prof. Kemp</a:t>
            </a:r>
          </a:p>
          <a:p>
            <a:pPr algn="r"/>
            <a:r>
              <a:rPr lang="pt-BR" dirty="0"/>
              <a:t>profkemp@hotmail.com</a:t>
            </a:r>
          </a:p>
        </p:txBody>
      </p:sp>
    </p:spTree>
    <p:extLst>
      <p:ext uri="{BB962C8B-B14F-4D97-AF65-F5344CB8AC3E}">
        <p14:creationId xmlns:p14="http://schemas.microsoft.com/office/powerpoint/2010/main" val="294753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de estudos e contato com os diferentes paradigmas de programação e os conceitos associados a cada um deles, o aluno será capaz de identificar claramente as diferenciações entre as diversas linguagens de programação, além de conceitos fundamentais relativos à arquitetura e métodos de interpretação inerentes a elas. Ao final desta disciplina o aluno deverá ser capaz de, através do problema proposto, escolher a linguagem mais apropriada para a solução do mesmo.</a:t>
            </a:r>
          </a:p>
        </p:txBody>
      </p:sp>
    </p:spTree>
    <p:extLst>
      <p:ext uri="{BB962C8B-B14F-4D97-AF65-F5344CB8AC3E}">
        <p14:creationId xmlns:p14="http://schemas.microsoft.com/office/powerpoint/2010/main" val="134642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Introduzir os conceitos fundamentais de paradigmas de programação e as arquiteturas e metodologias que cada um deles possui em sua estrutura, possibilitando ao aluno a capacidade de diagnosticar o propósito a que cada sistema a ser desenvolvido deve atender, e optar pela linguagem mais apropriada para o desenvolvimento de sua solução. </a:t>
            </a:r>
          </a:p>
          <a:p>
            <a:r>
              <a:rPr lang="pt-BR" dirty="0"/>
              <a:t>Serão apresentados os modelos básicos de paradigmas de programação mais conhecidos, tipos de aplicações para as quais cada modelo melhor se adapta, enfatizando aqueles que são, </a:t>
            </a:r>
            <a:r>
              <a:rPr lang="pt-BR" b="1" dirty="0"/>
              <a:t>Hoje</a:t>
            </a:r>
            <a:r>
              <a:rPr lang="pt-BR" dirty="0"/>
              <a:t>, os mais difundidos, dando assim a oportunidade ao aluno de se capacitar para o que há de mais usual para auxílio em sua busca por espaço no mercado de trabalho.</a:t>
            </a:r>
          </a:p>
        </p:txBody>
      </p:sp>
    </p:spTree>
    <p:extLst>
      <p:ext uri="{BB962C8B-B14F-4D97-AF65-F5344CB8AC3E}">
        <p14:creationId xmlns:p14="http://schemas.microsoft.com/office/powerpoint/2010/main" val="152230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bimestre:</a:t>
            </a:r>
          </a:p>
          <a:p>
            <a:pPr lvl="1"/>
            <a:r>
              <a:rPr lang="pt-BR" dirty="0"/>
              <a:t>(avaliação mensal + avaliação bimestral) / 2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2º bimestre:</a:t>
            </a:r>
          </a:p>
          <a:p>
            <a:pPr lvl="1"/>
            <a:r>
              <a:rPr lang="pt-BR" dirty="0"/>
              <a:t>(avaliação mensal + projeto prático) / 2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78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39338"/>
              </p:ext>
            </p:extLst>
          </p:nvPr>
        </p:nvGraphicFramePr>
        <p:xfrm>
          <a:off x="757483" y="1574772"/>
          <a:ext cx="10258449" cy="4429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28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</a:rPr>
                        <a:t>Bibliografia básica: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-1755140" algn="l"/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SEBESTA, R. W. Conceitos de Linguagens de Programação. Porto Alegre: Bookman, 2000.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-1755140" algn="l"/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MELO, A. C., SILVA, F. S. C. Princípios de Linguagem de Programação. São Paulo: Edgard Blücher LTDA, 2003.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4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Bibliografia complementar: </a:t>
                      </a:r>
                      <a:endParaRPr lang="pt-BR" sz="1800" b="1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-1755140" algn="l"/>
                          <a:tab pos="228600" algn="l"/>
                        </a:tabLst>
                      </a:pPr>
                      <a:r>
                        <a:rPr lang="pt-BR" sz="1800" dirty="0">
                          <a:effectLst/>
                        </a:rPr>
                        <a:t>APPLEBY, Doris &amp; VANDEKOPPLE, Julius J. </a:t>
                      </a:r>
                      <a:r>
                        <a:rPr lang="pt-BR" sz="1800" dirty="0" err="1">
                          <a:effectLst/>
                        </a:rPr>
                        <a:t>Programming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Languages</a:t>
                      </a:r>
                      <a:r>
                        <a:rPr lang="pt-BR" sz="1800" dirty="0">
                          <a:effectLst/>
                        </a:rPr>
                        <a:t> ? </a:t>
                      </a:r>
                      <a:r>
                        <a:rPr lang="pt-BR" sz="1800" dirty="0" err="1">
                          <a:effectLst/>
                        </a:rPr>
                        <a:t>Paradigm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and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Practice</a:t>
                      </a:r>
                      <a:r>
                        <a:rPr lang="pt-BR" sz="1800" dirty="0">
                          <a:effectLst/>
                        </a:rPr>
                        <a:t>. McGraw Hill , 1997.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-1755140" algn="l"/>
                          <a:tab pos="228600" algn="l"/>
                        </a:tabLs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TUCKER, Allen B. &amp; NOONAN, Robert E. Linguagens de Programação – Princípios e Paradigmas. </a:t>
                      </a: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McGraw Hill , AMGH Editora Ltda, 2010.</a:t>
                      </a:r>
                      <a:endParaRPr lang="pt-BR" sz="1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3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çalho Oficial"/>
          <p:cNvPicPr/>
          <p:nvPr/>
        </p:nvPicPr>
        <p:blipFill rotWithShape="1">
          <a:blip r:embed="rId2"/>
          <a:srcRect r="52469"/>
          <a:stretch/>
        </p:blipFill>
        <p:spPr bwMode="auto">
          <a:xfrm>
            <a:off x="128905" y="99695"/>
            <a:ext cx="2566670" cy="98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695574" y="365125"/>
            <a:ext cx="8658225" cy="1325563"/>
          </a:xfrm>
        </p:spPr>
        <p:txBody>
          <a:bodyPr/>
          <a:lstStyle/>
          <a:p>
            <a:pPr algn="ctr"/>
            <a:r>
              <a:rPr lang="pt-BR" dirty="0"/>
              <a:t>Apresentação Pessoal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30000"/>
              </a:spcBef>
            </a:pPr>
            <a:r>
              <a:rPr lang="pt-BR" altLang="pt-BR" sz="2400" dirty="0"/>
              <a:t>Formação Acadêmica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Técnico em Informática - FEG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Ciência</a:t>
            </a:r>
            <a:r>
              <a:rPr lang="en-US" altLang="pt-BR" sz="2000" dirty="0"/>
              <a:t> da </a:t>
            </a:r>
            <a:r>
              <a:rPr lang="pt-BR" altLang="pt-BR" sz="2000" dirty="0"/>
              <a:t>Computação</a:t>
            </a:r>
            <a:r>
              <a:rPr lang="en-US" altLang="pt-BR" sz="2000" dirty="0"/>
              <a:t> - CREUPI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Especialista</a:t>
            </a:r>
            <a:r>
              <a:rPr lang="en-US" altLang="pt-BR" sz="2000" dirty="0"/>
              <a:t> </a:t>
            </a:r>
            <a:r>
              <a:rPr lang="pt-BR" altLang="pt-BR" sz="2000" dirty="0"/>
              <a:t>em</a:t>
            </a:r>
            <a:r>
              <a:rPr lang="en-US" altLang="pt-BR" sz="2000" dirty="0"/>
              <a:t> </a:t>
            </a:r>
            <a:r>
              <a:rPr lang="pt-BR" altLang="pt-BR" sz="2000" dirty="0"/>
              <a:t>Gestão</a:t>
            </a:r>
            <a:r>
              <a:rPr lang="en-US" altLang="pt-BR" sz="2000" dirty="0"/>
              <a:t> </a:t>
            </a:r>
            <a:r>
              <a:rPr lang="pt-BR" altLang="pt-BR" sz="2000" dirty="0"/>
              <a:t>Estratégica</a:t>
            </a:r>
            <a:r>
              <a:rPr lang="en-US" altLang="pt-BR" sz="2000" dirty="0"/>
              <a:t> de TI - IBTA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Especialista</a:t>
            </a:r>
            <a:r>
              <a:rPr lang="en-US" altLang="pt-BR" sz="2000" dirty="0"/>
              <a:t> </a:t>
            </a:r>
            <a:r>
              <a:rPr lang="pt-BR" altLang="pt-BR" sz="2000" dirty="0"/>
              <a:t>em</a:t>
            </a:r>
            <a:r>
              <a:rPr lang="en-US" altLang="pt-BR" sz="2000" dirty="0"/>
              <a:t> </a:t>
            </a:r>
            <a:r>
              <a:rPr lang="pt-BR" altLang="pt-BR" sz="2000" dirty="0"/>
              <a:t>Docência</a:t>
            </a:r>
            <a:r>
              <a:rPr lang="en-US" altLang="pt-BR" sz="2000" dirty="0"/>
              <a:t> no </a:t>
            </a:r>
            <a:r>
              <a:rPr lang="pt-BR" altLang="pt-BR" sz="2000" dirty="0"/>
              <a:t>Ensino</a:t>
            </a:r>
            <a:r>
              <a:rPr lang="en-US" altLang="pt-BR" sz="2000" dirty="0"/>
              <a:t> Superior – FACAB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Especialista</a:t>
            </a:r>
            <a:r>
              <a:rPr lang="en-US" altLang="pt-BR" sz="2000" dirty="0"/>
              <a:t> </a:t>
            </a:r>
            <a:r>
              <a:rPr lang="pt-BR" altLang="pt-BR" sz="2000" dirty="0"/>
              <a:t>em</a:t>
            </a:r>
            <a:r>
              <a:rPr lang="en-US" altLang="pt-BR" sz="2000" dirty="0"/>
              <a:t> </a:t>
            </a:r>
            <a:r>
              <a:rPr lang="pt-BR" altLang="pt-BR" sz="2000" dirty="0"/>
              <a:t>Gestão de Pessoas </a:t>
            </a:r>
            <a:r>
              <a:rPr lang="en-US" altLang="pt-BR" sz="2000" dirty="0"/>
              <a:t>– FMPFM</a:t>
            </a:r>
          </a:p>
          <a:p>
            <a:pPr>
              <a:spcBef>
                <a:spcPct val="30000"/>
              </a:spcBef>
            </a:pPr>
            <a:r>
              <a:rPr lang="pt-BR" altLang="pt-BR" sz="2400" dirty="0"/>
              <a:t>Experiência Profissional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Atua desde 1996 na área de TI.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Principais empresas: PMMG, Dekker, Networker Telecom, BAP Automotiva.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Atualmente</a:t>
            </a:r>
            <a:r>
              <a:rPr lang="en-US" altLang="pt-BR" sz="2000" dirty="0"/>
              <a:t> </a:t>
            </a:r>
            <a:r>
              <a:rPr lang="pt-BR" altLang="pt-BR" sz="2000" dirty="0"/>
              <a:t>Coordenador de TI na</a:t>
            </a:r>
            <a:r>
              <a:rPr lang="en-US" altLang="pt-BR" sz="2000" dirty="0"/>
              <a:t> La Vita Alimentos.</a:t>
            </a:r>
          </a:p>
          <a:p>
            <a:pPr>
              <a:spcBef>
                <a:spcPct val="30000"/>
              </a:spcBef>
            </a:pPr>
            <a:r>
              <a:rPr lang="pt-BR" altLang="pt-BR" sz="2400" dirty="0"/>
              <a:t>Experiência Acadêmica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Técnico em Informática no CEGEP de 2003 à 2015.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Ciência e Engenharia da Computação na </a:t>
            </a:r>
            <a:r>
              <a:rPr lang="pt-BR" altLang="pt-BR" sz="2000" dirty="0" err="1"/>
              <a:t>Unipinhal</a:t>
            </a:r>
            <a:r>
              <a:rPr lang="pt-BR" altLang="pt-BR" sz="2000" dirty="0"/>
              <a:t> em 2017</a:t>
            </a:r>
          </a:p>
          <a:p>
            <a:pPr lvl="1">
              <a:spcBef>
                <a:spcPct val="30000"/>
              </a:spcBef>
            </a:pPr>
            <a:r>
              <a:rPr lang="pt-BR" altLang="pt-BR" sz="2000" dirty="0"/>
              <a:t>Ciência da Computação na FMPFM de 2015 a 2018.</a:t>
            </a:r>
          </a:p>
        </p:txBody>
      </p:sp>
    </p:spTree>
    <p:extLst>
      <p:ext uri="{BB962C8B-B14F-4D97-AF65-F5344CB8AC3E}">
        <p14:creationId xmlns:p14="http://schemas.microsoft.com/office/powerpoint/2010/main" val="156480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çalho Oficial"/>
          <p:cNvPicPr/>
          <p:nvPr/>
        </p:nvPicPr>
        <p:blipFill rotWithShape="1">
          <a:blip r:embed="rId2"/>
          <a:srcRect r="52469"/>
          <a:stretch/>
        </p:blipFill>
        <p:spPr bwMode="auto">
          <a:xfrm>
            <a:off x="128905" y="99695"/>
            <a:ext cx="2566670" cy="98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695574" y="365125"/>
            <a:ext cx="8658225" cy="1325563"/>
          </a:xfrm>
        </p:spPr>
        <p:txBody>
          <a:bodyPr/>
          <a:lstStyle/>
          <a:p>
            <a:pPr algn="ctr"/>
            <a:r>
              <a:rPr lang="pt-BR" dirty="0"/>
              <a:t>Apresentação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pt-BR" altLang="pt-BR" sz="2400" dirty="0"/>
              <a:t>Nome</a:t>
            </a:r>
          </a:p>
          <a:p>
            <a:pPr>
              <a:spcBef>
                <a:spcPct val="30000"/>
              </a:spcBef>
            </a:pPr>
            <a:r>
              <a:rPr lang="pt-BR" altLang="pt-BR" sz="2400" dirty="0"/>
              <a:t>Profissão</a:t>
            </a:r>
          </a:p>
          <a:p>
            <a:pPr>
              <a:spcBef>
                <a:spcPct val="30000"/>
              </a:spcBef>
            </a:pPr>
            <a:r>
              <a:rPr lang="pt-BR" altLang="pt-BR" sz="2400" dirty="0"/>
              <a:t>Experiências </a:t>
            </a:r>
          </a:p>
          <a:p>
            <a:pPr>
              <a:spcBef>
                <a:spcPct val="30000"/>
              </a:spcBef>
            </a:pPr>
            <a:r>
              <a:rPr lang="pt-BR" altLang="pt-BR" sz="2400" dirty="0"/>
              <a:t>Expectativas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4373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4574" y="365125"/>
            <a:ext cx="8619225" cy="1325563"/>
          </a:xfrm>
        </p:spPr>
        <p:txBody>
          <a:bodyPr/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Caracterização das linguagens de programação de computadores e de seus diferentes paradigmas de programação:</a:t>
            </a:r>
          </a:p>
          <a:p>
            <a:pPr lvl="1"/>
            <a:r>
              <a:rPr lang="pt-BR" dirty="0"/>
              <a:t>Imperativo</a:t>
            </a:r>
          </a:p>
          <a:p>
            <a:pPr lvl="1"/>
            <a:r>
              <a:rPr lang="pt-BR" b="1" u="sng" dirty="0"/>
              <a:t>Orientado a objetos</a:t>
            </a:r>
          </a:p>
          <a:p>
            <a:pPr lvl="1"/>
            <a:r>
              <a:rPr lang="pt-BR" dirty="0"/>
              <a:t>Orientado a aspectos</a:t>
            </a:r>
          </a:p>
          <a:p>
            <a:pPr lvl="1"/>
            <a:r>
              <a:rPr lang="pt-BR" dirty="0"/>
              <a:t>Funcional </a:t>
            </a:r>
          </a:p>
          <a:p>
            <a:pPr lvl="1"/>
            <a:r>
              <a:rPr lang="pt-BR" dirty="0"/>
              <a:t>Lógico</a:t>
            </a:r>
          </a:p>
          <a:p>
            <a:pPr marL="0" indent="0">
              <a:buNone/>
            </a:pPr>
            <a:r>
              <a:rPr lang="pt-BR" dirty="0"/>
              <a:t>Estudo de conceitos básicos para no que se refere a linguagens: método de compilação, interpretação, método híbrido, recursividade, sintaxe, semântica. </a:t>
            </a:r>
          </a:p>
          <a:p>
            <a:pPr marL="0" indent="0">
              <a:buNone/>
            </a:pPr>
            <a:r>
              <a:rPr lang="pt-BR" dirty="0"/>
              <a:t>Evolução e características das linguagens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3552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4574" y="365125"/>
            <a:ext cx="8619225" cy="1325563"/>
          </a:xfrm>
        </p:spPr>
        <p:txBody>
          <a:bodyPr/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Conteúdo Teórico</a:t>
            </a:r>
          </a:p>
          <a:p>
            <a:r>
              <a:rPr lang="pt-BR" dirty="0"/>
              <a:t>Histórico das Linguagens de Programação.</a:t>
            </a:r>
          </a:p>
          <a:p>
            <a:r>
              <a:rPr lang="pt-BR" dirty="0"/>
              <a:t>Introdução aos paradigmas da programação.</a:t>
            </a:r>
          </a:p>
          <a:p>
            <a:r>
              <a:rPr lang="pt-BR" dirty="0"/>
              <a:t>Domínios de programação.</a:t>
            </a:r>
          </a:p>
          <a:p>
            <a:r>
              <a:rPr lang="pt-BR" dirty="0"/>
              <a:t>Critérios de avaliação de Linguagens.</a:t>
            </a:r>
          </a:p>
          <a:p>
            <a:r>
              <a:rPr lang="pt-BR" dirty="0"/>
              <a:t>Classificação das Linguagens de Programação.</a:t>
            </a:r>
          </a:p>
          <a:p>
            <a:r>
              <a:rPr lang="pt-BR" dirty="0"/>
              <a:t>Evolução e características das linguagens de programação de computadores.</a:t>
            </a:r>
          </a:p>
          <a:p>
            <a:r>
              <a:rPr lang="pt-BR" dirty="0"/>
              <a:t>Conceitos básicos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15141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4574" y="365125"/>
            <a:ext cx="8619225" cy="1325563"/>
          </a:xfrm>
        </p:spPr>
        <p:txBody>
          <a:bodyPr/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Conteúdo Teórico</a:t>
            </a:r>
          </a:p>
          <a:p>
            <a:r>
              <a:rPr lang="pt-BR" dirty="0"/>
              <a:t>Diferentes paradigmas de programação:</a:t>
            </a:r>
          </a:p>
          <a:p>
            <a:pPr lvl="1"/>
            <a:r>
              <a:rPr lang="pt-BR" dirty="0"/>
              <a:t>Imperativo;</a:t>
            </a:r>
          </a:p>
          <a:p>
            <a:pPr lvl="1"/>
            <a:r>
              <a:rPr lang="pt-BR" dirty="0"/>
              <a:t>Funcional;</a:t>
            </a:r>
          </a:p>
          <a:p>
            <a:pPr lvl="1"/>
            <a:r>
              <a:rPr lang="pt-BR" dirty="0"/>
              <a:t>Lógico;</a:t>
            </a:r>
          </a:p>
          <a:p>
            <a:pPr lvl="1"/>
            <a:r>
              <a:rPr lang="pt-BR" dirty="0"/>
              <a:t>Estruturado;</a:t>
            </a:r>
          </a:p>
          <a:p>
            <a:pPr lvl="1"/>
            <a:r>
              <a:rPr lang="pt-BR" dirty="0"/>
              <a:t>Não-Estruturado;</a:t>
            </a:r>
          </a:p>
          <a:p>
            <a:pPr lvl="1"/>
            <a:r>
              <a:rPr lang="pt-BR" dirty="0"/>
              <a:t>Orientado a Objetos;</a:t>
            </a:r>
          </a:p>
          <a:p>
            <a:pPr lvl="1"/>
            <a:r>
              <a:rPr lang="pt-BR" dirty="0"/>
              <a:t>Orientado a Aspectos;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74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4574" y="365125"/>
            <a:ext cx="8619225" cy="1325563"/>
          </a:xfrm>
        </p:spPr>
        <p:txBody>
          <a:bodyPr/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Conteúdo Teórico</a:t>
            </a:r>
          </a:p>
          <a:p>
            <a:r>
              <a:rPr lang="pt-BR" dirty="0"/>
              <a:t>Estudo de conceitos básicos para no que se refere a linguagens:</a:t>
            </a:r>
          </a:p>
          <a:p>
            <a:pPr lvl="1"/>
            <a:r>
              <a:rPr lang="pt-BR" dirty="0"/>
              <a:t>Método de compilação;</a:t>
            </a:r>
          </a:p>
          <a:p>
            <a:pPr lvl="1"/>
            <a:r>
              <a:rPr lang="pt-BR" dirty="0"/>
              <a:t>Interpretação;</a:t>
            </a:r>
          </a:p>
          <a:p>
            <a:pPr lvl="1"/>
            <a:r>
              <a:rPr lang="pt-BR" dirty="0"/>
              <a:t>Método híbrido;</a:t>
            </a:r>
          </a:p>
          <a:p>
            <a:pPr lvl="1"/>
            <a:r>
              <a:rPr lang="pt-BR" dirty="0"/>
              <a:t>Recursividade;</a:t>
            </a:r>
          </a:p>
          <a:p>
            <a:pPr lvl="1"/>
            <a:r>
              <a:rPr lang="pt-BR" dirty="0"/>
              <a:t>Sintaxe;</a:t>
            </a:r>
          </a:p>
          <a:p>
            <a:pPr lvl="1"/>
            <a:r>
              <a:rPr lang="pt-BR" dirty="0"/>
              <a:t>Semântica; </a:t>
            </a:r>
          </a:p>
        </p:txBody>
      </p:sp>
    </p:spTree>
    <p:extLst>
      <p:ext uri="{BB962C8B-B14F-4D97-AF65-F5344CB8AC3E}">
        <p14:creationId xmlns:p14="http://schemas.microsoft.com/office/powerpoint/2010/main" val="416385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4574" y="365125"/>
            <a:ext cx="8619225" cy="1325563"/>
          </a:xfrm>
        </p:spPr>
        <p:txBody>
          <a:bodyPr/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Conteúdo Prático</a:t>
            </a:r>
          </a:p>
          <a:p>
            <a:pPr marL="0" indent="0">
              <a:buNone/>
            </a:pPr>
            <a:r>
              <a:rPr lang="pt-BR" dirty="0"/>
              <a:t>Desenvolvimentos básicos nas linguagens de programação de apoio disponíveis com o objetivo de demonstrar as diferenças entre eles em sua composição e estruturação...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Estruturada X Orientada 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94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Alinhamento das Expectativas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quê você espera obter desta disciplina com relação a :</a:t>
            </a:r>
          </a:p>
          <a:p>
            <a:endParaRPr lang="pt-BR" dirty="0"/>
          </a:p>
          <a:p>
            <a:pPr lvl="1"/>
            <a:r>
              <a:rPr lang="pt-BR" dirty="0"/>
              <a:t>Novos conhecimentos 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Compartilhamento de experiências 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Aplicação prática 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383590"/>
      </p:ext>
    </p:extLst>
  </p:cSld>
  <p:clrMapOvr>
    <a:masterClrMapping/>
  </p:clrMapOvr>
</p:sld>
</file>

<file path=ppt/theme/theme1.xml><?xml version="1.0" encoding="utf-8"?>
<a:theme xmlns:a="http://schemas.openxmlformats.org/drawingml/2006/main" name="franco montor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nco montoro" id="{B59C280A-FB95-446E-9A08-4ED2938B9E47}" vid="{923680EE-C829-4EA5-A4A6-C1040630C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franco montoro</Template>
  <TotalTime>192</TotalTime>
  <Words>666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franco montoro</vt:lpstr>
      <vt:lpstr>PARADIGMAS DE LINGUAGENS DE PROGRAÇÃO</vt:lpstr>
      <vt:lpstr>Apresentação Pessoal</vt:lpstr>
      <vt:lpstr>Apresentação</vt:lpstr>
      <vt:lpstr>Ementa</vt:lpstr>
      <vt:lpstr>Ementa</vt:lpstr>
      <vt:lpstr>Ementa</vt:lpstr>
      <vt:lpstr>Ementa</vt:lpstr>
      <vt:lpstr>Ementa</vt:lpstr>
      <vt:lpstr>Alinhamento das Expectativas</vt:lpstr>
      <vt:lpstr>Objetivo Geral</vt:lpstr>
      <vt:lpstr>Objetivos Específicos</vt:lpstr>
      <vt:lpstr>Avaliação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Kemp</dc:creator>
  <cp:lastModifiedBy>JOSE LUIZ  KEMP</cp:lastModifiedBy>
  <cp:revision>25</cp:revision>
  <dcterms:created xsi:type="dcterms:W3CDTF">2015-02-24T10:26:27Z</dcterms:created>
  <dcterms:modified xsi:type="dcterms:W3CDTF">2021-08-09T15:15:44Z</dcterms:modified>
</cp:coreProperties>
</file>