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38"/>
  </p:notesMasterIdLst>
  <p:sldIdLst>
    <p:sldId id="256" r:id="rId2"/>
    <p:sldId id="260" r:id="rId3"/>
    <p:sldId id="263" r:id="rId4"/>
    <p:sldId id="272" r:id="rId5"/>
    <p:sldId id="273" r:id="rId6"/>
    <p:sldId id="274" r:id="rId7"/>
    <p:sldId id="275" r:id="rId8"/>
    <p:sldId id="264" r:id="rId9"/>
    <p:sldId id="276" r:id="rId10"/>
    <p:sldId id="277" r:id="rId11"/>
    <p:sldId id="265" r:id="rId12"/>
    <p:sldId id="278" r:id="rId13"/>
    <p:sldId id="266" r:id="rId14"/>
    <p:sldId id="287" r:id="rId15"/>
    <p:sldId id="288" r:id="rId16"/>
    <p:sldId id="280" r:id="rId17"/>
    <p:sldId id="281" r:id="rId18"/>
    <p:sldId id="267" r:id="rId19"/>
    <p:sldId id="290" r:id="rId20"/>
    <p:sldId id="282" r:id="rId21"/>
    <p:sldId id="289" r:id="rId22"/>
    <p:sldId id="283" r:id="rId23"/>
    <p:sldId id="284" r:id="rId24"/>
    <p:sldId id="291" r:id="rId25"/>
    <p:sldId id="285" r:id="rId26"/>
    <p:sldId id="292" r:id="rId27"/>
    <p:sldId id="293" r:id="rId28"/>
    <p:sldId id="294" r:id="rId29"/>
    <p:sldId id="295" r:id="rId30"/>
    <p:sldId id="296" r:id="rId31"/>
    <p:sldId id="297" r:id="rId32"/>
    <p:sldId id="298" r:id="rId33"/>
    <p:sldId id="299" r:id="rId34"/>
    <p:sldId id="300" r:id="rId35"/>
    <p:sldId id="301" r:id="rId36"/>
    <p:sldId id="271" r:id="rId3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ana" initials="M" lastIdx="4" clrIdx="0">
    <p:extLst>
      <p:ext uri="{19B8F6BF-5375-455C-9EA6-DF929625EA0E}">
        <p15:presenceInfo xmlns:p15="http://schemas.microsoft.com/office/powerpoint/2012/main" userId="c17fd7e553cb29f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120" y="666"/>
      </p:cViewPr>
      <p:guideLst/>
    </p:cSldViewPr>
  </p:slideViewPr>
  <p:notesTextViewPr>
    <p:cViewPr>
      <p:scale>
        <a:sx n="1" d="1"/>
        <a:sy n="1" d="1"/>
      </p:scale>
      <p:origin x="0" y="0"/>
    </p:cViewPr>
  </p:notesTextViewPr>
  <p:sorterViewPr>
    <p:cViewPr>
      <p:scale>
        <a:sx n="100" d="100"/>
        <a:sy n="100" d="100"/>
      </p:scale>
      <p:origin x="0" y="-12066"/>
    </p:cViewPr>
  </p:sorterViewPr>
  <p:notesViewPr>
    <p:cSldViewPr snapToGrid="0">
      <p:cViewPr>
        <p:scale>
          <a:sx n="100" d="100"/>
          <a:sy n="100" d="100"/>
        </p:scale>
        <p:origin x="1632" y="-88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666440-986E-461C-9C40-950876A6C5F5}" type="datetimeFigureOut">
              <a:rPr lang="pt-BR" smtClean="0"/>
              <a:t>15/08/2021</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AAF5CA-9680-4304-8CF3-6891CC2EC2A9}" type="slidenum">
              <a:rPr lang="pt-BR" smtClean="0"/>
              <a:t>‹nº›</a:t>
            </a:fld>
            <a:endParaRPr lang="pt-BR"/>
          </a:p>
        </p:txBody>
      </p:sp>
    </p:spTree>
    <p:extLst>
      <p:ext uri="{BB962C8B-B14F-4D97-AF65-F5344CB8AC3E}">
        <p14:creationId xmlns:p14="http://schemas.microsoft.com/office/powerpoint/2010/main" val="3176854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None/>
            </a:pPr>
            <a:r>
              <a:rPr lang="pt-BR" dirty="0"/>
              <a:t>Nesse modelo, tanto o programa quanto as suas variáveis são armazenados juntos na memória;</a:t>
            </a:r>
          </a:p>
          <a:p>
            <a:pPr marL="0" indent="0">
              <a:buNone/>
            </a:pPr>
            <a:r>
              <a:rPr lang="pt-BR" dirty="0"/>
              <a:t>Contém uma série de comandos para executar cálculos, atribuir valores a variáveis, obter entradas, produzir saídas ou redirecionar o controle para outro ponto nessa série de comandos;</a:t>
            </a:r>
          </a:p>
          <a:p>
            <a:pPr marL="0" indent="0">
              <a:buNone/>
            </a:pPr>
            <a:r>
              <a:rPr lang="pt-BR" dirty="0"/>
              <a:t>Abstração procedural é um componente para a programação imperativa assim como as atribuições, os laços, as sequências, os comandos condicionais e a manipulação de exceções;</a:t>
            </a:r>
          </a:p>
          <a:p>
            <a:endParaRPr lang="pt-BR" dirty="0"/>
          </a:p>
        </p:txBody>
      </p:sp>
      <p:sp>
        <p:nvSpPr>
          <p:cNvPr id="4" name="Espaço Reservado para Número de Slide 3"/>
          <p:cNvSpPr>
            <a:spLocks noGrp="1"/>
          </p:cNvSpPr>
          <p:nvPr>
            <p:ph type="sldNum" sz="quarter" idx="5"/>
          </p:nvPr>
        </p:nvSpPr>
        <p:spPr/>
        <p:txBody>
          <a:bodyPr/>
          <a:lstStyle/>
          <a:p>
            <a:fld id="{0BAAF5CA-9680-4304-8CF3-6891CC2EC2A9}" type="slidenum">
              <a:rPr lang="pt-BR" smtClean="0"/>
              <a:t>14</a:t>
            </a:fld>
            <a:endParaRPr lang="pt-BR"/>
          </a:p>
        </p:txBody>
      </p:sp>
    </p:spTree>
    <p:extLst>
      <p:ext uri="{BB962C8B-B14F-4D97-AF65-F5344CB8AC3E}">
        <p14:creationId xmlns:p14="http://schemas.microsoft.com/office/powerpoint/2010/main" val="596577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0BAAF5CA-9680-4304-8CF3-6891CC2EC2A9}" type="slidenum">
              <a:rPr lang="pt-BR" smtClean="0"/>
              <a:t>31</a:t>
            </a:fld>
            <a:endParaRPr lang="pt-BR"/>
          </a:p>
        </p:txBody>
      </p:sp>
    </p:spTree>
    <p:extLst>
      <p:ext uri="{BB962C8B-B14F-4D97-AF65-F5344CB8AC3E}">
        <p14:creationId xmlns:p14="http://schemas.microsoft.com/office/powerpoint/2010/main" val="3690573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0BAAF5CA-9680-4304-8CF3-6891CC2EC2A9}" type="slidenum">
              <a:rPr lang="pt-BR" smtClean="0"/>
              <a:t>32</a:t>
            </a:fld>
            <a:endParaRPr lang="pt-BR"/>
          </a:p>
        </p:txBody>
      </p:sp>
    </p:spTree>
    <p:extLst>
      <p:ext uri="{BB962C8B-B14F-4D97-AF65-F5344CB8AC3E}">
        <p14:creationId xmlns:p14="http://schemas.microsoft.com/office/powerpoint/2010/main" val="3865559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0BAAF5CA-9680-4304-8CF3-6891CC2EC2A9}" type="slidenum">
              <a:rPr lang="pt-BR" smtClean="0"/>
              <a:t>33</a:t>
            </a:fld>
            <a:endParaRPr lang="pt-BR"/>
          </a:p>
        </p:txBody>
      </p:sp>
    </p:spTree>
    <p:extLst>
      <p:ext uri="{BB962C8B-B14F-4D97-AF65-F5344CB8AC3E}">
        <p14:creationId xmlns:p14="http://schemas.microsoft.com/office/powerpoint/2010/main" val="21616034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0BAAF5CA-9680-4304-8CF3-6891CC2EC2A9}" type="slidenum">
              <a:rPr lang="pt-BR" smtClean="0"/>
              <a:t>34</a:t>
            </a:fld>
            <a:endParaRPr lang="pt-BR"/>
          </a:p>
        </p:txBody>
      </p:sp>
    </p:spTree>
    <p:extLst>
      <p:ext uri="{BB962C8B-B14F-4D97-AF65-F5344CB8AC3E}">
        <p14:creationId xmlns:p14="http://schemas.microsoft.com/office/powerpoint/2010/main" val="42752829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0BAAF5CA-9680-4304-8CF3-6891CC2EC2A9}" type="slidenum">
              <a:rPr lang="pt-BR" smtClean="0"/>
              <a:t>35</a:t>
            </a:fld>
            <a:endParaRPr lang="pt-BR"/>
          </a:p>
        </p:txBody>
      </p:sp>
    </p:spTree>
    <p:extLst>
      <p:ext uri="{BB962C8B-B14F-4D97-AF65-F5344CB8AC3E}">
        <p14:creationId xmlns:p14="http://schemas.microsoft.com/office/powerpoint/2010/main" val="41731569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0BAAF5CA-9680-4304-8CF3-6891CC2EC2A9}" type="slidenum">
              <a:rPr lang="pt-BR" smtClean="0"/>
              <a:t>36</a:t>
            </a:fld>
            <a:endParaRPr lang="pt-BR"/>
          </a:p>
        </p:txBody>
      </p:sp>
    </p:spTree>
    <p:extLst>
      <p:ext uri="{BB962C8B-B14F-4D97-AF65-F5344CB8AC3E}">
        <p14:creationId xmlns:p14="http://schemas.microsoft.com/office/powerpoint/2010/main" val="1609004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 programação orientada a objeto (POO) fornece um modelo no qual um programa é uma coleção de objetos que interagem entre si, passando mensagens que transformam seu estado. </a:t>
            </a:r>
          </a:p>
          <a:p>
            <a:r>
              <a:rPr lang="pt-BR" dirty="0"/>
              <a:t>Neste sentido, a passagem de mensagens permite que objetos de dados se tornem ativos em vez de passivos. Essa característica ajuda a distinguir melhor a programação OO da imperativa.</a:t>
            </a:r>
          </a:p>
          <a:p>
            <a:r>
              <a:rPr lang="pt-BR" dirty="0"/>
              <a:t>A classificação de objetos, herança e a passagem de mensagens são componentes fundamentais da programação OO.</a:t>
            </a:r>
          </a:p>
        </p:txBody>
      </p:sp>
      <p:sp>
        <p:nvSpPr>
          <p:cNvPr id="4" name="Espaço Reservado para Número de Slide 3"/>
          <p:cNvSpPr>
            <a:spLocks noGrp="1"/>
          </p:cNvSpPr>
          <p:nvPr>
            <p:ph type="sldNum" sz="quarter" idx="5"/>
          </p:nvPr>
        </p:nvSpPr>
        <p:spPr/>
        <p:txBody>
          <a:bodyPr/>
          <a:lstStyle/>
          <a:p>
            <a:fld id="{0BAAF5CA-9680-4304-8CF3-6891CC2EC2A9}" type="slidenum">
              <a:rPr lang="pt-BR" smtClean="0"/>
              <a:t>15</a:t>
            </a:fld>
            <a:endParaRPr lang="pt-BR"/>
          </a:p>
        </p:txBody>
      </p:sp>
    </p:spTree>
    <p:extLst>
      <p:ext uri="{BB962C8B-B14F-4D97-AF65-F5344CB8AC3E}">
        <p14:creationId xmlns:p14="http://schemas.microsoft.com/office/powerpoint/2010/main" val="1033786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None/>
            </a:pPr>
            <a:r>
              <a:rPr lang="pt-BR" dirty="0"/>
              <a:t>A programação funcional modela um problema computacional como uma coleção de funções matemáticas, cada uma com um espaço de entrada (domínio) e resultado (faixa). Isso separa a programação funcional das linguagens que possuem o comando de atribuição. Por exemplo, o comando de atribuição não faz sentido na programação funcional ou na matemática.</a:t>
            </a:r>
          </a:p>
          <a:p>
            <a:pPr marL="0" indent="0">
              <a:buNone/>
            </a:pPr>
            <a:r>
              <a:rPr lang="pt-BR" dirty="0"/>
              <a:t>As funções interagem e combinam entre si usando composição funcional, condições e recursão. Importantes linguagens de programação funcional são </a:t>
            </a:r>
            <a:r>
              <a:rPr lang="pt-BR" dirty="0" err="1"/>
              <a:t>Lisp</a:t>
            </a:r>
            <a:r>
              <a:rPr lang="pt-BR" dirty="0"/>
              <a:t>, </a:t>
            </a:r>
            <a:r>
              <a:rPr lang="pt-BR" dirty="0" err="1"/>
              <a:t>Scheme</a:t>
            </a:r>
            <a:r>
              <a:rPr lang="pt-BR" dirty="0"/>
              <a:t>, </a:t>
            </a:r>
            <a:r>
              <a:rPr lang="pt-BR" dirty="0" err="1"/>
              <a:t>Haskell</a:t>
            </a:r>
            <a:r>
              <a:rPr lang="pt-BR" dirty="0"/>
              <a:t> e ML.</a:t>
            </a:r>
          </a:p>
          <a:p>
            <a:endParaRPr lang="pt-BR" dirty="0"/>
          </a:p>
        </p:txBody>
      </p:sp>
      <p:sp>
        <p:nvSpPr>
          <p:cNvPr id="4" name="Espaço Reservado para Número de Slide 3"/>
          <p:cNvSpPr>
            <a:spLocks noGrp="1"/>
          </p:cNvSpPr>
          <p:nvPr>
            <p:ph type="sldNum" sz="quarter" idx="5"/>
          </p:nvPr>
        </p:nvSpPr>
        <p:spPr/>
        <p:txBody>
          <a:bodyPr/>
          <a:lstStyle/>
          <a:p>
            <a:fld id="{0BAAF5CA-9680-4304-8CF3-6891CC2EC2A9}" type="slidenum">
              <a:rPr lang="pt-BR" smtClean="0"/>
              <a:t>16</a:t>
            </a:fld>
            <a:endParaRPr lang="pt-BR"/>
          </a:p>
        </p:txBody>
      </p:sp>
    </p:spTree>
    <p:extLst>
      <p:ext uri="{BB962C8B-B14F-4D97-AF65-F5344CB8AC3E}">
        <p14:creationId xmlns:p14="http://schemas.microsoft.com/office/powerpoint/2010/main" val="2026948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 programação lógica (declarativa) permite a um programa modelar um problema declarando qual resultado o programa deve obter, em vez de como ele deve ser obtido. Às vezes, essas linguagens são chamadas de baseadas em regras, já que as declarações do programa se parecem mais com um conjunto de regras ou restrições sobre o problema, em vez de uma sequência de comandos a serem executados. Interpretar as declarações de um programa lógico cria um conjunto de todas as soluções possíveis para o problema que ele </a:t>
            </a:r>
            <a:r>
              <a:rPr lang="pt-BR" dirty="0" err="1"/>
              <a:t>especifi</a:t>
            </a:r>
            <a:r>
              <a:rPr lang="pt-BR" dirty="0"/>
              <a:t> </a:t>
            </a:r>
            <a:r>
              <a:rPr lang="pt-BR" dirty="0" err="1"/>
              <a:t>ca</a:t>
            </a:r>
            <a:r>
              <a:rPr lang="pt-BR" dirty="0"/>
              <a:t>. A programação lógica também fornece um veículo natural para se expressar o não-determinismo, o que é apropriado para problemas cujas </a:t>
            </a:r>
            <a:r>
              <a:rPr lang="pt-BR" dirty="0" err="1"/>
              <a:t>especifi</a:t>
            </a:r>
            <a:r>
              <a:rPr lang="pt-BR" dirty="0"/>
              <a:t> cações sejam incompletas. A principal linguagem de programação lógica é Prolog.</a:t>
            </a:r>
          </a:p>
          <a:p>
            <a:endParaRPr lang="pt-BR" dirty="0"/>
          </a:p>
        </p:txBody>
      </p:sp>
      <p:sp>
        <p:nvSpPr>
          <p:cNvPr id="4" name="Espaço Reservado para Número de Slide 3"/>
          <p:cNvSpPr>
            <a:spLocks noGrp="1"/>
          </p:cNvSpPr>
          <p:nvPr>
            <p:ph type="sldNum" sz="quarter" idx="5"/>
          </p:nvPr>
        </p:nvSpPr>
        <p:spPr/>
        <p:txBody>
          <a:bodyPr/>
          <a:lstStyle/>
          <a:p>
            <a:fld id="{0BAAF5CA-9680-4304-8CF3-6891CC2EC2A9}" type="slidenum">
              <a:rPr lang="pt-BR" smtClean="0"/>
              <a:t>17</a:t>
            </a:fld>
            <a:endParaRPr lang="pt-BR"/>
          </a:p>
        </p:txBody>
      </p:sp>
    </p:spTree>
    <p:extLst>
      <p:ext uri="{BB962C8B-B14F-4D97-AF65-F5344CB8AC3E}">
        <p14:creationId xmlns:p14="http://schemas.microsoft.com/office/powerpoint/2010/main" val="1471768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0BAAF5CA-9680-4304-8CF3-6891CC2EC2A9}" type="slidenum">
              <a:rPr lang="pt-BR" smtClean="0"/>
              <a:t>26</a:t>
            </a:fld>
            <a:endParaRPr lang="pt-BR"/>
          </a:p>
        </p:txBody>
      </p:sp>
    </p:spTree>
    <p:extLst>
      <p:ext uri="{BB962C8B-B14F-4D97-AF65-F5344CB8AC3E}">
        <p14:creationId xmlns:p14="http://schemas.microsoft.com/office/powerpoint/2010/main" val="868939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0BAAF5CA-9680-4304-8CF3-6891CC2EC2A9}" type="slidenum">
              <a:rPr lang="pt-BR" smtClean="0"/>
              <a:t>27</a:t>
            </a:fld>
            <a:endParaRPr lang="pt-BR"/>
          </a:p>
        </p:txBody>
      </p:sp>
    </p:spTree>
    <p:extLst>
      <p:ext uri="{BB962C8B-B14F-4D97-AF65-F5344CB8AC3E}">
        <p14:creationId xmlns:p14="http://schemas.microsoft.com/office/powerpoint/2010/main" val="1775140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GB" altLang="pt-BR" dirty="0"/>
              <a:t>Orthogonality = </a:t>
            </a:r>
            <a:r>
              <a:rPr lang="pt-BR" altLang="pt-BR" dirty="0"/>
              <a:t>na programação de computadores, ortogonalidade significa que as operações mudam apenas uma coisa sem afetar outras. O termo é usado com mais frequência em relação aos conjuntos de instruções de montagem, como conjunto de instruções ortogonais.</a:t>
            </a:r>
            <a:endParaRPr lang="pt-BR" dirty="0"/>
          </a:p>
        </p:txBody>
      </p:sp>
      <p:sp>
        <p:nvSpPr>
          <p:cNvPr id="4" name="Espaço Reservado para Número de Slide 3"/>
          <p:cNvSpPr>
            <a:spLocks noGrp="1"/>
          </p:cNvSpPr>
          <p:nvPr>
            <p:ph type="sldNum" sz="quarter" idx="5"/>
          </p:nvPr>
        </p:nvSpPr>
        <p:spPr/>
        <p:txBody>
          <a:bodyPr/>
          <a:lstStyle/>
          <a:p>
            <a:fld id="{0BAAF5CA-9680-4304-8CF3-6891CC2EC2A9}" type="slidenum">
              <a:rPr lang="pt-BR" smtClean="0"/>
              <a:t>28</a:t>
            </a:fld>
            <a:endParaRPr lang="pt-BR"/>
          </a:p>
        </p:txBody>
      </p:sp>
    </p:spTree>
    <p:extLst>
      <p:ext uri="{BB962C8B-B14F-4D97-AF65-F5344CB8AC3E}">
        <p14:creationId xmlns:p14="http://schemas.microsoft.com/office/powerpoint/2010/main" val="3054392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0BAAF5CA-9680-4304-8CF3-6891CC2EC2A9}" type="slidenum">
              <a:rPr lang="pt-BR" smtClean="0"/>
              <a:t>29</a:t>
            </a:fld>
            <a:endParaRPr lang="pt-BR"/>
          </a:p>
        </p:txBody>
      </p:sp>
    </p:spTree>
    <p:extLst>
      <p:ext uri="{BB962C8B-B14F-4D97-AF65-F5344CB8AC3E}">
        <p14:creationId xmlns:p14="http://schemas.microsoft.com/office/powerpoint/2010/main" val="1460233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0BAAF5CA-9680-4304-8CF3-6891CC2EC2A9}" type="slidenum">
              <a:rPr lang="pt-BR" smtClean="0"/>
              <a:t>30</a:t>
            </a:fld>
            <a:endParaRPr lang="pt-BR"/>
          </a:p>
        </p:txBody>
      </p:sp>
    </p:spTree>
    <p:extLst>
      <p:ext uri="{BB962C8B-B14F-4D97-AF65-F5344CB8AC3E}">
        <p14:creationId xmlns:p14="http://schemas.microsoft.com/office/powerpoint/2010/main" val="1159584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9D1ED18B-5508-4320-9BB8-C2F4B35BE29C}" type="datetimeFigureOut">
              <a:rPr lang="pt-BR" smtClean="0"/>
              <a:t>15/08/2021</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714E6203-CC0B-4F9B-9ECB-4021FF2BEAA0}" type="slidenum">
              <a:rPr lang="pt-BR" smtClean="0"/>
              <a:t>‹nº›</a:t>
            </a:fld>
            <a:endParaRPr lang="pt-BR" dirty="0"/>
          </a:p>
        </p:txBody>
      </p:sp>
    </p:spTree>
    <p:extLst>
      <p:ext uri="{BB962C8B-B14F-4D97-AF65-F5344CB8AC3E}">
        <p14:creationId xmlns:p14="http://schemas.microsoft.com/office/powerpoint/2010/main" val="3611850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D1ED18B-5508-4320-9BB8-C2F4B35BE29C}" type="datetimeFigureOut">
              <a:rPr lang="pt-BR" smtClean="0"/>
              <a:t>15/08/2021</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714E6203-CC0B-4F9B-9ECB-4021FF2BEAA0}" type="slidenum">
              <a:rPr lang="pt-BR" smtClean="0"/>
              <a:t>‹nº›</a:t>
            </a:fld>
            <a:endParaRPr lang="pt-BR" dirty="0"/>
          </a:p>
        </p:txBody>
      </p:sp>
    </p:spTree>
    <p:extLst>
      <p:ext uri="{BB962C8B-B14F-4D97-AF65-F5344CB8AC3E}">
        <p14:creationId xmlns:p14="http://schemas.microsoft.com/office/powerpoint/2010/main" val="2176069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D1ED18B-5508-4320-9BB8-C2F4B35BE29C}" type="datetimeFigureOut">
              <a:rPr lang="pt-BR" smtClean="0"/>
              <a:t>15/08/2021</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714E6203-CC0B-4F9B-9ECB-4021FF2BEAA0}" type="slidenum">
              <a:rPr lang="pt-BR" smtClean="0"/>
              <a:t>‹nº›</a:t>
            </a:fld>
            <a:endParaRPr lang="pt-BR" dirty="0"/>
          </a:p>
        </p:txBody>
      </p:sp>
    </p:spTree>
    <p:extLst>
      <p:ext uri="{BB962C8B-B14F-4D97-AF65-F5344CB8AC3E}">
        <p14:creationId xmlns:p14="http://schemas.microsoft.com/office/powerpoint/2010/main" val="2683326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D1ED18B-5508-4320-9BB8-C2F4B35BE29C}" type="datetimeFigureOut">
              <a:rPr lang="pt-BR" smtClean="0"/>
              <a:t>15/08/2021</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714E6203-CC0B-4F9B-9ECB-4021FF2BEAA0}" type="slidenum">
              <a:rPr lang="pt-BR" smtClean="0"/>
              <a:t>‹nº›</a:t>
            </a:fld>
            <a:endParaRPr lang="pt-BR" dirty="0"/>
          </a:p>
        </p:txBody>
      </p:sp>
    </p:spTree>
    <p:extLst>
      <p:ext uri="{BB962C8B-B14F-4D97-AF65-F5344CB8AC3E}">
        <p14:creationId xmlns:p14="http://schemas.microsoft.com/office/powerpoint/2010/main" val="302882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9D1ED18B-5508-4320-9BB8-C2F4B35BE29C}" type="datetimeFigureOut">
              <a:rPr lang="pt-BR" smtClean="0"/>
              <a:t>15/08/2021</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714E6203-CC0B-4F9B-9ECB-4021FF2BEAA0}" type="slidenum">
              <a:rPr lang="pt-BR" smtClean="0"/>
              <a:t>‹nº›</a:t>
            </a:fld>
            <a:endParaRPr lang="pt-BR" dirty="0"/>
          </a:p>
        </p:txBody>
      </p:sp>
    </p:spTree>
    <p:extLst>
      <p:ext uri="{BB962C8B-B14F-4D97-AF65-F5344CB8AC3E}">
        <p14:creationId xmlns:p14="http://schemas.microsoft.com/office/powerpoint/2010/main" val="1348763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9D1ED18B-5508-4320-9BB8-C2F4B35BE29C}" type="datetimeFigureOut">
              <a:rPr lang="pt-BR" smtClean="0"/>
              <a:t>15/08/2021</a:t>
            </a:fld>
            <a:endParaRPr lang="pt-BR" dirty="0"/>
          </a:p>
        </p:txBody>
      </p:sp>
      <p:sp>
        <p:nvSpPr>
          <p:cNvPr id="6" name="Footer Placeholder 5"/>
          <p:cNvSpPr>
            <a:spLocks noGrp="1"/>
          </p:cNvSpPr>
          <p:nvPr>
            <p:ph type="ftr" sz="quarter" idx="11"/>
          </p:nvPr>
        </p:nvSpPr>
        <p:spPr/>
        <p:txBody>
          <a:bodyPr/>
          <a:lstStyle/>
          <a:p>
            <a:endParaRPr lang="pt-BR" dirty="0"/>
          </a:p>
        </p:txBody>
      </p:sp>
      <p:sp>
        <p:nvSpPr>
          <p:cNvPr id="7" name="Slide Number Placeholder 6"/>
          <p:cNvSpPr>
            <a:spLocks noGrp="1"/>
          </p:cNvSpPr>
          <p:nvPr>
            <p:ph type="sldNum" sz="quarter" idx="12"/>
          </p:nvPr>
        </p:nvSpPr>
        <p:spPr/>
        <p:txBody>
          <a:bodyPr/>
          <a:lstStyle/>
          <a:p>
            <a:fld id="{714E6203-CC0B-4F9B-9ECB-4021FF2BEAA0}" type="slidenum">
              <a:rPr lang="pt-BR" smtClean="0"/>
              <a:t>‹nº›</a:t>
            </a:fld>
            <a:endParaRPr lang="pt-BR" dirty="0"/>
          </a:p>
        </p:txBody>
      </p:sp>
    </p:spTree>
    <p:extLst>
      <p:ext uri="{BB962C8B-B14F-4D97-AF65-F5344CB8AC3E}">
        <p14:creationId xmlns:p14="http://schemas.microsoft.com/office/powerpoint/2010/main" val="169551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Content Placeholder 3"/>
          <p:cNvSpPr>
            <a:spLocks noGrp="1"/>
          </p:cNvSpPr>
          <p:nvPr>
            <p:ph sz="half" idx="2"/>
          </p:nvPr>
        </p:nvSpPr>
        <p:spPr>
          <a:xfrm>
            <a:off x="839788" y="2505075"/>
            <a:ext cx="515778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Content Placeholder 5"/>
          <p:cNvSpPr>
            <a:spLocks noGrp="1"/>
          </p:cNvSpPr>
          <p:nvPr>
            <p:ph sz="quarter" idx="4"/>
          </p:nvPr>
        </p:nvSpPr>
        <p:spPr>
          <a:xfrm>
            <a:off x="6172200" y="2505075"/>
            <a:ext cx="51831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9D1ED18B-5508-4320-9BB8-C2F4B35BE29C}" type="datetimeFigureOut">
              <a:rPr lang="pt-BR" smtClean="0"/>
              <a:t>15/08/2021</a:t>
            </a:fld>
            <a:endParaRPr lang="pt-BR" dirty="0"/>
          </a:p>
        </p:txBody>
      </p:sp>
      <p:sp>
        <p:nvSpPr>
          <p:cNvPr id="8" name="Footer Placeholder 7"/>
          <p:cNvSpPr>
            <a:spLocks noGrp="1"/>
          </p:cNvSpPr>
          <p:nvPr>
            <p:ph type="ftr" sz="quarter" idx="11"/>
          </p:nvPr>
        </p:nvSpPr>
        <p:spPr/>
        <p:txBody>
          <a:bodyPr/>
          <a:lstStyle/>
          <a:p>
            <a:endParaRPr lang="pt-BR" dirty="0"/>
          </a:p>
        </p:txBody>
      </p:sp>
      <p:sp>
        <p:nvSpPr>
          <p:cNvPr id="9" name="Slide Number Placeholder 8"/>
          <p:cNvSpPr>
            <a:spLocks noGrp="1"/>
          </p:cNvSpPr>
          <p:nvPr>
            <p:ph type="sldNum" sz="quarter" idx="12"/>
          </p:nvPr>
        </p:nvSpPr>
        <p:spPr/>
        <p:txBody>
          <a:bodyPr/>
          <a:lstStyle/>
          <a:p>
            <a:fld id="{714E6203-CC0B-4F9B-9ECB-4021FF2BEAA0}" type="slidenum">
              <a:rPr lang="pt-BR" smtClean="0"/>
              <a:t>‹nº›</a:t>
            </a:fld>
            <a:endParaRPr lang="pt-BR" dirty="0"/>
          </a:p>
        </p:txBody>
      </p:sp>
    </p:spTree>
    <p:extLst>
      <p:ext uri="{BB962C8B-B14F-4D97-AF65-F5344CB8AC3E}">
        <p14:creationId xmlns:p14="http://schemas.microsoft.com/office/powerpoint/2010/main" val="2774210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9D1ED18B-5508-4320-9BB8-C2F4B35BE29C}" type="datetimeFigureOut">
              <a:rPr lang="pt-BR" smtClean="0"/>
              <a:t>15/08/2021</a:t>
            </a:fld>
            <a:endParaRPr lang="pt-BR" dirty="0"/>
          </a:p>
        </p:txBody>
      </p:sp>
      <p:sp>
        <p:nvSpPr>
          <p:cNvPr id="4" name="Footer Placeholder 3"/>
          <p:cNvSpPr>
            <a:spLocks noGrp="1"/>
          </p:cNvSpPr>
          <p:nvPr>
            <p:ph type="ftr" sz="quarter" idx="11"/>
          </p:nvPr>
        </p:nvSpPr>
        <p:spPr/>
        <p:txBody>
          <a:bodyPr/>
          <a:lstStyle/>
          <a:p>
            <a:endParaRPr lang="pt-BR" dirty="0"/>
          </a:p>
        </p:txBody>
      </p:sp>
      <p:sp>
        <p:nvSpPr>
          <p:cNvPr id="5" name="Slide Number Placeholder 4"/>
          <p:cNvSpPr>
            <a:spLocks noGrp="1"/>
          </p:cNvSpPr>
          <p:nvPr>
            <p:ph type="sldNum" sz="quarter" idx="12"/>
          </p:nvPr>
        </p:nvSpPr>
        <p:spPr/>
        <p:txBody>
          <a:bodyPr/>
          <a:lstStyle/>
          <a:p>
            <a:fld id="{714E6203-CC0B-4F9B-9ECB-4021FF2BEAA0}" type="slidenum">
              <a:rPr lang="pt-BR" smtClean="0"/>
              <a:t>‹nº›</a:t>
            </a:fld>
            <a:endParaRPr lang="pt-BR" dirty="0"/>
          </a:p>
        </p:txBody>
      </p:sp>
    </p:spTree>
    <p:extLst>
      <p:ext uri="{BB962C8B-B14F-4D97-AF65-F5344CB8AC3E}">
        <p14:creationId xmlns:p14="http://schemas.microsoft.com/office/powerpoint/2010/main" val="2814660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1ED18B-5508-4320-9BB8-C2F4B35BE29C}" type="datetimeFigureOut">
              <a:rPr lang="pt-BR" smtClean="0"/>
              <a:t>15/08/2021</a:t>
            </a:fld>
            <a:endParaRPr lang="pt-BR" dirty="0"/>
          </a:p>
        </p:txBody>
      </p:sp>
      <p:sp>
        <p:nvSpPr>
          <p:cNvPr id="3" name="Footer Placeholder 2"/>
          <p:cNvSpPr>
            <a:spLocks noGrp="1"/>
          </p:cNvSpPr>
          <p:nvPr>
            <p:ph type="ftr" sz="quarter" idx="11"/>
          </p:nvPr>
        </p:nvSpPr>
        <p:spPr/>
        <p:txBody>
          <a:bodyPr/>
          <a:lstStyle/>
          <a:p>
            <a:endParaRPr lang="pt-BR" dirty="0"/>
          </a:p>
        </p:txBody>
      </p:sp>
      <p:sp>
        <p:nvSpPr>
          <p:cNvPr id="4" name="Slide Number Placeholder 3"/>
          <p:cNvSpPr>
            <a:spLocks noGrp="1"/>
          </p:cNvSpPr>
          <p:nvPr>
            <p:ph type="sldNum" sz="quarter" idx="12"/>
          </p:nvPr>
        </p:nvSpPr>
        <p:spPr/>
        <p:txBody>
          <a:bodyPr/>
          <a:lstStyle/>
          <a:p>
            <a:fld id="{714E6203-CC0B-4F9B-9ECB-4021FF2BEAA0}" type="slidenum">
              <a:rPr lang="pt-BR" smtClean="0"/>
              <a:t>‹nº›</a:t>
            </a:fld>
            <a:endParaRPr lang="pt-BR" dirty="0"/>
          </a:p>
        </p:txBody>
      </p:sp>
    </p:spTree>
    <p:extLst>
      <p:ext uri="{BB962C8B-B14F-4D97-AF65-F5344CB8AC3E}">
        <p14:creationId xmlns:p14="http://schemas.microsoft.com/office/powerpoint/2010/main" val="1680551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Date Placeholder 4"/>
          <p:cNvSpPr>
            <a:spLocks noGrp="1"/>
          </p:cNvSpPr>
          <p:nvPr>
            <p:ph type="dt" sz="half" idx="10"/>
          </p:nvPr>
        </p:nvSpPr>
        <p:spPr/>
        <p:txBody>
          <a:bodyPr/>
          <a:lstStyle/>
          <a:p>
            <a:fld id="{9D1ED18B-5508-4320-9BB8-C2F4B35BE29C}" type="datetimeFigureOut">
              <a:rPr lang="pt-BR" smtClean="0"/>
              <a:t>15/08/2021</a:t>
            </a:fld>
            <a:endParaRPr lang="pt-BR" dirty="0"/>
          </a:p>
        </p:txBody>
      </p:sp>
      <p:sp>
        <p:nvSpPr>
          <p:cNvPr id="6" name="Footer Placeholder 5"/>
          <p:cNvSpPr>
            <a:spLocks noGrp="1"/>
          </p:cNvSpPr>
          <p:nvPr>
            <p:ph type="ftr" sz="quarter" idx="11"/>
          </p:nvPr>
        </p:nvSpPr>
        <p:spPr/>
        <p:txBody>
          <a:bodyPr/>
          <a:lstStyle/>
          <a:p>
            <a:endParaRPr lang="pt-BR" dirty="0"/>
          </a:p>
        </p:txBody>
      </p:sp>
      <p:sp>
        <p:nvSpPr>
          <p:cNvPr id="7" name="Slide Number Placeholder 6"/>
          <p:cNvSpPr>
            <a:spLocks noGrp="1"/>
          </p:cNvSpPr>
          <p:nvPr>
            <p:ph type="sldNum" sz="quarter" idx="12"/>
          </p:nvPr>
        </p:nvSpPr>
        <p:spPr/>
        <p:txBody>
          <a:bodyPr/>
          <a:lstStyle/>
          <a:p>
            <a:fld id="{714E6203-CC0B-4F9B-9ECB-4021FF2BEAA0}" type="slidenum">
              <a:rPr lang="pt-BR" smtClean="0"/>
              <a:t>‹nº›</a:t>
            </a:fld>
            <a:endParaRPr lang="pt-BR" dirty="0"/>
          </a:p>
        </p:txBody>
      </p:sp>
    </p:spTree>
    <p:extLst>
      <p:ext uri="{BB962C8B-B14F-4D97-AF65-F5344CB8AC3E}">
        <p14:creationId xmlns:p14="http://schemas.microsoft.com/office/powerpoint/2010/main" val="756890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dirty="0"/>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Date Placeholder 4"/>
          <p:cNvSpPr>
            <a:spLocks noGrp="1"/>
          </p:cNvSpPr>
          <p:nvPr>
            <p:ph type="dt" sz="half" idx="10"/>
          </p:nvPr>
        </p:nvSpPr>
        <p:spPr/>
        <p:txBody>
          <a:bodyPr/>
          <a:lstStyle/>
          <a:p>
            <a:fld id="{9D1ED18B-5508-4320-9BB8-C2F4B35BE29C}" type="datetimeFigureOut">
              <a:rPr lang="pt-BR" smtClean="0"/>
              <a:t>15/08/2021</a:t>
            </a:fld>
            <a:endParaRPr lang="pt-BR" dirty="0"/>
          </a:p>
        </p:txBody>
      </p:sp>
      <p:sp>
        <p:nvSpPr>
          <p:cNvPr id="6" name="Footer Placeholder 5"/>
          <p:cNvSpPr>
            <a:spLocks noGrp="1"/>
          </p:cNvSpPr>
          <p:nvPr>
            <p:ph type="ftr" sz="quarter" idx="11"/>
          </p:nvPr>
        </p:nvSpPr>
        <p:spPr/>
        <p:txBody>
          <a:bodyPr/>
          <a:lstStyle/>
          <a:p>
            <a:endParaRPr lang="pt-BR" dirty="0"/>
          </a:p>
        </p:txBody>
      </p:sp>
      <p:sp>
        <p:nvSpPr>
          <p:cNvPr id="7" name="Slide Number Placeholder 6"/>
          <p:cNvSpPr>
            <a:spLocks noGrp="1"/>
          </p:cNvSpPr>
          <p:nvPr>
            <p:ph type="sldNum" sz="quarter" idx="12"/>
          </p:nvPr>
        </p:nvSpPr>
        <p:spPr/>
        <p:txBody>
          <a:bodyPr/>
          <a:lstStyle/>
          <a:p>
            <a:fld id="{714E6203-CC0B-4F9B-9ECB-4021FF2BEAA0}" type="slidenum">
              <a:rPr lang="pt-BR" smtClean="0"/>
              <a:t>‹nº›</a:t>
            </a:fld>
            <a:endParaRPr lang="pt-BR" dirty="0"/>
          </a:p>
        </p:txBody>
      </p:sp>
    </p:spTree>
    <p:extLst>
      <p:ext uri="{BB962C8B-B14F-4D97-AF65-F5344CB8AC3E}">
        <p14:creationId xmlns:p14="http://schemas.microsoft.com/office/powerpoint/2010/main" val="2825417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1ED18B-5508-4320-9BB8-C2F4B35BE29C}" type="datetimeFigureOut">
              <a:rPr lang="pt-BR" smtClean="0"/>
              <a:t>15/08/2021</a:t>
            </a:fld>
            <a:endParaRPr lang="pt-BR"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4E6203-CC0B-4F9B-9ECB-4021FF2BEAA0}" type="slidenum">
              <a:rPr lang="pt-BR" smtClean="0"/>
              <a:t>‹nº›</a:t>
            </a:fld>
            <a:endParaRPr lang="pt-BR" dirty="0"/>
          </a:p>
        </p:txBody>
      </p:sp>
    </p:spTree>
    <p:extLst>
      <p:ext uri="{BB962C8B-B14F-4D97-AF65-F5344CB8AC3E}">
        <p14:creationId xmlns:p14="http://schemas.microsoft.com/office/powerpoint/2010/main" val="2650164989"/>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Paradigmas de Linguagens de Programação</a:t>
            </a:r>
          </a:p>
        </p:txBody>
      </p:sp>
      <p:sp>
        <p:nvSpPr>
          <p:cNvPr id="3" name="Subtítulo 2"/>
          <p:cNvSpPr>
            <a:spLocks noGrp="1"/>
          </p:cNvSpPr>
          <p:nvPr>
            <p:ph type="subTitle" idx="1"/>
          </p:nvPr>
        </p:nvSpPr>
        <p:spPr>
          <a:xfrm>
            <a:off x="1524000" y="4697590"/>
            <a:ext cx="9144000" cy="1655762"/>
          </a:xfrm>
        </p:spPr>
        <p:txBody>
          <a:bodyPr/>
          <a:lstStyle/>
          <a:p>
            <a:endParaRPr lang="pt-BR" dirty="0"/>
          </a:p>
          <a:p>
            <a:pPr algn="r"/>
            <a:r>
              <a:rPr lang="pt-BR" dirty="0"/>
              <a:t>Prof. Kemp</a:t>
            </a:r>
          </a:p>
          <a:p>
            <a:pPr algn="r"/>
            <a:r>
              <a:rPr lang="pt-BR" dirty="0"/>
              <a:t>profkemp@Hotmail.com</a:t>
            </a:r>
          </a:p>
        </p:txBody>
      </p:sp>
    </p:spTree>
    <p:extLst>
      <p:ext uri="{BB962C8B-B14F-4D97-AF65-F5344CB8AC3E}">
        <p14:creationId xmlns:p14="http://schemas.microsoft.com/office/powerpoint/2010/main" val="2947530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43200" y="365125"/>
            <a:ext cx="8610600" cy="1325563"/>
          </a:xfrm>
        </p:spPr>
        <p:txBody>
          <a:bodyPr/>
          <a:lstStyle/>
          <a:p>
            <a:pPr algn="ctr"/>
            <a:r>
              <a:rPr lang="pt-BR" dirty="0"/>
              <a:t>Semântica</a:t>
            </a:r>
          </a:p>
        </p:txBody>
      </p:sp>
      <p:sp>
        <p:nvSpPr>
          <p:cNvPr id="3" name="Espaço Reservado para Conteúdo 2"/>
          <p:cNvSpPr>
            <a:spLocks noGrp="1"/>
          </p:cNvSpPr>
          <p:nvPr>
            <p:ph idx="1"/>
          </p:nvPr>
        </p:nvSpPr>
        <p:spPr/>
        <p:txBody>
          <a:bodyPr>
            <a:normAutofit/>
          </a:bodyPr>
          <a:lstStyle/>
          <a:p>
            <a:r>
              <a:rPr lang="pt-BR" dirty="0"/>
              <a:t>As funções representam o elemento chave da abstração procedural em qualquer linguagem. </a:t>
            </a:r>
          </a:p>
          <a:p>
            <a:r>
              <a:rPr lang="pt-BR" dirty="0"/>
              <a:t>Uma compreensão da semântica da definição e chamada de funções é fundamental em qualquer estudo de linguagens de programação. </a:t>
            </a:r>
          </a:p>
          <a:p>
            <a:r>
              <a:rPr lang="pt-BR" dirty="0"/>
              <a:t>A implementação de funções também requer uma compreensão dos elementos estáticos e dinâmicos de memória, incluindo a pilha de tempo de execução. </a:t>
            </a:r>
          </a:p>
          <a:p>
            <a:r>
              <a:rPr lang="pt-BR" dirty="0"/>
              <a:t>A pilha também nos auxilia a entender outras ideias como o escopo de um nome e o tempo de vida de um objeto. </a:t>
            </a:r>
          </a:p>
        </p:txBody>
      </p:sp>
    </p:spTree>
    <p:extLst>
      <p:ext uri="{BB962C8B-B14F-4D97-AF65-F5344CB8AC3E}">
        <p14:creationId xmlns:p14="http://schemas.microsoft.com/office/powerpoint/2010/main" val="2435813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43200" y="365125"/>
            <a:ext cx="8610600" cy="1325563"/>
          </a:xfrm>
        </p:spPr>
        <p:txBody>
          <a:bodyPr/>
          <a:lstStyle/>
          <a:p>
            <a:pPr algn="ctr"/>
            <a:r>
              <a:rPr lang="pt-BR" dirty="0"/>
              <a:t>Paradigmas</a:t>
            </a:r>
          </a:p>
        </p:txBody>
      </p:sp>
      <p:sp>
        <p:nvSpPr>
          <p:cNvPr id="3" name="Espaço Reservado para Conteúdo 2"/>
          <p:cNvSpPr>
            <a:spLocks noGrp="1"/>
          </p:cNvSpPr>
          <p:nvPr>
            <p:ph idx="1"/>
          </p:nvPr>
        </p:nvSpPr>
        <p:spPr/>
        <p:txBody>
          <a:bodyPr>
            <a:normAutofit/>
          </a:bodyPr>
          <a:lstStyle/>
          <a:p>
            <a:r>
              <a:rPr lang="pt-BR" dirty="0"/>
              <a:t>Paradigma: um exemplo que serve de modelo; um padrão;</a:t>
            </a:r>
          </a:p>
          <a:p>
            <a:r>
              <a:rPr lang="pt-BR" dirty="0"/>
              <a:t>Paradigmas de linguagens de programação: são padrões de resolução de problemas que se relaciona a um determinado gênero de programas e linguagens.</a:t>
            </a:r>
          </a:p>
          <a:p>
            <a:endParaRPr lang="pt-BR" dirty="0"/>
          </a:p>
          <a:p>
            <a:endParaRPr lang="pt-BR" dirty="0"/>
          </a:p>
        </p:txBody>
      </p:sp>
    </p:spTree>
    <p:extLst>
      <p:ext uri="{BB962C8B-B14F-4D97-AF65-F5344CB8AC3E}">
        <p14:creationId xmlns:p14="http://schemas.microsoft.com/office/powerpoint/2010/main" val="1868005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43200" y="365125"/>
            <a:ext cx="8610600" cy="1325563"/>
          </a:xfrm>
        </p:spPr>
        <p:txBody>
          <a:bodyPr/>
          <a:lstStyle/>
          <a:p>
            <a:pPr algn="ctr"/>
            <a:r>
              <a:rPr lang="pt-BR" dirty="0"/>
              <a:t>Paradigmas</a:t>
            </a:r>
          </a:p>
        </p:txBody>
      </p:sp>
      <p:sp>
        <p:nvSpPr>
          <p:cNvPr id="3" name="Espaço Reservado para Conteúdo 2"/>
          <p:cNvSpPr>
            <a:spLocks noGrp="1"/>
          </p:cNvSpPr>
          <p:nvPr>
            <p:ph idx="1"/>
          </p:nvPr>
        </p:nvSpPr>
        <p:spPr/>
        <p:txBody>
          <a:bodyPr>
            <a:normAutofit/>
          </a:bodyPr>
          <a:lstStyle/>
          <a:p>
            <a:r>
              <a:rPr lang="pt-BR" dirty="0"/>
              <a:t>Quatro paradigmas de programação distintos e fundamentais evoluíram nas últimas décadas:</a:t>
            </a:r>
          </a:p>
          <a:p>
            <a:pPr lvl="1"/>
            <a:r>
              <a:rPr lang="pt-BR" dirty="0"/>
              <a:t>Programação imperativa</a:t>
            </a:r>
          </a:p>
          <a:p>
            <a:pPr lvl="1"/>
            <a:r>
              <a:rPr lang="pt-BR" dirty="0"/>
              <a:t>Programação orientada a objeto</a:t>
            </a:r>
          </a:p>
          <a:p>
            <a:pPr lvl="1"/>
            <a:r>
              <a:rPr lang="pt-BR" dirty="0"/>
              <a:t>Programação funcional</a:t>
            </a:r>
          </a:p>
          <a:p>
            <a:pPr lvl="1"/>
            <a:r>
              <a:rPr lang="pt-BR" dirty="0"/>
              <a:t>Programação lógica</a:t>
            </a:r>
          </a:p>
          <a:p>
            <a:r>
              <a:rPr lang="pt-BR" dirty="0"/>
              <a:t>Algumas linguagens de programação são intencionalmente projetadas para suportar mais de um paradigma. Por exemplo, C++ é uma linguagem imperativa e orientada a objetos.</a:t>
            </a:r>
          </a:p>
        </p:txBody>
      </p:sp>
    </p:spTree>
    <p:extLst>
      <p:ext uri="{BB962C8B-B14F-4D97-AF65-F5344CB8AC3E}">
        <p14:creationId xmlns:p14="http://schemas.microsoft.com/office/powerpoint/2010/main" val="1732912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43200" y="365125"/>
            <a:ext cx="8610600" cy="1325563"/>
          </a:xfrm>
        </p:spPr>
        <p:txBody>
          <a:bodyPr/>
          <a:lstStyle/>
          <a:p>
            <a:pPr algn="ctr"/>
            <a:r>
              <a:rPr lang="pt-BR" dirty="0"/>
              <a:t>Programação Imperativa</a:t>
            </a:r>
          </a:p>
        </p:txBody>
      </p:sp>
      <p:sp>
        <p:nvSpPr>
          <p:cNvPr id="3" name="Espaço Reservado para Conteúdo 2"/>
          <p:cNvSpPr>
            <a:spLocks noGrp="1"/>
          </p:cNvSpPr>
          <p:nvPr>
            <p:ph idx="1"/>
          </p:nvPr>
        </p:nvSpPr>
        <p:spPr/>
        <p:txBody>
          <a:bodyPr>
            <a:normAutofit/>
          </a:bodyPr>
          <a:lstStyle/>
          <a:p>
            <a:pPr marL="0" indent="0">
              <a:buNone/>
            </a:pPr>
            <a:r>
              <a:rPr lang="pt-BR" dirty="0"/>
              <a:t>A programação imperativa é o paradigma mais antigo, já que está fundamentado no modelo computacional clássico de “von </a:t>
            </a:r>
            <a:r>
              <a:rPr lang="pt-BR" dirty="0" err="1"/>
              <a:t>NeumannEckert</a:t>
            </a:r>
            <a:r>
              <a:rPr lang="pt-BR" dirty="0"/>
              <a:t>”:</a:t>
            </a:r>
          </a:p>
        </p:txBody>
      </p:sp>
      <p:pic>
        <p:nvPicPr>
          <p:cNvPr id="6" name="Picture 7">
            <a:extLst>
              <a:ext uri="{FF2B5EF4-FFF2-40B4-BE49-F238E27FC236}">
                <a16:creationId xmlns:a16="http://schemas.microsoft.com/office/drawing/2014/main" id="{8C3BC5B6-A7F5-42CD-A9A6-E326F1CE38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7470" y="2771775"/>
            <a:ext cx="6061075" cy="372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515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43200" y="365125"/>
            <a:ext cx="8610600" cy="1325563"/>
          </a:xfrm>
        </p:spPr>
        <p:txBody>
          <a:bodyPr/>
          <a:lstStyle/>
          <a:p>
            <a:pPr algn="ctr"/>
            <a:r>
              <a:rPr lang="pt-BR" dirty="0"/>
              <a:t>Programação Imperativa</a:t>
            </a:r>
          </a:p>
        </p:txBody>
      </p:sp>
      <p:sp>
        <p:nvSpPr>
          <p:cNvPr id="3" name="Espaço Reservado para Conteúdo 2"/>
          <p:cNvSpPr>
            <a:spLocks noGrp="1"/>
          </p:cNvSpPr>
          <p:nvPr>
            <p:ph idx="1"/>
          </p:nvPr>
        </p:nvSpPr>
        <p:spPr/>
        <p:txBody>
          <a:bodyPr>
            <a:normAutofit/>
          </a:bodyPr>
          <a:lstStyle/>
          <a:p>
            <a:pPr marL="0" lvl="1" indent="0">
              <a:spcBef>
                <a:spcPts val="100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pt-BR" sz="2800" dirty="0"/>
              <a:t>Portanto, seguindo o modelo clássico von Neumann-</a:t>
            </a:r>
            <a:r>
              <a:rPr lang="pt-BR" sz="2800" dirty="0" err="1"/>
              <a:t>Eckert</a:t>
            </a:r>
            <a:r>
              <a:rPr lang="pt-BR" sz="2800" dirty="0"/>
              <a:t>:</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pt-BR" dirty="0"/>
              <a:t>Programa e dados são indistinguíveis na memória</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pt-BR" dirty="0"/>
              <a:t>Programa = uma sequência de comandos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pt-BR" dirty="0"/>
              <a:t>Estado = valores de todas as variáveis ​​quando o programa é executado</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pt-BR" dirty="0"/>
              <a:t>Usam abstração procedural</a:t>
            </a:r>
            <a:endParaRPr lang="en-GB" dirty="0"/>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dirty="0"/>
          </a:p>
          <a:p>
            <a:pPr marL="0" inden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pt-BR" dirty="0"/>
              <a:t>Ex.: </a:t>
            </a:r>
            <a:r>
              <a:rPr lang="pt-BR" dirty="0" err="1"/>
              <a:t>Cobol</a:t>
            </a:r>
            <a:r>
              <a:rPr lang="pt-BR" dirty="0"/>
              <a:t>, Fortran, C, Ada e Perl.</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pt-BR" dirty="0"/>
          </a:p>
        </p:txBody>
      </p:sp>
    </p:spTree>
    <p:extLst>
      <p:ext uri="{BB962C8B-B14F-4D97-AF65-F5344CB8AC3E}">
        <p14:creationId xmlns:p14="http://schemas.microsoft.com/office/powerpoint/2010/main" val="3676120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43200" y="365125"/>
            <a:ext cx="8610600" cy="1325563"/>
          </a:xfrm>
        </p:spPr>
        <p:txBody>
          <a:bodyPr/>
          <a:lstStyle/>
          <a:p>
            <a:pPr algn="ctr"/>
            <a:r>
              <a:rPr lang="pt-BR" dirty="0"/>
              <a:t>Programação Orientada a Objeto</a:t>
            </a:r>
          </a:p>
        </p:txBody>
      </p:sp>
      <p:sp>
        <p:nvSpPr>
          <p:cNvPr id="3" name="Espaço Reservado para Conteúdo 2"/>
          <p:cNvSpPr>
            <a:spLocks noGrp="1"/>
          </p:cNvSpPr>
          <p:nvPr>
            <p:ph idx="1"/>
          </p:nvPr>
        </p:nvSpPr>
        <p:spPr/>
        <p:txBody>
          <a:bodyPr>
            <a:normAutofit/>
          </a:bodyPr>
          <a:lstStyle/>
          <a:p>
            <a:pPr>
              <a:buFont typeface="Times New Roman" panose="02020603050405020304"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pt-BR" altLang="pt-BR" dirty="0"/>
              <a:t>Na programação orientada a objetos temos uma coleção de objetos que interagem entre si através de mensagens que transformam seus estados</a:t>
            </a:r>
          </a:p>
          <a:p>
            <a:pPr>
              <a:buFont typeface="Times New Roman" panose="02020603050405020304"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pt-BR" altLang="pt-BR" dirty="0"/>
              <a:t>Durante o estudo deste paradigma vamos ver:</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pt-BR" altLang="pt-BR" dirty="0"/>
              <a:t>Envio de mensagens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pt-BR" altLang="pt-BR" dirty="0"/>
              <a:t>Hierarquia</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pt-BR" altLang="pt-BR" dirty="0"/>
              <a:t>Polimorfismo</a:t>
            </a:r>
          </a:p>
          <a:p>
            <a:pPr>
              <a:buFont typeface="Times New Roman" panose="02020603050405020304"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pt-BR" dirty="0"/>
              <a:t>Ex.:</a:t>
            </a:r>
          </a:p>
          <a:p>
            <a:pPr>
              <a:buFont typeface="Times New Roman" panose="02020603050405020304"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pt-BR" dirty="0"/>
              <a:t>	</a:t>
            </a:r>
            <a:r>
              <a:rPr lang="en-GB" altLang="pt-BR" sz="2400" i="1" dirty="0"/>
              <a:t>Smalltalk, Java, C++, C#, and Python</a:t>
            </a:r>
            <a:endParaRPr lang="pt-BR" dirty="0"/>
          </a:p>
        </p:txBody>
      </p:sp>
    </p:spTree>
    <p:extLst>
      <p:ext uri="{BB962C8B-B14F-4D97-AF65-F5344CB8AC3E}">
        <p14:creationId xmlns:p14="http://schemas.microsoft.com/office/powerpoint/2010/main" val="805850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43200" y="365125"/>
            <a:ext cx="8610600" cy="1325563"/>
          </a:xfrm>
        </p:spPr>
        <p:txBody>
          <a:bodyPr/>
          <a:lstStyle/>
          <a:p>
            <a:pPr algn="ctr"/>
            <a:r>
              <a:rPr lang="pt-BR" dirty="0"/>
              <a:t>Programação Funcional</a:t>
            </a:r>
          </a:p>
        </p:txBody>
      </p:sp>
      <p:sp>
        <p:nvSpPr>
          <p:cNvPr id="3" name="Espaço Reservado para Conteúdo 2"/>
          <p:cNvSpPr>
            <a:spLocks noGrp="1"/>
          </p:cNvSpPr>
          <p:nvPr>
            <p:ph idx="1"/>
          </p:nvPr>
        </p:nvSpPr>
        <p:spPr/>
        <p:txBody>
          <a:bodyPr>
            <a:normAutofit fontScale="92500" lnSpcReduction="10000"/>
          </a:bodyPr>
          <a:lstStyle/>
          <a:p>
            <a:pPr marL="0" indent="0">
              <a:buNone/>
            </a:pPr>
            <a:r>
              <a:rPr lang="pt-BR" dirty="0"/>
              <a:t>A programação funcional modela uma computação como uma coleção de funções matemáticas.</a:t>
            </a:r>
          </a:p>
          <a:p>
            <a:r>
              <a:rPr lang="pt-BR" dirty="0"/>
              <a:t>Entrada = domínio</a:t>
            </a:r>
          </a:p>
          <a:p>
            <a:r>
              <a:rPr lang="pt-BR" dirty="0"/>
              <a:t>Saída = alcance</a:t>
            </a:r>
          </a:p>
          <a:p>
            <a:pPr marL="0" indent="0">
              <a:buNone/>
            </a:pPr>
            <a:r>
              <a:rPr lang="pt-BR" dirty="0"/>
              <a:t>As linguagens funcionais são caracterizadas por:</a:t>
            </a:r>
          </a:p>
          <a:p>
            <a:r>
              <a:rPr lang="pt-BR" dirty="0"/>
              <a:t>Composição funcional</a:t>
            </a:r>
          </a:p>
          <a:p>
            <a:r>
              <a:rPr lang="pt-BR" dirty="0"/>
              <a:t>Condições</a:t>
            </a:r>
          </a:p>
          <a:p>
            <a:r>
              <a:rPr lang="pt-BR" dirty="0"/>
              <a:t>Recursão</a:t>
            </a:r>
          </a:p>
          <a:p>
            <a:pPr marL="0" indent="0">
              <a:buNone/>
            </a:pPr>
            <a:r>
              <a:rPr lang="pt-BR" dirty="0"/>
              <a:t>Exemplos de linguagens funcionais:</a:t>
            </a:r>
          </a:p>
          <a:p>
            <a:pPr marL="0" indent="0">
              <a:buNone/>
            </a:pPr>
            <a:r>
              <a:rPr lang="pt-BR" dirty="0" err="1"/>
              <a:t>Lisp</a:t>
            </a:r>
            <a:r>
              <a:rPr lang="pt-BR" dirty="0"/>
              <a:t>, </a:t>
            </a:r>
            <a:r>
              <a:rPr lang="pt-BR" dirty="0" err="1"/>
              <a:t>Scheme</a:t>
            </a:r>
            <a:r>
              <a:rPr lang="pt-BR" dirty="0"/>
              <a:t>, ML, </a:t>
            </a:r>
            <a:r>
              <a:rPr lang="pt-BR" dirty="0" err="1"/>
              <a:t>Haskell</a:t>
            </a:r>
            <a:endParaRPr lang="pt-BR" dirty="0"/>
          </a:p>
        </p:txBody>
      </p:sp>
    </p:spTree>
    <p:extLst>
      <p:ext uri="{BB962C8B-B14F-4D97-AF65-F5344CB8AC3E}">
        <p14:creationId xmlns:p14="http://schemas.microsoft.com/office/powerpoint/2010/main" val="498925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43200" y="365125"/>
            <a:ext cx="8610600" cy="1325563"/>
          </a:xfrm>
        </p:spPr>
        <p:txBody>
          <a:bodyPr/>
          <a:lstStyle/>
          <a:p>
            <a:pPr algn="ctr"/>
            <a:r>
              <a:rPr lang="pt-BR" dirty="0"/>
              <a:t>Programação Lógica</a:t>
            </a:r>
          </a:p>
        </p:txBody>
      </p:sp>
      <p:sp>
        <p:nvSpPr>
          <p:cNvPr id="3" name="Espaço Reservado para Conteúdo 2"/>
          <p:cNvSpPr>
            <a:spLocks noGrp="1"/>
          </p:cNvSpPr>
          <p:nvPr>
            <p:ph idx="1"/>
          </p:nvPr>
        </p:nvSpPr>
        <p:spPr/>
        <p:txBody>
          <a:bodyPr>
            <a:normAutofit/>
          </a:bodyPr>
          <a:lstStyle/>
          <a:p>
            <a:pPr marL="0" indent="0">
              <a:buNone/>
            </a:pPr>
            <a:r>
              <a:rPr lang="pt-PT" dirty="0">
                <a:effectLst/>
                <a:latin typeface="Segoe UI Web (West European)"/>
              </a:rPr>
              <a:t>A programação lógica declara que resultado o programa deve realizar, e não como deve ser realizado. </a:t>
            </a:r>
          </a:p>
          <a:p>
            <a:pPr marL="0" indent="0">
              <a:buNone/>
            </a:pPr>
            <a:endParaRPr lang="pt-PT" dirty="0">
              <a:latin typeface="Segoe UI Web (West European)"/>
            </a:endParaRPr>
          </a:p>
          <a:p>
            <a:pPr marL="0" indent="0">
              <a:buNone/>
            </a:pPr>
            <a:r>
              <a:rPr lang="pt-PT" dirty="0">
                <a:effectLst/>
                <a:latin typeface="Segoe UI Web (West European)"/>
              </a:rPr>
              <a:t>Ao estudar programação lógica vemos: </a:t>
            </a:r>
          </a:p>
          <a:p>
            <a:pPr lvl="1"/>
            <a:r>
              <a:rPr lang="pt-PT" dirty="0">
                <a:effectLst/>
                <a:latin typeface="Segoe UI Web (West European)"/>
              </a:rPr>
              <a:t>Programas como conjuntos de restrições sobre um problema</a:t>
            </a:r>
          </a:p>
          <a:p>
            <a:pPr lvl="1"/>
            <a:r>
              <a:rPr lang="pt-PT" dirty="0">
                <a:effectLst/>
                <a:latin typeface="Segoe UI Web (West European)"/>
              </a:rPr>
              <a:t>Programas que alcançam todas as soluções possíveis</a:t>
            </a:r>
          </a:p>
          <a:p>
            <a:pPr lvl="1"/>
            <a:r>
              <a:rPr lang="pt-PT" dirty="0">
                <a:effectLst/>
                <a:latin typeface="Segoe UI Web (West European)"/>
              </a:rPr>
              <a:t>Programas não determinísticos </a:t>
            </a:r>
          </a:p>
          <a:p>
            <a:pPr marL="0" indent="0">
              <a:buNone/>
            </a:pPr>
            <a:endParaRPr lang="pt-PT" dirty="0">
              <a:effectLst/>
              <a:latin typeface="Segoe UI Web (West European)"/>
            </a:endParaRPr>
          </a:p>
          <a:p>
            <a:pPr marL="0" indent="0">
              <a:buNone/>
            </a:pPr>
            <a:r>
              <a:rPr lang="pt-PT" dirty="0">
                <a:effectLst/>
                <a:latin typeface="Segoe UI Web (West European)"/>
              </a:rPr>
              <a:t>Exemplos de linguagens de programação lógica: PROLOG</a:t>
            </a:r>
          </a:p>
        </p:txBody>
      </p:sp>
    </p:spTree>
    <p:extLst>
      <p:ext uri="{BB962C8B-B14F-4D97-AF65-F5344CB8AC3E}">
        <p14:creationId xmlns:p14="http://schemas.microsoft.com/office/powerpoint/2010/main" val="2939098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43200" y="365125"/>
            <a:ext cx="8610600" cy="1325563"/>
          </a:xfrm>
        </p:spPr>
        <p:txBody>
          <a:bodyPr/>
          <a:lstStyle/>
          <a:p>
            <a:pPr algn="ctr"/>
            <a:r>
              <a:rPr lang="pt-BR" dirty="0"/>
              <a:t>Tópicos especiais</a:t>
            </a:r>
          </a:p>
        </p:txBody>
      </p:sp>
      <p:sp>
        <p:nvSpPr>
          <p:cNvPr id="3" name="Espaço Reservado para Conteúdo 2"/>
          <p:cNvSpPr>
            <a:spLocks noGrp="1"/>
          </p:cNvSpPr>
          <p:nvPr>
            <p:ph idx="1"/>
          </p:nvPr>
        </p:nvSpPr>
        <p:spPr/>
        <p:txBody>
          <a:bodyPr>
            <a:normAutofit/>
          </a:bodyPr>
          <a:lstStyle/>
          <a:p>
            <a:pPr marL="0" indent="0">
              <a:buNone/>
            </a:pPr>
            <a:r>
              <a:rPr lang="pt-BR" dirty="0"/>
              <a:t>Algumas características são inerentes à mais de um paradigma pois entendidos como essenciais ao projeto das linguagens de programação, dessa forma tendem à ser universais:</a:t>
            </a:r>
          </a:p>
          <a:p>
            <a:r>
              <a:rPr lang="pt-BR" dirty="0"/>
              <a:t>Manipulação de eventos </a:t>
            </a:r>
          </a:p>
          <a:p>
            <a:r>
              <a:rPr lang="pt-BR" dirty="0"/>
              <a:t>Concorrência </a:t>
            </a:r>
          </a:p>
          <a:p>
            <a:r>
              <a:rPr lang="pt-BR" dirty="0" err="1"/>
              <a:t>Corretude</a:t>
            </a:r>
            <a:endParaRPr lang="pt-BR" dirty="0"/>
          </a:p>
          <a:p>
            <a:pPr marL="0" indent="0">
              <a:buNone/>
            </a:pPr>
            <a:endParaRPr lang="pt-BR" dirty="0"/>
          </a:p>
          <a:p>
            <a:endParaRPr lang="pt-BR" dirty="0"/>
          </a:p>
        </p:txBody>
      </p:sp>
    </p:spTree>
    <p:extLst>
      <p:ext uri="{BB962C8B-B14F-4D97-AF65-F5344CB8AC3E}">
        <p14:creationId xmlns:p14="http://schemas.microsoft.com/office/powerpoint/2010/main" val="2777749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43200" y="365125"/>
            <a:ext cx="8610600" cy="1325563"/>
          </a:xfrm>
        </p:spPr>
        <p:txBody>
          <a:bodyPr/>
          <a:lstStyle/>
          <a:p>
            <a:pPr algn="ctr"/>
            <a:r>
              <a:rPr lang="pt-BR" dirty="0"/>
              <a:t>Tópicos especiais</a:t>
            </a:r>
          </a:p>
        </p:txBody>
      </p:sp>
      <p:sp>
        <p:nvSpPr>
          <p:cNvPr id="3" name="Espaço Reservado para Conteúdo 2"/>
          <p:cNvSpPr>
            <a:spLocks noGrp="1"/>
          </p:cNvSpPr>
          <p:nvPr>
            <p:ph idx="1"/>
          </p:nvPr>
        </p:nvSpPr>
        <p:spPr/>
        <p:txBody>
          <a:bodyPr>
            <a:normAutofit/>
          </a:bodyPr>
          <a:lstStyle/>
          <a:p>
            <a:pPr marL="0" indent="0">
              <a:buNone/>
            </a:pPr>
            <a:r>
              <a:rPr lang="pt-BR" dirty="0"/>
              <a:t>Manipulação de eventos</a:t>
            </a:r>
          </a:p>
          <a:p>
            <a:pPr marL="457200" lvl="1" indent="0">
              <a:buNone/>
            </a:pPr>
            <a:r>
              <a:rPr lang="pt-BR" dirty="0"/>
              <a:t>Por exemplo, </a:t>
            </a:r>
            <a:r>
              <a:rPr lang="pt-BR" dirty="0" err="1"/>
              <a:t>GUIs</a:t>
            </a:r>
            <a:r>
              <a:rPr lang="pt-BR" dirty="0"/>
              <a:t>, sistemas de segurança doméstica</a:t>
            </a:r>
          </a:p>
          <a:p>
            <a:pPr marL="0" indent="0">
              <a:buNone/>
            </a:pPr>
            <a:r>
              <a:rPr lang="pt-BR" dirty="0"/>
              <a:t>Simultaneidade</a:t>
            </a:r>
          </a:p>
          <a:p>
            <a:pPr marL="457200" lvl="1" indent="0">
              <a:buNone/>
            </a:pPr>
            <a:r>
              <a:rPr lang="pt-BR" dirty="0"/>
              <a:t>Por exemplo, programas de servidor de clientes</a:t>
            </a:r>
          </a:p>
          <a:p>
            <a:pPr marL="0" indent="0">
              <a:buNone/>
            </a:pPr>
            <a:r>
              <a:rPr lang="pt-BR" dirty="0" err="1"/>
              <a:t>Corretude</a:t>
            </a:r>
            <a:endParaRPr lang="pt-BR" dirty="0"/>
          </a:p>
          <a:p>
            <a:pPr marL="457200" lvl="1" indent="0">
              <a:buNone/>
            </a:pPr>
            <a:r>
              <a:rPr lang="pt-BR" dirty="0"/>
              <a:t>Como podemos provar que um programa faz o que deve fazer sob todas as circunstâncias?</a:t>
            </a:r>
          </a:p>
          <a:p>
            <a:pPr marL="457200" lvl="1" indent="0">
              <a:buNone/>
            </a:pPr>
            <a:r>
              <a:rPr lang="pt-BR" dirty="0"/>
              <a:t>Por que isso é importante???</a:t>
            </a:r>
          </a:p>
          <a:p>
            <a:pPr marL="0" indent="0">
              <a:buNone/>
            </a:pPr>
            <a:endParaRPr lang="pt-BR" sz="1400" dirty="0"/>
          </a:p>
          <a:p>
            <a:pPr marL="0" indent="0">
              <a:buNone/>
            </a:pPr>
            <a:r>
              <a:rPr lang="pt-BR" sz="1400" i="1" dirty="0"/>
              <a:t>Na Ciência da computação teórica, a </a:t>
            </a:r>
            <a:r>
              <a:rPr lang="pt-BR" sz="1400" i="1" dirty="0" err="1"/>
              <a:t>corretude</a:t>
            </a:r>
            <a:r>
              <a:rPr lang="pt-BR" sz="1400" i="1" dirty="0"/>
              <a:t> de um algoritmo pode ser afirmada quando se diz que o algoritmo é correto com respeito à determinada especificação. O termo </a:t>
            </a:r>
            <a:r>
              <a:rPr lang="pt-BR" sz="1400" i="1" dirty="0" err="1"/>
              <a:t>corretude</a:t>
            </a:r>
            <a:r>
              <a:rPr lang="pt-BR" sz="1400" i="1" dirty="0"/>
              <a:t> funcional se refere ao comportamento de entrada-saída do </a:t>
            </a:r>
            <a:r>
              <a:rPr lang="pt-BR" sz="1400" i="1" dirty="0" err="1"/>
              <a:t>algorítimo</a:t>
            </a:r>
            <a:r>
              <a:rPr lang="pt-BR" sz="1400" i="1" dirty="0"/>
              <a:t>. (Wikipédia)</a:t>
            </a:r>
          </a:p>
          <a:p>
            <a:endParaRPr lang="pt-BR" dirty="0"/>
          </a:p>
        </p:txBody>
      </p:sp>
    </p:spTree>
    <p:extLst>
      <p:ext uri="{BB962C8B-B14F-4D97-AF65-F5344CB8AC3E}">
        <p14:creationId xmlns:p14="http://schemas.microsoft.com/office/powerpoint/2010/main" val="1323768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43200" y="365125"/>
            <a:ext cx="8610600" cy="1325563"/>
          </a:xfrm>
        </p:spPr>
        <p:txBody>
          <a:bodyPr/>
          <a:lstStyle/>
          <a:p>
            <a:pPr algn="ctr"/>
            <a:r>
              <a:rPr lang="pt-BR" dirty="0"/>
              <a:t>Princípios das Linguagens de Programação</a:t>
            </a:r>
          </a:p>
        </p:txBody>
      </p:sp>
      <p:sp>
        <p:nvSpPr>
          <p:cNvPr id="3" name="Espaço Reservado para Conteúdo 2"/>
          <p:cNvSpPr>
            <a:spLocks noGrp="1"/>
          </p:cNvSpPr>
          <p:nvPr>
            <p:ph idx="1"/>
          </p:nvPr>
        </p:nvSpPr>
        <p:spPr/>
        <p:txBody>
          <a:bodyPr/>
          <a:lstStyle/>
          <a:p>
            <a:r>
              <a:rPr lang="pt-BR" dirty="0"/>
              <a:t>4 Propriedades</a:t>
            </a:r>
          </a:p>
          <a:p>
            <a:pPr lvl="1"/>
            <a:r>
              <a:rPr lang="pt-BR" dirty="0"/>
              <a:t>Sintaxe</a:t>
            </a:r>
          </a:p>
          <a:p>
            <a:pPr lvl="1"/>
            <a:r>
              <a:rPr lang="pt-BR" dirty="0"/>
              <a:t>Nomes</a:t>
            </a:r>
          </a:p>
          <a:p>
            <a:pPr lvl="1"/>
            <a:r>
              <a:rPr lang="pt-BR" dirty="0"/>
              <a:t>Tipos</a:t>
            </a:r>
          </a:p>
          <a:p>
            <a:pPr lvl="1"/>
            <a:r>
              <a:rPr lang="pt-BR" dirty="0"/>
              <a:t>Semântica</a:t>
            </a:r>
          </a:p>
          <a:p>
            <a:r>
              <a:rPr lang="pt-BR" dirty="0"/>
              <a:t>Para qualquer linguagem:</a:t>
            </a:r>
          </a:p>
          <a:p>
            <a:pPr lvl="1"/>
            <a:r>
              <a:rPr lang="pt-BR" dirty="0"/>
              <a:t>Designers devem definir essas propriedades ao projetar</a:t>
            </a:r>
          </a:p>
          <a:p>
            <a:pPr lvl="1"/>
            <a:r>
              <a:rPr lang="pt-BR" dirty="0"/>
              <a:t>Programadores devem dominar essas propriedades</a:t>
            </a:r>
          </a:p>
        </p:txBody>
      </p:sp>
    </p:spTree>
    <p:extLst>
      <p:ext uri="{BB962C8B-B14F-4D97-AF65-F5344CB8AC3E}">
        <p14:creationId xmlns:p14="http://schemas.microsoft.com/office/powerpoint/2010/main" val="2054996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43200" y="365125"/>
            <a:ext cx="8610600" cy="1325563"/>
          </a:xfrm>
        </p:spPr>
        <p:txBody>
          <a:bodyPr/>
          <a:lstStyle/>
          <a:p>
            <a:pPr algn="ctr"/>
            <a:r>
              <a:rPr lang="pt-BR" dirty="0"/>
              <a:t>Manipulação de Eventos</a:t>
            </a:r>
          </a:p>
        </p:txBody>
      </p:sp>
      <p:sp>
        <p:nvSpPr>
          <p:cNvPr id="3" name="Espaço Reservado para Conteúdo 2"/>
          <p:cNvSpPr>
            <a:spLocks noGrp="1"/>
          </p:cNvSpPr>
          <p:nvPr>
            <p:ph idx="1"/>
          </p:nvPr>
        </p:nvSpPr>
        <p:spPr/>
        <p:txBody>
          <a:bodyPr>
            <a:normAutofit/>
          </a:bodyPr>
          <a:lstStyle/>
          <a:p>
            <a:pPr marL="0" indent="0">
              <a:buNone/>
            </a:pPr>
            <a:r>
              <a:rPr lang="pt-BR" dirty="0"/>
              <a:t>A manipulação de eventos ocorre com programas que respondem a eventos gerados em uma ordem imprevisível. De certa forma, um programa orientado a evento é apenas um programa cujo comportamento é inteiramente determinado por questões de manipulação de eventos. </a:t>
            </a:r>
          </a:p>
          <a:p>
            <a:pPr marL="0" indent="0">
              <a:buNone/>
            </a:pPr>
            <a:r>
              <a:rPr lang="pt-BR" dirty="0"/>
              <a:t>A manipulação de eventos está frequentemente acoplada ao paradigma orientado a objeto (por exemplo, Java </a:t>
            </a:r>
            <a:r>
              <a:rPr lang="pt-BR" dirty="0" err="1"/>
              <a:t>applets</a:t>
            </a:r>
            <a:r>
              <a:rPr lang="pt-BR" dirty="0"/>
              <a:t>), embora ela ocorra dentro dos paradigmas imperativos também (por exemplo, </a:t>
            </a:r>
            <a:r>
              <a:rPr lang="pt-BR" dirty="0" err="1"/>
              <a:t>Tcl</a:t>
            </a:r>
            <a:r>
              <a:rPr lang="pt-BR" dirty="0"/>
              <a:t>/</a:t>
            </a:r>
            <a:r>
              <a:rPr lang="pt-BR" dirty="0" err="1"/>
              <a:t>Tk</a:t>
            </a:r>
            <a:r>
              <a:rPr lang="pt-BR" dirty="0"/>
              <a:t>). </a:t>
            </a:r>
          </a:p>
        </p:txBody>
      </p:sp>
    </p:spTree>
    <p:extLst>
      <p:ext uri="{BB962C8B-B14F-4D97-AF65-F5344CB8AC3E}">
        <p14:creationId xmlns:p14="http://schemas.microsoft.com/office/powerpoint/2010/main" val="3694258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43200" y="365125"/>
            <a:ext cx="8610600" cy="1325563"/>
          </a:xfrm>
        </p:spPr>
        <p:txBody>
          <a:bodyPr/>
          <a:lstStyle/>
          <a:p>
            <a:pPr algn="ctr"/>
            <a:r>
              <a:rPr lang="pt-BR" dirty="0"/>
              <a:t>Manipulação de Eventos</a:t>
            </a:r>
          </a:p>
        </p:txBody>
      </p:sp>
      <p:sp>
        <p:nvSpPr>
          <p:cNvPr id="3" name="Espaço Reservado para Conteúdo 2"/>
          <p:cNvSpPr>
            <a:spLocks noGrp="1"/>
          </p:cNvSpPr>
          <p:nvPr>
            <p:ph idx="1"/>
          </p:nvPr>
        </p:nvSpPr>
        <p:spPr/>
        <p:txBody>
          <a:bodyPr>
            <a:normAutofit/>
          </a:bodyPr>
          <a:lstStyle/>
          <a:p>
            <a:pPr marL="0" indent="0">
              <a:buNone/>
            </a:pPr>
            <a:r>
              <a:rPr lang="pt-BR" dirty="0"/>
              <a:t>Os eventos se originam de ações dos usuários na tela (cliques de mouse ou pressionamentos de teclas, por exemplo) ou então de outras fontes (como leituras de sensores em um robô). </a:t>
            </a:r>
          </a:p>
          <a:p>
            <a:pPr marL="0" indent="0">
              <a:buNone/>
            </a:pPr>
            <a:r>
              <a:rPr lang="pt-BR" dirty="0"/>
              <a:t>Linguagens importantes que suportam a manipulação de eventos incluem Visual Basic, Java e </a:t>
            </a:r>
            <a:r>
              <a:rPr lang="pt-BR" dirty="0" err="1"/>
              <a:t>Tcl</a:t>
            </a:r>
            <a:r>
              <a:rPr lang="pt-BR" dirty="0"/>
              <a:t>/</a:t>
            </a:r>
            <a:r>
              <a:rPr lang="pt-BR" dirty="0" err="1"/>
              <a:t>Tk</a:t>
            </a:r>
            <a:r>
              <a:rPr lang="pt-BR" dirty="0"/>
              <a:t>.</a:t>
            </a:r>
          </a:p>
        </p:txBody>
      </p:sp>
    </p:spTree>
    <p:extLst>
      <p:ext uri="{BB962C8B-B14F-4D97-AF65-F5344CB8AC3E}">
        <p14:creationId xmlns:p14="http://schemas.microsoft.com/office/powerpoint/2010/main" val="3243075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43200" y="365125"/>
            <a:ext cx="8610600" cy="1325563"/>
          </a:xfrm>
        </p:spPr>
        <p:txBody>
          <a:bodyPr/>
          <a:lstStyle/>
          <a:p>
            <a:pPr algn="ctr"/>
            <a:r>
              <a:rPr lang="pt-BR" dirty="0"/>
              <a:t>Concorrência</a:t>
            </a:r>
          </a:p>
        </p:txBody>
      </p:sp>
      <p:sp>
        <p:nvSpPr>
          <p:cNvPr id="3" name="Espaço Reservado para Conteúdo 2"/>
          <p:cNvSpPr>
            <a:spLocks noGrp="1"/>
          </p:cNvSpPr>
          <p:nvPr>
            <p:ph idx="1"/>
          </p:nvPr>
        </p:nvSpPr>
        <p:spPr/>
        <p:txBody>
          <a:bodyPr>
            <a:normAutofit/>
          </a:bodyPr>
          <a:lstStyle/>
          <a:p>
            <a:pPr marL="0" indent="0">
              <a:buNone/>
            </a:pPr>
            <a:r>
              <a:rPr lang="pt-BR" dirty="0"/>
              <a:t>A programação concorrente pode ocorrer dentro do paradigma imperativo, orientado a objeto, funcional ou lógico. A concorrência ocorre quando o programa possui uma coleção de elementos assíncronos que podem compartilhar informações ou sincronizar-se entre si em intervalos de tempo. A concorrência também ocorre dentro de um processo individual como a execução paralela de diferentes iterações de um laço. Linguagens de programação concorrente incluem SR (Andrews e </a:t>
            </a:r>
            <a:r>
              <a:rPr lang="pt-BR" dirty="0" err="1"/>
              <a:t>Olsson</a:t>
            </a:r>
            <a:r>
              <a:rPr lang="pt-BR" dirty="0"/>
              <a:t>, 1993), Linda (</a:t>
            </a:r>
            <a:r>
              <a:rPr lang="pt-BR" dirty="0" err="1"/>
              <a:t>Carriero</a:t>
            </a:r>
            <a:r>
              <a:rPr lang="pt-BR" dirty="0"/>
              <a:t> e </a:t>
            </a:r>
            <a:r>
              <a:rPr lang="pt-BR" dirty="0" err="1"/>
              <a:t>Gelenter</a:t>
            </a:r>
            <a:r>
              <a:rPr lang="pt-BR" dirty="0"/>
              <a:t>, 1989) e High Performance Fortran (Adams e outros, 1997).</a:t>
            </a:r>
          </a:p>
        </p:txBody>
      </p:sp>
    </p:spTree>
    <p:extLst>
      <p:ext uri="{BB962C8B-B14F-4D97-AF65-F5344CB8AC3E}">
        <p14:creationId xmlns:p14="http://schemas.microsoft.com/office/powerpoint/2010/main" val="1411939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43200" y="365125"/>
            <a:ext cx="8610600" cy="1325563"/>
          </a:xfrm>
        </p:spPr>
        <p:txBody>
          <a:bodyPr/>
          <a:lstStyle/>
          <a:p>
            <a:pPr algn="ctr"/>
            <a:r>
              <a:rPr lang="pt-BR" dirty="0" err="1"/>
              <a:t>Corretude</a:t>
            </a:r>
            <a:endParaRPr lang="pt-BR" dirty="0"/>
          </a:p>
        </p:txBody>
      </p:sp>
      <p:sp>
        <p:nvSpPr>
          <p:cNvPr id="3" name="Espaço Reservado para Conteúdo 2"/>
          <p:cNvSpPr>
            <a:spLocks noGrp="1"/>
          </p:cNvSpPr>
          <p:nvPr>
            <p:ph idx="1"/>
          </p:nvPr>
        </p:nvSpPr>
        <p:spPr/>
        <p:txBody>
          <a:bodyPr>
            <a:normAutofit/>
          </a:bodyPr>
          <a:lstStyle/>
          <a:p>
            <a:pPr marL="0" indent="0">
              <a:buNone/>
            </a:pPr>
            <a:r>
              <a:rPr lang="pt-BR" dirty="0"/>
              <a:t>A </a:t>
            </a:r>
            <a:r>
              <a:rPr lang="pt-BR" b="1" u="sng" dirty="0" err="1"/>
              <a:t>corretude</a:t>
            </a:r>
            <a:r>
              <a:rPr lang="pt-BR" dirty="0"/>
              <a:t> de programa é um assunto que, até recentemente, tem atraído interesse apenas acadêmico. Todavia, linguagens mais novas e recursos de linguagens estão evoluindo para suportar o projeto de programas demonstravelmente corretos em uma diversidade de domínios de aplicações. Um programa é correto se satisfaz sua especificação formal para todas as suas entradas possíveis.</a:t>
            </a:r>
          </a:p>
          <a:p>
            <a:pPr marL="0" indent="0">
              <a:buNone/>
            </a:pPr>
            <a:endParaRPr lang="pt-BR" dirty="0"/>
          </a:p>
        </p:txBody>
      </p:sp>
    </p:spTree>
    <p:extLst>
      <p:ext uri="{BB962C8B-B14F-4D97-AF65-F5344CB8AC3E}">
        <p14:creationId xmlns:p14="http://schemas.microsoft.com/office/powerpoint/2010/main" val="3640356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43200" y="365125"/>
            <a:ext cx="8610600" cy="1325563"/>
          </a:xfrm>
        </p:spPr>
        <p:txBody>
          <a:bodyPr/>
          <a:lstStyle/>
          <a:p>
            <a:pPr algn="ctr"/>
            <a:r>
              <a:rPr lang="pt-BR" dirty="0"/>
              <a:t>Breve História</a:t>
            </a:r>
          </a:p>
        </p:txBody>
      </p:sp>
      <p:sp>
        <p:nvSpPr>
          <p:cNvPr id="3" name="Espaço Reservado para Conteúdo 2"/>
          <p:cNvSpPr>
            <a:spLocks noGrp="1"/>
          </p:cNvSpPr>
          <p:nvPr>
            <p:ph idx="1"/>
          </p:nvPr>
        </p:nvSpPr>
        <p:spPr/>
        <p:txBody>
          <a:bodyPr>
            <a:normAutofit/>
          </a:bodyPr>
          <a:lstStyle/>
          <a:p>
            <a:pPr marL="0" indent="0">
              <a:buNone/>
            </a:pPr>
            <a:r>
              <a:rPr lang="pt-BR" dirty="0"/>
              <a:t>Como e quando as linguagens de programação evoluíram?</a:t>
            </a:r>
          </a:p>
          <a:p>
            <a:pPr marL="0" indent="0">
              <a:buNone/>
            </a:pPr>
            <a:r>
              <a:rPr lang="pt-BR" dirty="0"/>
              <a:t>Que comunidades as desenvolveram e usaram?</a:t>
            </a:r>
          </a:p>
          <a:p>
            <a:pPr lvl="1"/>
            <a:r>
              <a:rPr lang="pt-BR" dirty="0"/>
              <a:t>Inteligência artificial</a:t>
            </a:r>
          </a:p>
          <a:p>
            <a:pPr lvl="1"/>
            <a:r>
              <a:rPr lang="pt-BR" dirty="0"/>
              <a:t>Educação em Ciência da Computação</a:t>
            </a:r>
          </a:p>
          <a:p>
            <a:pPr lvl="1"/>
            <a:r>
              <a:rPr lang="pt-BR" dirty="0"/>
              <a:t>Ciência e Engenharia</a:t>
            </a:r>
          </a:p>
          <a:p>
            <a:pPr lvl="1"/>
            <a:r>
              <a:rPr lang="pt-BR" dirty="0"/>
              <a:t>Sistemas de Informação</a:t>
            </a:r>
          </a:p>
          <a:p>
            <a:pPr lvl="1"/>
            <a:r>
              <a:rPr lang="pt-BR" dirty="0"/>
              <a:t>Sistemas e Redes</a:t>
            </a:r>
          </a:p>
          <a:p>
            <a:pPr lvl="1"/>
            <a:r>
              <a:rPr lang="pt-BR" dirty="0"/>
              <a:t>World </a:t>
            </a:r>
            <a:r>
              <a:rPr lang="pt-BR" dirty="0" err="1"/>
              <a:t>Wide</a:t>
            </a:r>
            <a:r>
              <a:rPr lang="pt-BR" dirty="0"/>
              <a:t> Web</a:t>
            </a:r>
          </a:p>
          <a:p>
            <a:pPr marL="0" indent="0">
              <a:buNone/>
            </a:pPr>
            <a:endParaRPr lang="pt-BR" dirty="0"/>
          </a:p>
          <a:p>
            <a:pPr marL="0" indent="0">
              <a:buNone/>
            </a:pPr>
            <a:endParaRPr lang="pt-BR" dirty="0"/>
          </a:p>
        </p:txBody>
      </p:sp>
    </p:spTree>
    <p:extLst>
      <p:ext uri="{BB962C8B-B14F-4D97-AF65-F5344CB8AC3E}">
        <p14:creationId xmlns:p14="http://schemas.microsoft.com/office/powerpoint/2010/main" val="7615575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a:extLst>
              <a:ext uri="{FF2B5EF4-FFF2-40B4-BE49-F238E27FC236}">
                <a16:creationId xmlns:a16="http://schemas.microsoft.com/office/drawing/2014/main" id="{1EB09D1F-E912-445D-B49C-B9BB6805D4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8565">
            <a:off x="2759955" y="9352"/>
            <a:ext cx="7515977" cy="6843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0583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43200" y="365125"/>
            <a:ext cx="8610600" cy="1325563"/>
          </a:xfrm>
        </p:spPr>
        <p:txBody>
          <a:bodyPr/>
          <a:lstStyle/>
          <a:p>
            <a:pPr algn="ctr"/>
            <a:r>
              <a:rPr lang="pt-BR" dirty="0"/>
              <a:t>Design</a:t>
            </a:r>
          </a:p>
        </p:txBody>
      </p:sp>
      <p:sp>
        <p:nvSpPr>
          <p:cNvPr id="3" name="Espaço Reservado para Conteúdo 2"/>
          <p:cNvSpPr>
            <a:spLocks noGrp="1"/>
          </p:cNvSpPr>
          <p:nvPr>
            <p:ph idx="1"/>
          </p:nvPr>
        </p:nvSpPr>
        <p:spPr/>
        <p:txBody>
          <a:bodyPr>
            <a:normAutofit/>
          </a:bodyPr>
          <a:lstStyle/>
          <a:p>
            <a:pPr marL="0" indent="0">
              <a:buNone/>
            </a:pPr>
            <a:r>
              <a:rPr lang="pt-BR" dirty="0"/>
              <a:t>Restrições de design</a:t>
            </a:r>
          </a:p>
          <a:p>
            <a:pPr lvl="1"/>
            <a:r>
              <a:rPr lang="pt-BR" dirty="0"/>
              <a:t>Arquitetura de computador</a:t>
            </a:r>
          </a:p>
          <a:p>
            <a:pPr lvl="1"/>
            <a:r>
              <a:rPr lang="pt-BR" dirty="0"/>
              <a:t>Configuração técnica</a:t>
            </a:r>
          </a:p>
          <a:p>
            <a:pPr lvl="1"/>
            <a:r>
              <a:rPr lang="pt-BR" dirty="0"/>
              <a:t>Padrões</a:t>
            </a:r>
          </a:p>
          <a:p>
            <a:pPr lvl="1"/>
            <a:r>
              <a:rPr lang="pt-BR" dirty="0"/>
              <a:t>Sistemas legados</a:t>
            </a:r>
          </a:p>
          <a:p>
            <a:pPr marL="0" indent="0">
              <a:buNone/>
            </a:pPr>
            <a:r>
              <a:rPr lang="pt-BR" dirty="0"/>
              <a:t>Resultados e Metas de Design</a:t>
            </a:r>
          </a:p>
          <a:p>
            <a:pPr marL="0" indent="0">
              <a:buNone/>
            </a:pPr>
            <a:endParaRPr lang="pt-BR" dirty="0"/>
          </a:p>
          <a:p>
            <a:pPr marL="0" indent="0">
              <a:buNone/>
            </a:pPr>
            <a:endParaRPr lang="pt-BR" dirty="0"/>
          </a:p>
        </p:txBody>
      </p:sp>
    </p:spTree>
    <p:extLst>
      <p:ext uri="{BB962C8B-B14F-4D97-AF65-F5344CB8AC3E}">
        <p14:creationId xmlns:p14="http://schemas.microsoft.com/office/powerpoint/2010/main" val="17752347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8">
            <a:extLst>
              <a:ext uri="{FF2B5EF4-FFF2-40B4-BE49-F238E27FC236}">
                <a16:creationId xmlns:a16="http://schemas.microsoft.com/office/drawing/2014/main" id="{1847D756-BEBD-416C-BB28-B64357D64C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0875" y="830470"/>
            <a:ext cx="5810250" cy="564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29020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12571" y="365125"/>
            <a:ext cx="8989621" cy="1325563"/>
          </a:xfrm>
        </p:spPr>
        <p:txBody>
          <a:bodyPr/>
          <a:lstStyle/>
          <a:p>
            <a:pPr algn="ctr"/>
            <a:r>
              <a:rPr lang="pt-BR" b="1" dirty="0"/>
              <a:t>O que faz uma linguagem de sucesso?</a:t>
            </a:r>
          </a:p>
        </p:txBody>
      </p:sp>
      <p:sp>
        <p:nvSpPr>
          <p:cNvPr id="3" name="Espaço Reservado para Conteúdo 2"/>
          <p:cNvSpPr>
            <a:spLocks noGrp="1"/>
          </p:cNvSpPr>
          <p:nvPr>
            <p:ph idx="1"/>
          </p:nvPr>
        </p:nvSpPr>
        <p:spPr/>
        <p:txBody>
          <a:bodyPr>
            <a:normAutofit/>
          </a:bodyPr>
          <a:lstStyle/>
          <a:p>
            <a:pPr marL="0" indent="0">
              <a:buNone/>
            </a:pPr>
            <a:r>
              <a:rPr lang="pt-BR" dirty="0"/>
              <a:t>Características-chave:</a:t>
            </a:r>
          </a:p>
          <a:p>
            <a:pPr lvl="1"/>
            <a:r>
              <a:rPr lang="pt-BR" dirty="0"/>
              <a:t>Simplicidade e legibilidade</a:t>
            </a:r>
          </a:p>
          <a:p>
            <a:pPr lvl="1"/>
            <a:r>
              <a:rPr lang="pt-BR" dirty="0"/>
              <a:t>Clareza sobre a vinculação</a:t>
            </a:r>
          </a:p>
          <a:p>
            <a:pPr lvl="1"/>
            <a:r>
              <a:rPr lang="pt-BR" dirty="0"/>
              <a:t>Fiabilidade</a:t>
            </a:r>
          </a:p>
          <a:p>
            <a:pPr lvl="1"/>
            <a:r>
              <a:rPr lang="pt-BR" dirty="0"/>
              <a:t>Apoio</a:t>
            </a:r>
          </a:p>
          <a:p>
            <a:pPr lvl="1"/>
            <a:r>
              <a:rPr lang="pt-BR" dirty="0"/>
              <a:t>Abstração</a:t>
            </a:r>
          </a:p>
          <a:p>
            <a:pPr lvl="1"/>
            <a:r>
              <a:rPr lang="pt-BR" altLang="pt-BR" dirty="0"/>
              <a:t>Ortogonalidade </a:t>
            </a:r>
            <a:endParaRPr lang="pt-BR" dirty="0"/>
          </a:p>
          <a:p>
            <a:pPr lvl="1"/>
            <a:r>
              <a:rPr lang="pt-BR" dirty="0"/>
              <a:t>Implementação eficiente</a:t>
            </a:r>
          </a:p>
          <a:p>
            <a:pPr marL="0" indent="0">
              <a:buNone/>
            </a:pPr>
            <a:endParaRPr lang="pt-BR" dirty="0"/>
          </a:p>
          <a:p>
            <a:pPr marL="0" indent="0">
              <a:buNone/>
            </a:pPr>
            <a:endParaRPr lang="pt-BR" dirty="0"/>
          </a:p>
          <a:p>
            <a:pPr marL="0" indent="0">
              <a:buNone/>
            </a:pPr>
            <a:endParaRPr lang="pt-BR" dirty="0"/>
          </a:p>
        </p:txBody>
      </p:sp>
    </p:spTree>
    <p:extLst>
      <p:ext uri="{BB962C8B-B14F-4D97-AF65-F5344CB8AC3E}">
        <p14:creationId xmlns:p14="http://schemas.microsoft.com/office/powerpoint/2010/main" val="14840568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43200" y="365125"/>
            <a:ext cx="8610600" cy="1325563"/>
          </a:xfrm>
        </p:spPr>
        <p:txBody>
          <a:bodyPr/>
          <a:lstStyle/>
          <a:p>
            <a:pPr algn="ctr"/>
            <a:r>
              <a:rPr lang="pt-PT" dirty="0">
                <a:effectLst/>
                <a:latin typeface="Segoe UI Web (West European)"/>
              </a:rPr>
              <a:t>Simplicidade e Legibilidade</a:t>
            </a:r>
          </a:p>
        </p:txBody>
      </p:sp>
      <p:sp>
        <p:nvSpPr>
          <p:cNvPr id="3" name="Espaço Reservado para Conteúdo 2"/>
          <p:cNvSpPr>
            <a:spLocks noGrp="1"/>
          </p:cNvSpPr>
          <p:nvPr>
            <p:ph idx="1"/>
          </p:nvPr>
        </p:nvSpPr>
        <p:spPr/>
        <p:txBody>
          <a:bodyPr>
            <a:normAutofit/>
          </a:bodyPr>
          <a:lstStyle/>
          <a:p>
            <a:pPr marL="0" indent="0">
              <a:buNone/>
            </a:pPr>
            <a:r>
              <a:rPr lang="pt-BR" dirty="0"/>
              <a:t>Pequeno conjunto de instruções</a:t>
            </a:r>
          </a:p>
          <a:p>
            <a:pPr lvl="1"/>
            <a:r>
              <a:rPr lang="pt-BR" dirty="0"/>
              <a:t>Por exemplo, Java </a:t>
            </a:r>
            <a:r>
              <a:rPr lang="pt-BR" dirty="0" err="1"/>
              <a:t>vs</a:t>
            </a:r>
            <a:r>
              <a:rPr lang="pt-BR" dirty="0"/>
              <a:t> </a:t>
            </a:r>
            <a:r>
              <a:rPr lang="pt-BR" dirty="0" err="1"/>
              <a:t>Scheme</a:t>
            </a:r>
            <a:endParaRPr lang="pt-BR" dirty="0"/>
          </a:p>
          <a:p>
            <a:pPr marL="0" indent="0">
              <a:buNone/>
            </a:pPr>
            <a:r>
              <a:rPr lang="pt-BR" dirty="0"/>
              <a:t>Sintaxe simples</a:t>
            </a:r>
          </a:p>
          <a:p>
            <a:pPr lvl="1"/>
            <a:r>
              <a:rPr lang="pt-BR" dirty="0"/>
              <a:t>Por exemplo, C/C++/Java </a:t>
            </a:r>
            <a:r>
              <a:rPr lang="pt-BR" dirty="0" err="1"/>
              <a:t>vs</a:t>
            </a:r>
            <a:r>
              <a:rPr lang="pt-BR" dirty="0"/>
              <a:t> Python</a:t>
            </a:r>
          </a:p>
          <a:p>
            <a:pPr marL="0" indent="0">
              <a:buNone/>
            </a:pPr>
            <a:r>
              <a:rPr lang="pt-BR" dirty="0"/>
              <a:t>Benefícios:</a:t>
            </a:r>
          </a:p>
          <a:p>
            <a:pPr lvl="1"/>
            <a:r>
              <a:rPr lang="pt-BR" dirty="0"/>
              <a:t>Facilidade de aprendizado</a:t>
            </a:r>
          </a:p>
          <a:p>
            <a:pPr lvl="1"/>
            <a:r>
              <a:rPr lang="pt-BR" dirty="0"/>
              <a:t>Facilidade de programação</a:t>
            </a:r>
          </a:p>
          <a:p>
            <a:pPr marL="0" indent="0">
              <a:buNone/>
            </a:pPr>
            <a:endParaRPr lang="pt-BR" dirty="0"/>
          </a:p>
          <a:p>
            <a:pPr marL="0" indent="0">
              <a:buNone/>
            </a:pPr>
            <a:endParaRPr lang="pt-BR" dirty="0"/>
          </a:p>
          <a:p>
            <a:pPr marL="0" indent="0">
              <a:buNone/>
            </a:pPr>
            <a:endParaRPr lang="pt-BR" dirty="0"/>
          </a:p>
        </p:txBody>
      </p:sp>
    </p:spTree>
    <p:extLst>
      <p:ext uri="{BB962C8B-B14F-4D97-AF65-F5344CB8AC3E}">
        <p14:creationId xmlns:p14="http://schemas.microsoft.com/office/powerpoint/2010/main" val="4099769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43200" y="365125"/>
            <a:ext cx="8610600" cy="1325563"/>
          </a:xfrm>
        </p:spPr>
        <p:txBody>
          <a:bodyPr/>
          <a:lstStyle/>
          <a:p>
            <a:pPr algn="ctr"/>
            <a:r>
              <a:rPr lang="pt-BR" dirty="0"/>
              <a:t>Sintaxe</a:t>
            </a:r>
          </a:p>
        </p:txBody>
      </p:sp>
      <p:sp>
        <p:nvSpPr>
          <p:cNvPr id="3" name="Espaço Reservado para Conteúdo 2"/>
          <p:cNvSpPr>
            <a:spLocks noGrp="1"/>
          </p:cNvSpPr>
          <p:nvPr>
            <p:ph idx="1"/>
          </p:nvPr>
        </p:nvSpPr>
        <p:spPr/>
        <p:txBody>
          <a:bodyPr>
            <a:normAutofit/>
          </a:bodyPr>
          <a:lstStyle/>
          <a:p>
            <a:r>
              <a:rPr lang="pt-BR" dirty="0"/>
              <a:t>Define como se escrever o programa corretamente</a:t>
            </a:r>
          </a:p>
          <a:p>
            <a:r>
              <a:rPr lang="pt-BR" dirty="0"/>
              <a:t>Ela responde a muitas questões como:</a:t>
            </a:r>
          </a:p>
          <a:p>
            <a:pPr lvl="1"/>
            <a:r>
              <a:rPr lang="pt-BR" dirty="0"/>
              <a:t>Qual é a gramática para se escrever programas na linguagem? </a:t>
            </a:r>
          </a:p>
          <a:p>
            <a:pPr lvl="1"/>
            <a:r>
              <a:rPr lang="pt-BR" dirty="0"/>
              <a:t>Qual é o conjunto básico de palavras e símbolos que os programadores usam para escrever programas estruturalmente corretos?</a:t>
            </a:r>
          </a:p>
        </p:txBody>
      </p:sp>
    </p:spTree>
    <p:extLst>
      <p:ext uri="{BB962C8B-B14F-4D97-AF65-F5344CB8AC3E}">
        <p14:creationId xmlns:p14="http://schemas.microsoft.com/office/powerpoint/2010/main" val="17630584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43200" y="365125"/>
            <a:ext cx="8610600" cy="1325563"/>
          </a:xfrm>
        </p:spPr>
        <p:txBody>
          <a:bodyPr/>
          <a:lstStyle/>
          <a:p>
            <a:pPr algn="ctr"/>
            <a:r>
              <a:rPr lang="pt-PT" dirty="0">
                <a:effectLst/>
                <a:latin typeface="Segoe UI Web (West European)"/>
              </a:rPr>
              <a:t>Clareza sobre a Vinculação</a:t>
            </a:r>
          </a:p>
        </p:txBody>
      </p:sp>
      <p:sp>
        <p:nvSpPr>
          <p:cNvPr id="3" name="Espaço Reservado para Conteúdo 2"/>
          <p:cNvSpPr>
            <a:spLocks noGrp="1"/>
          </p:cNvSpPr>
          <p:nvPr>
            <p:ph idx="1"/>
          </p:nvPr>
        </p:nvSpPr>
        <p:spPr/>
        <p:txBody>
          <a:bodyPr>
            <a:normAutofit/>
          </a:bodyPr>
          <a:lstStyle/>
          <a:p>
            <a:pPr marL="0" indent="0">
              <a:buNone/>
            </a:pPr>
            <a:r>
              <a:rPr lang="pt-BR" dirty="0"/>
              <a:t>Um elemento de linguagem está vinculado a uma propriedade no momento em que a propriedade é definida para ela.</a:t>
            </a:r>
          </a:p>
          <a:p>
            <a:pPr marL="0" indent="0">
              <a:buNone/>
            </a:pPr>
            <a:r>
              <a:rPr lang="pt-BR" dirty="0"/>
              <a:t>Assim, uma vinculação é a associação entre um objeto e uma propriedade desse objeto</a:t>
            </a:r>
          </a:p>
          <a:p>
            <a:pPr marL="0" indent="0">
              <a:buNone/>
            </a:pPr>
            <a:r>
              <a:rPr lang="pt-BR" dirty="0"/>
              <a:t>Exemplos: </a:t>
            </a:r>
          </a:p>
          <a:p>
            <a:pPr marL="0" indent="0">
              <a:buNone/>
            </a:pPr>
            <a:r>
              <a:rPr lang="pt-BR" dirty="0"/>
              <a:t>	uma variável e seu tipo</a:t>
            </a:r>
          </a:p>
          <a:p>
            <a:pPr marL="0" indent="0">
              <a:buNone/>
            </a:pPr>
            <a:r>
              <a:rPr lang="pt-BR" dirty="0"/>
              <a:t>	uma variável e seu valor</a:t>
            </a:r>
          </a:p>
          <a:p>
            <a:pPr marL="0" indent="0">
              <a:buNone/>
            </a:pPr>
            <a:r>
              <a:rPr lang="pt-BR" dirty="0"/>
              <a:t>A vinculação antecipada ocorre no tempo de compilação</a:t>
            </a:r>
          </a:p>
          <a:p>
            <a:pPr marL="0" indent="0">
              <a:buNone/>
            </a:pPr>
            <a:r>
              <a:rPr lang="pt-BR" dirty="0"/>
              <a:t>A vinculação tardia ocorre no tempo de execução</a:t>
            </a:r>
          </a:p>
          <a:p>
            <a:pPr marL="0" indent="0">
              <a:buNone/>
            </a:pPr>
            <a:endParaRPr lang="pt-BR" dirty="0"/>
          </a:p>
          <a:p>
            <a:pPr marL="0" indent="0">
              <a:buNone/>
            </a:pPr>
            <a:endParaRPr lang="pt-BR" dirty="0"/>
          </a:p>
          <a:p>
            <a:pPr marL="0" indent="0">
              <a:buNone/>
            </a:pPr>
            <a:endParaRPr lang="pt-BR" dirty="0"/>
          </a:p>
        </p:txBody>
      </p:sp>
    </p:spTree>
    <p:extLst>
      <p:ext uri="{BB962C8B-B14F-4D97-AF65-F5344CB8AC3E}">
        <p14:creationId xmlns:p14="http://schemas.microsoft.com/office/powerpoint/2010/main" val="16143482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43200" y="365125"/>
            <a:ext cx="8610600" cy="1325563"/>
          </a:xfrm>
        </p:spPr>
        <p:txBody>
          <a:bodyPr/>
          <a:lstStyle/>
          <a:p>
            <a:pPr algn="ctr"/>
            <a:r>
              <a:rPr lang="pt-PT" dirty="0">
                <a:effectLst/>
                <a:latin typeface="Segoe UI Web (West European)"/>
              </a:rPr>
              <a:t>Confiabilidade</a:t>
            </a:r>
          </a:p>
        </p:txBody>
      </p:sp>
      <p:sp>
        <p:nvSpPr>
          <p:cNvPr id="3" name="Espaço Reservado para Conteúdo 2"/>
          <p:cNvSpPr>
            <a:spLocks noGrp="1"/>
          </p:cNvSpPr>
          <p:nvPr>
            <p:ph idx="1"/>
          </p:nvPr>
        </p:nvSpPr>
        <p:spPr/>
        <p:txBody>
          <a:bodyPr>
            <a:normAutofit/>
          </a:bodyPr>
          <a:lstStyle/>
          <a:p>
            <a:pPr marL="0" indent="0">
              <a:buNone/>
            </a:pPr>
            <a:r>
              <a:rPr lang="pt-BR" dirty="0"/>
              <a:t>Uma linguagem é confiável se:</a:t>
            </a:r>
          </a:p>
          <a:p>
            <a:pPr lvl="1"/>
            <a:r>
              <a:rPr lang="pt-BR" sz="2800" dirty="0"/>
              <a:t>O comportamento do programa é o mesmo em diferentes plataformas</a:t>
            </a:r>
          </a:p>
          <a:p>
            <a:pPr lvl="1"/>
            <a:r>
              <a:rPr lang="pt-BR" sz="2800" dirty="0"/>
              <a:t>Erros de tipo são detectados</a:t>
            </a:r>
          </a:p>
          <a:p>
            <a:pPr lvl="1"/>
            <a:r>
              <a:rPr lang="pt-BR" sz="2800" dirty="0"/>
              <a:t>Erros semânticos estão devidamente presos</a:t>
            </a:r>
          </a:p>
          <a:p>
            <a:pPr lvl="1"/>
            <a:r>
              <a:rPr lang="pt-BR" sz="2800" dirty="0"/>
              <a:t>Vazamentos de memória são evitados</a:t>
            </a:r>
          </a:p>
          <a:p>
            <a:pPr marL="0" indent="0">
              <a:buNone/>
            </a:pPr>
            <a:endParaRPr lang="pt-BR" dirty="0"/>
          </a:p>
          <a:p>
            <a:pPr marL="0" indent="0">
              <a:buNone/>
            </a:pPr>
            <a:endParaRPr lang="pt-BR" dirty="0"/>
          </a:p>
          <a:p>
            <a:pPr marL="0" indent="0">
              <a:buNone/>
            </a:pPr>
            <a:endParaRPr lang="pt-BR" dirty="0"/>
          </a:p>
          <a:p>
            <a:pPr marL="0" indent="0">
              <a:buNone/>
            </a:pPr>
            <a:endParaRPr lang="pt-BR" dirty="0"/>
          </a:p>
        </p:txBody>
      </p:sp>
    </p:spTree>
    <p:extLst>
      <p:ext uri="{BB962C8B-B14F-4D97-AF65-F5344CB8AC3E}">
        <p14:creationId xmlns:p14="http://schemas.microsoft.com/office/powerpoint/2010/main" val="26647654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43200" y="365125"/>
            <a:ext cx="8610600" cy="1325563"/>
          </a:xfrm>
        </p:spPr>
        <p:txBody>
          <a:bodyPr/>
          <a:lstStyle/>
          <a:p>
            <a:pPr algn="ctr"/>
            <a:r>
              <a:rPr lang="pt-PT" dirty="0">
                <a:effectLst/>
                <a:latin typeface="Segoe UI Web (West European)"/>
              </a:rPr>
              <a:t>Suporte ao idioma</a:t>
            </a:r>
          </a:p>
        </p:txBody>
      </p:sp>
      <p:sp>
        <p:nvSpPr>
          <p:cNvPr id="3" name="Espaço Reservado para Conteúdo 2"/>
          <p:cNvSpPr>
            <a:spLocks noGrp="1"/>
          </p:cNvSpPr>
          <p:nvPr>
            <p:ph idx="1"/>
          </p:nvPr>
        </p:nvSpPr>
        <p:spPr/>
        <p:txBody>
          <a:bodyPr>
            <a:normAutofit/>
          </a:bodyPr>
          <a:lstStyle/>
          <a:p>
            <a:pPr marL="0" indent="0">
              <a:buNone/>
            </a:pPr>
            <a:r>
              <a:rPr lang="pt-BR" dirty="0"/>
              <a:t>Compiladores/intérpretes acessíveis (domínio público) </a:t>
            </a:r>
          </a:p>
          <a:p>
            <a:pPr marL="0" indent="0">
              <a:buNone/>
            </a:pPr>
            <a:r>
              <a:rPr lang="pt-BR" dirty="0"/>
              <a:t>Bons textos e tutoriais </a:t>
            </a:r>
          </a:p>
          <a:p>
            <a:pPr marL="0" indent="0">
              <a:buNone/>
            </a:pPr>
            <a:r>
              <a:rPr lang="pt-BR" dirty="0"/>
              <a:t>Ampla comunidade de usuários </a:t>
            </a:r>
          </a:p>
          <a:p>
            <a:pPr marL="0" indent="0">
              <a:buNone/>
            </a:pPr>
            <a:r>
              <a:rPr lang="pt-BR" dirty="0"/>
              <a:t>Integrado com ambientes de desenvolvimento (</a:t>
            </a:r>
            <a:r>
              <a:rPr lang="pt-BR" dirty="0" err="1"/>
              <a:t>IDEs</a:t>
            </a:r>
            <a:r>
              <a:rPr lang="pt-BR" dirty="0"/>
              <a:t>)</a:t>
            </a:r>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p:txBody>
      </p:sp>
    </p:spTree>
    <p:extLst>
      <p:ext uri="{BB962C8B-B14F-4D97-AF65-F5344CB8AC3E}">
        <p14:creationId xmlns:p14="http://schemas.microsoft.com/office/powerpoint/2010/main" val="36550407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43200" y="365125"/>
            <a:ext cx="8610600" cy="1325563"/>
          </a:xfrm>
        </p:spPr>
        <p:txBody>
          <a:bodyPr/>
          <a:lstStyle/>
          <a:p>
            <a:pPr algn="ctr"/>
            <a:r>
              <a:rPr lang="pt-PT" dirty="0">
                <a:effectLst/>
                <a:latin typeface="Segoe UI Web (West European)"/>
              </a:rPr>
              <a:t>Abstração em Programação</a:t>
            </a:r>
          </a:p>
        </p:txBody>
      </p:sp>
      <p:sp>
        <p:nvSpPr>
          <p:cNvPr id="3" name="Espaço Reservado para Conteúdo 2"/>
          <p:cNvSpPr>
            <a:spLocks noGrp="1"/>
          </p:cNvSpPr>
          <p:nvPr>
            <p:ph idx="1"/>
          </p:nvPr>
        </p:nvSpPr>
        <p:spPr/>
        <p:txBody>
          <a:bodyPr>
            <a:normAutofit/>
          </a:bodyPr>
          <a:lstStyle/>
          <a:p>
            <a:pPr marL="0" indent="0">
              <a:buNone/>
            </a:pPr>
            <a:r>
              <a:rPr lang="pt-BR" dirty="0"/>
              <a:t>Dados</a:t>
            </a:r>
          </a:p>
          <a:p>
            <a:pPr lvl="1"/>
            <a:r>
              <a:rPr lang="pt-BR" sz="2800" dirty="0"/>
              <a:t>Tipos/classes definidos pelo programador</a:t>
            </a:r>
          </a:p>
          <a:p>
            <a:pPr lvl="1"/>
            <a:r>
              <a:rPr lang="pt-BR" sz="2800" dirty="0"/>
              <a:t>Bibliotecas de classe</a:t>
            </a:r>
          </a:p>
          <a:p>
            <a:pPr marL="0" indent="0">
              <a:buNone/>
            </a:pPr>
            <a:r>
              <a:rPr lang="pt-BR" dirty="0"/>
              <a:t>Processual</a:t>
            </a:r>
          </a:p>
          <a:p>
            <a:pPr lvl="1"/>
            <a:r>
              <a:rPr lang="pt-BR" sz="2800" dirty="0"/>
              <a:t>Funções definidas pelo programador</a:t>
            </a:r>
          </a:p>
          <a:p>
            <a:pPr lvl="1"/>
            <a:r>
              <a:rPr lang="pt-BR" sz="2800" dirty="0"/>
              <a:t>Bibliotecas de funções padrão</a:t>
            </a:r>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p:txBody>
      </p:sp>
    </p:spTree>
    <p:extLst>
      <p:ext uri="{BB962C8B-B14F-4D97-AF65-F5344CB8AC3E}">
        <p14:creationId xmlns:p14="http://schemas.microsoft.com/office/powerpoint/2010/main" val="510087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43200" y="365125"/>
            <a:ext cx="8610600" cy="1325563"/>
          </a:xfrm>
        </p:spPr>
        <p:txBody>
          <a:bodyPr/>
          <a:lstStyle/>
          <a:p>
            <a:pPr algn="ctr"/>
            <a:r>
              <a:rPr lang="pt-PT" dirty="0">
                <a:effectLst/>
                <a:latin typeface="Segoe UI Web (West European)"/>
              </a:rPr>
              <a:t>Ortogonalidade</a:t>
            </a:r>
          </a:p>
        </p:txBody>
      </p:sp>
      <p:sp>
        <p:nvSpPr>
          <p:cNvPr id="3" name="Espaço Reservado para Conteúdo 2"/>
          <p:cNvSpPr>
            <a:spLocks noGrp="1"/>
          </p:cNvSpPr>
          <p:nvPr>
            <p:ph idx="1"/>
          </p:nvPr>
        </p:nvSpPr>
        <p:spPr/>
        <p:txBody>
          <a:bodyPr>
            <a:normAutofit/>
          </a:bodyPr>
          <a:lstStyle/>
          <a:p>
            <a:pPr marL="0" indent="0">
              <a:buNone/>
            </a:pPr>
            <a:r>
              <a:rPr lang="pt-BR" dirty="0"/>
              <a:t>Uma língua é ortogonal se suas características são construídas sobre um pequeno conjunto mutuamente independente de operações primitivas.</a:t>
            </a:r>
          </a:p>
          <a:p>
            <a:pPr marL="0" indent="0">
              <a:buNone/>
            </a:pPr>
            <a:r>
              <a:rPr lang="pt-BR" dirty="0"/>
              <a:t>Menos regras excepcionais = simplicidade conceitual</a:t>
            </a:r>
          </a:p>
          <a:p>
            <a:pPr marL="0" indent="0">
              <a:buNone/>
            </a:pPr>
            <a:r>
              <a:rPr lang="pt-BR" dirty="0"/>
              <a:t>Por exemplo, restringir tipos de argumentos a uma função</a:t>
            </a:r>
          </a:p>
          <a:p>
            <a:pPr marL="0" indent="0">
              <a:buNone/>
            </a:pPr>
            <a:r>
              <a:rPr lang="pt-BR" dirty="0"/>
              <a:t>Compensações eficientes</a:t>
            </a:r>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p:txBody>
      </p:sp>
    </p:spTree>
    <p:extLst>
      <p:ext uri="{BB962C8B-B14F-4D97-AF65-F5344CB8AC3E}">
        <p14:creationId xmlns:p14="http://schemas.microsoft.com/office/powerpoint/2010/main" val="10164167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43200" y="365125"/>
            <a:ext cx="8610600" cy="1325563"/>
          </a:xfrm>
        </p:spPr>
        <p:txBody>
          <a:bodyPr/>
          <a:lstStyle/>
          <a:p>
            <a:pPr algn="ctr"/>
            <a:r>
              <a:rPr lang="pt-PT" dirty="0">
                <a:effectLst/>
                <a:latin typeface="Segoe UI Web (West European)"/>
              </a:rPr>
              <a:t>Implementação eficiente</a:t>
            </a:r>
          </a:p>
        </p:txBody>
      </p:sp>
      <p:sp>
        <p:nvSpPr>
          <p:cNvPr id="3" name="Espaço Reservado para Conteúdo 2"/>
          <p:cNvSpPr>
            <a:spLocks noGrp="1"/>
          </p:cNvSpPr>
          <p:nvPr>
            <p:ph idx="1"/>
          </p:nvPr>
        </p:nvSpPr>
        <p:spPr/>
        <p:txBody>
          <a:bodyPr>
            <a:normAutofit/>
          </a:bodyPr>
          <a:lstStyle/>
          <a:p>
            <a:pPr marL="0" indent="0">
              <a:buNone/>
            </a:pPr>
            <a:r>
              <a:rPr lang="pt-BR" dirty="0"/>
              <a:t>Sistemas embarcados</a:t>
            </a:r>
          </a:p>
          <a:p>
            <a:r>
              <a:rPr lang="pt-BR" dirty="0"/>
              <a:t>	Capacidade de resposta em tempo real (por exemplo, navegação)</a:t>
            </a:r>
          </a:p>
          <a:p>
            <a:pPr marL="0" indent="0">
              <a:buNone/>
            </a:pPr>
            <a:r>
              <a:rPr lang="pt-BR" dirty="0"/>
              <a:t>Aplicações web</a:t>
            </a:r>
          </a:p>
          <a:p>
            <a:r>
              <a:rPr lang="pt-BR" dirty="0"/>
              <a:t>	Resposta aos usuários </a:t>
            </a:r>
          </a:p>
          <a:p>
            <a:pPr marL="0" indent="0">
              <a:buNone/>
            </a:pPr>
            <a:r>
              <a:rPr lang="pt-BR" dirty="0"/>
              <a:t>Aplicativos de banco de dados corporativos</a:t>
            </a:r>
          </a:p>
          <a:p>
            <a:r>
              <a:rPr lang="pt-BR" dirty="0"/>
              <a:t>	Pesquisa e atualização eficientes</a:t>
            </a:r>
          </a:p>
          <a:p>
            <a:pPr marL="0" indent="0">
              <a:buNone/>
            </a:pPr>
            <a:r>
              <a:rPr lang="pt-BR" dirty="0"/>
              <a:t>Aplicações de IA</a:t>
            </a:r>
          </a:p>
          <a:p>
            <a:r>
              <a:rPr lang="pt-BR" dirty="0"/>
              <a:t>	Modelando comportamentos humanos</a:t>
            </a:r>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p:txBody>
      </p:sp>
    </p:spTree>
    <p:extLst>
      <p:ext uri="{BB962C8B-B14F-4D97-AF65-F5344CB8AC3E}">
        <p14:creationId xmlns:p14="http://schemas.microsoft.com/office/powerpoint/2010/main" val="6873389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F345133F-EEA5-4D09-BF54-D1F4B2ACADE4}"/>
              </a:ext>
            </a:extLst>
          </p:cNvPr>
          <p:cNvSpPr txBox="1"/>
          <p:nvPr/>
        </p:nvSpPr>
        <p:spPr>
          <a:xfrm>
            <a:off x="1360968" y="1957442"/>
            <a:ext cx="8785151" cy="710707"/>
          </a:xfrm>
          <a:prstGeom prst="rect">
            <a:avLst/>
          </a:prstGeom>
          <a:noFill/>
        </p:spPr>
        <p:txBody>
          <a:bodyPr wrap="square">
            <a:spAutoFit/>
          </a:bodyPr>
          <a:lstStyle/>
          <a:p>
            <a:pPr marL="342900" lvl="0" indent="-342900" algn="just">
              <a:lnSpc>
                <a:spcPct val="115000"/>
              </a:lnSpc>
              <a:spcAft>
                <a:spcPts val="0"/>
              </a:spcAft>
              <a:buFont typeface="Symbol" panose="05050102010706020507" pitchFamily="18" charset="2"/>
              <a:buChar char=""/>
              <a:tabLst>
                <a:tab pos="-1755140" algn="l"/>
                <a:tab pos="228600" algn="l"/>
              </a:tabLst>
            </a:pPr>
            <a:r>
              <a:rPr lang="pt-BR" sz="1800" dirty="0">
                <a:effectLst/>
                <a:latin typeface="Calibri" panose="020F0502020204030204" pitchFamily="34" charset="0"/>
                <a:ea typeface="Calibri" panose="020F0502020204030204" pitchFamily="34" charset="0"/>
                <a:cs typeface="Times New Roman" panose="02020603050405020304" pitchFamily="18" charset="0"/>
              </a:rPr>
              <a:t>TUCKER, Allen B. &amp; NOONAN, Robert E. Linguagens de Programação – Princípios e Paradigmas. </a:t>
            </a:r>
            <a:r>
              <a:rPr lang="pt-BR" sz="1800" dirty="0">
                <a:effectLst/>
              </a:rPr>
              <a:t>McGraw Hill , AMGH Editora Ltda, 2010.</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ítulo 1">
            <a:extLst>
              <a:ext uri="{FF2B5EF4-FFF2-40B4-BE49-F238E27FC236}">
                <a16:creationId xmlns:a16="http://schemas.microsoft.com/office/drawing/2014/main" id="{ED1D80F6-608B-4991-8BDC-1807EE970319}"/>
              </a:ext>
            </a:extLst>
          </p:cNvPr>
          <p:cNvSpPr>
            <a:spLocks noGrp="1"/>
          </p:cNvSpPr>
          <p:nvPr>
            <p:ph type="title"/>
          </p:nvPr>
        </p:nvSpPr>
        <p:spPr>
          <a:xfrm>
            <a:off x="2743200" y="365125"/>
            <a:ext cx="8610600" cy="1325563"/>
          </a:xfrm>
        </p:spPr>
        <p:txBody>
          <a:bodyPr/>
          <a:lstStyle/>
          <a:p>
            <a:pPr algn="ctr"/>
            <a:r>
              <a:rPr lang="pt-BR" dirty="0"/>
              <a:t>Bibliografia</a:t>
            </a:r>
          </a:p>
        </p:txBody>
      </p:sp>
    </p:spTree>
    <p:extLst>
      <p:ext uri="{BB962C8B-B14F-4D97-AF65-F5344CB8AC3E}">
        <p14:creationId xmlns:p14="http://schemas.microsoft.com/office/powerpoint/2010/main" val="2115755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43200" y="365125"/>
            <a:ext cx="8610600" cy="1325563"/>
          </a:xfrm>
        </p:spPr>
        <p:txBody>
          <a:bodyPr/>
          <a:lstStyle/>
          <a:p>
            <a:pPr algn="ctr"/>
            <a:r>
              <a:rPr lang="pt-BR" dirty="0"/>
              <a:t>Sintaxe</a:t>
            </a:r>
          </a:p>
        </p:txBody>
      </p:sp>
      <p:sp>
        <p:nvSpPr>
          <p:cNvPr id="3" name="Espaço Reservado para Conteúdo 2"/>
          <p:cNvSpPr>
            <a:spLocks noGrp="1"/>
          </p:cNvSpPr>
          <p:nvPr>
            <p:ph idx="1"/>
          </p:nvPr>
        </p:nvSpPr>
        <p:spPr/>
        <p:txBody>
          <a:bodyPr>
            <a:normAutofit/>
          </a:bodyPr>
          <a:lstStyle/>
          <a:p>
            <a:r>
              <a:rPr lang="pt-BR" dirty="0"/>
              <a:t>A maioria da estrutura sintática de linguagens modernas de programação é definida com o uso de um formalismo linguístico denominado </a:t>
            </a:r>
            <a:r>
              <a:rPr lang="pt-BR" b="1" u="sng" dirty="0"/>
              <a:t>gramática livre de contexto</a:t>
            </a:r>
            <a:r>
              <a:rPr lang="pt-BR" dirty="0"/>
              <a:t>. Outros elementos de sintaxe estão fora do domínio de gramáticas livres de contexto e são definidos por outros meios.</a:t>
            </a:r>
          </a:p>
          <a:p>
            <a:r>
              <a:rPr lang="pt-BR" dirty="0"/>
              <a:t>Um estudo de sintaxe de linguagens traz muitas questões:</a:t>
            </a:r>
          </a:p>
          <a:p>
            <a:pPr lvl="1"/>
            <a:r>
              <a:rPr lang="pt-BR" dirty="0"/>
              <a:t>Como um compilador analisa a sintaxe de um programa?</a:t>
            </a:r>
          </a:p>
          <a:p>
            <a:pPr lvl="1"/>
            <a:r>
              <a:rPr lang="pt-BR" dirty="0"/>
              <a:t>Como os erros de sintaxe são detectados? </a:t>
            </a:r>
          </a:p>
          <a:p>
            <a:pPr lvl="1"/>
            <a:r>
              <a:rPr lang="pt-BR" dirty="0"/>
              <a:t>Como uma gramática livre de contexto facilita o desenvolvimento de um analisador sintático?</a:t>
            </a:r>
          </a:p>
        </p:txBody>
      </p:sp>
    </p:spTree>
    <p:extLst>
      <p:ext uri="{BB962C8B-B14F-4D97-AF65-F5344CB8AC3E}">
        <p14:creationId xmlns:p14="http://schemas.microsoft.com/office/powerpoint/2010/main" val="1706527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43200" y="365125"/>
            <a:ext cx="8610600" cy="1325563"/>
          </a:xfrm>
        </p:spPr>
        <p:txBody>
          <a:bodyPr/>
          <a:lstStyle/>
          <a:p>
            <a:pPr algn="ctr"/>
            <a:r>
              <a:rPr lang="pt-BR" dirty="0"/>
              <a:t>Nomes</a:t>
            </a:r>
          </a:p>
        </p:txBody>
      </p:sp>
      <p:sp>
        <p:nvSpPr>
          <p:cNvPr id="3" name="Espaço Reservado para Conteúdo 2"/>
          <p:cNvSpPr>
            <a:spLocks noGrp="1"/>
          </p:cNvSpPr>
          <p:nvPr>
            <p:ph idx="1"/>
          </p:nvPr>
        </p:nvSpPr>
        <p:spPr/>
        <p:txBody>
          <a:bodyPr>
            <a:normAutofit/>
          </a:bodyPr>
          <a:lstStyle/>
          <a:p>
            <a:r>
              <a:rPr lang="pt-BR" dirty="0"/>
              <a:t>Vários tipos de entidades tem nomes num programa:</a:t>
            </a:r>
          </a:p>
          <a:p>
            <a:pPr lvl="1"/>
            <a:r>
              <a:rPr lang="pt-BR" dirty="0"/>
              <a:t>Variáveis, tipos de dado, funções, parâmetros, classes, objetos,...</a:t>
            </a:r>
          </a:p>
          <a:p>
            <a:r>
              <a:rPr lang="pt-BR" dirty="0"/>
              <a:t>Nomes de entidades também têm outras propriedades durante a vida de um programa: seu escopo, visibilidade e ligação.</a:t>
            </a:r>
          </a:p>
        </p:txBody>
      </p:sp>
    </p:spTree>
    <p:extLst>
      <p:ext uri="{BB962C8B-B14F-4D97-AF65-F5344CB8AC3E}">
        <p14:creationId xmlns:p14="http://schemas.microsoft.com/office/powerpoint/2010/main" val="3541596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43200" y="365125"/>
            <a:ext cx="8610600" cy="1325563"/>
          </a:xfrm>
        </p:spPr>
        <p:txBody>
          <a:bodyPr/>
          <a:lstStyle/>
          <a:p>
            <a:pPr algn="ctr"/>
            <a:r>
              <a:rPr lang="pt-BR" dirty="0"/>
              <a:t>Tipos</a:t>
            </a:r>
          </a:p>
        </p:txBody>
      </p:sp>
      <p:sp>
        <p:nvSpPr>
          <p:cNvPr id="3" name="Espaço Reservado para Conteúdo 2"/>
          <p:cNvSpPr>
            <a:spLocks noGrp="1"/>
          </p:cNvSpPr>
          <p:nvPr>
            <p:ph idx="1"/>
          </p:nvPr>
        </p:nvSpPr>
        <p:spPr/>
        <p:txBody>
          <a:bodyPr>
            <a:normAutofit/>
          </a:bodyPr>
          <a:lstStyle/>
          <a:p>
            <a:r>
              <a:rPr lang="pt-BR" dirty="0"/>
              <a:t>Os </a:t>
            </a:r>
            <a:r>
              <a:rPr lang="pt-BR" b="1" dirty="0"/>
              <a:t>tipos</a:t>
            </a:r>
            <a:r>
              <a:rPr lang="pt-BR" dirty="0"/>
              <a:t> determinam coleções de valores e coleções de operações que podem ser feitas com estes. Basicamente temos:</a:t>
            </a:r>
          </a:p>
          <a:p>
            <a:pPr lvl="1"/>
            <a:r>
              <a:rPr lang="pt-BR" b="1" dirty="0"/>
              <a:t>Tipos simples:  </a:t>
            </a:r>
            <a:r>
              <a:rPr lang="pt-BR" dirty="0"/>
              <a:t>inteiros, números decimais, caracteres e </a:t>
            </a:r>
            <a:r>
              <a:rPr lang="pt-BR" dirty="0" err="1"/>
              <a:t>boleanos</a:t>
            </a:r>
            <a:r>
              <a:rPr lang="pt-BR" dirty="0"/>
              <a:t>. </a:t>
            </a:r>
          </a:p>
          <a:p>
            <a:pPr lvl="1"/>
            <a:r>
              <a:rPr lang="pt-BR" b="1" dirty="0"/>
              <a:t>Tipos estruturados: </a:t>
            </a:r>
            <a:r>
              <a:rPr lang="pt-BR" dirty="0" err="1"/>
              <a:t>strings</a:t>
            </a:r>
            <a:r>
              <a:rPr lang="pt-BR" dirty="0"/>
              <a:t> de caracteres, listas, árvores e tabelas </a:t>
            </a:r>
            <a:r>
              <a:rPr lang="pt-BR" dirty="0" err="1"/>
              <a:t>hash</a:t>
            </a:r>
            <a:r>
              <a:rPr lang="pt-BR" dirty="0"/>
              <a:t>.</a:t>
            </a:r>
          </a:p>
          <a:p>
            <a:endParaRPr lang="pt-BR" dirty="0"/>
          </a:p>
        </p:txBody>
      </p:sp>
    </p:spTree>
    <p:extLst>
      <p:ext uri="{BB962C8B-B14F-4D97-AF65-F5344CB8AC3E}">
        <p14:creationId xmlns:p14="http://schemas.microsoft.com/office/powerpoint/2010/main" val="2517803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43200" y="365125"/>
            <a:ext cx="8610600" cy="1325563"/>
          </a:xfrm>
        </p:spPr>
        <p:txBody>
          <a:bodyPr/>
          <a:lstStyle/>
          <a:p>
            <a:pPr algn="ctr"/>
            <a:r>
              <a:rPr lang="pt-BR" dirty="0"/>
              <a:t>Tipos</a:t>
            </a:r>
          </a:p>
        </p:txBody>
      </p:sp>
      <p:sp>
        <p:nvSpPr>
          <p:cNvPr id="3" name="Espaço Reservado para Conteúdo 2"/>
          <p:cNvSpPr>
            <a:spLocks noGrp="1"/>
          </p:cNvSpPr>
          <p:nvPr>
            <p:ph idx="1"/>
          </p:nvPr>
        </p:nvSpPr>
        <p:spPr/>
        <p:txBody>
          <a:bodyPr>
            <a:normAutofit/>
          </a:bodyPr>
          <a:lstStyle/>
          <a:p>
            <a:r>
              <a:rPr lang="pt-BR" dirty="0"/>
              <a:t>Sistema de tipos de uma linguagem auxiliam no processo de compilação ou interpretação à:</a:t>
            </a:r>
          </a:p>
          <a:p>
            <a:pPr lvl="1"/>
            <a:r>
              <a:rPr lang="pt-BR" dirty="0"/>
              <a:t>Determinar operações legais</a:t>
            </a:r>
          </a:p>
          <a:p>
            <a:pPr lvl="1"/>
            <a:r>
              <a:rPr lang="pt-BR" dirty="0"/>
              <a:t>Detectar erros de tipo</a:t>
            </a:r>
          </a:p>
        </p:txBody>
      </p:sp>
    </p:spTree>
    <p:extLst>
      <p:ext uri="{BB962C8B-B14F-4D97-AF65-F5344CB8AC3E}">
        <p14:creationId xmlns:p14="http://schemas.microsoft.com/office/powerpoint/2010/main" val="4103583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43200" y="365125"/>
            <a:ext cx="8610600" cy="1325563"/>
          </a:xfrm>
        </p:spPr>
        <p:txBody>
          <a:bodyPr/>
          <a:lstStyle/>
          <a:p>
            <a:pPr algn="ctr"/>
            <a:r>
              <a:rPr lang="pt-BR" dirty="0"/>
              <a:t>Semântica</a:t>
            </a:r>
          </a:p>
        </p:txBody>
      </p:sp>
      <p:sp>
        <p:nvSpPr>
          <p:cNvPr id="3" name="Espaço Reservado para Conteúdo 2"/>
          <p:cNvSpPr>
            <a:spLocks noGrp="1"/>
          </p:cNvSpPr>
          <p:nvPr>
            <p:ph idx="1"/>
          </p:nvPr>
        </p:nvSpPr>
        <p:spPr/>
        <p:txBody>
          <a:bodyPr>
            <a:normAutofit lnSpcReduction="10000"/>
          </a:bodyPr>
          <a:lstStyle/>
          <a:p>
            <a:r>
              <a:rPr lang="pt-BR" dirty="0"/>
              <a:t>O significado de um programa é definido pela sua </a:t>
            </a:r>
            <a:r>
              <a:rPr lang="pt-BR" b="1" dirty="0"/>
              <a:t>semântica</a:t>
            </a:r>
            <a:r>
              <a:rPr lang="pt-BR" dirty="0"/>
              <a:t>, ou seja, quando um programa é executado, o efeito de cada comando sobre os valores das variáveis no programa é dado pela semântica da linguagem. </a:t>
            </a:r>
          </a:p>
          <a:p>
            <a:r>
              <a:rPr lang="pt-BR" dirty="0"/>
              <a:t>Assim, quando escrevemos um programa, devemos entender ideias básicas como o efeito exato que uma atribuição possui sobre as variáveis do programa. </a:t>
            </a:r>
          </a:p>
          <a:p>
            <a:r>
              <a:rPr lang="pt-BR" dirty="0"/>
              <a:t>Se tivermos um modelo semântico que seja independente de alguma plataforma específica, podemos aplicá-lo a uma diversidade de máquinas nas quais essa linguagem possa ser implementada  (portabilidade da linguagem).</a:t>
            </a:r>
          </a:p>
        </p:txBody>
      </p:sp>
    </p:spTree>
    <p:extLst>
      <p:ext uri="{BB962C8B-B14F-4D97-AF65-F5344CB8AC3E}">
        <p14:creationId xmlns:p14="http://schemas.microsoft.com/office/powerpoint/2010/main" val="1422325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43200" y="365125"/>
            <a:ext cx="8610600" cy="1325563"/>
          </a:xfrm>
        </p:spPr>
        <p:txBody>
          <a:bodyPr/>
          <a:lstStyle/>
          <a:p>
            <a:pPr algn="ctr"/>
            <a:r>
              <a:rPr lang="pt-BR" dirty="0"/>
              <a:t>Semântica</a:t>
            </a:r>
          </a:p>
        </p:txBody>
      </p:sp>
      <p:sp>
        <p:nvSpPr>
          <p:cNvPr id="3" name="Espaço Reservado para Conteúdo 2"/>
          <p:cNvSpPr>
            <a:spLocks noGrp="1"/>
          </p:cNvSpPr>
          <p:nvPr>
            <p:ph idx="1"/>
          </p:nvPr>
        </p:nvSpPr>
        <p:spPr/>
        <p:txBody>
          <a:bodyPr>
            <a:normAutofit/>
          </a:bodyPr>
          <a:lstStyle/>
          <a:p>
            <a:r>
              <a:rPr lang="pt-BR" dirty="0"/>
              <a:t>Ao estudar a semântica, fazemos perguntas como:</a:t>
            </a:r>
          </a:p>
          <a:p>
            <a:pPr lvl="1"/>
            <a:r>
              <a:rPr lang="pt-BR" dirty="0"/>
              <a:t>Quando um programa está sendo executado, o que acontece com os valores das variáveis?</a:t>
            </a:r>
          </a:p>
          <a:p>
            <a:pPr lvl="1"/>
            <a:r>
              <a:rPr lang="pt-BR" dirty="0"/>
              <a:t>O que cada comando significa?</a:t>
            </a:r>
          </a:p>
          <a:p>
            <a:pPr lvl="1"/>
            <a:r>
              <a:rPr lang="pt-BR" dirty="0"/>
              <a:t>Qual modelo subjacente rege o comportamento em tempo de execução, como chamada de função?</a:t>
            </a:r>
          </a:p>
          <a:p>
            <a:pPr lvl="1"/>
            <a:r>
              <a:rPr lang="pt-BR" dirty="0"/>
              <a:t>Como os objetos são alocados para a memória em tempo de execução?</a:t>
            </a:r>
          </a:p>
        </p:txBody>
      </p:sp>
    </p:spTree>
    <p:extLst>
      <p:ext uri="{BB962C8B-B14F-4D97-AF65-F5344CB8AC3E}">
        <p14:creationId xmlns:p14="http://schemas.microsoft.com/office/powerpoint/2010/main" val="1929854643"/>
      </p:ext>
    </p:extLst>
  </p:cSld>
  <p:clrMapOvr>
    <a:masterClrMapping/>
  </p:clrMapOvr>
</p:sld>
</file>

<file path=ppt/theme/theme1.xml><?xml version="1.0" encoding="utf-8"?>
<a:theme xmlns:a="http://schemas.openxmlformats.org/drawingml/2006/main" name="franco montoro">
  <a:themeElements>
    <a:clrScheme name="Tema do Offic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Tema do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anco montoro" id="{B59C280A-FB95-446E-9A08-4ED2938B9E47}" vid="{923680EE-C829-4EA5-A4A6-C1040630C4C4}"/>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franco montoro</Template>
  <TotalTime>763</TotalTime>
  <Words>2061</Words>
  <Application>Microsoft Office PowerPoint</Application>
  <PresentationFormat>Widescreen</PresentationFormat>
  <Paragraphs>241</Paragraphs>
  <Slides>36</Slides>
  <Notes>15</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36</vt:i4>
      </vt:variant>
    </vt:vector>
  </HeadingPairs>
  <TitlesOfParts>
    <vt:vector size="43" baseType="lpstr">
      <vt:lpstr>Arial</vt:lpstr>
      <vt:lpstr>Calibri</vt:lpstr>
      <vt:lpstr>Calibri Light</vt:lpstr>
      <vt:lpstr>Segoe UI Web (West European)</vt:lpstr>
      <vt:lpstr>Symbol</vt:lpstr>
      <vt:lpstr>Times New Roman</vt:lpstr>
      <vt:lpstr>franco montoro</vt:lpstr>
      <vt:lpstr>Paradigmas de Linguagens de Programação</vt:lpstr>
      <vt:lpstr>Princípios das Linguagens de Programação</vt:lpstr>
      <vt:lpstr>Sintaxe</vt:lpstr>
      <vt:lpstr>Sintaxe</vt:lpstr>
      <vt:lpstr>Nomes</vt:lpstr>
      <vt:lpstr>Tipos</vt:lpstr>
      <vt:lpstr>Tipos</vt:lpstr>
      <vt:lpstr>Semântica</vt:lpstr>
      <vt:lpstr>Semântica</vt:lpstr>
      <vt:lpstr>Semântica</vt:lpstr>
      <vt:lpstr>Paradigmas</vt:lpstr>
      <vt:lpstr>Paradigmas</vt:lpstr>
      <vt:lpstr>Programação Imperativa</vt:lpstr>
      <vt:lpstr>Programação Imperativa</vt:lpstr>
      <vt:lpstr>Programação Orientada a Objeto</vt:lpstr>
      <vt:lpstr>Programação Funcional</vt:lpstr>
      <vt:lpstr>Programação Lógica</vt:lpstr>
      <vt:lpstr>Tópicos especiais</vt:lpstr>
      <vt:lpstr>Tópicos especiais</vt:lpstr>
      <vt:lpstr>Manipulação de Eventos</vt:lpstr>
      <vt:lpstr>Manipulação de Eventos</vt:lpstr>
      <vt:lpstr>Concorrência</vt:lpstr>
      <vt:lpstr>Corretude</vt:lpstr>
      <vt:lpstr>Breve História</vt:lpstr>
      <vt:lpstr>Apresentação do PowerPoint</vt:lpstr>
      <vt:lpstr>Design</vt:lpstr>
      <vt:lpstr>Apresentação do PowerPoint</vt:lpstr>
      <vt:lpstr>O que faz uma linguagem de sucesso?</vt:lpstr>
      <vt:lpstr>Simplicidade e Legibilidade</vt:lpstr>
      <vt:lpstr>Clareza sobre a Vinculação</vt:lpstr>
      <vt:lpstr>Confiabilidade</vt:lpstr>
      <vt:lpstr>Suporte ao idioma</vt:lpstr>
      <vt:lpstr>Abstração em Programação</vt:lpstr>
      <vt:lpstr>Ortogonalidade</vt:lpstr>
      <vt:lpstr>Implementação eficiente</vt:lpstr>
      <vt:lpstr>Bibliografia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Kemp</dc:creator>
  <cp:lastModifiedBy>Administrador</cp:lastModifiedBy>
  <cp:revision>62</cp:revision>
  <dcterms:created xsi:type="dcterms:W3CDTF">2015-02-24T10:26:27Z</dcterms:created>
  <dcterms:modified xsi:type="dcterms:W3CDTF">2021-08-16T00:25:13Z</dcterms:modified>
</cp:coreProperties>
</file>