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20"/>
  </p:notesMasterIdLst>
  <p:sldIdLst>
    <p:sldId id="256" r:id="rId2"/>
    <p:sldId id="298" r:id="rId3"/>
    <p:sldId id="300" r:id="rId4"/>
    <p:sldId id="301" r:id="rId5"/>
    <p:sldId id="302" r:id="rId6"/>
    <p:sldId id="303" r:id="rId7"/>
    <p:sldId id="317" r:id="rId8"/>
    <p:sldId id="309" r:id="rId9"/>
    <p:sldId id="306" r:id="rId10"/>
    <p:sldId id="334" r:id="rId11"/>
    <p:sldId id="307" r:id="rId12"/>
    <p:sldId id="332" r:id="rId13"/>
    <p:sldId id="333" r:id="rId14"/>
    <p:sldId id="318" r:id="rId15"/>
    <p:sldId id="335" r:id="rId16"/>
    <p:sldId id="336" r:id="rId17"/>
    <p:sldId id="324" r:id="rId18"/>
    <p:sldId id="271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na" initials="M" lastIdx="4" clrIdx="0">
    <p:extLst>
      <p:ext uri="{19B8F6BF-5375-455C-9EA6-DF929625EA0E}">
        <p15:presenceInfo xmlns:p15="http://schemas.microsoft.com/office/powerpoint/2012/main" userId="c17fd7e553cb29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066"/>
    </p:cViewPr>
  </p:sorterViewPr>
  <p:notesViewPr>
    <p:cSldViewPr snapToGrid="0">
      <p:cViewPr>
        <p:scale>
          <a:sx n="100" d="100"/>
          <a:sy n="100" d="100"/>
        </p:scale>
        <p:origin x="1632" y="-8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66440-986E-461C-9C40-950876A6C5F5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AF5CA-9680-4304-8CF3-6891CC2EC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54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AF5CA-9680-4304-8CF3-6891CC2EC2A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559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AF5CA-9680-4304-8CF3-6891CC2EC2A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410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AF5CA-9680-4304-8CF3-6891CC2EC2A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43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AF5CA-9680-4304-8CF3-6891CC2EC2A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590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AF5CA-9680-4304-8CF3-6891CC2EC2A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413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AF5CA-9680-4304-8CF3-6891CC2EC2A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625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AF5CA-9680-4304-8CF3-6891CC2EC2A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160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AF5CA-9680-4304-8CF3-6891CC2EC2A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198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AF5CA-9680-4304-8CF3-6891CC2EC2A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00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AF5CA-9680-4304-8CF3-6891CC2EC2A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90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AF5CA-9680-4304-8CF3-6891CC2EC2A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112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AF5CA-9680-4304-8CF3-6891CC2EC2A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184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AF5CA-9680-4304-8CF3-6891CC2EC2A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838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AF5CA-9680-4304-8CF3-6891CC2EC2A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72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AF5CA-9680-4304-8CF3-6891CC2EC2A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117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AF5CA-9680-4304-8CF3-6891CC2EC2A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969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AF5CA-9680-4304-8CF3-6891CC2EC2A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95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07/11/2021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85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07/11/2021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606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07/11/2021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32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07/11/2021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88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07/11/2021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76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07/11/2021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55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07/11/2021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1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07/11/2021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466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07/11/2021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055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07/11/2021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689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D18B-5508-4320-9BB8-C2F4B35BE29C}" type="datetimeFigureOut">
              <a:rPr lang="pt-BR" smtClean="0"/>
              <a:t>07/11/2021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541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D18B-5508-4320-9BB8-C2F4B35BE29C}" type="datetimeFigureOut">
              <a:rPr lang="pt-BR" smtClean="0"/>
              <a:t>07/11/2021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E6203-CC0B-4F9B-9ECB-4021FF2BEA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16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Paradigma de Programação Orientada a Objetos</a:t>
            </a:r>
            <a:br>
              <a:rPr lang="pt-BR" dirty="0"/>
            </a:br>
            <a:r>
              <a:rPr lang="pt-BR" sz="4400" dirty="0"/>
              <a:t>parte 2</a:t>
            </a:r>
            <a:endParaRPr lang="pt-BR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D098C5D-EBB9-48F7-8606-4B4564C22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53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600" cy="1325563"/>
          </a:xfrm>
        </p:spPr>
        <p:txBody>
          <a:bodyPr/>
          <a:lstStyle/>
          <a:p>
            <a:pPr algn="ctr"/>
            <a:r>
              <a:rPr lang="pt-PT" dirty="0">
                <a:effectLst/>
                <a:latin typeface="Segoe UI Web (West European)"/>
              </a:rPr>
              <a:t>Public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comportamento padrão do PHP é tratar uma propriedade como </a:t>
            </a:r>
            <a:r>
              <a:rPr lang="pt-BR" i="1" dirty="0" err="1"/>
              <a:t>public</a:t>
            </a:r>
            <a:r>
              <a:rPr lang="pt-BR" i="1" dirty="0"/>
              <a:t>, </a:t>
            </a:r>
            <a:r>
              <a:rPr lang="pt-BR" dirty="0"/>
              <a:t>assim, se não especificarmos a visibilidade automaticamente será publica. Tudo que usamos até o momento estava desta forma.</a:t>
            </a:r>
          </a:p>
          <a:p>
            <a:pPr marL="0" indent="0">
              <a:buNone/>
            </a:pPr>
            <a:r>
              <a:rPr lang="pt-BR" dirty="0"/>
              <a:t>Para declarar como publica, a propriedade pode ser declarada iniciada da palavra reservada </a:t>
            </a:r>
            <a:r>
              <a:rPr lang="pt-BR" i="1" dirty="0" err="1"/>
              <a:t>public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831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C007EAC-4708-47E1-AA85-178DFEC52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53" y="1690688"/>
            <a:ext cx="3210373" cy="22672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2C9ACCC-7CB8-4122-8AE6-D0D911049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200" y="1690688"/>
            <a:ext cx="2429214" cy="261974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019F022-76C5-450E-B43E-D0C3ACBBE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4530" y="1690688"/>
            <a:ext cx="4439270" cy="2572109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21D16D56-4DFC-4A0A-B92E-B69785A3C45E}"/>
              </a:ext>
            </a:extLst>
          </p:cNvPr>
          <p:cNvSpPr txBox="1">
            <a:spLocks/>
          </p:cNvSpPr>
          <p:nvPr/>
        </p:nvSpPr>
        <p:spPr>
          <a:xfrm>
            <a:off x="2547257" y="208371"/>
            <a:ext cx="74850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dirty="0">
                <a:latin typeface="Segoe UI Web (West European)"/>
              </a:rPr>
              <a:t>Exemplo: private x public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E69887C-9E62-46A5-83C5-35FC42CE90BB}"/>
              </a:ext>
            </a:extLst>
          </p:cNvPr>
          <p:cNvSpPr/>
          <p:nvPr/>
        </p:nvSpPr>
        <p:spPr>
          <a:xfrm>
            <a:off x="4720857" y="2009554"/>
            <a:ext cx="1116417" cy="26581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CD9BAD9-12DE-49CD-8BA5-1F526E372ECC}"/>
              </a:ext>
            </a:extLst>
          </p:cNvPr>
          <p:cNvSpPr/>
          <p:nvPr/>
        </p:nvSpPr>
        <p:spPr>
          <a:xfrm>
            <a:off x="7605825" y="1690687"/>
            <a:ext cx="1272361" cy="41455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1003745-1620-4C85-8160-B3AAE6213200}"/>
              </a:ext>
            </a:extLst>
          </p:cNvPr>
          <p:cNvSpPr txBox="1"/>
          <p:nvPr/>
        </p:nvSpPr>
        <p:spPr>
          <a:xfrm>
            <a:off x="4912789" y="1296123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Funcionario.class.php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50229" y="4501749"/>
            <a:ext cx="7485017" cy="1325563"/>
          </a:xfrm>
        </p:spPr>
        <p:txBody>
          <a:bodyPr/>
          <a:lstStyle/>
          <a:p>
            <a:pPr algn="ctr"/>
            <a:r>
              <a:rPr lang="pt-PT" dirty="0">
                <a:effectLst/>
                <a:latin typeface="Segoe UI Web (West European)"/>
              </a:rPr>
              <a:t>Exemplo: private x public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7C28686-5FFC-4609-A980-3B00B455D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9" y="0"/>
            <a:ext cx="4419600" cy="67809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2991F8C-0F2C-43E9-9657-3DC6CC40F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586" y="1030688"/>
            <a:ext cx="3934374" cy="2924583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6C9E30C7-9983-4648-96B6-8DD3A1726178}"/>
              </a:ext>
            </a:extLst>
          </p:cNvPr>
          <p:cNvSpPr/>
          <p:nvPr/>
        </p:nvSpPr>
        <p:spPr>
          <a:xfrm>
            <a:off x="616689" y="223284"/>
            <a:ext cx="882502" cy="26581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D38874A-0746-4EF6-89A9-F9DDB57BE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303" y="50887"/>
            <a:ext cx="2695951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98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21D16D56-4DFC-4A0A-B92E-B69785A3C45E}"/>
              </a:ext>
            </a:extLst>
          </p:cNvPr>
          <p:cNvSpPr txBox="1">
            <a:spLocks/>
          </p:cNvSpPr>
          <p:nvPr/>
        </p:nvSpPr>
        <p:spPr>
          <a:xfrm>
            <a:off x="2547257" y="208371"/>
            <a:ext cx="74850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dirty="0">
                <a:latin typeface="Segoe UI Web (West European)"/>
              </a:rPr>
              <a:t>Exemplo: protected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0BF912-1B3E-4D4D-AAE7-14D984D8E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89" y="1338214"/>
            <a:ext cx="2572109" cy="297221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8E9127D-2C62-4664-A365-8328F10D9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786" y="1338214"/>
            <a:ext cx="2610214" cy="504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3A59BF8-B26E-4F33-B7C1-9C20A1A5D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5786" y="1843109"/>
            <a:ext cx="3038899" cy="2248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DB53C91-D0EC-43D1-87CF-16FD57B9A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6192" y="1234315"/>
            <a:ext cx="3429479" cy="2819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FAD90FF1-091A-4B7B-9B78-098FABCE8115}"/>
              </a:ext>
            </a:extLst>
          </p:cNvPr>
          <p:cNvSpPr/>
          <p:nvPr/>
        </p:nvSpPr>
        <p:spPr>
          <a:xfrm>
            <a:off x="7134447" y="2551814"/>
            <a:ext cx="1456660" cy="26581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C2CA021-90D6-4034-9726-7BF22D404204}"/>
              </a:ext>
            </a:extLst>
          </p:cNvPr>
          <p:cNvSpPr/>
          <p:nvPr/>
        </p:nvSpPr>
        <p:spPr>
          <a:xfrm>
            <a:off x="3949474" y="1555614"/>
            <a:ext cx="2075643" cy="26581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98612D3-BE76-4273-B314-9240EEF0F1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2751" y="4300416"/>
            <a:ext cx="4810796" cy="2438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68D1966A-D3D1-4125-A8AD-8827A5CE171B}"/>
              </a:ext>
            </a:extLst>
          </p:cNvPr>
          <p:cNvSpPr/>
          <p:nvPr/>
        </p:nvSpPr>
        <p:spPr>
          <a:xfrm>
            <a:off x="7297755" y="1477213"/>
            <a:ext cx="878682" cy="26581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162845C-B92C-43F4-839B-00D40B4A31A9}"/>
              </a:ext>
            </a:extLst>
          </p:cNvPr>
          <p:cNvSpPr txBox="1"/>
          <p:nvPr/>
        </p:nvSpPr>
        <p:spPr>
          <a:xfrm>
            <a:off x="4159248" y="1049649"/>
            <a:ext cx="20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Estagiario.class.php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AB305F7-C4D9-421E-BF43-463A3BB29F8B}"/>
              </a:ext>
            </a:extLst>
          </p:cNvPr>
          <p:cNvSpPr txBox="1"/>
          <p:nvPr/>
        </p:nvSpPr>
        <p:spPr>
          <a:xfrm>
            <a:off x="7762476" y="1049649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Funcionario.class.php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942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7" y="1252818"/>
            <a:ext cx="3932237" cy="58129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pt-PT" sz="3600" b="1" dirty="0">
                <a:effectLst/>
              </a:rPr>
              <a:t>Membros da classe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A2C853-63C2-4CF4-8761-E76380236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351" y="536724"/>
            <a:ext cx="4873484" cy="5784552"/>
          </a:xfrm>
          <a:prstGeom prst="rect">
            <a:avLst/>
          </a:prstGeom>
          <a:noFill/>
        </p:spPr>
      </p:pic>
      <p:sp>
        <p:nvSpPr>
          <p:cNvPr id="3" name="Espaço Reservado para Conteúdo 2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710407" cy="3811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Constantes: </a:t>
            </a:r>
          </a:p>
          <a:p>
            <a:pPr marL="457200" lvl="1" indent="0">
              <a:buNone/>
            </a:pPr>
            <a:r>
              <a:rPr lang="pt-BR" dirty="0"/>
              <a:t>Operador </a:t>
            </a:r>
            <a:r>
              <a:rPr lang="pt-BR" i="1" u="sng" dirty="0" err="1"/>
              <a:t>cont</a:t>
            </a:r>
            <a:r>
              <a:rPr lang="pt-BR" dirty="0"/>
              <a:t> seguida de </a:t>
            </a:r>
            <a:r>
              <a:rPr lang="pt-BR" u="sng" dirty="0"/>
              <a:t>Nome</a:t>
            </a:r>
            <a:r>
              <a:rPr lang="pt-BR" dirty="0"/>
              <a:t> e </a:t>
            </a:r>
            <a:r>
              <a:rPr lang="pt-BR" u="sng" dirty="0"/>
              <a:t>valor</a:t>
            </a:r>
            <a:r>
              <a:rPr lang="pt-BR" dirty="0"/>
              <a:t> da constante.</a:t>
            </a:r>
          </a:p>
          <a:p>
            <a:pPr marL="457200" lvl="1" indent="0">
              <a:buNone/>
            </a:pPr>
            <a:r>
              <a:rPr lang="pt-BR" dirty="0"/>
              <a:t>Acesso externo: </a:t>
            </a:r>
            <a:r>
              <a:rPr lang="pt-BR" dirty="0" err="1"/>
              <a:t>NomeDaClasse</a:t>
            </a:r>
            <a:r>
              <a:rPr lang="pt-BR" dirty="0"/>
              <a:t>::</a:t>
            </a:r>
            <a:r>
              <a:rPr lang="pt-BR" dirty="0" err="1"/>
              <a:t>NomeDaConstante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Acesso dentro da classe: self::</a:t>
            </a:r>
            <a:r>
              <a:rPr lang="pt-BR" dirty="0" err="1"/>
              <a:t>NomeDaConstante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445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pt-PT" b="1" dirty="0">
                <a:effectLst/>
              </a:rPr>
              <a:t>Membros da classe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D65C31-32DA-4DDA-92D0-38D6E16DF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554" y="0"/>
            <a:ext cx="5634446" cy="6871276"/>
          </a:xfrm>
          <a:prstGeom prst="rect">
            <a:avLst/>
          </a:prstGeom>
          <a:noFill/>
        </p:spPr>
      </p:pic>
      <p:sp>
        <p:nvSpPr>
          <p:cNvPr id="3" name="Espaço Reservado para Conteúdo 2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256212" cy="3811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Propriedades Estáticas</a:t>
            </a:r>
          </a:p>
          <a:p>
            <a:pPr marL="457200" lvl="1" indent="0">
              <a:buNone/>
            </a:pPr>
            <a:r>
              <a:rPr lang="pt-BR" sz="2400" dirty="0"/>
              <a:t>Operador </a:t>
            </a:r>
            <a:r>
              <a:rPr lang="pt-BR" sz="2400" i="1" u="sng" dirty="0" err="1"/>
              <a:t>static</a:t>
            </a:r>
            <a:r>
              <a:rPr lang="pt-BR" sz="2400" dirty="0"/>
              <a:t> seguida do </a:t>
            </a:r>
            <a:r>
              <a:rPr lang="pt-BR" sz="2400" dirty="0" err="1"/>
              <a:t>NomeDaPropriedade</a:t>
            </a:r>
            <a:r>
              <a:rPr lang="pt-BR" sz="2400" dirty="0"/>
              <a:t>.</a:t>
            </a:r>
          </a:p>
          <a:p>
            <a:pPr marL="457200" lvl="1" indent="0">
              <a:buNone/>
            </a:pPr>
            <a:r>
              <a:rPr lang="pt-BR" sz="2400" dirty="0"/>
              <a:t>Acesso dentro da classe: self::</a:t>
            </a:r>
            <a:r>
              <a:rPr lang="pt-BR" sz="2400" dirty="0" err="1"/>
              <a:t>NomeDaPropriedade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13237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158102"/>
            <a:ext cx="4355114" cy="1325563"/>
          </a:xfrm>
        </p:spPr>
        <p:txBody>
          <a:bodyPr>
            <a:normAutofit/>
          </a:bodyPr>
          <a:lstStyle/>
          <a:p>
            <a:pPr algn="ctr"/>
            <a:r>
              <a:rPr lang="pt-PT" sz="3200" b="1" dirty="0">
                <a:effectLst/>
                <a:latin typeface="Segoe UI Web (West European)"/>
              </a:rPr>
              <a:t>Membros da classe</a:t>
            </a:r>
            <a:br>
              <a:rPr lang="pt-PT" sz="3200" b="1" dirty="0">
                <a:effectLst/>
                <a:latin typeface="Segoe UI Web (West European)"/>
              </a:rPr>
            </a:br>
            <a:r>
              <a:rPr lang="pt-PT" sz="3200" b="1" dirty="0">
                <a:effectLst/>
                <a:latin typeface="Segoe UI Web (West European)"/>
              </a:rPr>
              <a:t>Métodos estáticos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B3B3D63-1486-40C4-AC2D-8CEDA9223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48" y="1690688"/>
            <a:ext cx="4077269" cy="120031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A3640D-456A-44C8-88FA-4A9F1F556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857" y="1051203"/>
            <a:ext cx="3215267" cy="42137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5E98867-6684-4DBD-91D4-A4F9D5EDD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058" y="5183654"/>
            <a:ext cx="3015561" cy="68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23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600" cy="1325563"/>
          </a:xfrm>
        </p:spPr>
        <p:txBody>
          <a:bodyPr/>
          <a:lstStyle/>
          <a:p>
            <a:pPr algn="ctr"/>
            <a:r>
              <a:rPr lang="pt-PT" dirty="0">
                <a:effectLst/>
                <a:latin typeface="Segoe UI Web (West European)"/>
              </a:rPr>
              <a:t>Associação, agregação e composição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45299A-1E59-4F20-A3B1-F8AC65C87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178" y="1951945"/>
            <a:ext cx="4343558" cy="21501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E797471-B00D-44E5-8CCC-5F6CB85BE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736" y="1896107"/>
            <a:ext cx="4516437" cy="23986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923E055-634D-417B-849B-4005395B5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396" y="4154298"/>
            <a:ext cx="3900559" cy="198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22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345133F-EEA5-4D09-BF54-D1F4B2ACADE4}"/>
              </a:ext>
            </a:extLst>
          </p:cNvPr>
          <p:cNvSpPr txBox="1"/>
          <p:nvPr/>
        </p:nvSpPr>
        <p:spPr>
          <a:xfrm>
            <a:off x="1360968" y="1957442"/>
            <a:ext cx="8785151" cy="1666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-1755140" algn="l"/>
                <a:tab pos="228600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TUCKER, Allen B. &amp; NOONAN, Robert E. Linguagens de Programação – Princípios e Paradigmas. </a:t>
            </a:r>
            <a:r>
              <a:rPr lang="pt-BR" sz="1800" dirty="0">
                <a:effectLst/>
              </a:rPr>
              <a:t>McGraw Hill , AMGH Editora Ltda, 2010.</a:t>
            </a:r>
          </a:p>
          <a:p>
            <a:pPr marL="342900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-1755140" algn="l"/>
                <a:tab pos="228600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DALL´OGLIO, Pablo. PHP – Programando com orientação a objetos. </a:t>
            </a:r>
            <a:r>
              <a:rPr lang="pt-BR" sz="1800" dirty="0" err="1">
                <a:effectLst/>
              </a:rPr>
              <a:t>Novatec</a:t>
            </a:r>
            <a:r>
              <a:rPr lang="pt-BR" sz="1800" dirty="0">
                <a:effectLst/>
              </a:rPr>
              <a:t> Editora, 2007.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-1755140" algn="l"/>
                <a:tab pos="228600" algn="l"/>
              </a:tabLs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D1D80F6-608B-4991-8BDC-1807EE97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600" cy="1325563"/>
          </a:xfrm>
        </p:spPr>
        <p:txBody>
          <a:bodyPr/>
          <a:lstStyle/>
          <a:p>
            <a:pPr algn="ctr"/>
            <a:r>
              <a:rPr lang="pt-BR" dirty="0"/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211575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600" cy="1325563"/>
          </a:xfrm>
        </p:spPr>
        <p:txBody>
          <a:bodyPr/>
          <a:lstStyle/>
          <a:p>
            <a:pPr algn="ctr"/>
            <a:r>
              <a:rPr lang="pt-PT" dirty="0">
                <a:latin typeface="Segoe UI Web (West European)"/>
              </a:rPr>
              <a:t>Abstração</a:t>
            </a:r>
            <a:endParaRPr lang="pt-PT" dirty="0">
              <a:effectLst/>
              <a:latin typeface="Segoe UI Web (West European)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2697" y="1358537"/>
            <a:ext cx="11521439" cy="4818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A abstração consiste em um dos pontos mais importantes dentro do paradigma Orientado a Objetos. </a:t>
            </a:r>
          </a:p>
          <a:p>
            <a:pPr marL="0" indent="0">
              <a:buNone/>
            </a:pPr>
            <a:r>
              <a:rPr lang="pt-BR" sz="2400" dirty="0"/>
              <a:t>Estamos falando da representação lógica de objetos do mundo real.</a:t>
            </a:r>
          </a:p>
          <a:p>
            <a:pPr marL="0" indent="0">
              <a:buNone/>
            </a:pPr>
            <a:r>
              <a:rPr lang="pt-BR" sz="2400" dirty="0"/>
              <a:t>Assim, imaginamos essas representações e como serão suas características, a troca de mensagens entre elas, etc.</a:t>
            </a:r>
          </a:p>
          <a:p>
            <a:pPr marL="0" indent="0">
              <a:buNone/>
            </a:pPr>
            <a:r>
              <a:rPr lang="pt-BR" sz="2400" dirty="0"/>
              <a:t>Temos então 3 pontos à considerar:</a:t>
            </a:r>
          </a:p>
          <a:p>
            <a:r>
              <a:rPr lang="pt-BR" sz="2400" dirty="0"/>
              <a:t>Identidade: nome do objeto;</a:t>
            </a:r>
          </a:p>
          <a:p>
            <a:r>
              <a:rPr lang="pt-BR" sz="2400" dirty="0"/>
              <a:t>Atributos: propriedades do objeto;</a:t>
            </a:r>
          </a:p>
          <a:p>
            <a:r>
              <a:rPr lang="pt-BR" sz="2400" dirty="0"/>
              <a:t>Métodos: ações que o objeto vai executar;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5504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600" cy="1325563"/>
          </a:xfrm>
        </p:spPr>
        <p:txBody>
          <a:bodyPr/>
          <a:lstStyle/>
          <a:p>
            <a:pPr algn="ctr"/>
            <a:r>
              <a:rPr lang="pt-PT" dirty="0">
                <a:effectLst/>
                <a:latin typeface="Segoe UI Web (West European)"/>
              </a:rPr>
              <a:t>Classes Abstratas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35395"/>
            <a:ext cx="10515600" cy="474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Classes que servem como base para próximas classes, mas que nunca serão instanciadas como objeto.</a:t>
            </a:r>
          </a:p>
          <a:p>
            <a:pPr marL="0" indent="0">
              <a:buNone/>
            </a:pPr>
            <a:r>
              <a:rPr lang="pt-BR" dirty="0"/>
              <a:t>Conforme estudamos as classes </a:t>
            </a:r>
            <a:r>
              <a:rPr lang="pt-BR" i="1" dirty="0" err="1"/>
              <a:t>ContaPoupanca</a:t>
            </a:r>
            <a:r>
              <a:rPr lang="pt-BR" dirty="0"/>
              <a:t> e </a:t>
            </a:r>
            <a:r>
              <a:rPr lang="pt-BR" i="1" dirty="0" err="1"/>
              <a:t>ContaCorrente</a:t>
            </a:r>
            <a:r>
              <a:rPr lang="pt-BR" i="1" dirty="0"/>
              <a:t> </a:t>
            </a:r>
            <a:r>
              <a:rPr lang="pt-BR" dirty="0"/>
              <a:t>foram usadas, mas a classe </a:t>
            </a:r>
            <a:r>
              <a:rPr lang="pt-BR" b="1" i="1" u="sng" dirty="0"/>
              <a:t>Conta</a:t>
            </a:r>
            <a:r>
              <a:rPr lang="pt-BR" dirty="0"/>
              <a:t>, só serviu de “modelo inicial de abstração”.</a:t>
            </a:r>
          </a:p>
          <a:p>
            <a:pPr marL="0" indent="0">
              <a:buNone/>
            </a:pPr>
            <a:r>
              <a:rPr lang="pt-BR" dirty="0"/>
              <a:t>Alterando a classe </a:t>
            </a:r>
            <a:r>
              <a:rPr lang="pt-BR" b="1" i="1" u="sng" dirty="0"/>
              <a:t>Conta</a:t>
            </a:r>
            <a:r>
              <a:rPr lang="pt-BR" dirty="0"/>
              <a:t>, incluindo apenas o conteúdo abaixo teremos a classe definida como abstrata: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6BD42D-0465-4765-9104-740E97681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47" y="4191162"/>
            <a:ext cx="2172003" cy="8573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ACFCA12-2A93-4DC6-84B4-D776EFA8C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431" y="5053848"/>
            <a:ext cx="4210638" cy="122889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25844DB-9B52-46C6-84C2-EA51728C6058}"/>
              </a:ext>
            </a:extLst>
          </p:cNvPr>
          <p:cNvSpPr txBox="1"/>
          <p:nvPr/>
        </p:nvSpPr>
        <p:spPr>
          <a:xfrm>
            <a:off x="6387861" y="4619847"/>
            <a:ext cx="546226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i="1" dirty="0"/>
              <a:t>Importante: se tentarmos instanciar uma classe abstrata</a:t>
            </a:r>
          </a:p>
          <a:p>
            <a:r>
              <a:rPr lang="pt-BR" i="1" dirty="0"/>
              <a:t>teremos como resultado uma mensagem de</a:t>
            </a:r>
          </a:p>
          <a:p>
            <a:r>
              <a:rPr lang="pt-BR" i="1" dirty="0"/>
              <a:t> FATAL ERROR do PHP, pois classes abstratas </a:t>
            </a:r>
          </a:p>
          <a:p>
            <a:r>
              <a:rPr lang="pt-BR" i="1" dirty="0"/>
              <a:t>não podem ser instanciadas.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444F8E2-E8FC-4725-BF91-927B7B4F0558}"/>
              </a:ext>
            </a:extLst>
          </p:cNvPr>
          <p:cNvSpPr/>
          <p:nvPr/>
        </p:nvSpPr>
        <p:spPr>
          <a:xfrm>
            <a:off x="1998617" y="4323806"/>
            <a:ext cx="1313133" cy="62426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C5434AB-AB6E-4738-880F-D12A14AFF890}"/>
              </a:ext>
            </a:extLst>
          </p:cNvPr>
          <p:cNvSpPr txBox="1"/>
          <p:nvPr/>
        </p:nvSpPr>
        <p:spPr>
          <a:xfrm>
            <a:off x="3193711" y="4218025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Conta.class.php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63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600" cy="1325563"/>
          </a:xfrm>
        </p:spPr>
        <p:txBody>
          <a:bodyPr/>
          <a:lstStyle/>
          <a:p>
            <a:pPr algn="ctr"/>
            <a:r>
              <a:rPr lang="pt-PT" dirty="0">
                <a:latin typeface="Segoe UI Web (West European)"/>
              </a:rPr>
              <a:t>Classes Finais</a:t>
            </a:r>
            <a:endParaRPr lang="pt-PT" dirty="0">
              <a:effectLst/>
              <a:latin typeface="Segoe UI Web (West European)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São classes que não terão mais derivação de classes filhas, não podem ser usadas mais como base para uma estrutura herdar suas propriedades.</a:t>
            </a:r>
          </a:p>
          <a:p>
            <a:pPr marL="0" indent="0">
              <a:buNone/>
            </a:pPr>
            <a:r>
              <a:rPr lang="pt-BR" dirty="0"/>
              <a:t>Assim, podemos definir uma classe como final: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AA627D-5FBE-47BA-8025-4DD7C41BF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81118"/>
            <a:ext cx="4286848" cy="22958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669F029-8532-4327-9E2F-27E4DF13C555}"/>
              </a:ext>
            </a:extLst>
          </p:cNvPr>
          <p:cNvSpPr txBox="1"/>
          <p:nvPr/>
        </p:nvSpPr>
        <p:spPr>
          <a:xfrm>
            <a:off x="6387861" y="4619847"/>
            <a:ext cx="562288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i="1" dirty="0"/>
              <a:t>Importante: se tentarmos derivar uma nova classe a partir</a:t>
            </a:r>
          </a:p>
          <a:p>
            <a:r>
              <a:rPr lang="pt-BR" i="1" dirty="0"/>
              <a:t>da classe </a:t>
            </a:r>
            <a:r>
              <a:rPr lang="pt-BR" i="1" dirty="0" err="1"/>
              <a:t>ContaPoupanca</a:t>
            </a:r>
            <a:r>
              <a:rPr lang="pt-BR" i="1" dirty="0"/>
              <a:t> agora, vamos ter também outro</a:t>
            </a:r>
          </a:p>
          <a:p>
            <a:r>
              <a:rPr lang="pt-BR" i="1" dirty="0"/>
              <a:t>FATAL ERROR...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CEDFB26-84DE-4009-8C51-9DA637724C86}"/>
              </a:ext>
            </a:extLst>
          </p:cNvPr>
          <p:cNvSpPr/>
          <p:nvPr/>
        </p:nvSpPr>
        <p:spPr>
          <a:xfrm>
            <a:off x="1956087" y="4001294"/>
            <a:ext cx="1313133" cy="62426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A319A9A-20F4-4811-8F66-7B21273330E9}"/>
              </a:ext>
            </a:extLst>
          </p:cNvPr>
          <p:cNvSpPr txBox="1"/>
          <p:nvPr/>
        </p:nvSpPr>
        <p:spPr>
          <a:xfrm>
            <a:off x="2981624" y="3746181"/>
            <a:ext cx="257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ContaPoupanca.class.php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7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200" y="48673"/>
            <a:ext cx="8610600" cy="1325563"/>
          </a:xfrm>
        </p:spPr>
        <p:txBody>
          <a:bodyPr/>
          <a:lstStyle/>
          <a:p>
            <a:pPr algn="ctr"/>
            <a:r>
              <a:rPr lang="pt-PT" dirty="0">
                <a:latin typeface="Segoe UI Web (West European)"/>
              </a:rPr>
              <a:t>Métodos Abstratos</a:t>
            </a:r>
            <a:endParaRPr lang="pt-PT" dirty="0">
              <a:effectLst/>
              <a:latin typeface="Segoe UI Web (West European)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171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Funciona de forma similar à um protótipo (C++), onde define-se o método na classe Abstrata, mas não implementa-se lá, somente nas classes-filhas faz-se obrigatória sua implementação.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EF4583-73C7-4B10-B59C-187370B45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70439"/>
            <a:ext cx="4801270" cy="301032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411C4D9-5F15-43DB-8FEE-8D14BE182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766" y="2270439"/>
            <a:ext cx="4201111" cy="4553585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42B39C4D-4549-454D-B262-56D164880DAD}"/>
              </a:ext>
            </a:extLst>
          </p:cNvPr>
          <p:cNvSpPr/>
          <p:nvPr/>
        </p:nvSpPr>
        <p:spPr>
          <a:xfrm>
            <a:off x="1828496" y="2448941"/>
            <a:ext cx="1313133" cy="62426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9A0750C-17AF-4FED-AC34-AEFA74AC97B0}"/>
              </a:ext>
            </a:extLst>
          </p:cNvPr>
          <p:cNvSpPr/>
          <p:nvPr/>
        </p:nvSpPr>
        <p:spPr>
          <a:xfrm>
            <a:off x="7151176" y="2414965"/>
            <a:ext cx="1313133" cy="62426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27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600" cy="1325563"/>
          </a:xfrm>
        </p:spPr>
        <p:txBody>
          <a:bodyPr/>
          <a:lstStyle/>
          <a:p>
            <a:pPr algn="ctr"/>
            <a:r>
              <a:rPr lang="pt-PT" dirty="0">
                <a:effectLst/>
                <a:latin typeface="Segoe UI Web (West European)"/>
              </a:rPr>
              <a:t>Métodos Finais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49977"/>
            <a:ext cx="10515600" cy="4726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Aqueles que não poderão ser sobrescritos, ou seja, não poderá ser redefinido na classe filha. Teremos “fatal erro” se tentarmos sobrescrever.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6D99F05-F396-4FC1-85C3-5FE544B5C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2421"/>
            <a:ext cx="4277322" cy="342947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E2BEC7A-77F4-4FF0-BCB2-ABA941078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131" y="3206291"/>
            <a:ext cx="5087060" cy="3286584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5FDCF513-38B6-4448-BDA5-B3AF00CE983C}"/>
              </a:ext>
            </a:extLst>
          </p:cNvPr>
          <p:cNvSpPr/>
          <p:nvPr/>
        </p:nvSpPr>
        <p:spPr>
          <a:xfrm>
            <a:off x="1413809" y="3163186"/>
            <a:ext cx="1244331" cy="26581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143D080-82A1-4A8D-AFDE-39A97AE11F10}"/>
              </a:ext>
            </a:extLst>
          </p:cNvPr>
          <p:cNvSpPr txBox="1"/>
          <p:nvPr/>
        </p:nvSpPr>
        <p:spPr>
          <a:xfrm>
            <a:off x="2545125" y="2793854"/>
            <a:ext cx="248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ContaCorrente.class.php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42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>
            <a:normAutofit/>
          </a:bodyPr>
          <a:lstStyle/>
          <a:p>
            <a:r>
              <a:rPr lang="pt-PT" sz="4000" b="1" dirty="0">
                <a:effectLst/>
              </a:rPr>
              <a:t>Encapsulamento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4BB9E7-E9EE-452C-873D-1CBFDB88F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484" y="1104383"/>
            <a:ext cx="5011440" cy="4873625"/>
          </a:xfrm>
          <a:prstGeom prst="rect">
            <a:avLst/>
          </a:prstGeom>
          <a:noFill/>
        </p:spPr>
      </p:pic>
      <p:sp>
        <p:nvSpPr>
          <p:cNvPr id="3" name="Espaço Reservado para Conteúdo 2"/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5256212" cy="42051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Mecanismo da orientação objetos que provê proteção de acesso aos membros internos de um objeto.</a:t>
            </a:r>
          </a:p>
          <a:p>
            <a:pPr marL="0" indent="0" algn="just">
              <a:buNone/>
            </a:pPr>
            <a:r>
              <a:rPr lang="pt-BR" sz="2400" dirty="0"/>
              <a:t>Uma classe possui responsabilidade sobre os atributos que contém.</a:t>
            </a:r>
          </a:p>
          <a:p>
            <a:pPr marL="0" indent="0" algn="just">
              <a:buNone/>
            </a:pPr>
            <a:r>
              <a:rPr lang="pt-BR" sz="2400" dirty="0"/>
              <a:t>Assim, certas propriedades de uma classe devem ser tratadas exclusivamente por métodos dela mesma, projetadas para manipular essas propriedades da forma correta.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6121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600" cy="1325563"/>
          </a:xfrm>
        </p:spPr>
        <p:txBody>
          <a:bodyPr/>
          <a:lstStyle/>
          <a:p>
            <a:pPr algn="ctr"/>
            <a:r>
              <a:rPr lang="pt-PT" dirty="0">
                <a:effectLst/>
                <a:latin typeface="Segoe UI Web (West European)"/>
              </a:rPr>
              <a:t>Modificadores de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Os modificadores são as palavras reservadas: </a:t>
            </a:r>
            <a:r>
              <a:rPr lang="pt-BR" i="1" dirty="0" err="1"/>
              <a:t>public</a:t>
            </a:r>
            <a:r>
              <a:rPr lang="pt-BR" dirty="0"/>
              <a:t>, </a:t>
            </a:r>
            <a:r>
              <a:rPr lang="pt-BR" i="1" dirty="0" err="1"/>
              <a:t>private</a:t>
            </a:r>
            <a:r>
              <a:rPr lang="pt-BR" dirty="0"/>
              <a:t> e </a:t>
            </a:r>
            <a:r>
              <a:rPr lang="pt-BR" i="1" dirty="0" err="1"/>
              <a:t>protected</a:t>
            </a:r>
            <a:r>
              <a:rPr lang="pt-BR" dirty="0"/>
              <a:t>, que determinam a visibilidade das propriedades da classe.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30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 anchor="ctr">
            <a:normAutofit/>
          </a:bodyPr>
          <a:lstStyle/>
          <a:p>
            <a:pPr algn="ctr"/>
            <a:r>
              <a:rPr lang="pt-PT" dirty="0">
                <a:effectLst/>
              </a:rPr>
              <a:t>Visibilidade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4B708C-EBC0-4A0C-B2BB-1530921D9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410" y="1945758"/>
            <a:ext cx="7752646" cy="4554677"/>
          </a:xfrm>
          <a:prstGeom prst="rect">
            <a:avLst/>
          </a:prstGeom>
          <a:noFill/>
        </p:spPr>
      </p:pic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-1" y="1420712"/>
            <a:ext cx="12191999" cy="8434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/>
              <a:t>Para atingir encapsulamento usamos a visibilidade das propriedades e métodos das classes.</a:t>
            </a:r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27414958"/>
      </p:ext>
    </p:extLst>
  </p:cSld>
  <p:clrMapOvr>
    <a:masterClrMapping/>
  </p:clrMapOvr>
</p:sld>
</file>

<file path=ppt/theme/theme1.xml><?xml version="1.0" encoding="utf-8"?>
<a:theme xmlns:a="http://schemas.openxmlformats.org/drawingml/2006/main" name="franco montoro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nco montoro" id="{B59C280A-FB95-446E-9A08-4ED2938B9E47}" vid="{923680EE-C829-4EA5-A4A6-C1040630C4C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franco montoro</Template>
  <TotalTime>1675</TotalTime>
  <Words>600</Words>
  <Application>Microsoft Office PowerPoint</Application>
  <PresentationFormat>Widescreen</PresentationFormat>
  <Paragraphs>79</Paragraphs>
  <Slides>18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Segoe UI Web (West European)</vt:lpstr>
      <vt:lpstr>Symbol</vt:lpstr>
      <vt:lpstr>franco montoro</vt:lpstr>
      <vt:lpstr>Paradigma de Programação Orientada a Objetos parte 2</vt:lpstr>
      <vt:lpstr>Abstração</vt:lpstr>
      <vt:lpstr>Classes Abstratas</vt:lpstr>
      <vt:lpstr>Classes Finais</vt:lpstr>
      <vt:lpstr>Métodos Abstratos</vt:lpstr>
      <vt:lpstr>Métodos Finais </vt:lpstr>
      <vt:lpstr>Encapsulamento </vt:lpstr>
      <vt:lpstr>Modificadores de Acesso</vt:lpstr>
      <vt:lpstr>Visibilidade </vt:lpstr>
      <vt:lpstr>Public</vt:lpstr>
      <vt:lpstr>Apresentação do PowerPoint</vt:lpstr>
      <vt:lpstr>Exemplo: private x public</vt:lpstr>
      <vt:lpstr>Apresentação do PowerPoint</vt:lpstr>
      <vt:lpstr>Membros da classe</vt:lpstr>
      <vt:lpstr>Membros da classe</vt:lpstr>
      <vt:lpstr>Membros da classe Métodos estáticos</vt:lpstr>
      <vt:lpstr>Associação, agregação e composição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Kemp</dc:creator>
  <cp:lastModifiedBy>JOSE LUIZ  KEMP</cp:lastModifiedBy>
  <cp:revision>111</cp:revision>
  <dcterms:created xsi:type="dcterms:W3CDTF">2015-02-24T10:26:27Z</dcterms:created>
  <dcterms:modified xsi:type="dcterms:W3CDTF">2021-11-08T00:48:31Z</dcterms:modified>
</cp:coreProperties>
</file>