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3"/>
  </p:notesMasterIdLst>
  <p:sldIdLst>
    <p:sldId id="256" r:id="rId2"/>
    <p:sldId id="324" r:id="rId3"/>
    <p:sldId id="298" r:id="rId4"/>
    <p:sldId id="327" r:id="rId5"/>
    <p:sldId id="328" r:id="rId6"/>
    <p:sldId id="329" r:id="rId7"/>
    <p:sldId id="326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334" r:id="rId16"/>
    <p:sldId id="280" r:id="rId17"/>
    <p:sldId id="331" r:id="rId18"/>
    <p:sldId id="330" r:id="rId19"/>
    <p:sldId id="332" r:id="rId20"/>
    <p:sldId id="333" r:id="rId21"/>
    <p:sldId id="27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" initials="M" lastIdx="4" clrIdx="0">
    <p:extLst>
      <p:ext uri="{19B8F6BF-5375-455C-9EA6-DF929625EA0E}">
        <p15:presenceInfo xmlns:p15="http://schemas.microsoft.com/office/powerpoint/2012/main" userId="c17fd7e553cb29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66"/>
    </p:cViewPr>
  </p:sorterViewPr>
  <p:notesViewPr>
    <p:cSldViewPr snapToGrid="0">
      <p:cViewPr>
        <p:scale>
          <a:sx n="100" d="100"/>
          <a:sy n="100" d="100"/>
        </p:scale>
        <p:origin x="1632" y="-8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66440-986E-461C-9C40-950876A6C5F5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AF5CA-9680-4304-8CF3-6891CC2EC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5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9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5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2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99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1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0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0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3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5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1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6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5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8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4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D18B-5508-4320-9BB8-C2F4B35BE29C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1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pt_BR/language.oop5.overloading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media.com.br/sobrecarga-e-sobreposicao-de-metodos-em-orientacao-a-objetos/33066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Paradigma de Programação Orientada a Objetos</a:t>
            </a:r>
            <a:br>
              <a:rPr lang="pt-BR" dirty="0"/>
            </a:br>
            <a:r>
              <a:rPr lang="pt-BR" sz="4400" dirty="0"/>
              <a:t>parte 3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D098C5D-EBB9-48F7-8606-4B4564C22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3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D53F6-D993-419F-87FF-9344A301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__</a:t>
            </a:r>
            <a:r>
              <a:rPr lang="pt-BR" dirty="0" err="1"/>
              <a:t>get</a:t>
            </a:r>
            <a:r>
              <a:rPr lang="pt-BR" dirty="0"/>
              <a:t> e __set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9D264-38E3-44D1-A76C-F612A18D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Quando implementada classe, utilizando-se de encapsulamento, para cada propriedade “</a:t>
            </a:r>
            <a:r>
              <a:rPr lang="pt-BR" dirty="0" err="1"/>
              <a:t>private</a:t>
            </a:r>
            <a:r>
              <a:rPr lang="pt-BR" dirty="0"/>
              <a:t>” deve ser criado um método __</a:t>
            </a:r>
            <a:r>
              <a:rPr lang="pt-BR" dirty="0" err="1"/>
              <a:t>get</a:t>
            </a:r>
            <a:r>
              <a:rPr lang="pt-BR" dirty="0"/>
              <a:t> e um __set.</a:t>
            </a:r>
          </a:p>
          <a:p>
            <a:pPr marL="0" indent="0">
              <a:buNone/>
            </a:pPr>
            <a:r>
              <a:rPr lang="pt-BR" dirty="0"/>
              <a:t>Dessa forma, poderemos, através destes métodos, manter a visibilidade e mesmo assim, utilizar os recursos da classe, de forma correta e segura.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6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4D7A0-E298-4A46-81B9-1A44A003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Classe </a:t>
            </a:r>
            <a:r>
              <a:rPr lang="pt-BR" dirty="0" err="1"/>
              <a:t>PessoaSG.class.php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A9FFBB-FCB3-4DEB-835C-14A086696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766" y="1252025"/>
            <a:ext cx="9642099" cy="5345723"/>
          </a:xfrm>
        </p:spPr>
      </p:pic>
    </p:spTree>
    <p:extLst>
      <p:ext uri="{BB962C8B-B14F-4D97-AF65-F5344CB8AC3E}">
        <p14:creationId xmlns:p14="http://schemas.microsoft.com/office/powerpoint/2010/main" val="247363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B9C28-4DD0-49E5-ABF9-DF15905C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DC9A-694D-414B-8D46-1E4AEBC4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o exemplo demonstra, os métodos __set tem 2 parâmetros</a:t>
            </a:r>
          </a:p>
          <a:p>
            <a:pPr lvl="1"/>
            <a:r>
              <a:rPr lang="pt-BR" dirty="0"/>
              <a:t>Atributo</a:t>
            </a:r>
          </a:p>
          <a:p>
            <a:pPr lvl="1"/>
            <a:r>
              <a:rPr lang="pt-BR" dirty="0"/>
              <a:t>Valor</a:t>
            </a:r>
          </a:p>
          <a:p>
            <a:r>
              <a:rPr lang="pt-BR" dirty="0"/>
              <a:t>Enquanto o __</a:t>
            </a:r>
            <a:r>
              <a:rPr lang="pt-BR" dirty="0" err="1"/>
              <a:t>get</a:t>
            </a:r>
            <a:r>
              <a:rPr lang="pt-BR" dirty="0"/>
              <a:t> só possui um parâmetro</a:t>
            </a:r>
          </a:p>
          <a:p>
            <a:pPr lvl="1"/>
            <a:r>
              <a:rPr lang="pt-BR" dirty="0"/>
              <a:t>Atributo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>Qual o motivo?</a:t>
            </a:r>
          </a:p>
        </p:txBody>
      </p:sp>
    </p:spTree>
    <p:extLst>
      <p:ext uri="{BB962C8B-B14F-4D97-AF65-F5344CB8AC3E}">
        <p14:creationId xmlns:p14="http://schemas.microsoft.com/office/powerpoint/2010/main" val="14894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A663C-E76F-44E2-BCCB-CDC0110A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Enquanto __set é utilizado para definir valores de um determinado atributo, ele precisa informar o nome e o valor do atributo!</a:t>
            </a:r>
          </a:p>
          <a:p>
            <a:pPr marL="0" indent="0">
              <a:buNone/>
            </a:pPr>
            <a:r>
              <a:rPr lang="pt-BR" dirty="0"/>
              <a:t>Já o método __</a:t>
            </a:r>
            <a:r>
              <a:rPr lang="pt-BR" dirty="0" err="1"/>
              <a:t>get</a:t>
            </a:r>
            <a:r>
              <a:rPr lang="pt-BR" dirty="0"/>
              <a:t> é utilizado para obter um valor de um determinado atributo, assim, passamos somente o nome do atributo, pois, seu </a:t>
            </a:r>
            <a:r>
              <a:rPr lang="pt-BR" dirty="0" err="1"/>
              <a:t>return</a:t>
            </a:r>
            <a:r>
              <a:rPr lang="pt-BR" dirty="0"/>
              <a:t> é próprio valor do atributo.</a:t>
            </a:r>
          </a:p>
        </p:txBody>
      </p:sp>
    </p:spTree>
    <p:extLst>
      <p:ext uri="{BB962C8B-B14F-4D97-AF65-F5344CB8AC3E}">
        <p14:creationId xmlns:p14="http://schemas.microsoft.com/office/powerpoint/2010/main" val="66937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49505AB-9433-46FC-B2EB-7C494D4C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setgetpessoa.php</a:t>
            </a:r>
            <a:endParaRPr lang="en-US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3D43C9D-A134-4547-92E0-1D0D3DC7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5125"/>
            <a:ext cx="10515600" cy="3912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88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6830-97F8-4473-A763-6ADCFE4E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8435B-01EC-4280-A160-D1C391E8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4" y="1351128"/>
            <a:ext cx="11791666" cy="5390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Polimorfismo é o princípio pelo qual duas ou mais classes derivadas de uma mesma superclasse podem invocar métodos que têm a mesma identificação (assinatura) mas comportamentos distintos, especializados para cada classe derivada, usando para tanto uma referência a um objeto do tipo da superclasse. A decisão sobre qual o método que deve ser selecionado, de acordo com o tipo da classe derivada, é tomada em tempo de execução, através do mecanismo de ligação tardia.</a:t>
            </a:r>
          </a:p>
          <a:p>
            <a:pPr marL="0" indent="0">
              <a:buNone/>
            </a:pPr>
            <a:r>
              <a:rPr lang="pt-BR" dirty="0"/>
              <a:t>No caso de polimorfismo, é necessário que os métodos tenham exatamente a mesma identificação, sendo utilizado o mecanismo de redefinição de métodos. Esse mecanismo de redefinição não deve ser confundido com o mecanismo de sobrecarga de métodos.</a:t>
            </a:r>
          </a:p>
          <a:p>
            <a:pPr marL="0" indent="0">
              <a:buNone/>
            </a:pPr>
            <a:r>
              <a:rPr lang="pt-BR" dirty="0"/>
              <a:t>É importante observar que, quando polimorfismo está sendo utilizado, o comportamento que será adotado por um método só será definido durante a execução. Embora em geral esse seja um mecanismo que facilite o desenvolvimento e a compreensão do código orientado a objetos, há algumas situações onde o resultado da execução pode ser não-intuitivo.</a:t>
            </a:r>
          </a:p>
        </p:txBody>
      </p:sp>
    </p:spTree>
    <p:extLst>
      <p:ext uri="{BB962C8B-B14F-4D97-AF65-F5344CB8AC3E}">
        <p14:creationId xmlns:p14="http://schemas.microsoft.com/office/powerpoint/2010/main" val="88955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2C4AB-6939-4547-A1ED-638066FB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Sobreescrita</a:t>
            </a:r>
            <a:r>
              <a:rPr lang="pt-BR" b="1" dirty="0"/>
              <a:t> (</a:t>
            </a:r>
            <a:r>
              <a:rPr lang="pt-BR" b="1" dirty="0" err="1"/>
              <a:t>Override</a:t>
            </a:r>
            <a:r>
              <a:rPr lang="pt-BR" b="1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A663C-E76F-44E2-BCCB-CDC0110A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sobreescrita</a:t>
            </a:r>
            <a:r>
              <a:rPr lang="pt-BR" dirty="0"/>
              <a:t> de métodos é uma característica que permite alteração do comportamento de uma superclasse (classe pai) pelas suas subclasses. </a:t>
            </a:r>
          </a:p>
          <a:p>
            <a:pPr marL="0" indent="0">
              <a:buNone/>
            </a:pPr>
            <a:r>
              <a:rPr lang="pt-BR" dirty="0"/>
              <a:t>Ao </a:t>
            </a:r>
            <a:r>
              <a:rPr lang="pt-BR" dirty="0" err="1"/>
              <a:t>sobreescrevermos</a:t>
            </a:r>
            <a:r>
              <a:rPr lang="pt-BR" dirty="0"/>
              <a:t> um método nós estamos fornecendo uma nova implementação para o mesmo comportamento.</a:t>
            </a:r>
          </a:p>
          <a:p>
            <a:pPr marL="0" indent="0">
              <a:buNone/>
            </a:pPr>
            <a:r>
              <a:rPr lang="pt-BR" u="sng" dirty="0"/>
              <a:t>Um método só é </a:t>
            </a:r>
            <a:r>
              <a:rPr lang="pt-BR" u="sng" dirty="0" err="1"/>
              <a:t>sobreescrito</a:t>
            </a:r>
            <a:r>
              <a:rPr lang="pt-BR" u="sng" dirty="0"/>
              <a:t> se a assinatura do mesmo é mantida intacta, isto é, o tipo de retorno e os parâmetros (inclusive a sequência) não são alterados.</a:t>
            </a:r>
          </a:p>
        </p:txBody>
      </p:sp>
    </p:spTree>
    <p:extLst>
      <p:ext uri="{BB962C8B-B14F-4D97-AF65-F5344CB8AC3E}">
        <p14:creationId xmlns:p14="http://schemas.microsoft.com/office/powerpoint/2010/main" val="117275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A663C-E76F-44E2-BCCB-CDC0110A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Ao </a:t>
            </a:r>
            <a:r>
              <a:rPr lang="pt-BR" dirty="0" err="1"/>
              <a:t>sobreescrevermos</a:t>
            </a:r>
            <a:r>
              <a:rPr lang="pt-BR" dirty="0"/>
              <a:t> um método não podemos alterar o modificador de acesso de forma que o método tenha sua visibilidade reduzida, por exemplo, se tentarmos mudar a assinatura de um método </a:t>
            </a:r>
            <a:r>
              <a:rPr lang="pt-BR" dirty="0" err="1"/>
              <a:t>public</a:t>
            </a:r>
            <a:r>
              <a:rPr lang="pt-BR" dirty="0"/>
              <a:t> para </a:t>
            </a:r>
            <a:r>
              <a:rPr lang="pt-BR" dirty="0" err="1"/>
              <a:t>protected</a:t>
            </a:r>
            <a:r>
              <a:rPr lang="pt-BR" dirty="0"/>
              <a:t> não será autorizado.</a:t>
            </a:r>
          </a:p>
          <a:p>
            <a:pPr marL="0" indent="0">
              <a:buNone/>
            </a:pPr>
            <a:r>
              <a:rPr lang="pt-BR" dirty="0"/>
              <a:t>No entanto o inverso é válido, podemos aumentar a visibilidade de um método, ou seja, se um método for declarado </a:t>
            </a:r>
            <a:r>
              <a:rPr lang="pt-BR" dirty="0" err="1"/>
              <a:t>protected</a:t>
            </a:r>
            <a:r>
              <a:rPr lang="pt-BR" dirty="0"/>
              <a:t> e aumentarmos a visibilidade (</a:t>
            </a:r>
            <a:r>
              <a:rPr lang="pt-BR" dirty="0" err="1"/>
              <a:t>public</a:t>
            </a:r>
            <a:r>
              <a:rPr lang="pt-BR" dirty="0"/>
              <a:t>) dele ao </a:t>
            </a:r>
            <a:r>
              <a:rPr lang="pt-BR" dirty="0" err="1"/>
              <a:t>sobreescrevermos</a:t>
            </a:r>
            <a:r>
              <a:rPr lang="pt-BR" dirty="0"/>
              <a:t> não teremos problema.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D2DD41-0C6E-4BE0-A74C-EE181B60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 err="1"/>
              <a:t>Sobreescrita</a:t>
            </a:r>
            <a:r>
              <a:rPr lang="pt-BR" b="1" dirty="0"/>
              <a:t> (</a:t>
            </a:r>
            <a:r>
              <a:rPr lang="pt-BR" b="1" dirty="0" err="1"/>
              <a:t>Override</a:t>
            </a:r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57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E647-04E1-48CC-B362-4CE037E2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Sobrecarga (</a:t>
            </a:r>
            <a:r>
              <a:rPr lang="pt-BR" b="1" dirty="0" err="1"/>
              <a:t>Overload</a:t>
            </a:r>
            <a:r>
              <a:rPr lang="pt-BR" b="1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A663C-E76F-44E2-BCCB-CDC0110A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0" y="1690688"/>
            <a:ext cx="11873552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Sobrecarga é quando utilizamos o mesmo método, com mesmo nome, alterando parâmetros e tipos de dados, podendo ser tanto do parâmetro quanto do retorno do método, ou os 2 juntos.</a:t>
            </a:r>
          </a:p>
          <a:p>
            <a:pPr marL="0" indent="0">
              <a:buNone/>
            </a:pPr>
            <a:r>
              <a:rPr lang="pt-BR" dirty="0"/>
              <a:t>Sobrecarga em PHP provê recursos para criar dinamicamente propriedades e métodos. Estas entidades dinâmicas são processadas por métodos mágicos fornecendo a uma classe vários tipos de ações.</a:t>
            </a:r>
          </a:p>
        </p:txBody>
      </p:sp>
    </p:spTree>
    <p:extLst>
      <p:ext uri="{BB962C8B-B14F-4D97-AF65-F5344CB8AC3E}">
        <p14:creationId xmlns:p14="http://schemas.microsoft.com/office/powerpoint/2010/main" val="21916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E647-04E1-48CC-B362-4CE037E2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Sobrecarga (</a:t>
            </a:r>
            <a:r>
              <a:rPr lang="pt-BR" b="1" dirty="0" err="1"/>
              <a:t>Overload</a:t>
            </a:r>
            <a:r>
              <a:rPr lang="pt-BR" b="1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A663C-E76F-44E2-BCCB-CDC0110A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</a:rPr>
              <a:t>Os métodos de sobrecarga são invocados ao interagir com propriedades ou métodos que não foram declarados ou não são visíveis no escopo corrente. O resto desta seção usará os termos propriedades inacessíveis e métodos inacessíveis para referir-se a esta combinação de declaração e visibilidade.</a:t>
            </a:r>
          </a:p>
          <a:p>
            <a:pPr marL="0" indent="0">
              <a:buNone/>
            </a:pPr>
            <a:r>
              <a:rPr lang="pt-BR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https://www.php.net/manual/pt_BR/language.oop5.overloading.php</a:t>
            </a:r>
            <a:endParaRPr lang="pt-B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</a:rPr>
              <a:t>A interpretação do PHP de sobrecarga é diferente da maioria das linguagens orientadas a objeto. Sobrecarga, tradicionalmente, provê a habilidade de ter múltiplos métodos com o mesmo nome, mas com quantidades e tipos de argumentos diferentes.</a:t>
            </a:r>
          </a:p>
        </p:txBody>
      </p:sp>
    </p:spTree>
    <p:extLst>
      <p:ext uri="{BB962C8B-B14F-4D97-AF65-F5344CB8AC3E}">
        <p14:creationId xmlns:p14="http://schemas.microsoft.com/office/powerpoint/2010/main" val="111692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effectLst/>
                <a:latin typeface="Segoe UI Web (West European)"/>
              </a:rPr>
              <a:t>Associação, agregação e composição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45299A-1E59-4F20-A3B1-F8AC65C8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78" y="1951945"/>
            <a:ext cx="4343558" cy="2150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797471-B00D-44E5-8CCC-5F6CB85BE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736" y="1896107"/>
            <a:ext cx="4516437" cy="23986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23E055-634D-417B-849B-4005395B5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396" y="4154298"/>
            <a:ext cx="3900559" cy="19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2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E647-04E1-48CC-B362-4CE037E2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Sobrecarga (</a:t>
            </a:r>
            <a:r>
              <a:rPr lang="pt-BR" b="1" dirty="0" err="1"/>
              <a:t>Overload</a:t>
            </a:r>
            <a:r>
              <a:rPr lang="pt-BR" b="1" dirty="0"/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94A0A6-4D91-4BC5-A3DC-60A36AEE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27" y="1428471"/>
            <a:ext cx="5803567" cy="49342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FB8A63-1654-4FC0-B943-EAAD83B7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73" y="1428471"/>
            <a:ext cx="3258005" cy="16099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AB585D-A715-4CDE-98E9-4059A603345B}"/>
              </a:ext>
            </a:extLst>
          </p:cNvPr>
          <p:cNvSpPr txBox="1"/>
          <p:nvPr/>
        </p:nvSpPr>
        <p:spPr>
          <a:xfrm>
            <a:off x="1146413" y="6433736"/>
            <a:ext cx="11045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https://www.devmedia.com.br/sobrecarga-e-sobreposicao-de-metodos-em-orientacao-a-objetos/33066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7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45133F-EEA5-4D09-BF54-D1F4B2ACADE4}"/>
              </a:ext>
            </a:extLst>
          </p:cNvPr>
          <p:cNvSpPr txBox="1"/>
          <p:nvPr/>
        </p:nvSpPr>
        <p:spPr>
          <a:xfrm>
            <a:off x="1360968" y="1957442"/>
            <a:ext cx="8785151" cy="2303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-1755140" algn="l"/>
                <a:tab pos="2286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TUCKER, Allen B. &amp; NOONAN, Robert E. Linguagens de Programação – Princípios e Paradigmas. </a:t>
            </a:r>
            <a:r>
              <a:rPr lang="pt-BR" sz="1800" dirty="0">
                <a:effectLst/>
              </a:rPr>
              <a:t>McGraw Hill , AMGH Editora Ltda, 2010.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-1755140" algn="l"/>
                <a:tab pos="2286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DALL´OGLIO, Pablo. PHP – Programando com orientação a objetos. </a:t>
            </a:r>
            <a:r>
              <a:rPr lang="pt-BR" sz="1800" dirty="0" err="1">
                <a:effectLst/>
              </a:rPr>
              <a:t>Novatec</a:t>
            </a:r>
            <a:r>
              <a:rPr lang="pt-BR" sz="1800" dirty="0">
                <a:effectLst/>
              </a:rPr>
              <a:t> Editora, 2007.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-1755140" algn="l"/>
                <a:tab pos="228600" algn="l"/>
              </a:tabLs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DevMedia.com.br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-1755140" algn="l"/>
                <a:tab pos="2286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-1755140" algn="l"/>
                <a:tab pos="2286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D80F6-608B-4991-8BDC-1807EE97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11575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latin typeface="Segoe UI Web (West European)"/>
              </a:rPr>
              <a:t>Associação</a:t>
            </a:r>
            <a:endParaRPr lang="pt-PT" dirty="0">
              <a:effectLst/>
              <a:latin typeface="Segoe UI Web (West European)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697" y="1358537"/>
            <a:ext cx="11521439" cy="481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Ela descreve um vínculo que ocorre entre classes - associação binária -, mas é possível até mesmo que uma classe esteja vinculada a si própria - associação unária-, ou que uma associação seja compartilhada por mais de uma classe, o que conhecemos por associação ternária ou “</a:t>
            </a:r>
            <a:r>
              <a:rPr lang="pt-BR" sz="2400" dirty="0" err="1"/>
              <a:t>N-ária</a:t>
            </a:r>
            <a:r>
              <a:rPr lang="pt-BR" sz="2400" dirty="0"/>
              <a:t>,” tipo de associação mais rara e também mais complexa. </a:t>
            </a:r>
          </a:p>
          <a:p>
            <a:pPr marL="0" indent="0">
              <a:buNone/>
            </a:pPr>
            <a:r>
              <a:rPr lang="pt-BR" sz="2400" dirty="0"/>
              <a:t>Representamos as associações por meio de retas que ligam as classes envolvidas, essas linhas podem ou não possuir setas nas extremidades indicando a navegabilidade da associação, ou seja, o sentido em que as informações são passadas entre as classes. Ou seja, se não há setas, significa que essas informações podem ser transmitidas entre todas as classes de uma associação.</a:t>
            </a:r>
          </a:p>
        </p:txBody>
      </p:sp>
    </p:spTree>
    <p:extLst>
      <p:ext uri="{BB962C8B-B14F-4D97-AF65-F5344CB8AC3E}">
        <p14:creationId xmlns:p14="http://schemas.microsoft.com/office/powerpoint/2010/main" val="365504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latin typeface="Segoe UI Web (West European)"/>
              </a:rPr>
              <a:t>Associação</a:t>
            </a:r>
            <a:endParaRPr lang="pt-PT" dirty="0">
              <a:effectLst/>
              <a:latin typeface="Segoe UI Web (West European)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697" y="1358537"/>
            <a:ext cx="11521439" cy="481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Relação onde um objeto possui uma referencia à posição de memória do outro.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Na forma mais comum temos uma classe como atributo de outra.</a:t>
            </a:r>
          </a:p>
          <a:p>
            <a:pPr marL="0" indent="0">
              <a:buNone/>
            </a:pPr>
            <a:r>
              <a:rPr lang="pt-BR" sz="2400" dirty="0" err="1"/>
              <a:t>Ex</a:t>
            </a:r>
            <a:r>
              <a:rPr lang="pt-BR" sz="2400" dirty="0"/>
              <a:t>: Fornecedor de Produto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F52FBB-8D9F-4E3A-B7D9-8E09FD2C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37" y="3349293"/>
            <a:ext cx="4343558" cy="21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latin typeface="Segoe UI Web (West European)"/>
              </a:rPr>
              <a:t>Agregação</a:t>
            </a:r>
            <a:endParaRPr lang="pt-PT" dirty="0">
              <a:effectLst/>
              <a:latin typeface="Segoe UI Web (West European)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697" y="1358537"/>
            <a:ext cx="11521439" cy="481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Relação conhecida como todo/parte</a:t>
            </a:r>
          </a:p>
          <a:p>
            <a:pPr marL="0" indent="0">
              <a:buNone/>
            </a:pPr>
            <a:r>
              <a:rPr lang="pt-BR" sz="2400" dirty="0"/>
              <a:t>É um tipo especial de associação onde tenta-se demonstrar que as informações de um objeto (chamado objeto-todo) precisam ser complementados pelas informações contidas em um ou mais objetos de outra classe (chamados objetos-parte); conhecemos como todo/parte.</a:t>
            </a:r>
          </a:p>
        </p:txBody>
      </p:sp>
    </p:spTree>
    <p:extLst>
      <p:ext uri="{BB962C8B-B14F-4D97-AF65-F5344CB8AC3E}">
        <p14:creationId xmlns:p14="http://schemas.microsoft.com/office/powerpoint/2010/main" val="378463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latin typeface="Segoe UI Web (West European)"/>
              </a:rPr>
              <a:t>Agregação</a:t>
            </a:r>
            <a:endParaRPr lang="pt-PT" dirty="0">
              <a:effectLst/>
              <a:latin typeface="Segoe UI Web (West European)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697" y="1358537"/>
            <a:ext cx="11521439" cy="481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Relação conhecida como todo/parte</a:t>
            </a:r>
          </a:p>
          <a:p>
            <a:pPr marL="0" indent="0">
              <a:buNone/>
            </a:pPr>
            <a:r>
              <a:rPr lang="pt-BR" sz="2400" dirty="0"/>
              <a:t>Um objeto “agrega” outro, torna um objeto externo parte dele, utilizando seus métodos.</a:t>
            </a:r>
          </a:p>
          <a:p>
            <a:pPr marL="0" indent="0">
              <a:buNone/>
            </a:pPr>
            <a:r>
              <a:rPr lang="pt-BR" sz="2400" dirty="0"/>
              <a:t>Desta forma, o objeto pai poderá utilizar funcionalidades do objeto agregado, podendo agregar uma ou mais instancias do objeto agregado (por exemplo com um </a:t>
            </a:r>
            <a:r>
              <a:rPr lang="pt-BR" sz="2400" dirty="0" err="1"/>
              <a:t>array</a:t>
            </a:r>
            <a:r>
              <a:rPr lang="pt-BR" sz="2400" dirty="0"/>
              <a:t> de objetos, onde cria-se um </a:t>
            </a:r>
            <a:r>
              <a:rPr lang="pt-BR" sz="2400" dirty="0" err="1"/>
              <a:t>array</a:t>
            </a:r>
            <a:r>
              <a:rPr lang="pt-BR" sz="2400" dirty="0"/>
              <a:t> da classe agregada, podendo armazenar  inúmeras instancias desta.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BC4ED8-F461-43CF-A73A-8C6A59B9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197" y="3429000"/>
            <a:ext cx="4516437" cy="23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8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latin typeface="Segoe UI Web (West European)"/>
              </a:rPr>
              <a:t>Composição</a:t>
            </a:r>
            <a:endParaRPr lang="pt-PT" dirty="0">
              <a:effectLst/>
              <a:latin typeface="Segoe UI Web (West European)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697" y="1358537"/>
            <a:ext cx="11521439" cy="481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Funciona como todo/parte, diferenciando-se da agregação pois a parte TODO (objeto-pai) é responsável pela criação e destruição de suas partes, assim as partes não existem sem o todo,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7E55CA-C15B-4B24-BF5C-29DE2D5C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20" y="2939777"/>
            <a:ext cx="3900559" cy="19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3667-07B7-470E-A8B5-CE7A5C27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Encapsulamento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C592F31-53C6-4B76-AB56-7E5D93B15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971" y="2134133"/>
            <a:ext cx="3820058" cy="3734321"/>
          </a:xfrm>
        </p:spPr>
      </p:pic>
    </p:spTree>
    <p:extLst>
      <p:ext uri="{BB962C8B-B14F-4D97-AF65-F5344CB8AC3E}">
        <p14:creationId xmlns:p14="http://schemas.microsoft.com/office/powerpoint/2010/main" val="63260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D53F6-D993-419F-87FF-9344A301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9D264-38E3-44D1-A76C-F612A18D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Conforme vimos, podemos declarar propriedades como:</a:t>
            </a:r>
          </a:p>
          <a:p>
            <a:r>
              <a:rPr lang="pt-BR" dirty="0" err="1"/>
              <a:t>Privated</a:t>
            </a:r>
            <a:endParaRPr lang="pt-BR" dirty="0"/>
          </a:p>
          <a:p>
            <a:r>
              <a:rPr lang="pt-BR" dirty="0" err="1"/>
              <a:t>Protected</a:t>
            </a:r>
            <a:endParaRPr lang="pt-BR" dirty="0"/>
          </a:p>
          <a:p>
            <a:r>
              <a:rPr lang="pt-BR" dirty="0" err="1"/>
              <a:t>Public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382149"/>
      </p:ext>
    </p:extLst>
  </p:cSld>
  <p:clrMapOvr>
    <a:masterClrMapping/>
  </p:clrMapOvr>
</p:sld>
</file>

<file path=ppt/theme/theme1.xml><?xml version="1.0" encoding="utf-8"?>
<a:theme xmlns:a="http://schemas.openxmlformats.org/drawingml/2006/main" name="franco montoro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nco montoro" id="{B59C280A-FB95-446E-9A08-4ED2938B9E47}" vid="{923680EE-C829-4EA5-A4A6-C1040630C4C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franco montoro</Template>
  <TotalTime>2044</TotalTime>
  <Words>1093</Words>
  <Application>Microsoft Office PowerPoint</Application>
  <PresentationFormat>Widescreen</PresentationFormat>
  <Paragraphs>70</Paragraphs>
  <Slides>21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 Web (West European)</vt:lpstr>
      <vt:lpstr>Symbol</vt:lpstr>
      <vt:lpstr>franco montoro</vt:lpstr>
      <vt:lpstr>Paradigma de Programação Orientada a Objetos parte 3</vt:lpstr>
      <vt:lpstr>Associação, agregação e composição</vt:lpstr>
      <vt:lpstr>Associação</vt:lpstr>
      <vt:lpstr>Associação</vt:lpstr>
      <vt:lpstr>Agregação</vt:lpstr>
      <vt:lpstr>Agregação</vt:lpstr>
      <vt:lpstr>Composição</vt:lpstr>
      <vt:lpstr>Encapsulamento</vt:lpstr>
      <vt:lpstr>Visibilidade</vt:lpstr>
      <vt:lpstr>__get e __set</vt:lpstr>
      <vt:lpstr>Classe PessoaSG.class.php</vt:lpstr>
      <vt:lpstr>Apresentação do PowerPoint</vt:lpstr>
      <vt:lpstr>Apresentação do PowerPoint</vt:lpstr>
      <vt:lpstr>setgetpessoa.php</vt:lpstr>
      <vt:lpstr>Polimorfismo</vt:lpstr>
      <vt:lpstr>Sobreescrita (Override)</vt:lpstr>
      <vt:lpstr>Sobreescrita (Override)</vt:lpstr>
      <vt:lpstr>Sobrecarga (Overload)</vt:lpstr>
      <vt:lpstr>Sobrecarga (Overload)</vt:lpstr>
      <vt:lpstr>Sobrecarga (Overload)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Kemp</dc:creator>
  <cp:lastModifiedBy>JOSE LUIZ  KEMP</cp:lastModifiedBy>
  <cp:revision>119</cp:revision>
  <dcterms:created xsi:type="dcterms:W3CDTF">2015-02-24T10:26:27Z</dcterms:created>
  <dcterms:modified xsi:type="dcterms:W3CDTF">2021-11-22T15:53:47Z</dcterms:modified>
</cp:coreProperties>
</file>