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7"/>
  </p:notesMasterIdLst>
  <p:sldIdLst>
    <p:sldId id="256" r:id="rId2"/>
    <p:sldId id="298" r:id="rId3"/>
    <p:sldId id="300" r:id="rId4"/>
    <p:sldId id="301" r:id="rId5"/>
    <p:sldId id="302" r:id="rId6"/>
    <p:sldId id="303" r:id="rId7"/>
    <p:sldId id="317" r:id="rId8"/>
    <p:sldId id="309" r:id="rId9"/>
    <p:sldId id="306" r:id="rId10"/>
    <p:sldId id="307" r:id="rId11"/>
    <p:sldId id="308" r:id="rId12"/>
    <p:sldId id="313" r:id="rId13"/>
    <p:sldId id="318" r:id="rId14"/>
    <p:sldId id="319" r:id="rId15"/>
    <p:sldId id="320" r:id="rId16"/>
    <p:sldId id="310" r:id="rId17"/>
    <p:sldId id="311" r:id="rId18"/>
    <p:sldId id="304" r:id="rId19"/>
    <p:sldId id="305" r:id="rId20"/>
    <p:sldId id="314" r:id="rId21"/>
    <p:sldId id="321" r:id="rId22"/>
    <p:sldId id="316" r:id="rId23"/>
    <p:sldId id="315" r:id="rId24"/>
    <p:sldId id="325" r:id="rId25"/>
    <p:sldId id="312" r:id="rId26"/>
    <p:sldId id="326" r:id="rId27"/>
    <p:sldId id="322" r:id="rId28"/>
    <p:sldId id="324" r:id="rId29"/>
    <p:sldId id="327" r:id="rId30"/>
    <p:sldId id="328" r:id="rId31"/>
    <p:sldId id="331" r:id="rId32"/>
    <p:sldId id="329" r:id="rId33"/>
    <p:sldId id="330" r:id="rId34"/>
    <p:sldId id="332" r:id="rId35"/>
    <p:sldId id="271" r:id="rId3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na" initials="M" lastIdx="4" clrIdx="0">
    <p:extLst>
      <p:ext uri="{19B8F6BF-5375-455C-9EA6-DF929625EA0E}">
        <p15:presenceInfo xmlns:p15="http://schemas.microsoft.com/office/powerpoint/2012/main" userId="c17fd7e553cb29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288" y="96"/>
      </p:cViewPr>
      <p:guideLst/>
    </p:cSldViewPr>
  </p:slideViewPr>
  <p:notesTextViewPr>
    <p:cViewPr>
      <p:scale>
        <a:sx n="1" d="1"/>
        <a:sy n="1" d="1"/>
      </p:scale>
      <p:origin x="0" y="0"/>
    </p:cViewPr>
  </p:notesTextViewPr>
  <p:sorterViewPr>
    <p:cViewPr>
      <p:scale>
        <a:sx n="100" d="100"/>
        <a:sy n="100" d="100"/>
      </p:scale>
      <p:origin x="0" y="-12066"/>
    </p:cViewPr>
  </p:sorterViewPr>
  <p:notesViewPr>
    <p:cSldViewPr snapToGrid="0">
      <p:cViewPr>
        <p:scale>
          <a:sx n="100" d="100"/>
          <a:sy n="100" d="100"/>
        </p:scale>
        <p:origin x="1632" y="-88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66440-986E-461C-9C40-950876A6C5F5}" type="datetimeFigureOut">
              <a:rPr lang="pt-BR" smtClean="0"/>
              <a:t>25/10/2021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AF5CA-9680-4304-8CF3-6891CC2EC2A9}" type="slidenum">
              <a:rPr lang="pt-BR" smtClean="0"/>
              <a:t>‹nº›</a:t>
            </a:fld>
            <a:endParaRPr lang="pt-BR"/>
          </a:p>
        </p:txBody>
      </p:sp>
    </p:spTree>
    <p:extLst>
      <p:ext uri="{BB962C8B-B14F-4D97-AF65-F5344CB8AC3E}">
        <p14:creationId xmlns:p14="http://schemas.microsoft.com/office/powerpoint/2010/main" val="317685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a:t>
            </a:fld>
            <a:endParaRPr lang="pt-BR"/>
          </a:p>
        </p:txBody>
      </p:sp>
    </p:spTree>
    <p:extLst>
      <p:ext uri="{BB962C8B-B14F-4D97-AF65-F5344CB8AC3E}">
        <p14:creationId xmlns:p14="http://schemas.microsoft.com/office/powerpoint/2010/main" val="3865559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11</a:t>
            </a:fld>
            <a:endParaRPr lang="pt-BR"/>
          </a:p>
        </p:txBody>
      </p:sp>
    </p:spTree>
    <p:extLst>
      <p:ext uri="{BB962C8B-B14F-4D97-AF65-F5344CB8AC3E}">
        <p14:creationId xmlns:p14="http://schemas.microsoft.com/office/powerpoint/2010/main" val="2098267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12</a:t>
            </a:fld>
            <a:endParaRPr lang="pt-BR"/>
          </a:p>
        </p:txBody>
      </p:sp>
    </p:spTree>
    <p:extLst>
      <p:ext uri="{BB962C8B-B14F-4D97-AF65-F5344CB8AC3E}">
        <p14:creationId xmlns:p14="http://schemas.microsoft.com/office/powerpoint/2010/main" val="1164413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13</a:t>
            </a:fld>
            <a:endParaRPr lang="pt-BR"/>
          </a:p>
        </p:txBody>
      </p:sp>
    </p:spTree>
    <p:extLst>
      <p:ext uri="{BB962C8B-B14F-4D97-AF65-F5344CB8AC3E}">
        <p14:creationId xmlns:p14="http://schemas.microsoft.com/office/powerpoint/2010/main" val="1931413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14</a:t>
            </a:fld>
            <a:endParaRPr lang="pt-BR"/>
          </a:p>
        </p:txBody>
      </p:sp>
    </p:spTree>
    <p:extLst>
      <p:ext uri="{BB962C8B-B14F-4D97-AF65-F5344CB8AC3E}">
        <p14:creationId xmlns:p14="http://schemas.microsoft.com/office/powerpoint/2010/main" val="113067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15</a:t>
            </a:fld>
            <a:endParaRPr lang="pt-BR"/>
          </a:p>
        </p:txBody>
      </p:sp>
    </p:spTree>
    <p:extLst>
      <p:ext uri="{BB962C8B-B14F-4D97-AF65-F5344CB8AC3E}">
        <p14:creationId xmlns:p14="http://schemas.microsoft.com/office/powerpoint/2010/main" val="3799434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16</a:t>
            </a:fld>
            <a:endParaRPr lang="pt-BR"/>
          </a:p>
        </p:txBody>
      </p:sp>
    </p:spTree>
    <p:extLst>
      <p:ext uri="{BB962C8B-B14F-4D97-AF65-F5344CB8AC3E}">
        <p14:creationId xmlns:p14="http://schemas.microsoft.com/office/powerpoint/2010/main" val="3279214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17</a:t>
            </a:fld>
            <a:endParaRPr lang="pt-BR"/>
          </a:p>
        </p:txBody>
      </p:sp>
    </p:spTree>
    <p:extLst>
      <p:ext uri="{BB962C8B-B14F-4D97-AF65-F5344CB8AC3E}">
        <p14:creationId xmlns:p14="http://schemas.microsoft.com/office/powerpoint/2010/main" val="2268588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18</a:t>
            </a:fld>
            <a:endParaRPr lang="pt-BR"/>
          </a:p>
        </p:txBody>
      </p:sp>
    </p:spTree>
    <p:extLst>
      <p:ext uri="{BB962C8B-B14F-4D97-AF65-F5344CB8AC3E}">
        <p14:creationId xmlns:p14="http://schemas.microsoft.com/office/powerpoint/2010/main" val="3749307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19</a:t>
            </a:fld>
            <a:endParaRPr lang="pt-BR"/>
          </a:p>
        </p:txBody>
      </p:sp>
    </p:spTree>
    <p:extLst>
      <p:ext uri="{BB962C8B-B14F-4D97-AF65-F5344CB8AC3E}">
        <p14:creationId xmlns:p14="http://schemas.microsoft.com/office/powerpoint/2010/main" val="1342626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20</a:t>
            </a:fld>
            <a:endParaRPr lang="pt-BR"/>
          </a:p>
        </p:txBody>
      </p:sp>
    </p:spTree>
    <p:extLst>
      <p:ext uri="{BB962C8B-B14F-4D97-AF65-F5344CB8AC3E}">
        <p14:creationId xmlns:p14="http://schemas.microsoft.com/office/powerpoint/2010/main" val="324295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a:t>
            </a:fld>
            <a:endParaRPr lang="pt-BR"/>
          </a:p>
        </p:txBody>
      </p:sp>
    </p:spTree>
    <p:extLst>
      <p:ext uri="{BB962C8B-B14F-4D97-AF65-F5344CB8AC3E}">
        <p14:creationId xmlns:p14="http://schemas.microsoft.com/office/powerpoint/2010/main" val="2126907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21</a:t>
            </a:fld>
            <a:endParaRPr lang="pt-BR"/>
          </a:p>
        </p:txBody>
      </p:sp>
    </p:spTree>
    <p:extLst>
      <p:ext uri="{BB962C8B-B14F-4D97-AF65-F5344CB8AC3E}">
        <p14:creationId xmlns:p14="http://schemas.microsoft.com/office/powerpoint/2010/main" val="1745375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22</a:t>
            </a:fld>
            <a:endParaRPr lang="pt-BR"/>
          </a:p>
        </p:txBody>
      </p:sp>
    </p:spTree>
    <p:extLst>
      <p:ext uri="{BB962C8B-B14F-4D97-AF65-F5344CB8AC3E}">
        <p14:creationId xmlns:p14="http://schemas.microsoft.com/office/powerpoint/2010/main" val="1633184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23</a:t>
            </a:fld>
            <a:endParaRPr lang="pt-BR"/>
          </a:p>
        </p:txBody>
      </p:sp>
    </p:spTree>
    <p:extLst>
      <p:ext uri="{BB962C8B-B14F-4D97-AF65-F5344CB8AC3E}">
        <p14:creationId xmlns:p14="http://schemas.microsoft.com/office/powerpoint/2010/main" val="1628359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24</a:t>
            </a:fld>
            <a:endParaRPr lang="pt-BR"/>
          </a:p>
        </p:txBody>
      </p:sp>
    </p:spTree>
    <p:extLst>
      <p:ext uri="{BB962C8B-B14F-4D97-AF65-F5344CB8AC3E}">
        <p14:creationId xmlns:p14="http://schemas.microsoft.com/office/powerpoint/2010/main" val="1448071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25</a:t>
            </a:fld>
            <a:endParaRPr lang="pt-BR"/>
          </a:p>
        </p:txBody>
      </p:sp>
    </p:spTree>
    <p:extLst>
      <p:ext uri="{BB962C8B-B14F-4D97-AF65-F5344CB8AC3E}">
        <p14:creationId xmlns:p14="http://schemas.microsoft.com/office/powerpoint/2010/main" val="2901540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26</a:t>
            </a:fld>
            <a:endParaRPr lang="pt-BR"/>
          </a:p>
        </p:txBody>
      </p:sp>
    </p:spTree>
    <p:extLst>
      <p:ext uri="{BB962C8B-B14F-4D97-AF65-F5344CB8AC3E}">
        <p14:creationId xmlns:p14="http://schemas.microsoft.com/office/powerpoint/2010/main" val="1462092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27</a:t>
            </a:fld>
            <a:endParaRPr lang="pt-BR"/>
          </a:p>
        </p:txBody>
      </p:sp>
    </p:spTree>
    <p:extLst>
      <p:ext uri="{BB962C8B-B14F-4D97-AF65-F5344CB8AC3E}">
        <p14:creationId xmlns:p14="http://schemas.microsoft.com/office/powerpoint/2010/main" val="424039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28</a:t>
            </a:fld>
            <a:endParaRPr lang="pt-BR"/>
          </a:p>
        </p:txBody>
      </p:sp>
    </p:spTree>
    <p:extLst>
      <p:ext uri="{BB962C8B-B14F-4D97-AF65-F5344CB8AC3E}">
        <p14:creationId xmlns:p14="http://schemas.microsoft.com/office/powerpoint/2010/main" val="1932198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29</a:t>
            </a:fld>
            <a:endParaRPr lang="pt-BR"/>
          </a:p>
        </p:txBody>
      </p:sp>
    </p:spTree>
    <p:extLst>
      <p:ext uri="{BB962C8B-B14F-4D97-AF65-F5344CB8AC3E}">
        <p14:creationId xmlns:p14="http://schemas.microsoft.com/office/powerpoint/2010/main" val="1878295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30</a:t>
            </a:fld>
            <a:endParaRPr lang="pt-BR"/>
          </a:p>
        </p:txBody>
      </p:sp>
    </p:spTree>
    <p:extLst>
      <p:ext uri="{BB962C8B-B14F-4D97-AF65-F5344CB8AC3E}">
        <p14:creationId xmlns:p14="http://schemas.microsoft.com/office/powerpoint/2010/main" val="301960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4</a:t>
            </a:fld>
            <a:endParaRPr lang="pt-BR"/>
          </a:p>
        </p:txBody>
      </p:sp>
    </p:spTree>
    <p:extLst>
      <p:ext uri="{BB962C8B-B14F-4D97-AF65-F5344CB8AC3E}">
        <p14:creationId xmlns:p14="http://schemas.microsoft.com/office/powerpoint/2010/main" val="3204112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31</a:t>
            </a:fld>
            <a:endParaRPr lang="pt-BR"/>
          </a:p>
        </p:txBody>
      </p:sp>
    </p:spTree>
    <p:extLst>
      <p:ext uri="{BB962C8B-B14F-4D97-AF65-F5344CB8AC3E}">
        <p14:creationId xmlns:p14="http://schemas.microsoft.com/office/powerpoint/2010/main" val="34372049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32</a:t>
            </a:fld>
            <a:endParaRPr lang="pt-BR"/>
          </a:p>
        </p:txBody>
      </p:sp>
    </p:spTree>
    <p:extLst>
      <p:ext uri="{BB962C8B-B14F-4D97-AF65-F5344CB8AC3E}">
        <p14:creationId xmlns:p14="http://schemas.microsoft.com/office/powerpoint/2010/main" val="1437958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33</a:t>
            </a:fld>
            <a:endParaRPr lang="pt-BR"/>
          </a:p>
        </p:txBody>
      </p:sp>
    </p:spTree>
    <p:extLst>
      <p:ext uri="{BB962C8B-B14F-4D97-AF65-F5344CB8AC3E}">
        <p14:creationId xmlns:p14="http://schemas.microsoft.com/office/powerpoint/2010/main" val="414477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34</a:t>
            </a:fld>
            <a:endParaRPr lang="pt-BR"/>
          </a:p>
        </p:txBody>
      </p:sp>
    </p:spTree>
    <p:extLst>
      <p:ext uri="{BB962C8B-B14F-4D97-AF65-F5344CB8AC3E}">
        <p14:creationId xmlns:p14="http://schemas.microsoft.com/office/powerpoint/2010/main" val="18909222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35</a:t>
            </a:fld>
            <a:endParaRPr lang="pt-BR"/>
          </a:p>
        </p:txBody>
      </p:sp>
    </p:spTree>
    <p:extLst>
      <p:ext uri="{BB962C8B-B14F-4D97-AF65-F5344CB8AC3E}">
        <p14:creationId xmlns:p14="http://schemas.microsoft.com/office/powerpoint/2010/main" val="160900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5</a:t>
            </a:fld>
            <a:endParaRPr lang="pt-BR"/>
          </a:p>
        </p:txBody>
      </p:sp>
    </p:spTree>
    <p:extLst>
      <p:ext uri="{BB962C8B-B14F-4D97-AF65-F5344CB8AC3E}">
        <p14:creationId xmlns:p14="http://schemas.microsoft.com/office/powerpoint/2010/main" val="73818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6</a:t>
            </a:fld>
            <a:endParaRPr lang="pt-BR"/>
          </a:p>
        </p:txBody>
      </p:sp>
    </p:spTree>
    <p:extLst>
      <p:ext uri="{BB962C8B-B14F-4D97-AF65-F5344CB8AC3E}">
        <p14:creationId xmlns:p14="http://schemas.microsoft.com/office/powerpoint/2010/main" val="398083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7</a:t>
            </a:fld>
            <a:endParaRPr lang="pt-BR"/>
          </a:p>
        </p:txBody>
      </p:sp>
    </p:spTree>
    <p:extLst>
      <p:ext uri="{BB962C8B-B14F-4D97-AF65-F5344CB8AC3E}">
        <p14:creationId xmlns:p14="http://schemas.microsoft.com/office/powerpoint/2010/main" val="908720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8</a:t>
            </a:fld>
            <a:endParaRPr lang="pt-BR"/>
          </a:p>
        </p:txBody>
      </p:sp>
    </p:spTree>
    <p:extLst>
      <p:ext uri="{BB962C8B-B14F-4D97-AF65-F5344CB8AC3E}">
        <p14:creationId xmlns:p14="http://schemas.microsoft.com/office/powerpoint/2010/main" val="2119117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9</a:t>
            </a:fld>
            <a:endParaRPr lang="pt-BR"/>
          </a:p>
        </p:txBody>
      </p:sp>
    </p:spTree>
    <p:extLst>
      <p:ext uri="{BB962C8B-B14F-4D97-AF65-F5344CB8AC3E}">
        <p14:creationId xmlns:p14="http://schemas.microsoft.com/office/powerpoint/2010/main" val="3408969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10</a:t>
            </a:fld>
            <a:endParaRPr lang="pt-BR"/>
          </a:p>
        </p:txBody>
      </p:sp>
    </p:spTree>
    <p:extLst>
      <p:ext uri="{BB962C8B-B14F-4D97-AF65-F5344CB8AC3E}">
        <p14:creationId xmlns:p14="http://schemas.microsoft.com/office/powerpoint/2010/main" val="412841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361185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17606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68332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30288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134876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16955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77421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81466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168055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75689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D1ED18B-5508-4320-9BB8-C2F4B35BE29C}" type="datetimeFigureOut">
              <a:rPr lang="pt-BR" smtClean="0"/>
              <a:t>25/10/2021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82541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ED18B-5508-4320-9BB8-C2F4B35BE29C}" type="datetimeFigureOut">
              <a:rPr lang="pt-BR" smtClean="0"/>
              <a:t>25/10/2021</a:t>
            </a:fld>
            <a:endParaRPr lang="pt-B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65016498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Paradigma de Programação Orientada a Objetos</a:t>
            </a:r>
          </a:p>
        </p:txBody>
      </p:sp>
      <p:sp>
        <p:nvSpPr>
          <p:cNvPr id="3" name="Subtítulo 2"/>
          <p:cNvSpPr>
            <a:spLocks noGrp="1"/>
          </p:cNvSpPr>
          <p:nvPr>
            <p:ph type="subTitle" idx="1"/>
          </p:nvPr>
        </p:nvSpPr>
        <p:spPr>
          <a:xfrm>
            <a:off x="1524000" y="4697590"/>
            <a:ext cx="9144000" cy="1655762"/>
          </a:xfrm>
        </p:spPr>
        <p:txBody>
          <a:bodyPr/>
          <a:lstStyle/>
          <a:p>
            <a:endParaRPr lang="pt-BR" dirty="0"/>
          </a:p>
          <a:p>
            <a:pPr algn="r"/>
            <a:r>
              <a:rPr lang="pt-BR" dirty="0"/>
              <a:t>Prof. Kemp</a:t>
            </a:r>
          </a:p>
          <a:p>
            <a:pPr algn="r"/>
            <a:r>
              <a:rPr lang="pt-BR" dirty="0"/>
              <a:t>profkemp@Hotmail.com</a:t>
            </a:r>
          </a:p>
        </p:txBody>
      </p:sp>
    </p:spTree>
    <p:extLst>
      <p:ext uri="{BB962C8B-B14F-4D97-AF65-F5344CB8AC3E}">
        <p14:creationId xmlns:p14="http://schemas.microsoft.com/office/powerpoint/2010/main" val="294753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Objetos </a:t>
            </a:r>
          </a:p>
        </p:txBody>
      </p:sp>
      <p:sp>
        <p:nvSpPr>
          <p:cNvPr id="3" name="Espaço Reservado para Conteúdo 2"/>
          <p:cNvSpPr>
            <a:spLocks noGrp="1"/>
          </p:cNvSpPr>
          <p:nvPr>
            <p:ph idx="1"/>
          </p:nvPr>
        </p:nvSpPr>
        <p:spPr/>
        <p:txBody>
          <a:bodyPr>
            <a:normAutofit/>
          </a:bodyPr>
          <a:lstStyle/>
          <a:p>
            <a:pPr marL="0" indent="0">
              <a:buNone/>
            </a:pPr>
            <a:r>
              <a:rPr lang="pt-BR" dirty="0"/>
              <a:t>Uma maneira importante de ver um programa orientado a objetos é que ele é uma </a:t>
            </a:r>
            <a:r>
              <a:rPr lang="pt-BR" u="sng" dirty="0"/>
              <a:t>coleção de objetos em interação que se comunicam passando mensagens</a:t>
            </a:r>
            <a:r>
              <a:rPr lang="pt-BR" dirty="0"/>
              <a:t>. Com efeito, cada objeto pode ser visto como uma máquina separada que possui dados e operações sobre aqueles dados. Particularmente, vários objetos podem ser instanciações diferentes da mesma classe, caso em que as operações são as mesmas, enquanto os dados são distintos. </a:t>
            </a:r>
          </a:p>
        </p:txBody>
      </p:sp>
    </p:spTree>
    <p:extLst>
      <p:ext uri="{BB962C8B-B14F-4D97-AF65-F5344CB8AC3E}">
        <p14:creationId xmlns:p14="http://schemas.microsoft.com/office/powerpoint/2010/main" val="6906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Orientação a objetos </a:t>
            </a:r>
          </a:p>
        </p:txBody>
      </p:sp>
      <p:sp>
        <p:nvSpPr>
          <p:cNvPr id="3" name="Espaço Reservado para Conteúdo 2"/>
          <p:cNvSpPr>
            <a:spLocks noGrp="1"/>
          </p:cNvSpPr>
          <p:nvPr>
            <p:ph idx="1"/>
          </p:nvPr>
        </p:nvSpPr>
        <p:spPr/>
        <p:txBody>
          <a:bodyPr>
            <a:normAutofit lnSpcReduction="10000"/>
          </a:bodyPr>
          <a:lstStyle/>
          <a:p>
            <a:pPr marL="0" indent="0">
              <a:buNone/>
            </a:pPr>
            <a:r>
              <a:rPr lang="pt-BR" dirty="0"/>
              <a:t>Os objetos se comunicam passando </a:t>
            </a:r>
            <a:r>
              <a:rPr lang="pt-BR" b="1" dirty="0"/>
              <a:t>mensagens</a:t>
            </a:r>
            <a:r>
              <a:rPr lang="pt-BR" dirty="0"/>
              <a:t> entre eles. Quando muito, uma máquina (objeto) pode estar executando de cada vez. Quando uma máquina passa uma </a:t>
            </a:r>
            <a:r>
              <a:rPr lang="pt-BR" b="1" dirty="0"/>
              <a:t>mensagem</a:t>
            </a:r>
            <a:r>
              <a:rPr lang="pt-BR" dirty="0"/>
              <a:t> para outra máquina, ela invoca um </a:t>
            </a:r>
            <a:r>
              <a:rPr lang="pt-BR" b="1" dirty="0"/>
              <a:t>método</a:t>
            </a:r>
            <a:r>
              <a:rPr lang="pt-BR" dirty="0"/>
              <a:t> particular (função) da máquina receptora, passa os parâmetros (conteúdo da mensagem) apropriados para o método e, então, espera até que a máquina receptora retorne uma resposta (valor de retorno). O conjunto de comportamentos que permite a um programa criar qualquer número de instâncias de um tipo de dado abstrato geralmente é caracterizado como uma linguagem baseada em objetos. Essa também é uma nova maneira de pensar sobre programação, pois os dados não vão mais sofrer passivamente o efeito das funções, mas tornam-se ativos</a:t>
            </a:r>
          </a:p>
          <a:p>
            <a:pPr marL="0" indent="0">
              <a:buNone/>
            </a:pPr>
            <a:endParaRPr lang="pt-BR" dirty="0"/>
          </a:p>
        </p:txBody>
      </p:sp>
    </p:spTree>
    <p:extLst>
      <p:ext uri="{BB962C8B-B14F-4D97-AF65-F5344CB8AC3E}">
        <p14:creationId xmlns:p14="http://schemas.microsoft.com/office/powerpoint/2010/main" val="195699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Orientação a objetos </a:t>
            </a:r>
          </a:p>
        </p:txBody>
      </p:sp>
      <p:pic>
        <p:nvPicPr>
          <p:cNvPr id="7" name="Imagem 6">
            <a:extLst>
              <a:ext uri="{FF2B5EF4-FFF2-40B4-BE49-F238E27FC236}">
                <a16:creationId xmlns:a16="http://schemas.microsoft.com/office/drawing/2014/main" id="{10540395-6B4A-47DB-8186-A54B8BCABE17}"/>
              </a:ext>
            </a:extLst>
          </p:cNvPr>
          <p:cNvPicPr>
            <a:picLocks noChangeAspect="1"/>
          </p:cNvPicPr>
          <p:nvPr/>
        </p:nvPicPr>
        <p:blipFill>
          <a:blip r:embed="rId3"/>
          <a:stretch>
            <a:fillRect/>
          </a:stretch>
        </p:blipFill>
        <p:spPr>
          <a:xfrm>
            <a:off x="1294730" y="1897711"/>
            <a:ext cx="9602540" cy="4296375"/>
          </a:xfrm>
          <a:prstGeom prst="rect">
            <a:avLst/>
          </a:prstGeom>
        </p:spPr>
      </p:pic>
    </p:spTree>
    <p:extLst>
      <p:ext uri="{BB962C8B-B14F-4D97-AF65-F5344CB8AC3E}">
        <p14:creationId xmlns:p14="http://schemas.microsoft.com/office/powerpoint/2010/main" val="313546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Objetos</a:t>
            </a:r>
          </a:p>
        </p:txBody>
      </p:sp>
      <p:sp>
        <p:nvSpPr>
          <p:cNvPr id="3" name="Espaço Reservado para Conteúdo 2"/>
          <p:cNvSpPr>
            <a:spLocks noGrp="1"/>
          </p:cNvSpPr>
          <p:nvPr>
            <p:ph idx="1"/>
          </p:nvPr>
        </p:nvSpPr>
        <p:spPr/>
        <p:txBody>
          <a:bodyPr>
            <a:normAutofit/>
          </a:bodyPr>
          <a:lstStyle/>
          <a:p>
            <a:pPr marL="0" indent="0">
              <a:buNone/>
            </a:pPr>
            <a:r>
              <a:rPr lang="pt-BR" dirty="0"/>
              <a:t>Um objeto contém exatamente a mesma estrutura e propriedades da classe que pertence, no entanto sua estrutura é dinâmica, seus atributos podem mudar de valor durante a execução do programa e podemos declarar diversos objetos oriundos de uma mesma classe.</a:t>
            </a:r>
          </a:p>
          <a:p>
            <a:pPr marL="0" indent="0">
              <a:buNone/>
            </a:pPr>
            <a:endParaRPr lang="pt-BR" dirty="0"/>
          </a:p>
          <a:p>
            <a:pPr marL="0" indent="0">
              <a:buNone/>
            </a:pPr>
            <a:r>
              <a:rPr lang="pt-BR" dirty="0"/>
              <a:t>Um objeto é uma instancia da classe, pois o objeto vai existir durante um dado instante de tempo (da sua criação até sua destruição).</a:t>
            </a:r>
          </a:p>
        </p:txBody>
      </p:sp>
    </p:spTree>
    <p:extLst>
      <p:ext uri="{BB962C8B-B14F-4D97-AF65-F5344CB8AC3E}">
        <p14:creationId xmlns:p14="http://schemas.microsoft.com/office/powerpoint/2010/main" val="339445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98921" y="0"/>
            <a:ext cx="8610600" cy="1325563"/>
          </a:xfrm>
        </p:spPr>
        <p:txBody>
          <a:bodyPr/>
          <a:lstStyle/>
          <a:p>
            <a:pPr algn="ctr"/>
            <a:r>
              <a:rPr lang="pt-PT" dirty="0">
                <a:effectLst/>
                <a:latin typeface="Segoe UI Web (West European)"/>
              </a:rPr>
              <a:t>Objetos</a:t>
            </a:r>
          </a:p>
        </p:txBody>
      </p:sp>
      <p:pic>
        <p:nvPicPr>
          <p:cNvPr id="9" name="Imagem 8">
            <a:extLst>
              <a:ext uri="{FF2B5EF4-FFF2-40B4-BE49-F238E27FC236}">
                <a16:creationId xmlns:a16="http://schemas.microsoft.com/office/drawing/2014/main" id="{65DFBCA5-7E23-4EEE-997F-33902021FF53}"/>
              </a:ext>
            </a:extLst>
          </p:cNvPr>
          <p:cNvPicPr>
            <a:picLocks noChangeAspect="1"/>
          </p:cNvPicPr>
          <p:nvPr/>
        </p:nvPicPr>
        <p:blipFill>
          <a:blip r:embed="rId3"/>
          <a:stretch>
            <a:fillRect/>
          </a:stretch>
        </p:blipFill>
        <p:spPr>
          <a:xfrm>
            <a:off x="3279193" y="1967023"/>
            <a:ext cx="8849009" cy="4830688"/>
          </a:xfrm>
          <a:prstGeom prst="rect">
            <a:avLst/>
          </a:prstGeom>
        </p:spPr>
      </p:pic>
      <p:pic>
        <p:nvPicPr>
          <p:cNvPr id="20" name="Imagem 19">
            <a:extLst>
              <a:ext uri="{FF2B5EF4-FFF2-40B4-BE49-F238E27FC236}">
                <a16:creationId xmlns:a16="http://schemas.microsoft.com/office/drawing/2014/main" id="{BD056C0E-6B00-45DC-AF07-4FBDEB32C4F8}"/>
              </a:ext>
            </a:extLst>
          </p:cNvPr>
          <p:cNvPicPr>
            <a:picLocks noChangeAspect="1"/>
          </p:cNvPicPr>
          <p:nvPr/>
        </p:nvPicPr>
        <p:blipFill>
          <a:blip r:embed="rId4"/>
          <a:stretch>
            <a:fillRect/>
          </a:stretch>
        </p:blipFill>
        <p:spPr>
          <a:xfrm>
            <a:off x="391563" y="1603209"/>
            <a:ext cx="2562583" cy="1333686"/>
          </a:xfrm>
          <a:prstGeom prst="rect">
            <a:avLst/>
          </a:prstGeom>
          <a:effectLst>
            <a:outerShdw blurRad="50800" dist="38100" dir="8100000" algn="tr" rotWithShape="0">
              <a:prstClr val="black">
                <a:alpha val="40000"/>
              </a:prstClr>
            </a:outerShdw>
          </a:effectLst>
        </p:spPr>
      </p:pic>
      <p:sp>
        <p:nvSpPr>
          <p:cNvPr id="21" name="CaixaDeTexto 20">
            <a:extLst>
              <a:ext uri="{FF2B5EF4-FFF2-40B4-BE49-F238E27FC236}">
                <a16:creationId xmlns:a16="http://schemas.microsoft.com/office/drawing/2014/main" id="{2A28D453-3BC8-4806-8689-48ADE3F81EA7}"/>
              </a:ext>
            </a:extLst>
          </p:cNvPr>
          <p:cNvSpPr txBox="1"/>
          <p:nvPr/>
        </p:nvSpPr>
        <p:spPr>
          <a:xfrm>
            <a:off x="871870" y="3429000"/>
            <a:ext cx="1786269" cy="369332"/>
          </a:xfrm>
          <a:prstGeom prst="rect">
            <a:avLst/>
          </a:prstGeom>
          <a:noFill/>
          <a:ln>
            <a:solidFill>
              <a:schemeClr val="tx1"/>
            </a:solidFill>
          </a:ln>
        </p:spPr>
        <p:txBody>
          <a:bodyPr wrap="square" rtlCol="0">
            <a:spAutoFit/>
          </a:bodyPr>
          <a:lstStyle/>
          <a:p>
            <a:pPr algn="ctr"/>
            <a:r>
              <a:rPr lang="pt-BR" dirty="0"/>
              <a:t>Produto</a:t>
            </a:r>
          </a:p>
        </p:txBody>
      </p:sp>
      <p:sp>
        <p:nvSpPr>
          <p:cNvPr id="22" name="CaixaDeTexto 21">
            <a:extLst>
              <a:ext uri="{FF2B5EF4-FFF2-40B4-BE49-F238E27FC236}">
                <a16:creationId xmlns:a16="http://schemas.microsoft.com/office/drawing/2014/main" id="{A3A1164F-D1FD-43DE-895D-B6069DBE5A67}"/>
              </a:ext>
            </a:extLst>
          </p:cNvPr>
          <p:cNvSpPr txBox="1"/>
          <p:nvPr/>
        </p:nvSpPr>
        <p:spPr>
          <a:xfrm>
            <a:off x="871870" y="3783120"/>
            <a:ext cx="1786269" cy="830997"/>
          </a:xfrm>
          <a:prstGeom prst="rect">
            <a:avLst/>
          </a:prstGeom>
          <a:noFill/>
          <a:ln>
            <a:solidFill>
              <a:schemeClr val="tx1"/>
            </a:solidFill>
          </a:ln>
        </p:spPr>
        <p:txBody>
          <a:bodyPr wrap="square" rtlCol="0">
            <a:spAutoFit/>
          </a:bodyPr>
          <a:lstStyle/>
          <a:p>
            <a:r>
              <a:rPr lang="pt-BR" sz="1200" dirty="0"/>
              <a:t>+</a:t>
            </a:r>
            <a:r>
              <a:rPr lang="pt-BR" sz="1200" dirty="0" err="1"/>
              <a:t>Codigo</a:t>
            </a:r>
            <a:r>
              <a:rPr lang="pt-BR" sz="1200" dirty="0"/>
              <a:t>: </a:t>
            </a:r>
            <a:r>
              <a:rPr lang="pt-BR" sz="1200" dirty="0" err="1"/>
              <a:t>integer</a:t>
            </a:r>
            <a:endParaRPr lang="pt-BR" sz="1200" dirty="0"/>
          </a:p>
          <a:p>
            <a:r>
              <a:rPr lang="pt-BR" sz="1200" dirty="0"/>
              <a:t>+</a:t>
            </a:r>
            <a:r>
              <a:rPr lang="pt-BR" sz="1200" dirty="0" err="1"/>
              <a:t>Descricao</a:t>
            </a:r>
            <a:r>
              <a:rPr lang="pt-BR" sz="1200" dirty="0"/>
              <a:t>: </a:t>
            </a:r>
            <a:r>
              <a:rPr lang="pt-BR" sz="1200" dirty="0" err="1"/>
              <a:t>string</a:t>
            </a:r>
            <a:endParaRPr lang="pt-BR" sz="1200" dirty="0"/>
          </a:p>
          <a:p>
            <a:r>
              <a:rPr lang="pt-BR" sz="1200" dirty="0"/>
              <a:t>+</a:t>
            </a:r>
            <a:r>
              <a:rPr lang="pt-BR" sz="1200" dirty="0" err="1"/>
              <a:t>Preco</a:t>
            </a:r>
            <a:r>
              <a:rPr lang="pt-BR" sz="1200" dirty="0"/>
              <a:t>: </a:t>
            </a:r>
            <a:r>
              <a:rPr lang="pt-BR" sz="1200" dirty="0" err="1"/>
              <a:t>float</a:t>
            </a:r>
            <a:endParaRPr lang="pt-BR" sz="1200" dirty="0"/>
          </a:p>
          <a:p>
            <a:r>
              <a:rPr lang="pt-BR" sz="1200" dirty="0"/>
              <a:t>+Quantidade: </a:t>
            </a:r>
            <a:r>
              <a:rPr lang="pt-BR" sz="1200" dirty="0" err="1"/>
              <a:t>float</a:t>
            </a:r>
            <a:endParaRPr lang="pt-BR" sz="1200" dirty="0"/>
          </a:p>
        </p:txBody>
      </p:sp>
      <p:sp>
        <p:nvSpPr>
          <p:cNvPr id="23" name="CaixaDeTexto 22">
            <a:extLst>
              <a:ext uri="{FF2B5EF4-FFF2-40B4-BE49-F238E27FC236}">
                <a16:creationId xmlns:a16="http://schemas.microsoft.com/office/drawing/2014/main" id="{46E515D3-01D9-4DDE-8416-2DBAA45413BD}"/>
              </a:ext>
            </a:extLst>
          </p:cNvPr>
          <p:cNvSpPr txBox="1"/>
          <p:nvPr/>
        </p:nvSpPr>
        <p:spPr>
          <a:xfrm>
            <a:off x="871869" y="4609239"/>
            <a:ext cx="1786269" cy="276999"/>
          </a:xfrm>
          <a:prstGeom prst="rect">
            <a:avLst/>
          </a:prstGeom>
          <a:noFill/>
          <a:ln>
            <a:solidFill>
              <a:schemeClr val="tx1"/>
            </a:solidFill>
          </a:ln>
        </p:spPr>
        <p:txBody>
          <a:bodyPr wrap="square" rtlCol="0">
            <a:spAutoFit/>
          </a:bodyPr>
          <a:lstStyle/>
          <a:p>
            <a:pPr algn="ctr"/>
            <a:r>
              <a:rPr lang="pt-BR" sz="1200" dirty="0"/>
              <a:t>+</a:t>
            </a:r>
            <a:r>
              <a:rPr lang="pt-BR" sz="1200" dirty="0" err="1"/>
              <a:t>ImprimeEtiqueta</a:t>
            </a:r>
            <a:r>
              <a:rPr lang="pt-BR" sz="1200" dirty="0"/>
              <a:t>()</a:t>
            </a:r>
          </a:p>
        </p:txBody>
      </p:sp>
    </p:spTree>
    <p:extLst>
      <p:ext uri="{BB962C8B-B14F-4D97-AF65-F5344CB8AC3E}">
        <p14:creationId xmlns:p14="http://schemas.microsoft.com/office/powerpoint/2010/main" val="326383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30137" y="5579"/>
            <a:ext cx="3735977" cy="1325563"/>
          </a:xfrm>
        </p:spPr>
        <p:txBody>
          <a:bodyPr/>
          <a:lstStyle/>
          <a:p>
            <a:pPr algn="ctr"/>
            <a:r>
              <a:rPr lang="pt-PT" dirty="0">
                <a:effectLst/>
                <a:latin typeface="Segoe UI Web (West European)"/>
              </a:rPr>
              <a:t>Objetos</a:t>
            </a:r>
          </a:p>
        </p:txBody>
      </p:sp>
      <p:pic>
        <p:nvPicPr>
          <p:cNvPr id="15" name="Imagem 14">
            <a:extLst>
              <a:ext uri="{FF2B5EF4-FFF2-40B4-BE49-F238E27FC236}">
                <a16:creationId xmlns:a16="http://schemas.microsoft.com/office/drawing/2014/main" id="{1B9C02D2-AADF-46C0-BAE9-56883F1A14C3}"/>
              </a:ext>
            </a:extLst>
          </p:cNvPr>
          <p:cNvPicPr>
            <a:picLocks noChangeAspect="1"/>
          </p:cNvPicPr>
          <p:nvPr/>
        </p:nvPicPr>
        <p:blipFill>
          <a:blip r:embed="rId3"/>
          <a:stretch>
            <a:fillRect/>
          </a:stretch>
        </p:blipFill>
        <p:spPr>
          <a:xfrm>
            <a:off x="361112" y="1132209"/>
            <a:ext cx="7890847" cy="5343019"/>
          </a:xfrm>
          <a:prstGeom prst="rect">
            <a:avLst/>
          </a:prstGeom>
        </p:spPr>
      </p:pic>
      <p:pic>
        <p:nvPicPr>
          <p:cNvPr id="16" name="Imagem 15">
            <a:extLst>
              <a:ext uri="{FF2B5EF4-FFF2-40B4-BE49-F238E27FC236}">
                <a16:creationId xmlns:a16="http://schemas.microsoft.com/office/drawing/2014/main" id="{71B26F1A-2D52-4052-95C8-4A9F05818B90}"/>
              </a:ext>
            </a:extLst>
          </p:cNvPr>
          <p:cNvPicPr>
            <a:picLocks noChangeAspect="1"/>
          </p:cNvPicPr>
          <p:nvPr/>
        </p:nvPicPr>
        <p:blipFill>
          <a:blip r:embed="rId4"/>
          <a:stretch>
            <a:fillRect/>
          </a:stretch>
        </p:blipFill>
        <p:spPr>
          <a:xfrm>
            <a:off x="8440374" y="1132209"/>
            <a:ext cx="3581900" cy="173379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49378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Visibilidade </a:t>
            </a:r>
          </a:p>
        </p:txBody>
      </p:sp>
      <p:sp>
        <p:nvSpPr>
          <p:cNvPr id="3" name="Espaço Reservado para Conteúdo 2"/>
          <p:cNvSpPr>
            <a:spLocks noGrp="1"/>
          </p:cNvSpPr>
          <p:nvPr>
            <p:ph idx="1"/>
          </p:nvPr>
        </p:nvSpPr>
        <p:spPr/>
        <p:txBody>
          <a:bodyPr>
            <a:normAutofit/>
          </a:bodyPr>
          <a:lstStyle/>
          <a:p>
            <a:pPr marL="0" indent="0">
              <a:buNone/>
            </a:pPr>
            <a:endParaRPr lang="pt-BR" dirty="0"/>
          </a:p>
          <a:p>
            <a:pPr marL="0" indent="0">
              <a:buNone/>
            </a:pPr>
            <a:endParaRPr lang="pt-BR" dirty="0"/>
          </a:p>
        </p:txBody>
      </p:sp>
      <p:pic>
        <p:nvPicPr>
          <p:cNvPr id="7" name="Imagem 6">
            <a:extLst>
              <a:ext uri="{FF2B5EF4-FFF2-40B4-BE49-F238E27FC236}">
                <a16:creationId xmlns:a16="http://schemas.microsoft.com/office/drawing/2014/main" id="{2175B647-CA6E-4679-931A-00E7DF91D296}"/>
              </a:ext>
            </a:extLst>
          </p:cNvPr>
          <p:cNvPicPr>
            <a:picLocks noChangeAspect="1"/>
          </p:cNvPicPr>
          <p:nvPr/>
        </p:nvPicPr>
        <p:blipFill>
          <a:blip r:embed="rId3"/>
          <a:stretch>
            <a:fillRect/>
          </a:stretch>
        </p:blipFill>
        <p:spPr>
          <a:xfrm>
            <a:off x="1907177" y="1235926"/>
            <a:ext cx="9169292" cy="5488725"/>
          </a:xfrm>
          <a:prstGeom prst="rect">
            <a:avLst/>
          </a:prstGeom>
        </p:spPr>
      </p:pic>
    </p:spTree>
    <p:extLst>
      <p:ext uri="{BB962C8B-B14F-4D97-AF65-F5344CB8AC3E}">
        <p14:creationId xmlns:p14="http://schemas.microsoft.com/office/powerpoint/2010/main" val="264326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Relacionamento de objetos </a:t>
            </a:r>
          </a:p>
        </p:txBody>
      </p:sp>
      <p:pic>
        <p:nvPicPr>
          <p:cNvPr id="5" name="Imagem 4">
            <a:extLst>
              <a:ext uri="{FF2B5EF4-FFF2-40B4-BE49-F238E27FC236}">
                <a16:creationId xmlns:a16="http://schemas.microsoft.com/office/drawing/2014/main" id="{000B2E3F-2B28-4C18-96CA-AB6F055103EA}"/>
              </a:ext>
            </a:extLst>
          </p:cNvPr>
          <p:cNvPicPr>
            <a:picLocks noChangeAspect="1"/>
          </p:cNvPicPr>
          <p:nvPr/>
        </p:nvPicPr>
        <p:blipFill>
          <a:blip r:embed="rId3"/>
          <a:stretch>
            <a:fillRect/>
          </a:stretch>
        </p:blipFill>
        <p:spPr>
          <a:xfrm>
            <a:off x="2599837" y="1671392"/>
            <a:ext cx="6992326" cy="3515216"/>
          </a:xfrm>
          <a:prstGeom prst="rect">
            <a:avLst/>
          </a:prstGeom>
        </p:spPr>
      </p:pic>
    </p:spTree>
    <p:extLst>
      <p:ext uri="{BB962C8B-B14F-4D97-AF65-F5344CB8AC3E}">
        <p14:creationId xmlns:p14="http://schemas.microsoft.com/office/powerpoint/2010/main" val="3807926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Exemplo de implementação classe “Pessoa“</a:t>
            </a:r>
          </a:p>
        </p:txBody>
      </p:sp>
      <p:sp>
        <p:nvSpPr>
          <p:cNvPr id="3" name="Espaço Reservado para Conteúdo 2"/>
          <p:cNvSpPr>
            <a:spLocks noGrp="1"/>
          </p:cNvSpPr>
          <p:nvPr>
            <p:ph idx="1"/>
          </p:nvPr>
        </p:nvSpPr>
        <p:spPr/>
        <p:txBody>
          <a:bodyPr>
            <a:normAutofit/>
          </a:bodyPr>
          <a:lstStyle/>
          <a:p>
            <a:pPr marL="0" indent="0">
              <a:buNone/>
            </a:pPr>
            <a:endParaRPr lang="pt-BR" dirty="0"/>
          </a:p>
          <a:p>
            <a:pPr marL="0" indent="0">
              <a:buNone/>
            </a:pPr>
            <a:endParaRPr lang="pt-BR" dirty="0"/>
          </a:p>
        </p:txBody>
      </p:sp>
      <p:sp>
        <p:nvSpPr>
          <p:cNvPr id="10" name="CaixaDeTexto 9">
            <a:extLst>
              <a:ext uri="{FF2B5EF4-FFF2-40B4-BE49-F238E27FC236}">
                <a16:creationId xmlns:a16="http://schemas.microsoft.com/office/drawing/2014/main" id="{901065D4-A439-40AB-BDBB-788C37ED3697}"/>
              </a:ext>
            </a:extLst>
          </p:cNvPr>
          <p:cNvSpPr txBox="1"/>
          <p:nvPr/>
        </p:nvSpPr>
        <p:spPr>
          <a:xfrm>
            <a:off x="382770" y="6192074"/>
            <a:ext cx="11462049" cy="646331"/>
          </a:xfrm>
          <a:prstGeom prst="rect">
            <a:avLst/>
          </a:prstGeom>
          <a:noFill/>
        </p:spPr>
        <p:txBody>
          <a:bodyPr wrap="none" rtlCol="0">
            <a:spAutoFit/>
          </a:bodyPr>
          <a:lstStyle/>
          <a:p>
            <a:r>
              <a:rPr lang="pt-BR" dirty="0"/>
              <a:t>Boa prática: iniciar nome da classe com letra maiúscula, separar palavras capitulando sem uso de hífen ou outro símbolo</a:t>
            </a:r>
          </a:p>
          <a:p>
            <a:r>
              <a:rPr lang="pt-BR" dirty="0"/>
              <a:t>Ex. </a:t>
            </a:r>
            <a:r>
              <a:rPr lang="pt-BR" dirty="0" err="1"/>
              <a:t>ContaCorrente</a:t>
            </a:r>
            <a:r>
              <a:rPr lang="pt-BR" dirty="0"/>
              <a:t>, </a:t>
            </a:r>
            <a:r>
              <a:rPr lang="pt-BR" dirty="0" err="1"/>
              <a:t>CestaDeCompras</a:t>
            </a:r>
            <a:r>
              <a:rPr lang="pt-BR" dirty="0"/>
              <a:t>...</a:t>
            </a:r>
          </a:p>
        </p:txBody>
      </p:sp>
      <p:pic>
        <p:nvPicPr>
          <p:cNvPr id="12" name="Imagem 11">
            <a:extLst>
              <a:ext uri="{FF2B5EF4-FFF2-40B4-BE49-F238E27FC236}">
                <a16:creationId xmlns:a16="http://schemas.microsoft.com/office/drawing/2014/main" id="{E9DCC8C3-64BB-4B76-B37F-EDE9A6A66236}"/>
              </a:ext>
            </a:extLst>
          </p:cNvPr>
          <p:cNvPicPr>
            <a:picLocks noChangeAspect="1"/>
          </p:cNvPicPr>
          <p:nvPr/>
        </p:nvPicPr>
        <p:blipFill>
          <a:blip r:embed="rId3"/>
          <a:stretch>
            <a:fillRect/>
          </a:stretch>
        </p:blipFill>
        <p:spPr>
          <a:xfrm>
            <a:off x="692331" y="1810514"/>
            <a:ext cx="4820323" cy="4163006"/>
          </a:xfrm>
          <a:prstGeom prst="rect">
            <a:avLst/>
          </a:prstGeom>
        </p:spPr>
      </p:pic>
      <p:pic>
        <p:nvPicPr>
          <p:cNvPr id="14" name="Imagem 13">
            <a:extLst>
              <a:ext uri="{FF2B5EF4-FFF2-40B4-BE49-F238E27FC236}">
                <a16:creationId xmlns:a16="http://schemas.microsoft.com/office/drawing/2014/main" id="{DBBA323F-16B3-40C2-9A4C-0FA505F4BD88}"/>
              </a:ext>
            </a:extLst>
          </p:cNvPr>
          <p:cNvPicPr>
            <a:picLocks noChangeAspect="1"/>
          </p:cNvPicPr>
          <p:nvPr/>
        </p:nvPicPr>
        <p:blipFill>
          <a:blip r:embed="rId4"/>
          <a:stretch>
            <a:fillRect/>
          </a:stretch>
        </p:blipFill>
        <p:spPr>
          <a:xfrm>
            <a:off x="6096000" y="1810514"/>
            <a:ext cx="5144218" cy="3829584"/>
          </a:xfrm>
          <a:prstGeom prst="rect">
            <a:avLst/>
          </a:prstGeom>
        </p:spPr>
      </p:pic>
    </p:spTree>
    <p:extLst>
      <p:ext uri="{BB962C8B-B14F-4D97-AF65-F5344CB8AC3E}">
        <p14:creationId xmlns:p14="http://schemas.microsoft.com/office/powerpoint/2010/main" val="1033136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5006" y="-43464"/>
            <a:ext cx="9902703" cy="1325563"/>
          </a:xfrm>
        </p:spPr>
        <p:txBody>
          <a:bodyPr>
            <a:normAutofit/>
          </a:bodyPr>
          <a:lstStyle/>
          <a:p>
            <a:pPr algn="ctr"/>
            <a:r>
              <a:rPr lang="pt-PT" sz="4000" dirty="0">
                <a:effectLst/>
                <a:latin typeface="Segoe UI Web (West European)"/>
              </a:rPr>
              <a:t>Exemplo de implementação classe “Conta“</a:t>
            </a:r>
          </a:p>
        </p:txBody>
      </p:sp>
      <p:sp>
        <p:nvSpPr>
          <p:cNvPr id="3" name="Espaço Reservado para Conteúdo 2"/>
          <p:cNvSpPr>
            <a:spLocks noGrp="1"/>
          </p:cNvSpPr>
          <p:nvPr>
            <p:ph idx="1"/>
          </p:nvPr>
        </p:nvSpPr>
        <p:spPr/>
        <p:txBody>
          <a:bodyPr>
            <a:normAutofit/>
          </a:bodyPr>
          <a:lstStyle/>
          <a:p>
            <a:pPr marL="0" indent="0">
              <a:buNone/>
            </a:pPr>
            <a:endParaRPr lang="pt-BR" dirty="0"/>
          </a:p>
          <a:p>
            <a:pPr marL="0" indent="0">
              <a:buNone/>
            </a:pPr>
            <a:endParaRPr lang="pt-BR" dirty="0"/>
          </a:p>
        </p:txBody>
      </p:sp>
      <p:pic>
        <p:nvPicPr>
          <p:cNvPr id="14" name="Imagem 13">
            <a:extLst>
              <a:ext uri="{FF2B5EF4-FFF2-40B4-BE49-F238E27FC236}">
                <a16:creationId xmlns:a16="http://schemas.microsoft.com/office/drawing/2014/main" id="{C402DBC5-70D8-43CE-9668-5CF47482366C}"/>
              </a:ext>
            </a:extLst>
          </p:cNvPr>
          <p:cNvPicPr>
            <a:picLocks noChangeAspect="1"/>
          </p:cNvPicPr>
          <p:nvPr/>
        </p:nvPicPr>
        <p:blipFill>
          <a:blip r:embed="rId3"/>
          <a:stretch>
            <a:fillRect/>
          </a:stretch>
        </p:blipFill>
        <p:spPr>
          <a:xfrm>
            <a:off x="42485" y="1361786"/>
            <a:ext cx="6318143" cy="4836109"/>
          </a:xfrm>
          <a:prstGeom prst="rect">
            <a:avLst/>
          </a:prstGeom>
        </p:spPr>
      </p:pic>
      <p:pic>
        <p:nvPicPr>
          <p:cNvPr id="16" name="Imagem 15">
            <a:extLst>
              <a:ext uri="{FF2B5EF4-FFF2-40B4-BE49-F238E27FC236}">
                <a16:creationId xmlns:a16="http://schemas.microsoft.com/office/drawing/2014/main" id="{3AB786CA-1282-41CE-9D8B-3333A65CB970}"/>
              </a:ext>
            </a:extLst>
          </p:cNvPr>
          <p:cNvPicPr>
            <a:picLocks noChangeAspect="1"/>
          </p:cNvPicPr>
          <p:nvPr/>
        </p:nvPicPr>
        <p:blipFill>
          <a:blip r:embed="rId4"/>
          <a:stretch>
            <a:fillRect/>
          </a:stretch>
        </p:blipFill>
        <p:spPr>
          <a:xfrm>
            <a:off x="6420596" y="1984999"/>
            <a:ext cx="5728919" cy="4032590"/>
          </a:xfrm>
          <a:prstGeom prst="rect">
            <a:avLst/>
          </a:prstGeom>
        </p:spPr>
      </p:pic>
    </p:spTree>
    <p:extLst>
      <p:ext uri="{BB962C8B-B14F-4D97-AF65-F5344CB8AC3E}">
        <p14:creationId xmlns:p14="http://schemas.microsoft.com/office/powerpoint/2010/main" val="368184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Programação estruturada </a:t>
            </a:r>
          </a:p>
        </p:txBody>
      </p:sp>
      <p:sp>
        <p:nvSpPr>
          <p:cNvPr id="3" name="Espaço Reservado para Conteúdo 2"/>
          <p:cNvSpPr>
            <a:spLocks noGrp="1"/>
          </p:cNvSpPr>
          <p:nvPr>
            <p:ph idx="1"/>
          </p:nvPr>
        </p:nvSpPr>
        <p:spPr>
          <a:xfrm>
            <a:off x="352697" y="1358537"/>
            <a:ext cx="11521439" cy="4818426"/>
          </a:xfrm>
        </p:spPr>
        <p:txBody>
          <a:bodyPr>
            <a:normAutofit/>
          </a:bodyPr>
          <a:lstStyle/>
          <a:p>
            <a:pPr marL="0" indent="0">
              <a:buNone/>
            </a:pPr>
            <a:r>
              <a:rPr lang="pt-BR" sz="2400" dirty="0"/>
              <a:t>A programação estruturada introduziu uma série de conceitos e dominou durante décadas o desenvolvimento de softwares.</a:t>
            </a:r>
          </a:p>
          <a:p>
            <a:pPr marL="0" indent="0">
              <a:buNone/>
            </a:pPr>
            <a:r>
              <a:rPr lang="pt-BR" sz="2400" dirty="0"/>
              <a:t>É baseada na modularização, através de criação de procedimentos e funções reutilizáveis, com ideia central na decomposição funcional e na abstração de dados de um sistema.</a:t>
            </a:r>
          </a:p>
          <a:p>
            <a:pPr marL="0" indent="0">
              <a:buNone/>
            </a:pPr>
            <a:r>
              <a:rPr lang="pt-BR" sz="2400" dirty="0"/>
              <a:t>A programação estruturada, bem como a imperativa, tem como base:</a:t>
            </a:r>
          </a:p>
          <a:p>
            <a:pPr marL="0" indent="0">
              <a:buNone/>
            </a:pPr>
            <a:endParaRPr lang="pt-BR" sz="2400" dirty="0"/>
          </a:p>
        </p:txBody>
      </p:sp>
      <p:pic>
        <p:nvPicPr>
          <p:cNvPr id="7" name="Imagem 6">
            <a:extLst>
              <a:ext uri="{FF2B5EF4-FFF2-40B4-BE49-F238E27FC236}">
                <a16:creationId xmlns:a16="http://schemas.microsoft.com/office/drawing/2014/main" id="{9EC20C92-82E7-4013-A9FA-4276DA061D2B}"/>
              </a:ext>
            </a:extLst>
          </p:cNvPr>
          <p:cNvPicPr>
            <a:picLocks noChangeAspect="1"/>
          </p:cNvPicPr>
          <p:nvPr/>
        </p:nvPicPr>
        <p:blipFill>
          <a:blip r:embed="rId3"/>
          <a:stretch>
            <a:fillRect/>
          </a:stretch>
        </p:blipFill>
        <p:spPr>
          <a:xfrm>
            <a:off x="3269425" y="3567003"/>
            <a:ext cx="5653149" cy="3290997"/>
          </a:xfrm>
          <a:prstGeom prst="rect">
            <a:avLst/>
          </a:prstGeom>
        </p:spPr>
      </p:pic>
    </p:spTree>
    <p:extLst>
      <p:ext uri="{BB962C8B-B14F-4D97-AF65-F5344CB8AC3E}">
        <p14:creationId xmlns:p14="http://schemas.microsoft.com/office/powerpoint/2010/main" val="365504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0"/>
            <a:ext cx="8610600" cy="1325563"/>
          </a:xfrm>
        </p:spPr>
        <p:txBody>
          <a:bodyPr/>
          <a:lstStyle/>
          <a:p>
            <a:pPr algn="ctr"/>
            <a:r>
              <a:rPr lang="pt-PT" dirty="0">
                <a:latin typeface="Segoe UI Web (West European)"/>
              </a:rPr>
              <a:t>Interações com os objetos</a:t>
            </a:r>
            <a:r>
              <a:rPr lang="pt-PT" dirty="0">
                <a:effectLst/>
                <a:latin typeface="Segoe UI Web (West European)"/>
              </a:rPr>
              <a:t> </a:t>
            </a:r>
          </a:p>
        </p:txBody>
      </p:sp>
      <p:pic>
        <p:nvPicPr>
          <p:cNvPr id="14" name="Imagem 13">
            <a:extLst>
              <a:ext uri="{FF2B5EF4-FFF2-40B4-BE49-F238E27FC236}">
                <a16:creationId xmlns:a16="http://schemas.microsoft.com/office/drawing/2014/main" id="{6B194D1A-A244-4B86-B011-07B634E2C554}"/>
              </a:ext>
            </a:extLst>
          </p:cNvPr>
          <p:cNvPicPr>
            <a:picLocks noChangeAspect="1"/>
          </p:cNvPicPr>
          <p:nvPr/>
        </p:nvPicPr>
        <p:blipFill>
          <a:blip r:embed="rId3"/>
          <a:stretch>
            <a:fillRect/>
          </a:stretch>
        </p:blipFill>
        <p:spPr>
          <a:xfrm>
            <a:off x="2296428" y="1056943"/>
            <a:ext cx="7869937" cy="5696553"/>
          </a:xfrm>
          <a:prstGeom prst="rect">
            <a:avLst/>
          </a:prstGeom>
        </p:spPr>
      </p:pic>
    </p:spTree>
    <p:extLst>
      <p:ext uri="{BB962C8B-B14F-4D97-AF65-F5344CB8AC3E}">
        <p14:creationId xmlns:p14="http://schemas.microsoft.com/office/powerpoint/2010/main" val="104988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0"/>
            <a:ext cx="8610600" cy="1325563"/>
          </a:xfrm>
        </p:spPr>
        <p:txBody>
          <a:bodyPr/>
          <a:lstStyle/>
          <a:p>
            <a:pPr algn="ctr"/>
            <a:r>
              <a:rPr lang="pt-PT" dirty="0">
                <a:latin typeface="Segoe UI Web (West European)"/>
              </a:rPr>
              <a:t>Interações com os objetos</a:t>
            </a:r>
            <a:r>
              <a:rPr lang="pt-PT" dirty="0">
                <a:effectLst/>
                <a:latin typeface="Segoe UI Web (West European)"/>
              </a:rPr>
              <a:t> </a:t>
            </a:r>
          </a:p>
        </p:txBody>
      </p:sp>
      <p:sp>
        <p:nvSpPr>
          <p:cNvPr id="10" name="CaixaDeTexto 9">
            <a:extLst>
              <a:ext uri="{FF2B5EF4-FFF2-40B4-BE49-F238E27FC236}">
                <a16:creationId xmlns:a16="http://schemas.microsoft.com/office/drawing/2014/main" id="{33A35DD4-26DE-42A7-92C1-32F8DF859421}"/>
              </a:ext>
            </a:extLst>
          </p:cNvPr>
          <p:cNvSpPr txBox="1"/>
          <p:nvPr/>
        </p:nvSpPr>
        <p:spPr>
          <a:xfrm>
            <a:off x="324836" y="6394199"/>
            <a:ext cx="11542327" cy="338554"/>
          </a:xfrm>
          <a:prstGeom prst="rect">
            <a:avLst/>
          </a:prstGeom>
          <a:noFill/>
        </p:spPr>
        <p:txBody>
          <a:bodyPr wrap="none" rtlCol="0">
            <a:spAutoFit/>
          </a:bodyPr>
          <a:lstStyle/>
          <a:p>
            <a:r>
              <a:rPr lang="pt-BR" sz="1600" dirty="0"/>
              <a:t>Note que, para acessar atributos e métodos de um objeto dentro de uma </a:t>
            </a:r>
            <a:r>
              <a:rPr lang="pt-BR" sz="1600" dirty="0" err="1"/>
              <a:t>string</a:t>
            </a:r>
            <a:r>
              <a:rPr lang="pt-BR" sz="1600" dirty="0"/>
              <a:t> dupla, é necessário utilizar chaves ao redor da expressão</a:t>
            </a:r>
          </a:p>
        </p:txBody>
      </p:sp>
      <p:pic>
        <p:nvPicPr>
          <p:cNvPr id="12" name="Imagem 11">
            <a:extLst>
              <a:ext uri="{FF2B5EF4-FFF2-40B4-BE49-F238E27FC236}">
                <a16:creationId xmlns:a16="http://schemas.microsoft.com/office/drawing/2014/main" id="{C67245EA-9FBA-4B83-AFAF-1D008DF06AD0}"/>
              </a:ext>
            </a:extLst>
          </p:cNvPr>
          <p:cNvPicPr>
            <a:picLocks noChangeAspect="1"/>
          </p:cNvPicPr>
          <p:nvPr/>
        </p:nvPicPr>
        <p:blipFill>
          <a:blip r:embed="rId3"/>
          <a:stretch>
            <a:fillRect/>
          </a:stretch>
        </p:blipFill>
        <p:spPr>
          <a:xfrm>
            <a:off x="190690" y="1239107"/>
            <a:ext cx="7476272" cy="4965749"/>
          </a:xfrm>
          <a:prstGeom prst="rect">
            <a:avLst/>
          </a:prstGeom>
        </p:spPr>
      </p:pic>
      <p:pic>
        <p:nvPicPr>
          <p:cNvPr id="14" name="Imagem 13">
            <a:extLst>
              <a:ext uri="{FF2B5EF4-FFF2-40B4-BE49-F238E27FC236}">
                <a16:creationId xmlns:a16="http://schemas.microsoft.com/office/drawing/2014/main" id="{25669CAB-74A8-4C95-A2BD-DB24E8F7FA3F}"/>
              </a:ext>
            </a:extLst>
          </p:cNvPr>
          <p:cNvPicPr>
            <a:picLocks noChangeAspect="1"/>
          </p:cNvPicPr>
          <p:nvPr/>
        </p:nvPicPr>
        <p:blipFill>
          <a:blip r:embed="rId4"/>
          <a:stretch>
            <a:fillRect/>
          </a:stretch>
        </p:blipFill>
        <p:spPr>
          <a:xfrm>
            <a:off x="7944824" y="2834050"/>
            <a:ext cx="3591426" cy="26006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220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AE3D4509-75A6-4A06-A138-F67877FA87CB}"/>
              </a:ext>
            </a:extLst>
          </p:cNvPr>
          <p:cNvPicPr>
            <a:picLocks noChangeAspect="1"/>
          </p:cNvPicPr>
          <p:nvPr/>
        </p:nvPicPr>
        <p:blipFill rotWithShape="1">
          <a:blip r:embed="rId3"/>
          <a:srcRect b="13448"/>
          <a:stretch/>
        </p:blipFill>
        <p:spPr>
          <a:xfrm>
            <a:off x="5141555" y="3377794"/>
            <a:ext cx="6890956" cy="2998381"/>
          </a:xfrm>
          <a:prstGeom prst="rect">
            <a:avLst/>
          </a:prstGeom>
        </p:spPr>
      </p:pic>
      <p:pic>
        <p:nvPicPr>
          <p:cNvPr id="9" name="Imagem 8">
            <a:extLst>
              <a:ext uri="{FF2B5EF4-FFF2-40B4-BE49-F238E27FC236}">
                <a16:creationId xmlns:a16="http://schemas.microsoft.com/office/drawing/2014/main" id="{EAFB1759-CED3-48E9-99F4-420296A66F56}"/>
              </a:ext>
            </a:extLst>
          </p:cNvPr>
          <p:cNvPicPr>
            <a:picLocks noChangeAspect="1"/>
          </p:cNvPicPr>
          <p:nvPr/>
        </p:nvPicPr>
        <p:blipFill rotWithShape="1">
          <a:blip r:embed="rId4"/>
          <a:srcRect b="13448"/>
          <a:stretch/>
        </p:blipFill>
        <p:spPr>
          <a:xfrm>
            <a:off x="69825" y="170121"/>
            <a:ext cx="6992326" cy="2998381"/>
          </a:xfrm>
          <a:prstGeom prst="rect">
            <a:avLst/>
          </a:prstGeom>
        </p:spPr>
      </p:pic>
    </p:spTree>
    <p:extLst>
      <p:ext uri="{BB962C8B-B14F-4D97-AF65-F5344CB8AC3E}">
        <p14:creationId xmlns:p14="http://schemas.microsoft.com/office/powerpoint/2010/main" val="255300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Construtores e Destrutores </a:t>
            </a:r>
          </a:p>
        </p:txBody>
      </p:sp>
      <p:sp>
        <p:nvSpPr>
          <p:cNvPr id="3" name="Espaço Reservado para Conteúdo 2"/>
          <p:cNvSpPr>
            <a:spLocks noGrp="1"/>
          </p:cNvSpPr>
          <p:nvPr>
            <p:ph idx="1"/>
          </p:nvPr>
        </p:nvSpPr>
        <p:spPr/>
        <p:txBody>
          <a:bodyPr>
            <a:normAutofit/>
          </a:bodyPr>
          <a:lstStyle/>
          <a:p>
            <a:pPr marL="0" indent="0">
              <a:buNone/>
            </a:pPr>
            <a:r>
              <a:rPr lang="pt-BR" dirty="0"/>
              <a:t>O </a:t>
            </a:r>
            <a:r>
              <a:rPr lang="pt-BR" b="1" dirty="0"/>
              <a:t>construtor</a:t>
            </a:r>
            <a:r>
              <a:rPr lang="pt-BR" dirty="0"/>
              <a:t> é o método que define o comportamento inicial de um objeto (ao criar o objeto). Este é executado automaticamente no momento que instanciamos um objeto por meio do operador </a:t>
            </a:r>
            <a:r>
              <a:rPr lang="pt-BR" i="1" dirty="0"/>
              <a:t>new</a:t>
            </a:r>
            <a:r>
              <a:rPr lang="pt-BR" dirty="0"/>
              <a:t>.</a:t>
            </a:r>
          </a:p>
          <a:p>
            <a:pPr marL="0" indent="0">
              <a:buNone/>
            </a:pPr>
            <a:r>
              <a:rPr lang="pt-BR" dirty="0"/>
              <a:t>Caso não seja criado o construtor, automaticamente todas as propriedades do objeto criado são inicializadas com valor </a:t>
            </a:r>
            <a:r>
              <a:rPr lang="pt-BR" i="1" dirty="0"/>
              <a:t>NULL</a:t>
            </a:r>
            <a:r>
              <a:rPr lang="pt-BR" dirty="0"/>
              <a:t>.</a:t>
            </a:r>
          </a:p>
          <a:p>
            <a:pPr marL="0" indent="0">
              <a:buNone/>
            </a:pPr>
            <a:endParaRPr lang="pt-BR" i="1" dirty="0"/>
          </a:p>
          <a:p>
            <a:pPr marL="0" indent="0">
              <a:buNone/>
            </a:pPr>
            <a:r>
              <a:rPr lang="pt-BR" i="1" dirty="0"/>
              <a:t>definimos método construtor declarando método </a:t>
            </a:r>
            <a:r>
              <a:rPr lang="pt-BR" sz="2400" i="1" dirty="0">
                <a:latin typeface="Arial" panose="020B0604020202020204" pitchFamily="34" charset="0"/>
                <a:cs typeface="Arial" panose="020B0604020202020204" pitchFamily="34" charset="0"/>
              </a:rPr>
              <a:t>_</a:t>
            </a:r>
            <a:r>
              <a:rPr lang="pt-BR" sz="900" i="1" dirty="0">
                <a:latin typeface="Arial" panose="020B0604020202020204" pitchFamily="34" charset="0"/>
                <a:cs typeface="Arial" panose="020B0604020202020204" pitchFamily="34" charset="0"/>
              </a:rPr>
              <a:t> </a:t>
            </a:r>
            <a:r>
              <a:rPr lang="pt-BR" sz="2400" i="1" dirty="0">
                <a:latin typeface="Arial" panose="020B0604020202020204" pitchFamily="34" charset="0"/>
                <a:cs typeface="Arial" panose="020B0604020202020204" pitchFamily="34" charset="0"/>
              </a:rPr>
              <a:t>_</a:t>
            </a:r>
            <a:r>
              <a:rPr lang="pt-BR" sz="2400" i="1" dirty="0" err="1">
                <a:latin typeface="Arial" panose="020B0604020202020204" pitchFamily="34" charset="0"/>
                <a:cs typeface="Arial" panose="020B0604020202020204" pitchFamily="34" charset="0"/>
              </a:rPr>
              <a:t>construct</a:t>
            </a:r>
            <a:r>
              <a:rPr lang="pt-BR" sz="2400" i="1" dirty="0">
                <a:latin typeface="Arial" panose="020B0604020202020204" pitchFamily="34" charset="0"/>
                <a:cs typeface="Arial" panose="020B0604020202020204" pitchFamily="34" charset="0"/>
              </a:rPr>
              <a:t>() </a:t>
            </a:r>
            <a:endParaRPr lang="pt-BR" dirty="0"/>
          </a:p>
        </p:txBody>
      </p:sp>
    </p:spTree>
    <p:extLst>
      <p:ext uri="{BB962C8B-B14F-4D97-AF65-F5344CB8AC3E}">
        <p14:creationId xmlns:p14="http://schemas.microsoft.com/office/powerpoint/2010/main" val="161897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Construtores e Destrutores </a:t>
            </a:r>
          </a:p>
        </p:txBody>
      </p:sp>
      <p:sp>
        <p:nvSpPr>
          <p:cNvPr id="3" name="Espaço Reservado para Conteúdo 2"/>
          <p:cNvSpPr>
            <a:spLocks noGrp="1"/>
          </p:cNvSpPr>
          <p:nvPr>
            <p:ph idx="1"/>
          </p:nvPr>
        </p:nvSpPr>
        <p:spPr/>
        <p:txBody>
          <a:bodyPr>
            <a:normAutofit/>
          </a:bodyPr>
          <a:lstStyle/>
          <a:p>
            <a:pPr marL="0" indent="0">
              <a:buNone/>
            </a:pPr>
            <a:r>
              <a:rPr lang="pt-BR" dirty="0"/>
              <a:t>Um </a:t>
            </a:r>
            <a:r>
              <a:rPr lang="pt-BR" b="1" dirty="0"/>
              <a:t>destrutor</a:t>
            </a:r>
            <a:r>
              <a:rPr lang="pt-BR" dirty="0"/>
              <a:t> ou finalizador, é um método que será executado automaticamente quando o objeto é desalocado da memória, quando usamos a função </a:t>
            </a:r>
            <a:r>
              <a:rPr lang="pt-BR" i="1" dirty="0" err="1"/>
              <a:t>unset</a:t>
            </a:r>
            <a:r>
              <a:rPr lang="pt-BR" i="1" dirty="0"/>
              <a:t>() </a:t>
            </a:r>
          </a:p>
          <a:p>
            <a:pPr marL="0" indent="0">
              <a:buNone/>
            </a:pPr>
            <a:endParaRPr lang="pt-BR" i="1" dirty="0"/>
          </a:p>
          <a:p>
            <a:pPr marL="0" indent="0">
              <a:buNone/>
            </a:pPr>
            <a:r>
              <a:rPr lang="pt-BR" i="1" dirty="0"/>
              <a:t>definimos método destrutor declarando método </a:t>
            </a:r>
            <a:r>
              <a:rPr lang="pt-BR" sz="2400" i="1" dirty="0">
                <a:latin typeface="Arial" panose="020B0604020202020204" pitchFamily="34" charset="0"/>
                <a:cs typeface="Arial" panose="020B0604020202020204" pitchFamily="34" charset="0"/>
              </a:rPr>
              <a:t>_</a:t>
            </a:r>
            <a:r>
              <a:rPr lang="pt-BR" sz="900" i="1" dirty="0">
                <a:latin typeface="Arial" panose="020B0604020202020204" pitchFamily="34" charset="0"/>
                <a:cs typeface="Arial" panose="020B0604020202020204" pitchFamily="34" charset="0"/>
              </a:rPr>
              <a:t> </a:t>
            </a:r>
            <a:r>
              <a:rPr lang="pt-BR" sz="2400" i="1" dirty="0">
                <a:latin typeface="Arial" panose="020B0604020202020204" pitchFamily="34" charset="0"/>
                <a:cs typeface="Arial" panose="020B0604020202020204" pitchFamily="34" charset="0"/>
              </a:rPr>
              <a:t>_</a:t>
            </a:r>
            <a:r>
              <a:rPr lang="pt-BR" sz="2400" i="1" dirty="0" err="1">
                <a:latin typeface="Arial" panose="020B0604020202020204" pitchFamily="34" charset="0"/>
                <a:cs typeface="Arial" panose="020B0604020202020204" pitchFamily="34" charset="0"/>
              </a:rPr>
              <a:t>destruct</a:t>
            </a:r>
            <a:r>
              <a:rPr lang="pt-BR" sz="2400" i="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67570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E5494D7A-0F99-4908-A43B-12F2DD8AB3EB}"/>
              </a:ext>
            </a:extLst>
          </p:cNvPr>
          <p:cNvPicPr>
            <a:picLocks noChangeAspect="1"/>
          </p:cNvPicPr>
          <p:nvPr/>
        </p:nvPicPr>
        <p:blipFill>
          <a:blip r:embed="rId3"/>
          <a:stretch>
            <a:fillRect/>
          </a:stretch>
        </p:blipFill>
        <p:spPr>
          <a:xfrm>
            <a:off x="1087283" y="1008120"/>
            <a:ext cx="10017433" cy="4841759"/>
          </a:xfrm>
          <a:prstGeom prst="rect">
            <a:avLst/>
          </a:prstGeom>
        </p:spPr>
      </p:pic>
    </p:spTree>
    <p:extLst>
      <p:ext uri="{BB962C8B-B14F-4D97-AF65-F5344CB8AC3E}">
        <p14:creationId xmlns:p14="http://schemas.microsoft.com/office/powerpoint/2010/main" val="2669783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FEC4421-90FA-41D4-9B7F-7695D8358B43}"/>
              </a:ext>
            </a:extLst>
          </p:cNvPr>
          <p:cNvPicPr>
            <a:picLocks noChangeAspect="1"/>
          </p:cNvPicPr>
          <p:nvPr/>
        </p:nvPicPr>
        <p:blipFill>
          <a:blip r:embed="rId3"/>
          <a:stretch>
            <a:fillRect/>
          </a:stretch>
        </p:blipFill>
        <p:spPr>
          <a:xfrm>
            <a:off x="1087894" y="1024837"/>
            <a:ext cx="10016212" cy="5063506"/>
          </a:xfrm>
          <a:prstGeom prst="rect">
            <a:avLst/>
          </a:prstGeom>
        </p:spPr>
      </p:pic>
    </p:spTree>
    <p:extLst>
      <p:ext uri="{BB962C8B-B14F-4D97-AF65-F5344CB8AC3E}">
        <p14:creationId xmlns:p14="http://schemas.microsoft.com/office/powerpoint/2010/main" val="1240122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id="{620878D1-6187-4FBB-9901-AFB22561661E}"/>
              </a:ext>
            </a:extLst>
          </p:cNvPr>
          <p:cNvPicPr>
            <a:picLocks noChangeAspect="1"/>
          </p:cNvPicPr>
          <p:nvPr/>
        </p:nvPicPr>
        <p:blipFill>
          <a:blip r:embed="rId3"/>
          <a:stretch>
            <a:fillRect/>
          </a:stretch>
        </p:blipFill>
        <p:spPr>
          <a:xfrm>
            <a:off x="0" y="-38646"/>
            <a:ext cx="8980967" cy="6896646"/>
          </a:xfrm>
          <a:prstGeom prst="rect">
            <a:avLst/>
          </a:prstGeom>
        </p:spPr>
      </p:pic>
      <p:pic>
        <p:nvPicPr>
          <p:cNvPr id="15" name="Imagem 14">
            <a:extLst>
              <a:ext uri="{FF2B5EF4-FFF2-40B4-BE49-F238E27FC236}">
                <a16:creationId xmlns:a16="http://schemas.microsoft.com/office/drawing/2014/main" id="{4F740761-6EF4-4BDC-95F2-56871EE31A85}"/>
              </a:ext>
            </a:extLst>
          </p:cNvPr>
          <p:cNvPicPr>
            <a:picLocks noChangeAspect="1"/>
          </p:cNvPicPr>
          <p:nvPr/>
        </p:nvPicPr>
        <p:blipFill>
          <a:blip r:embed="rId4"/>
          <a:stretch>
            <a:fillRect/>
          </a:stretch>
        </p:blipFill>
        <p:spPr>
          <a:xfrm>
            <a:off x="8125456" y="1873565"/>
            <a:ext cx="3776379" cy="29855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63872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Herança</a:t>
            </a:r>
          </a:p>
        </p:txBody>
      </p:sp>
      <p:sp>
        <p:nvSpPr>
          <p:cNvPr id="3" name="Espaço Reservado para Conteúdo 2"/>
          <p:cNvSpPr>
            <a:spLocks noGrp="1"/>
          </p:cNvSpPr>
          <p:nvPr>
            <p:ph idx="1"/>
          </p:nvPr>
        </p:nvSpPr>
        <p:spPr/>
        <p:txBody>
          <a:bodyPr>
            <a:normAutofit/>
          </a:bodyPr>
          <a:lstStyle/>
          <a:p>
            <a:pPr marL="0" indent="0">
              <a:buNone/>
            </a:pPr>
            <a:r>
              <a:rPr lang="pt-BR" dirty="0"/>
              <a:t>Naturalmente a orientação objetos nos leva a um código cada vez mais organizado e estruturado, mas um dos maiores benefícios é o reuso.</a:t>
            </a:r>
          </a:p>
          <a:p>
            <a:pPr marL="0" indent="0">
              <a:buNone/>
            </a:pPr>
            <a:r>
              <a:rPr lang="pt-BR" dirty="0"/>
              <a:t>A Herança é o compartilhamento de atributos e comportamentos de uma classe com outras derivadas dela, que cria um sentido de hierarquia, e reaproveitando a estrutura duma classe criando uma nova classe a partir da inicial.</a:t>
            </a:r>
          </a:p>
          <a:p>
            <a:pPr marL="0" indent="0">
              <a:buNone/>
            </a:pPr>
            <a:endParaRPr lang="pt-BR" dirty="0"/>
          </a:p>
        </p:txBody>
      </p:sp>
    </p:spTree>
    <p:extLst>
      <p:ext uri="{BB962C8B-B14F-4D97-AF65-F5344CB8AC3E}">
        <p14:creationId xmlns:p14="http://schemas.microsoft.com/office/powerpoint/2010/main" val="2962722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Herança</a:t>
            </a:r>
          </a:p>
        </p:txBody>
      </p:sp>
      <p:pic>
        <p:nvPicPr>
          <p:cNvPr id="7" name="Imagem 6">
            <a:extLst>
              <a:ext uri="{FF2B5EF4-FFF2-40B4-BE49-F238E27FC236}">
                <a16:creationId xmlns:a16="http://schemas.microsoft.com/office/drawing/2014/main" id="{C7C8CA79-BC7C-4442-B4E4-CBC726451D93}"/>
              </a:ext>
            </a:extLst>
          </p:cNvPr>
          <p:cNvPicPr>
            <a:picLocks noChangeAspect="1"/>
          </p:cNvPicPr>
          <p:nvPr/>
        </p:nvPicPr>
        <p:blipFill>
          <a:blip r:embed="rId3"/>
          <a:stretch>
            <a:fillRect/>
          </a:stretch>
        </p:blipFill>
        <p:spPr>
          <a:xfrm>
            <a:off x="3490549" y="1473155"/>
            <a:ext cx="5210902" cy="5191850"/>
          </a:xfrm>
          <a:prstGeom prst="rect">
            <a:avLst/>
          </a:prstGeom>
        </p:spPr>
      </p:pic>
    </p:spTree>
    <p:extLst>
      <p:ext uri="{BB962C8B-B14F-4D97-AF65-F5344CB8AC3E}">
        <p14:creationId xmlns:p14="http://schemas.microsoft.com/office/powerpoint/2010/main" val="148631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Origens OOP </a:t>
            </a:r>
          </a:p>
        </p:txBody>
      </p:sp>
      <p:sp>
        <p:nvSpPr>
          <p:cNvPr id="3" name="Espaço Reservado para Conteúdo 2"/>
          <p:cNvSpPr>
            <a:spLocks noGrp="1"/>
          </p:cNvSpPr>
          <p:nvPr>
            <p:ph idx="1"/>
          </p:nvPr>
        </p:nvSpPr>
        <p:spPr/>
        <p:txBody>
          <a:bodyPr>
            <a:normAutofit/>
          </a:bodyPr>
          <a:lstStyle/>
          <a:p>
            <a:pPr marL="0" indent="0">
              <a:buNone/>
            </a:pPr>
            <a:r>
              <a:rPr lang="pt-BR" dirty="0"/>
              <a:t>Até início dos anos 80 aproximadamente, não havia nenhum mecanismo para inicialização e finalização automática de um valor de um tipo abstrato fornecido. As inicializações normalmente necessárias incluem abertura de um arquivo, alocação de memória e inicialização de variáveis locais ao módulo. As finalizações importantes incluem fechamento de arquivos e liberação de memória. Outro problema com os módulos era que eles não proporcionavam uma maneira simples de estender uma abstração de dados adicionando novas operações. Ambos os problemas foram resolvidos pela introdução da ideia de uma “classe”.</a:t>
            </a:r>
          </a:p>
          <a:p>
            <a:pPr marL="0" indent="0">
              <a:buNone/>
            </a:pPr>
            <a:endParaRPr lang="pt-BR" dirty="0"/>
          </a:p>
        </p:txBody>
      </p:sp>
    </p:spTree>
    <p:extLst>
      <p:ext uri="{BB962C8B-B14F-4D97-AF65-F5344CB8AC3E}">
        <p14:creationId xmlns:p14="http://schemas.microsoft.com/office/powerpoint/2010/main" val="2018632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64465" y="0"/>
            <a:ext cx="8610600" cy="827833"/>
          </a:xfrm>
        </p:spPr>
        <p:txBody>
          <a:bodyPr/>
          <a:lstStyle/>
          <a:p>
            <a:pPr algn="ctr"/>
            <a:r>
              <a:rPr lang="pt-PT" dirty="0">
                <a:effectLst/>
                <a:latin typeface="Segoe UI Web (West European)"/>
              </a:rPr>
              <a:t>Herança</a:t>
            </a:r>
          </a:p>
        </p:txBody>
      </p:sp>
      <p:pic>
        <p:nvPicPr>
          <p:cNvPr id="9" name="Imagem 8">
            <a:extLst>
              <a:ext uri="{FF2B5EF4-FFF2-40B4-BE49-F238E27FC236}">
                <a16:creationId xmlns:a16="http://schemas.microsoft.com/office/drawing/2014/main" id="{C0E0D045-020E-4FF0-922A-142F67584FD8}"/>
              </a:ext>
            </a:extLst>
          </p:cNvPr>
          <p:cNvPicPr>
            <a:picLocks noChangeAspect="1"/>
          </p:cNvPicPr>
          <p:nvPr/>
        </p:nvPicPr>
        <p:blipFill>
          <a:blip r:embed="rId3"/>
          <a:stretch>
            <a:fillRect/>
          </a:stretch>
        </p:blipFill>
        <p:spPr>
          <a:xfrm>
            <a:off x="1756080" y="827833"/>
            <a:ext cx="8849960" cy="6030167"/>
          </a:xfrm>
          <a:prstGeom prst="rect">
            <a:avLst/>
          </a:prstGeom>
        </p:spPr>
      </p:pic>
    </p:spTree>
    <p:extLst>
      <p:ext uri="{BB962C8B-B14F-4D97-AF65-F5344CB8AC3E}">
        <p14:creationId xmlns:p14="http://schemas.microsoft.com/office/powerpoint/2010/main" val="1416517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428" y="1137684"/>
            <a:ext cx="3581400" cy="827833"/>
          </a:xfrm>
        </p:spPr>
        <p:txBody>
          <a:bodyPr/>
          <a:lstStyle/>
          <a:p>
            <a:pPr algn="ctr"/>
            <a:r>
              <a:rPr lang="pt-PT" dirty="0">
                <a:effectLst/>
                <a:latin typeface="Segoe UI Web (West European)"/>
              </a:rPr>
              <a:t>Herança</a:t>
            </a:r>
          </a:p>
        </p:txBody>
      </p:sp>
      <p:pic>
        <p:nvPicPr>
          <p:cNvPr id="6" name="Imagem 5">
            <a:extLst>
              <a:ext uri="{FF2B5EF4-FFF2-40B4-BE49-F238E27FC236}">
                <a16:creationId xmlns:a16="http://schemas.microsoft.com/office/drawing/2014/main" id="{D7F5EC0B-658F-461D-9779-F938DD7521BD}"/>
              </a:ext>
            </a:extLst>
          </p:cNvPr>
          <p:cNvPicPr>
            <a:picLocks noChangeAspect="1"/>
          </p:cNvPicPr>
          <p:nvPr/>
        </p:nvPicPr>
        <p:blipFill>
          <a:blip r:embed="rId3"/>
          <a:stretch>
            <a:fillRect/>
          </a:stretch>
        </p:blipFill>
        <p:spPr>
          <a:xfrm>
            <a:off x="3923158" y="0"/>
            <a:ext cx="8268842" cy="6858000"/>
          </a:xfrm>
          <a:prstGeom prst="rect">
            <a:avLst/>
          </a:prstGeom>
        </p:spPr>
      </p:pic>
    </p:spTree>
    <p:extLst>
      <p:ext uri="{BB962C8B-B14F-4D97-AF65-F5344CB8AC3E}">
        <p14:creationId xmlns:p14="http://schemas.microsoft.com/office/powerpoint/2010/main" val="2106829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Polimorfismo</a:t>
            </a:r>
          </a:p>
        </p:txBody>
      </p:sp>
      <p:sp>
        <p:nvSpPr>
          <p:cNvPr id="5" name="Espaço Reservado para Conteúdo 4">
            <a:extLst>
              <a:ext uri="{FF2B5EF4-FFF2-40B4-BE49-F238E27FC236}">
                <a16:creationId xmlns:a16="http://schemas.microsoft.com/office/drawing/2014/main" id="{93C2802E-9987-46AE-92EA-D2D35F9C893A}"/>
              </a:ext>
            </a:extLst>
          </p:cNvPr>
          <p:cNvSpPr>
            <a:spLocks noGrp="1"/>
          </p:cNvSpPr>
          <p:nvPr>
            <p:ph idx="1"/>
          </p:nvPr>
        </p:nvSpPr>
        <p:spPr/>
        <p:txBody>
          <a:bodyPr/>
          <a:lstStyle/>
          <a:p>
            <a:pPr marL="0" indent="0">
              <a:buNone/>
            </a:pPr>
            <a:r>
              <a:rPr lang="pt-BR" dirty="0" err="1"/>
              <a:t>ContaCorrente</a:t>
            </a:r>
            <a:r>
              <a:rPr lang="pt-BR" dirty="0"/>
              <a:t> e </a:t>
            </a:r>
            <a:r>
              <a:rPr lang="pt-BR" dirty="0" err="1"/>
              <a:t>ContaPoupança</a:t>
            </a:r>
            <a:r>
              <a:rPr lang="pt-BR" dirty="0"/>
              <a:t> possuem método Retirar(), mas o comportamento do método é diferente!</a:t>
            </a:r>
          </a:p>
          <a:p>
            <a:pPr marL="0" indent="0">
              <a:buNone/>
            </a:pPr>
            <a:r>
              <a:rPr lang="pt-BR" dirty="0"/>
              <a:t>Esse é o princípio do Polimorfismo, onde podemos obter comportamentos diferentes entre classes derivadas da mesma classe pai, </a:t>
            </a:r>
            <a:r>
              <a:rPr lang="pt-BR" u="sng" dirty="0"/>
              <a:t>usando a mesma nomenclatura e parâmetros</a:t>
            </a:r>
            <a:r>
              <a:rPr lang="pt-BR" dirty="0"/>
              <a:t>, redefinindo em cada uma das classes-filha.</a:t>
            </a:r>
          </a:p>
        </p:txBody>
      </p:sp>
    </p:spTree>
    <p:extLst>
      <p:ext uri="{BB962C8B-B14F-4D97-AF65-F5344CB8AC3E}">
        <p14:creationId xmlns:p14="http://schemas.microsoft.com/office/powerpoint/2010/main" val="3041274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574765" y="3257844"/>
            <a:ext cx="4517976" cy="842982"/>
          </a:xfrm>
        </p:spPr>
        <p:txBody>
          <a:bodyPr/>
          <a:lstStyle/>
          <a:p>
            <a:pPr algn="ctr"/>
            <a:r>
              <a:rPr lang="pt-PT" dirty="0">
                <a:effectLst/>
                <a:latin typeface="Segoe UI Web (West European)"/>
              </a:rPr>
              <a:t>Polimorfismo</a:t>
            </a:r>
          </a:p>
        </p:txBody>
      </p:sp>
      <p:pic>
        <p:nvPicPr>
          <p:cNvPr id="7" name="Imagem 6">
            <a:extLst>
              <a:ext uri="{FF2B5EF4-FFF2-40B4-BE49-F238E27FC236}">
                <a16:creationId xmlns:a16="http://schemas.microsoft.com/office/drawing/2014/main" id="{C82E5BCC-ED75-44F3-86A5-6E79E66AC4E2}"/>
              </a:ext>
            </a:extLst>
          </p:cNvPr>
          <p:cNvPicPr>
            <a:picLocks noChangeAspect="1"/>
          </p:cNvPicPr>
          <p:nvPr/>
        </p:nvPicPr>
        <p:blipFill>
          <a:blip r:embed="rId3"/>
          <a:stretch>
            <a:fillRect/>
          </a:stretch>
        </p:blipFill>
        <p:spPr>
          <a:xfrm>
            <a:off x="2742480" y="561860"/>
            <a:ext cx="9449519" cy="6296140"/>
          </a:xfrm>
          <a:prstGeom prst="rect">
            <a:avLst/>
          </a:prstGeom>
        </p:spPr>
      </p:pic>
    </p:spTree>
    <p:extLst>
      <p:ext uri="{BB962C8B-B14F-4D97-AF65-F5344CB8AC3E}">
        <p14:creationId xmlns:p14="http://schemas.microsoft.com/office/powerpoint/2010/main" val="56323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17628" y="18256"/>
            <a:ext cx="8610600" cy="842982"/>
          </a:xfrm>
        </p:spPr>
        <p:txBody>
          <a:bodyPr/>
          <a:lstStyle/>
          <a:p>
            <a:pPr algn="ctr"/>
            <a:r>
              <a:rPr lang="pt-PT" dirty="0">
                <a:effectLst/>
                <a:latin typeface="Segoe UI Web (West European)"/>
              </a:rPr>
              <a:t>Polimorfismo</a:t>
            </a:r>
          </a:p>
        </p:txBody>
      </p:sp>
      <p:pic>
        <p:nvPicPr>
          <p:cNvPr id="7" name="Imagem 6">
            <a:extLst>
              <a:ext uri="{FF2B5EF4-FFF2-40B4-BE49-F238E27FC236}">
                <a16:creationId xmlns:a16="http://schemas.microsoft.com/office/drawing/2014/main" id="{6D8E1BB4-A61B-4763-967E-19A39AD24C84}"/>
              </a:ext>
            </a:extLst>
          </p:cNvPr>
          <p:cNvPicPr>
            <a:picLocks noChangeAspect="1"/>
          </p:cNvPicPr>
          <p:nvPr/>
        </p:nvPicPr>
        <p:blipFill>
          <a:blip r:embed="rId3"/>
          <a:stretch>
            <a:fillRect/>
          </a:stretch>
        </p:blipFill>
        <p:spPr>
          <a:xfrm>
            <a:off x="2597952" y="1780122"/>
            <a:ext cx="7478169" cy="809738"/>
          </a:xfrm>
          <a:prstGeom prst="rect">
            <a:avLst/>
          </a:prstGeom>
        </p:spPr>
      </p:pic>
    </p:spTree>
    <p:extLst>
      <p:ext uri="{BB962C8B-B14F-4D97-AF65-F5344CB8AC3E}">
        <p14:creationId xmlns:p14="http://schemas.microsoft.com/office/powerpoint/2010/main" val="308263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345133F-EEA5-4D09-BF54-D1F4B2ACADE4}"/>
              </a:ext>
            </a:extLst>
          </p:cNvPr>
          <p:cNvSpPr txBox="1"/>
          <p:nvPr/>
        </p:nvSpPr>
        <p:spPr>
          <a:xfrm>
            <a:off x="1360968" y="1957442"/>
            <a:ext cx="8785151" cy="1666354"/>
          </a:xfrm>
          <a:prstGeom prst="rect">
            <a:avLst/>
          </a:prstGeom>
          <a:noFill/>
        </p:spPr>
        <p:txBody>
          <a:bodyPr wrap="square">
            <a:spAutoFit/>
          </a:bodyPr>
          <a:lstStyle/>
          <a:p>
            <a:pPr marL="342900" lvl="0" indent="-342900" algn="just">
              <a:lnSpc>
                <a:spcPct val="115000"/>
              </a:lnSpc>
              <a:spcAft>
                <a:spcPts val="0"/>
              </a:spcAft>
              <a:buFont typeface="Symbol" panose="05050102010706020507" pitchFamily="18" charset="2"/>
              <a:buChar char=""/>
              <a:tabLst>
                <a:tab pos="-1755140" algn="l"/>
                <a:tab pos="228600" algn="l"/>
              </a:tabLst>
            </a:pPr>
            <a:r>
              <a:rPr lang="pt-BR" sz="1800" dirty="0">
                <a:effectLst/>
                <a:latin typeface="Calibri" panose="020F0502020204030204" pitchFamily="34" charset="0"/>
                <a:ea typeface="Calibri" panose="020F0502020204030204" pitchFamily="34" charset="0"/>
                <a:cs typeface="Times New Roman" panose="02020603050405020304" pitchFamily="18" charset="0"/>
              </a:rPr>
              <a:t>TUCKER, Allen B. &amp; NOONAN, Robert E. Linguagens de Programação – Princípios e Paradigmas. </a:t>
            </a:r>
            <a:r>
              <a:rPr lang="pt-BR" sz="1800" dirty="0">
                <a:effectLst/>
              </a:rPr>
              <a:t>McGraw Hill , AMGH Editora Ltda, 2010.</a:t>
            </a:r>
          </a:p>
          <a:p>
            <a:pPr marL="342900" indent="-342900" algn="just">
              <a:lnSpc>
                <a:spcPct val="115000"/>
              </a:lnSpc>
              <a:buFont typeface="Symbol" panose="05050102010706020507" pitchFamily="18" charset="2"/>
              <a:buChar char=""/>
              <a:tabLst>
                <a:tab pos="-1755140" algn="l"/>
                <a:tab pos="228600" algn="l"/>
              </a:tabLst>
            </a:pPr>
            <a:r>
              <a:rPr lang="pt-BR" sz="1800" dirty="0">
                <a:effectLst/>
                <a:latin typeface="Calibri" panose="020F0502020204030204" pitchFamily="34" charset="0"/>
                <a:ea typeface="Calibri" panose="020F0502020204030204" pitchFamily="34" charset="0"/>
                <a:cs typeface="Times New Roman" panose="02020603050405020304" pitchFamily="18" charset="0"/>
              </a:rPr>
              <a:t>DALL´OGLIO, Pablo. PHP – Programando com orientação a objetos. </a:t>
            </a:r>
            <a:r>
              <a:rPr lang="pt-BR" sz="1800" dirty="0" err="1">
                <a:effectLst/>
              </a:rPr>
              <a:t>Novatec</a:t>
            </a:r>
            <a:r>
              <a:rPr lang="pt-BR" sz="1800" dirty="0">
                <a:effectLst/>
              </a:rPr>
              <a:t> Editora, 2007.</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0"/>
              </a:spcAft>
              <a:tabLst>
                <a:tab pos="-1755140" algn="l"/>
                <a:tab pos="228600" algn="l"/>
              </a:tabLst>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ítulo 1">
            <a:extLst>
              <a:ext uri="{FF2B5EF4-FFF2-40B4-BE49-F238E27FC236}">
                <a16:creationId xmlns:a16="http://schemas.microsoft.com/office/drawing/2014/main" id="{ED1D80F6-608B-4991-8BDC-1807EE970319}"/>
              </a:ext>
            </a:extLst>
          </p:cNvPr>
          <p:cNvSpPr>
            <a:spLocks noGrp="1"/>
          </p:cNvSpPr>
          <p:nvPr>
            <p:ph type="title"/>
          </p:nvPr>
        </p:nvSpPr>
        <p:spPr>
          <a:xfrm>
            <a:off x="2743200" y="365125"/>
            <a:ext cx="8610600" cy="1325563"/>
          </a:xfrm>
        </p:spPr>
        <p:txBody>
          <a:bodyPr/>
          <a:lstStyle/>
          <a:p>
            <a:pPr algn="ctr"/>
            <a:r>
              <a:rPr lang="pt-BR" dirty="0"/>
              <a:t>Bibliografia</a:t>
            </a:r>
          </a:p>
        </p:txBody>
      </p:sp>
    </p:spTree>
    <p:extLst>
      <p:ext uri="{BB962C8B-B14F-4D97-AF65-F5344CB8AC3E}">
        <p14:creationId xmlns:p14="http://schemas.microsoft.com/office/powerpoint/2010/main" val="21157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Origens</a:t>
            </a:r>
          </a:p>
        </p:txBody>
      </p:sp>
      <p:sp>
        <p:nvSpPr>
          <p:cNvPr id="3" name="Espaço Reservado para Conteúdo 2"/>
          <p:cNvSpPr>
            <a:spLocks noGrp="1"/>
          </p:cNvSpPr>
          <p:nvPr>
            <p:ph idx="1"/>
          </p:nvPr>
        </p:nvSpPr>
        <p:spPr/>
        <p:txBody>
          <a:bodyPr>
            <a:normAutofit/>
          </a:bodyPr>
          <a:lstStyle/>
          <a:p>
            <a:pPr marL="0" indent="0">
              <a:buNone/>
            </a:pPr>
            <a:r>
              <a:rPr lang="pt-BR" dirty="0"/>
              <a:t>A programação de computadores embarcados (</a:t>
            </a:r>
            <a:r>
              <a:rPr lang="pt-BR" dirty="0" err="1"/>
              <a:t>embedded</a:t>
            </a:r>
            <a:r>
              <a:rPr lang="pt-BR" dirty="0"/>
              <a:t>) e Interfaces Gráficas de Usuário (</a:t>
            </a:r>
            <a:r>
              <a:rPr lang="pt-BR" dirty="0" err="1"/>
              <a:t>graphical</a:t>
            </a:r>
            <a:r>
              <a:rPr lang="pt-BR" dirty="0"/>
              <a:t> </a:t>
            </a:r>
            <a:r>
              <a:rPr lang="pt-BR" dirty="0" err="1"/>
              <a:t>user</a:t>
            </a:r>
            <a:r>
              <a:rPr lang="pt-BR" dirty="0"/>
              <a:t> interfaces – </a:t>
            </a:r>
            <a:r>
              <a:rPr lang="pt-BR" dirty="0" err="1"/>
              <a:t>GUIs</a:t>
            </a:r>
            <a:r>
              <a:rPr lang="pt-BR" dirty="0"/>
              <a:t>) podiam ser mais bem </a:t>
            </a:r>
            <a:r>
              <a:rPr lang="pt-BR" b="1" u="sng" dirty="0"/>
              <a:t>modeladas</a:t>
            </a:r>
            <a:r>
              <a:rPr lang="pt-BR" dirty="0"/>
              <a:t> como uma </a:t>
            </a:r>
            <a:r>
              <a:rPr lang="pt-BR" b="1" u="sng" dirty="0"/>
              <a:t>coleção de objetos, comunicando-se uns com os outros, enviando e recebendo mensagens</a:t>
            </a:r>
            <a:r>
              <a:rPr lang="pt-BR" dirty="0"/>
              <a:t>. </a:t>
            </a:r>
          </a:p>
          <a:p>
            <a:pPr marL="0" indent="0">
              <a:buNone/>
            </a:pPr>
            <a:r>
              <a:rPr lang="pt-BR" dirty="0"/>
              <a:t>Uma aplicação GUI, por exemplo, é modelada mais naturalmente como uma coleção de diferentes tipos de objetos – </a:t>
            </a:r>
            <a:r>
              <a:rPr lang="pt-BR" i="1" dirty="0"/>
              <a:t>botões, áreas de texto, imagens, videoclipes e menus desdobráveis </a:t>
            </a:r>
            <a:r>
              <a:rPr lang="pt-BR" dirty="0"/>
              <a:t>–, cada um comunicando-se com o programa e com o usuário, mandando e recebendo mensagens.</a:t>
            </a:r>
          </a:p>
          <a:p>
            <a:pPr marL="0" indent="0">
              <a:buNone/>
            </a:pPr>
            <a:endParaRPr lang="pt-BR" dirty="0"/>
          </a:p>
        </p:txBody>
      </p:sp>
    </p:spTree>
    <p:extLst>
      <p:ext uri="{BB962C8B-B14F-4D97-AF65-F5344CB8AC3E}">
        <p14:creationId xmlns:p14="http://schemas.microsoft.com/office/powerpoint/2010/main" val="295737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Orientação a objetos </a:t>
            </a:r>
          </a:p>
        </p:txBody>
      </p:sp>
      <p:sp>
        <p:nvSpPr>
          <p:cNvPr id="3" name="Espaço Reservado para Conteúdo 2"/>
          <p:cNvSpPr>
            <a:spLocks noGrp="1"/>
          </p:cNvSpPr>
          <p:nvPr>
            <p:ph idx="1"/>
          </p:nvPr>
        </p:nvSpPr>
        <p:spPr/>
        <p:txBody>
          <a:bodyPr>
            <a:normAutofit/>
          </a:bodyPr>
          <a:lstStyle/>
          <a:p>
            <a:pPr marL="0" indent="0">
              <a:buNone/>
            </a:pPr>
            <a:r>
              <a:rPr lang="pt-BR" dirty="0"/>
              <a:t>A programação orientada a objetos surgiu como um estilo popular de programação no qual a decomposição de objeto se tornou uma preocupação central, em lugar da decomposição funcional e da abstração de dados. </a:t>
            </a:r>
          </a:p>
          <a:p>
            <a:pPr marL="0" indent="0">
              <a:buNone/>
            </a:pPr>
            <a:r>
              <a:rPr lang="pt-BR" dirty="0"/>
              <a:t>Ideias centrais:</a:t>
            </a:r>
          </a:p>
          <a:p>
            <a:r>
              <a:rPr lang="pt-BR" dirty="0"/>
              <a:t>Polimorfismo</a:t>
            </a:r>
          </a:p>
          <a:p>
            <a:r>
              <a:rPr lang="pt-BR" dirty="0"/>
              <a:t>Abstração</a:t>
            </a:r>
          </a:p>
          <a:p>
            <a:r>
              <a:rPr lang="pt-BR" dirty="0"/>
              <a:t>Herança</a:t>
            </a:r>
          </a:p>
          <a:p>
            <a:r>
              <a:rPr lang="pt-BR" dirty="0"/>
              <a:t>Encapsulamento</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307227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Classe </a:t>
            </a:r>
          </a:p>
        </p:txBody>
      </p:sp>
      <p:sp>
        <p:nvSpPr>
          <p:cNvPr id="3" name="Espaço Reservado para Conteúdo 2"/>
          <p:cNvSpPr>
            <a:spLocks noGrp="1"/>
          </p:cNvSpPr>
          <p:nvPr>
            <p:ph idx="1"/>
          </p:nvPr>
        </p:nvSpPr>
        <p:spPr/>
        <p:txBody>
          <a:bodyPr>
            <a:normAutofit/>
          </a:bodyPr>
          <a:lstStyle/>
          <a:p>
            <a:pPr marL="0" indent="0">
              <a:buNone/>
            </a:pPr>
            <a:r>
              <a:rPr lang="pt-BR" dirty="0"/>
              <a:t>Classe é uma declaração de tipo que encapsula constantes, variáveis e funções para manipulação dessas variáveis.</a:t>
            </a:r>
          </a:p>
          <a:p>
            <a:pPr marL="0" indent="0">
              <a:buNone/>
            </a:pPr>
            <a:endParaRPr lang="pt-BR" dirty="0"/>
          </a:p>
        </p:txBody>
      </p:sp>
      <p:pic>
        <p:nvPicPr>
          <p:cNvPr id="5" name="Imagem 4">
            <a:extLst>
              <a:ext uri="{FF2B5EF4-FFF2-40B4-BE49-F238E27FC236}">
                <a16:creationId xmlns:a16="http://schemas.microsoft.com/office/drawing/2014/main" id="{638F73E3-70DC-4B2C-BD4C-D4531C3C8965}"/>
              </a:ext>
            </a:extLst>
          </p:cNvPr>
          <p:cNvPicPr>
            <a:picLocks noChangeAspect="1"/>
          </p:cNvPicPr>
          <p:nvPr/>
        </p:nvPicPr>
        <p:blipFill>
          <a:blip r:embed="rId3"/>
          <a:stretch>
            <a:fillRect/>
          </a:stretch>
        </p:blipFill>
        <p:spPr>
          <a:xfrm>
            <a:off x="2743200" y="3237995"/>
            <a:ext cx="7306695" cy="3620005"/>
          </a:xfrm>
          <a:prstGeom prst="rect">
            <a:avLst/>
          </a:prstGeom>
        </p:spPr>
      </p:pic>
      <p:sp>
        <p:nvSpPr>
          <p:cNvPr id="6" name="Chave Esquerda 5">
            <a:extLst>
              <a:ext uri="{FF2B5EF4-FFF2-40B4-BE49-F238E27FC236}">
                <a16:creationId xmlns:a16="http://schemas.microsoft.com/office/drawing/2014/main" id="{20D324B6-1561-409D-9D18-4629608D71F4}"/>
              </a:ext>
            </a:extLst>
          </p:cNvPr>
          <p:cNvSpPr/>
          <p:nvPr/>
        </p:nvSpPr>
        <p:spPr>
          <a:xfrm>
            <a:off x="2364377" y="3722914"/>
            <a:ext cx="509452" cy="16981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have Esquerda 6">
            <a:extLst>
              <a:ext uri="{FF2B5EF4-FFF2-40B4-BE49-F238E27FC236}">
                <a16:creationId xmlns:a16="http://schemas.microsoft.com/office/drawing/2014/main" id="{63FB09DE-D2EB-40E5-A438-F1B0581BD64A}"/>
              </a:ext>
            </a:extLst>
          </p:cNvPr>
          <p:cNvSpPr/>
          <p:nvPr/>
        </p:nvSpPr>
        <p:spPr>
          <a:xfrm>
            <a:off x="2364377" y="5421085"/>
            <a:ext cx="509452" cy="8320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CaixaDeTexto 7">
            <a:extLst>
              <a:ext uri="{FF2B5EF4-FFF2-40B4-BE49-F238E27FC236}">
                <a16:creationId xmlns:a16="http://schemas.microsoft.com/office/drawing/2014/main" id="{CD299A59-9233-4EFE-A564-97CDD45AB1ED}"/>
              </a:ext>
            </a:extLst>
          </p:cNvPr>
          <p:cNvSpPr txBox="1"/>
          <p:nvPr/>
        </p:nvSpPr>
        <p:spPr>
          <a:xfrm>
            <a:off x="1312551" y="4387334"/>
            <a:ext cx="1051826" cy="369332"/>
          </a:xfrm>
          <a:prstGeom prst="rect">
            <a:avLst/>
          </a:prstGeom>
          <a:noFill/>
        </p:spPr>
        <p:txBody>
          <a:bodyPr wrap="none" rtlCol="0">
            <a:spAutoFit/>
          </a:bodyPr>
          <a:lstStyle/>
          <a:p>
            <a:r>
              <a:rPr lang="pt-BR" dirty="0"/>
              <a:t>atributos</a:t>
            </a:r>
          </a:p>
        </p:txBody>
      </p:sp>
      <p:sp>
        <p:nvSpPr>
          <p:cNvPr id="9" name="CaixaDeTexto 8">
            <a:extLst>
              <a:ext uri="{FF2B5EF4-FFF2-40B4-BE49-F238E27FC236}">
                <a16:creationId xmlns:a16="http://schemas.microsoft.com/office/drawing/2014/main" id="{653A9A58-D1DA-4D31-8A19-AD09F6C46A48}"/>
              </a:ext>
            </a:extLst>
          </p:cNvPr>
          <p:cNvSpPr txBox="1"/>
          <p:nvPr/>
        </p:nvSpPr>
        <p:spPr>
          <a:xfrm>
            <a:off x="1312551" y="5614358"/>
            <a:ext cx="1013162" cy="369332"/>
          </a:xfrm>
          <a:prstGeom prst="rect">
            <a:avLst/>
          </a:prstGeom>
          <a:noFill/>
        </p:spPr>
        <p:txBody>
          <a:bodyPr wrap="none" rtlCol="0">
            <a:spAutoFit/>
          </a:bodyPr>
          <a:lstStyle/>
          <a:p>
            <a:r>
              <a:rPr lang="pt-BR" dirty="0"/>
              <a:t>métodos</a:t>
            </a:r>
          </a:p>
        </p:txBody>
      </p:sp>
    </p:spTree>
    <p:extLst>
      <p:ext uri="{BB962C8B-B14F-4D97-AF65-F5344CB8AC3E}">
        <p14:creationId xmlns:p14="http://schemas.microsoft.com/office/powerpoint/2010/main" val="389542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Classe </a:t>
            </a:r>
          </a:p>
        </p:txBody>
      </p:sp>
      <p:sp>
        <p:nvSpPr>
          <p:cNvPr id="3" name="Espaço Reservado para Conteúdo 2"/>
          <p:cNvSpPr>
            <a:spLocks noGrp="1"/>
          </p:cNvSpPr>
          <p:nvPr>
            <p:ph idx="1"/>
          </p:nvPr>
        </p:nvSpPr>
        <p:spPr/>
        <p:txBody>
          <a:bodyPr>
            <a:normAutofit/>
          </a:bodyPr>
          <a:lstStyle/>
          <a:p>
            <a:pPr marL="0" indent="0">
              <a:buNone/>
            </a:pPr>
            <a:r>
              <a:rPr lang="pt-BR" dirty="0"/>
              <a:t>Uma classe é uma estrutura que define um tipo de dados, podendo conter atributos (variáveis) e também funções (métodos).</a:t>
            </a:r>
          </a:p>
          <a:p>
            <a:pPr marL="0" indent="0">
              <a:buNone/>
            </a:pPr>
            <a:r>
              <a:rPr lang="pt-BR" dirty="0"/>
              <a:t>Também pode ser definida como estrutura estática que descreve objetos mediante atributos e métodos, é o modelo ou </a:t>
            </a:r>
            <a:r>
              <a:rPr lang="pt-BR" i="1" dirty="0" err="1"/>
              <a:t>template</a:t>
            </a:r>
            <a:r>
              <a:rPr lang="pt-BR" dirty="0"/>
              <a:t> para criação desses objetos.</a:t>
            </a:r>
          </a:p>
          <a:p>
            <a:pPr marL="0" indent="0">
              <a:buNone/>
            </a:pPr>
            <a:r>
              <a:rPr lang="pt-BR" dirty="0"/>
              <a:t>Um </a:t>
            </a:r>
            <a:r>
              <a:rPr lang="pt-BR" b="1" dirty="0"/>
              <a:t>objeto</a:t>
            </a:r>
            <a:r>
              <a:rPr lang="pt-BR" dirty="0"/>
              <a:t>, é uma instância da classe, ou simplesmente um objeto do tipo definido numa classe, possuindo as características que foram definidas na classe (atributos e métodos).</a:t>
            </a:r>
          </a:p>
          <a:p>
            <a:pPr marL="0" indent="0">
              <a:buNone/>
            </a:pPr>
            <a:endParaRPr lang="pt-BR" dirty="0"/>
          </a:p>
        </p:txBody>
      </p:sp>
    </p:spTree>
    <p:extLst>
      <p:ext uri="{BB962C8B-B14F-4D97-AF65-F5344CB8AC3E}">
        <p14:creationId xmlns:p14="http://schemas.microsoft.com/office/powerpoint/2010/main" val="376121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Classe </a:t>
            </a:r>
          </a:p>
        </p:txBody>
      </p:sp>
      <p:sp>
        <p:nvSpPr>
          <p:cNvPr id="3" name="Espaço Reservado para Conteúdo 2"/>
          <p:cNvSpPr>
            <a:spLocks noGrp="1"/>
          </p:cNvSpPr>
          <p:nvPr>
            <p:ph idx="1"/>
          </p:nvPr>
        </p:nvSpPr>
        <p:spPr/>
        <p:txBody>
          <a:bodyPr>
            <a:normAutofit/>
          </a:bodyPr>
          <a:lstStyle/>
          <a:p>
            <a:pPr marL="0" indent="0">
              <a:buNone/>
            </a:pPr>
            <a:r>
              <a:rPr lang="pt-BR" dirty="0"/>
              <a:t>As classes desempenham dois papéis complementares:</a:t>
            </a:r>
          </a:p>
          <a:p>
            <a:pPr marL="514350" indent="-514350">
              <a:buFont typeface="+mj-lt"/>
              <a:buAutoNum type="arabicPeriod"/>
            </a:pPr>
            <a:r>
              <a:rPr lang="pt-BR" dirty="0"/>
              <a:t>Determinam o tipo de um objeto, de forma que definem que mensagens (chamadas de método) são legais e precisamente que método está sendo chamado. </a:t>
            </a:r>
          </a:p>
          <a:p>
            <a:pPr marL="514350" indent="-514350">
              <a:buFont typeface="+mj-lt"/>
              <a:buAutoNum type="arabicPeriod"/>
            </a:pPr>
            <a:r>
              <a:rPr lang="pt-BR" dirty="0"/>
              <a:t>Permitem verificação total de tipo. Em uma linguagem estaticamente </a:t>
            </a:r>
            <a:r>
              <a:rPr lang="pt-BR" dirty="0" err="1"/>
              <a:t>tipada</a:t>
            </a:r>
            <a:r>
              <a:rPr lang="pt-BR" dirty="0"/>
              <a:t> como Java, essas verificações são feitas em tempo de compilação, enquanto em uma linguagem dinamicamente </a:t>
            </a:r>
            <a:r>
              <a:rPr lang="pt-BR" dirty="0" err="1"/>
              <a:t>tipada</a:t>
            </a:r>
            <a:r>
              <a:rPr lang="pt-BR" dirty="0"/>
              <a:t>, como a </a:t>
            </a:r>
            <a:r>
              <a:rPr lang="pt-BR" dirty="0" err="1"/>
              <a:t>Smalltalk</a:t>
            </a:r>
            <a:r>
              <a:rPr lang="pt-BR" dirty="0"/>
              <a:t>, as verificações são feitas em tempo de execução.</a:t>
            </a:r>
          </a:p>
          <a:p>
            <a:pPr marL="0" indent="0">
              <a:buNone/>
            </a:pPr>
            <a:endParaRPr lang="pt-BR" dirty="0"/>
          </a:p>
        </p:txBody>
      </p:sp>
    </p:spTree>
    <p:extLst>
      <p:ext uri="{BB962C8B-B14F-4D97-AF65-F5344CB8AC3E}">
        <p14:creationId xmlns:p14="http://schemas.microsoft.com/office/powerpoint/2010/main" val="149430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Classe </a:t>
            </a:r>
          </a:p>
        </p:txBody>
      </p:sp>
      <p:sp>
        <p:nvSpPr>
          <p:cNvPr id="3" name="Espaço Reservado para Conteúdo 2"/>
          <p:cNvSpPr>
            <a:spLocks noGrp="1"/>
          </p:cNvSpPr>
          <p:nvPr>
            <p:ph idx="1"/>
          </p:nvPr>
        </p:nvSpPr>
        <p:spPr/>
        <p:txBody>
          <a:bodyPr>
            <a:normAutofit fontScale="92500" lnSpcReduction="20000"/>
          </a:bodyPr>
          <a:lstStyle/>
          <a:p>
            <a:pPr marL="0" indent="0">
              <a:buNone/>
            </a:pPr>
            <a:r>
              <a:rPr lang="pt-BR" dirty="0"/>
              <a:t>Uma classe é, por si mesma, um tipo de dado abstrato e um mecanismo para definir um tipo de dado abstrato em um programa. No idioma próprio da programação orientada a objetos, as variáveis locais de uma classe são chamadas variáveis de instância, suas inicializações são obtidas por funções especiais chamadas </a:t>
            </a:r>
            <a:r>
              <a:rPr lang="pt-BR" b="1" dirty="0"/>
              <a:t>construtores</a:t>
            </a:r>
            <a:r>
              <a:rPr lang="pt-BR" dirty="0"/>
              <a:t>, suas finalizações, por </a:t>
            </a:r>
            <a:r>
              <a:rPr lang="pt-BR" b="1" dirty="0"/>
              <a:t>destruidores</a:t>
            </a:r>
            <a:r>
              <a:rPr lang="pt-BR" dirty="0"/>
              <a:t>, e outras funções são implementadas por </a:t>
            </a:r>
            <a:r>
              <a:rPr lang="pt-BR" b="1" dirty="0"/>
              <a:t>métodos</a:t>
            </a:r>
            <a:r>
              <a:rPr lang="pt-BR" dirty="0"/>
              <a:t>. Cada instância de uma classe é um objeto.</a:t>
            </a:r>
          </a:p>
          <a:p>
            <a:pPr marL="0" indent="0">
              <a:buNone/>
            </a:pPr>
            <a:endParaRPr lang="pt-BR" dirty="0"/>
          </a:p>
          <a:p>
            <a:pPr marL="0" indent="0">
              <a:buNone/>
            </a:pPr>
            <a:r>
              <a:rPr lang="pt-BR" dirty="0"/>
              <a:t>Uma classe interna é uma definição de classe que está totalmente encaixada dentro de uma outra classe.</a:t>
            </a:r>
          </a:p>
          <a:p>
            <a:pPr marL="0" indent="0">
              <a:buNone/>
            </a:pPr>
            <a:endParaRPr lang="pt-BR" dirty="0"/>
          </a:p>
          <a:p>
            <a:pPr marL="0" indent="0">
              <a:buNone/>
            </a:pPr>
            <a:r>
              <a:rPr lang="pt-BR" dirty="0"/>
              <a:t>Um cliente de uma classe C é qualquer outra classe ou um método que declara ou usa um objeto da classe C.</a:t>
            </a:r>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2227414958"/>
      </p:ext>
    </p:extLst>
  </p:cSld>
  <p:clrMapOvr>
    <a:masterClrMapping/>
  </p:clrMapOvr>
</p:sld>
</file>

<file path=ppt/theme/theme1.xml><?xml version="1.0" encoding="utf-8"?>
<a:theme xmlns:a="http://schemas.openxmlformats.org/drawingml/2006/main" name="franco montoro">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anco montoro" id="{B59C280A-FB95-446E-9A08-4ED2938B9E47}" vid="{923680EE-C829-4EA5-A4A6-C1040630C4C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franco montoro</Template>
  <TotalTime>1295</TotalTime>
  <Words>1306</Words>
  <Application>Microsoft Office PowerPoint</Application>
  <PresentationFormat>Widescreen</PresentationFormat>
  <Paragraphs>122</Paragraphs>
  <Slides>35</Slides>
  <Notes>34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35</vt:i4>
      </vt:variant>
    </vt:vector>
  </HeadingPairs>
  <TitlesOfParts>
    <vt:vector size="41" baseType="lpstr">
      <vt:lpstr>Arial</vt:lpstr>
      <vt:lpstr>Calibri</vt:lpstr>
      <vt:lpstr>Calibri Light</vt:lpstr>
      <vt:lpstr>Segoe UI Web (West European)</vt:lpstr>
      <vt:lpstr>Symbol</vt:lpstr>
      <vt:lpstr>franco montoro</vt:lpstr>
      <vt:lpstr>Paradigma de Programação Orientada a Objetos</vt:lpstr>
      <vt:lpstr>Programação estruturada </vt:lpstr>
      <vt:lpstr>Origens OOP </vt:lpstr>
      <vt:lpstr>Origens</vt:lpstr>
      <vt:lpstr>Orientação a objetos </vt:lpstr>
      <vt:lpstr>Classe </vt:lpstr>
      <vt:lpstr>Classe </vt:lpstr>
      <vt:lpstr>Classe </vt:lpstr>
      <vt:lpstr>Classe </vt:lpstr>
      <vt:lpstr>Objetos </vt:lpstr>
      <vt:lpstr>Orientação a objetos </vt:lpstr>
      <vt:lpstr>Orientação a objetos </vt:lpstr>
      <vt:lpstr>Objetos</vt:lpstr>
      <vt:lpstr>Objetos</vt:lpstr>
      <vt:lpstr>Objetos</vt:lpstr>
      <vt:lpstr>Visibilidade </vt:lpstr>
      <vt:lpstr>Relacionamento de objetos </vt:lpstr>
      <vt:lpstr>Exemplo de implementação classe “Pessoa“</vt:lpstr>
      <vt:lpstr>Exemplo de implementação classe “Conta“</vt:lpstr>
      <vt:lpstr>Interações com os objetos </vt:lpstr>
      <vt:lpstr>Interações com os objetos </vt:lpstr>
      <vt:lpstr>Apresentação do PowerPoint</vt:lpstr>
      <vt:lpstr>Construtores e Destrutores </vt:lpstr>
      <vt:lpstr>Construtores e Destrutores </vt:lpstr>
      <vt:lpstr>Apresentação do PowerPoint</vt:lpstr>
      <vt:lpstr>Apresentação do PowerPoint</vt:lpstr>
      <vt:lpstr>Apresentação do PowerPoint</vt:lpstr>
      <vt:lpstr>Herança</vt:lpstr>
      <vt:lpstr>Herança</vt:lpstr>
      <vt:lpstr>Herança</vt:lpstr>
      <vt:lpstr>Herança</vt:lpstr>
      <vt:lpstr>Polimorfismo</vt:lpstr>
      <vt:lpstr>Polimorfismo</vt:lpstr>
      <vt:lpstr>Polimorfismo</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Kemp</dc:creator>
  <cp:lastModifiedBy>JOSE LUIZ  KEMP</cp:lastModifiedBy>
  <cp:revision>88</cp:revision>
  <dcterms:created xsi:type="dcterms:W3CDTF">2015-02-24T10:26:27Z</dcterms:created>
  <dcterms:modified xsi:type="dcterms:W3CDTF">2021-10-26T00:54:58Z</dcterms:modified>
</cp:coreProperties>
</file>