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319" r:id="rId2"/>
    <p:sldId id="320" r:id="rId3"/>
    <p:sldId id="321" r:id="rId4"/>
    <p:sldId id="322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429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451" r:id="rId5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62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EE10D-715A-453B-AA40-FE6FB7C9239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6F15-EF50-4FA6-807B-7D8EA1573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778A-FC2A-4F4C-84D1-5FCD181DC607}" type="datetime1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4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DB7-363D-462C-8B0A-0E7EA08C0F59}" type="datetime1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903E-DE2A-404E-97AE-45E238E2BD7D}" type="datetime1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2C1A-9A91-48A1-B701-50F74EB26A0B}" type="datetime1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8DBB-3B60-4BA2-96F5-63032532BB96}" type="datetime1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8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55B6-8058-40F0-8B40-B981E0C08112}" type="datetime1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F83-D66B-45F3-8A93-CAA109D24342}" type="datetime1">
              <a:rPr lang="pt-BR" smtClean="0"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F69-FCE1-42C3-BAFE-FF4FED743698}" type="datetime1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C5BB-F756-462F-969E-2B9606931E5A}" type="datetime1">
              <a:rPr lang="pt-BR" smtClean="0"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BACD-E8A7-4336-8E91-92967370EA02}" type="datetime1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19CD-1819-471E-A7D5-8E740636B577}" type="datetime1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FED1-2EF8-474B-9EC7-4BEB33C4B7E8}" type="datetime1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8AB8-E284-4649-B676-2E295DFD7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ROL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1200150"/>
            <a:ext cx="8424936" cy="360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pt-BR" sz="2600" dirty="0"/>
              <a:t>Conjunto de dados brutos, ordenados de forma crescente.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3419872" y="3219822"/>
            <a:ext cx="2016224" cy="67723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344816" cy="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8" y="4041068"/>
            <a:ext cx="7128792" cy="92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78627"/>
              </p:ext>
            </p:extLst>
          </p:nvPr>
        </p:nvGraphicFramePr>
        <p:xfrm>
          <a:off x="683568" y="1383618"/>
          <a:ext cx="3024336" cy="33832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12,</a:t>
                      </a: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12,</a:t>
                      </a: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8,3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10</a:t>
            </a:fld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08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89233"/>
              </p:ext>
            </p:extLst>
          </p:nvPr>
        </p:nvGraphicFramePr>
        <p:xfrm>
          <a:off x="683568" y="1383618"/>
          <a:ext cx="3024336" cy="33832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11</a:t>
            </a:fld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sp>
        <p:nvSpPr>
          <p:cNvPr id="5" name="Espaço Reservado para Conteúdo 8"/>
          <p:cNvSpPr>
            <a:spLocks noGrp="1"/>
          </p:cNvSpPr>
          <p:nvPr>
            <p:ph idx="1"/>
          </p:nvPr>
        </p:nvSpPr>
        <p:spPr>
          <a:xfrm>
            <a:off x="323528" y="1041580"/>
            <a:ext cx="8229600" cy="378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Título:</a:t>
            </a:r>
          </a:p>
        </p:txBody>
      </p:sp>
      <p:sp>
        <p:nvSpPr>
          <p:cNvPr id="6" name="Espaço Reservado para Conteúdo 8"/>
          <p:cNvSpPr txBox="1">
            <a:spLocks/>
          </p:cNvSpPr>
          <p:nvPr/>
        </p:nvSpPr>
        <p:spPr>
          <a:xfrm>
            <a:off x="323528" y="4713988"/>
            <a:ext cx="8229600" cy="378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Fonte: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FREQUÊNCIA ACUMULADA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1200150"/>
            <a:ext cx="8424936" cy="3603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180975"/>
            <a:endParaRPr lang="pt-BR" sz="1600" dirty="0"/>
          </a:p>
          <a:p>
            <a:pPr marL="0" indent="0" algn="just">
              <a:buNone/>
            </a:pP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Frequência acumulada </a:t>
            </a:r>
            <a:r>
              <a:rPr lang="pt-BR" sz="2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abaixo de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pt-BR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↓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) – nos diz quantos dados estão abaixo de um determinado limite da tabela. </a:t>
            </a:r>
          </a:p>
          <a:p>
            <a:pPr marL="0" indent="0" algn="just">
              <a:buNone/>
            </a:pPr>
            <a:endParaRPr lang="pt-B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Frequência acumulada </a:t>
            </a:r>
            <a:r>
              <a:rPr lang="pt-BR" sz="2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acima de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pt-BR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400" dirty="0">
                <a:solidFill>
                  <a:srgbClr val="FF0000"/>
                </a:solidFill>
              </a:rPr>
              <a:t>↑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) – nos diz quantos dados estão acima de um determinado limite da tabela.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3233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chemeClr val="tx1"/>
                          </a:solidFill>
                        </a:rPr>
                        <a:t>12,4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13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8">
                <a:extLst>
                  <a:ext uri="{FF2B5EF4-FFF2-40B4-BE49-F238E27FC236}">
                    <a16:creationId xmlns:a16="http://schemas.microsoft.com/office/drawing/2014/main" id="{32D68CC1-D5FA-44D8-BD1E-97147D08A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0692" y="2347210"/>
                <a:ext cx="2458616" cy="164405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primeira</m:t>
                    </m:r>
                    <m:r>
                      <m:rPr>
                        <m:nor/>
                      </m:rPr>
                      <a:rPr lang="pt-B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é sempre a mesma f</a:t>
                </a:r>
                <a:r>
                  <a:rPr lang="pt-BR" sz="2400" baseline="-250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6" name="Espaço Reservado para Conteúdo 8">
                <a:extLst>
                  <a:ext uri="{FF2B5EF4-FFF2-40B4-BE49-F238E27FC236}">
                    <a16:creationId xmlns:a16="http://schemas.microsoft.com/office/drawing/2014/main" id="{32D68CC1-D5FA-44D8-BD1E-97147D08A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0692" y="2347210"/>
                <a:ext cx="2458616" cy="1644057"/>
              </a:xfrm>
              <a:blipFill>
                <a:blip r:embed="rId2"/>
                <a:stretch>
                  <a:fillRect l="-743" t="-2963" r="-2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em curva 8">
            <a:extLst>
              <a:ext uri="{FF2B5EF4-FFF2-40B4-BE49-F238E27FC236}">
                <a16:creationId xmlns:a16="http://schemas.microsoft.com/office/drawing/2014/main" id="{847B7086-8D0D-4DEE-834E-1814CC2EFA6F}"/>
              </a:ext>
            </a:extLst>
          </p:cNvPr>
          <p:cNvCxnSpPr>
            <a:cxnSpLocks/>
          </p:cNvCxnSpPr>
          <p:nvPr/>
        </p:nvCxnSpPr>
        <p:spPr>
          <a:xfrm rot="10800000">
            <a:off x="3995936" y="1995686"/>
            <a:ext cx="2394756" cy="7920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61848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14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8">
                <a:extLst>
                  <a:ext uri="{FF2B5EF4-FFF2-40B4-BE49-F238E27FC236}">
                    <a16:creationId xmlns:a16="http://schemas.microsoft.com/office/drawing/2014/main" id="{904FFAFC-4292-414A-A1AF-EB9B0734F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9233" y="1923678"/>
                <a:ext cx="2458616" cy="16831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demais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resultados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anteriores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8">
                <a:extLst>
                  <a:ext uri="{FF2B5EF4-FFF2-40B4-BE49-F238E27FC236}">
                    <a16:creationId xmlns:a16="http://schemas.microsoft.com/office/drawing/2014/main" id="{904FFAFC-4292-414A-A1AF-EB9B0734F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9233" y="1923678"/>
                <a:ext cx="2458616" cy="1683187"/>
              </a:xfrm>
              <a:blipFill>
                <a:blip r:embed="rId2"/>
                <a:stretch>
                  <a:fillRect b="-105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em curva 8">
            <a:extLst>
              <a:ext uri="{FF2B5EF4-FFF2-40B4-BE49-F238E27FC236}">
                <a16:creationId xmlns:a16="http://schemas.microsoft.com/office/drawing/2014/main" id="{FFE45372-9B18-434D-A48D-D02EA5525B19}"/>
              </a:ext>
            </a:extLst>
          </p:cNvPr>
          <p:cNvCxnSpPr>
            <a:cxnSpLocks/>
          </p:cNvCxnSpPr>
          <p:nvPr/>
        </p:nvCxnSpPr>
        <p:spPr>
          <a:xfrm rot="10800000">
            <a:off x="4022718" y="2271592"/>
            <a:ext cx="2456515" cy="6601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74210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15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54273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55442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16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95589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92059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17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29959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4257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18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279663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00775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19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146043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FREQUÊNCIA ABSOLUTA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1200150"/>
            <a:ext cx="8424936" cy="360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1600" dirty="0"/>
          </a:p>
          <a:p>
            <a:pPr marL="457200" lvl="1" indent="0" algn="ctr">
              <a:buNone/>
            </a:pPr>
            <a:r>
              <a:rPr lang="pt-BR" sz="2600" dirty="0"/>
              <a:t>Denotado por f</a:t>
            </a:r>
            <a:r>
              <a:rPr lang="pt-BR" sz="2600" baseline="-25000" dirty="0"/>
              <a:t>a</a:t>
            </a:r>
            <a:r>
              <a:rPr lang="pt-BR" sz="2600" dirty="0"/>
              <a:t> ou </a:t>
            </a:r>
            <a:r>
              <a:rPr lang="pt-BR" sz="2600" dirty="0" err="1"/>
              <a:t>f</a:t>
            </a:r>
            <a:r>
              <a:rPr lang="pt-BR" sz="2600" baseline="-25000" dirty="0" err="1"/>
              <a:t>i</a:t>
            </a:r>
            <a:r>
              <a:rPr lang="pt-BR" sz="2600" dirty="0"/>
              <a:t>.</a:t>
            </a:r>
          </a:p>
          <a:p>
            <a:pPr marL="457200" lvl="1" indent="0" algn="ctr">
              <a:buNone/>
            </a:pPr>
            <a:endParaRPr lang="pt-BR" sz="2600" dirty="0"/>
          </a:p>
          <a:p>
            <a:pPr marL="457200" lvl="1" indent="0" algn="ctr">
              <a:buNone/>
            </a:pPr>
            <a:r>
              <a:rPr lang="pt-BR" sz="2600" dirty="0"/>
              <a:t>É a quantidade de repetição de cada variável (qualitativa ou quantitativa) distinto do ROL.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3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5286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20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7784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51921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21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264208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20801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22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422678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53226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23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8">
                <a:extLst>
                  <a:ext uri="{FF2B5EF4-FFF2-40B4-BE49-F238E27FC236}">
                    <a16:creationId xmlns:a16="http://schemas.microsoft.com/office/drawing/2014/main" id="{CD2E946C-0584-43CE-8280-794BDBC46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1816" y="2931218"/>
                <a:ext cx="2458616" cy="48605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ú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ltima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 é 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mesma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ú</m:t>
                      </m:r>
                      <m:r>
                        <m:rPr>
                          <m:nor/>
                        </m:rPr>
                        <a:rPr lang="pt-BR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ltima</m:t>
                      </m:r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8">
                <a:extLst>
                  <a:ext uri="{FF2B5EF4-FFF2-40B4-BE49-F238E27FC236}">
                    <a16:creationId xmlns:a16="http://schemas.microsoft.com/office/drawing/2014/main" id="{CD2E946C-0584-43CE-8280-794BDBC46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1816" y="2931218"/>
                <a:ext cx="2458616" cy="486054"/>
              </a:xfrm>
              <a:blipFill>
                <a:blip r:embed="rId2"/>
                <a:stretch>
                  <a:fillRect b="-6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em curva 8">
            <a:extLst>
              <a:ext uri="{FF2B5EF4-FFF2-40B4-BE49-F238E27FC236}">
                <a16:creationId xmlns:a16="http://schemas.microsoft.com/office/drawing/2014/main" id="{B8341726-3876-43DE-A1B6-E9167DA364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0072" y="3723878"/>
            <a:ext cx="1008112" cy="77751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23959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24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8">
                <a:extLst>
                  <a:ext uri="{FF2B5EF4-FFF2-40B4-BE49-F238E27FC236}">
                    <a16:creationId xmlns:a16="http://schemas.microsoft.com/office/drawing/2014/main" id="{CFDFD5C0-140E-4B49-B59D-BF9F50AB0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8710" y="1619144"/>
                <a:ext cx="2837786" cy="210473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demais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anteriores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baixo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cima</m:t>
                      </m:r>
                      <m:r>
                        <m:rPr>
                          <m:nor/>
                        </m:rPr>
                        <a:rPr lang="pt-BR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8">
                <a:extLst>
                  <a:ext uri="{FF2B5EF4-FFF2-40B4-BE49-F238E27FC236}">
                    <a16:creationId xmlns:a16="http://schemas.microsoft.com/office/drawing/2014/main" id="{CFDFD5C0-140E-4B49-B59D-BF9F50AB0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8710" y="1619144"/>
                <a:ext cx="2837786" cy="2104733"/>
              </a:xfrm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em curva 8">
            <a:extLst>
              <a:ext uri="{FF2B5EF4-FFF2-40B4-BE49-F238E27FC236}">
                <a16:creationId xmlns:a16="http://schemas.microsoft.com/office/drawing/2014/main" id="{B56434C8-7D7F-4CEF-A80E-F59682D4AE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0072" y="3157662"/>
            <a:ext cx="1440160" cy="11692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54037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25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75104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5808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26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201310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64731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27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256223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84567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28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68100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39354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29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339420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FREQUÊNCIA RELATIVA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1200150"/>
            <a:ext cx="8424936" cy="360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1600" dirty="0"/>
          </a:p>
          <a:p>
            <a:pPr marL="457200" lvl="1" indent="0" algn="ctr">
              <a:buNone/>
            </a:pPr>
            <a:r>
              <a:rPr lang="pt-BR" sz="2600" dirty="0"/>
              <a:t>Denotado por %, f</a:t>
            </a:r>
            <a:r>
              <a:rPr lang="pt-BR" sz="2600" baseline="-25000" dirty="0"/>
              <a:t>%</a:t>
            </a:r>
            <a:r>
              <a:rPr lang="pt-BR" sz="2600" dirty="0"/>
              <a:t> ou </a:t>
            </a:r>
            <a:r>
              <a:rPr lang="pt-BR" sz="2600" dirty="0" err="1"/>
              <a:t>f</a:t>
            </a:r>
            <a:r>
              <a:rPr lang="pt-BR" sz="2600" baseline="-25000" dirty="0" err="1"/>
              <a:t>r</a:t>
            </a:r>
            <a:r>
              <a:rPr lang="pt-BR" sz="2600" dirty="0"/>
              <a:t> .</a:t>
            </a:r>
          </a:p>
          <a:p>
            <a:pPr marL="457200" lvl="1" indent="0" algn="ctr">
              <a:buNone/>
            </a:pPr>
            <a:endParaRPr lang="pt-BR" sz="2600" dirty="0"/>
          </a:p>
          <a:p>
            <a:pPr marL="457200" lvl="1" indent="0" algn="ctr">
              <a:buNone/>
            </a:pPr>
            <a:r>
              <a:rPr lang="pt-BR" sz="2600" dirty="0"/>
              <a:t>É o percentual que corresponde cada frequência absoluta.</a:t>
            </a:r>
          </a:p>
          <a:p>
            <a:pPr marL="457200" lvl="1" indent="0" algn="ctr">
              <a:buNone/>
            </a:pPr>
            <a:endParaRPr lang="pt-BR" sz="2600" dirty="0"/>
          </a:p>
          <a:p>
            <a:pPr marL="457200" lvl="1" indent="0" algn="ctr">
              <a:buNone/>
            </a:pPr>
            <a:r>
              <a:rPr lang="pt-BR" sz="2600" dirty="0"/>
              <a:t>Valor percentual de repetição de cada variável (qualitativa ou quantitativa) do ROL.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2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40336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30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423521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67496"/>
              </p:ext>
            </p:extLst>
          </p:nvPr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31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367988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83568" y="1359342"/>
          <a:ext cx="47525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895962772"/>
                    </a:ext>
                  </a:extLst>
                </a:gridCol>
                <a:gridCol w="625725">
                  <a:extLst>
                    <a:ext uri="{9D8B030D-6E8A-4147-A177-3AD203B41FA5}">
                      <a16:colId xmlns:a16="http://schemas.microsoft.com/office/drawing/2014/main" val="2702390788"/>
                    </a:ext>
                  </a:extLst>
                </a:gridCol>
                <a:gridCol w="547509">
                  <a:extLst>
                    <a:ext uri="{9D8B030D-6E8A-4147-A177-3AD203B41FA5}">
                      <a16:colId xmlns:a16="http://schemas.microsoft.com/office/drawing/2014/main" val="1721313042"/>
                    </a:ext>
                  </a:extLst>
                </a:gridCol>
                <a:gridCol w="763533">
                  <a:extLst>
                    <a:ext uri="{9D8B030D-6E8A-4147-A177-3AD203B41FA5}">
                      <a16:colId xmlns:a16="http://schemas.microsoft.com/office/drawing/2014/main" val="249280809"/>
                    </a:ext>
                  </a:extLst>
                </a:gridCol>
              </a:tblGrid>
              <a:tr h="486999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fr</a:t>
                      </a:r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F↓%</a:t>
                      </a:r>
                    </a:p>
                    <a:p>
                      <a:pPr algn="ctr"/>
                      <a:endParaRPr lang="pt-BR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F↑%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62,4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50,0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79,1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37,6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83,3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20,9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91,6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95,8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8,4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– 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32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</p:spTree>
    <p:extLst>
      <p:ext uri="{BB962C8B-B14F-4D97-AF65-F5344CB8AC3E}">
        <p14:creationId xmlns:p14="http://schemas.microsoft.com/office/powerpoint/2010/main" val="1379409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33</a:t>
            </a:fld>
            <a:endParaRPr lang="pt-BR"/>
          </a:p>
        </p:txBody>
      </p:sp>
      <p:sp>
        <p:nvSpPr>
          <p:cNvPr id="2" name="Seta para a direita 1"/>
          <p:cNvSpPr/>
          <p:nvPr/>
        </p:nvSpPr>
        <p:spPr>
          <a:xfrm>
            <a:off x="4186902" y="2283718"/>
            <a:ext cx="504056" cy="86409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FA4A18-86E0-4F76-81AB-8A493C15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3" y="1347614"/>
            <a:ext cx="4016084" cy="3116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4652C-E288-4C4B-9745-55271DB4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925" y="1923678"/>
            <a:ext cx="4306932" cy="17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1200150"/>
            <a:ext cx="8424936" cy="3603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180975"/>
            <a:endParaRPr lang="pt-BR" sz="1600" dirty="0"/>
          </a:p>
          <a:p>
            <a:pPr marL="0" lvl="1" indent="361950"/>
            <a:r>
              <a:rPr lang="pt-BR" dirty="0"/>
              <a:t>Sempre que o ROL for quantitativo com muitas variações;</a:t>
            </a:r>
          </a:p>
          <a:p>
            <a:pPr marL="0" lvl="1" indent="361950"/>
            <a:endParaRPr lang="pt-BR" dirty="0"/>
          </a:p>
          <a:p>
            <a:pPr marL="0" lvl="1" indent="361950"/>
            <a:r>
              <a:rPr lang="pt-BR" dirty="0"/>
              <a:t>Ajuda a reduzir o tamanho (diminui a quantidade de classes/linhas);</a:t>
            </a:r>
          </a:p>
          <a:p>
            <a:pPr marL="0" lvl="1" indent="361950"/>
            <a:endParaRPr lang="pt-BR" dirty="0"/>
          </a:p>
          <a:p>
            <a:pPr marL="0" lvl="1" indent="361950"/>
            <a:r>
              <a:rPr lang="pt-BR" dirty="0"/>
              <a:t>Agrupa-se os dados em intervalos pré-estabelecidos.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QUANTAS CLASSES?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053301" y="2678738"/>
                <a:ext cx="1845505" cy="852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𝑖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𝐿𝑠</m:t>
                          </m:r>
                          <m:r>
                            <a:rPr lang="pt-BR" sz="2400" i="1">
                              <a:latin typeface="Cambria Math"/>
                            </a:rPr>
                            <m:t> −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pt-BR" sz="24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1" y="2678738"/>
                <a:ext cx="1845505" cy="8528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8"/>
              <p:cNvSpPr txBox="1">
                <a:spLocks/>
              </p:cNvSpPr>
              <p:nvPr/>
            </p:nvSpPr>
            <p:spPr>
              <a:xfrm>
                <a:off x="1262394" y="3548856"/>
                <a:ext cx="1790907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𝐈𝐧𝐭𝐞𝐫𝐯𝐚𝐥𝐨</m:t>
                      </m:r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𝐝𝐞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𝐜𝐚𝐝𝐚</m:t>
                      </m:r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𝐜𝐥𝐚𝐬𝐬𝐞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Espaço Reservado para Conteúd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94" y="3548856"/>
                <a:ext cx="1790907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em curva 8"/>
          <p:cNvCxnSpPr/>
          <p:nvPr/>
        </p:nvCxnSpPr>
        <p:spPr>
          <a:xfrm>
            <a:off x="3053301" y="2490501"/>
            <a:ext cx="648072" cy="3195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spaço Reservado para Conteúdo 8"/>
          <p:cNvSpPr txBox="1">
            <a:spLocks/>
          </p:cNvSpPr>
          <p:nvPr/>
        </p:nvSpPr>
        <p:spPr>
          <a:xfrm>
            <a:off x="1407404" y="1846929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800" b="1" dirty="0">
                <a:solidFill>
                  <a:srgbClr val="FF0000"/>
                </a:solidFill>
                <a:latin typeface="Cambria Math"/>
              </a:rPr>
              <a:t>Limite superior do ROL</a:t>
            </a:r>
          </a:p>
        </p:txBody>
      </p:sp>
      <p:cxnSp>
        <p:nvCxnSpPr>
          <p:cNvPr id="11" name="Conector em curva 10"/>
          <p:cNvCxnSpPr/>
          <p:nvPr/>
        </p:nvCxnSpPr>
        <p:spPr>
          <a:xfrm rot="10800000" flipV="1">
            <a:off x="4709487" y="2413686"/>
            <a:ext cx="576062" cy="38455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spaço Reservado para Conteúdo 8"/>
          <p:cNvSpPr txBox="1">
            <a:spLocks/>
          </p:cNvSpPr>
          <p:nvPr/>
        </p:nvSpPr>
        <p:spPr>
          <a:xfrm>
            <a:off x="4277437" y="1851670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800" b="1" dirty="0">
                <a:solidFill>
                  <a:srgbClr val="FF0000"/>
                </a:solidFill>
                <a:latin typeface="Cambria Math"/>
              </a:rPr>
              <a:t>Limite inferior do ROL</a:t>
            </a:r>
          </a:p>
        </p:txBody>
      </p:sp>
      <p:cxnSp>
        <p:nvCxnSpPr>
          <p:cNvPr id="13" name="Conector em curva 12"/>
          <p:cNvCxnSpPr/>
          <p:nvPr/>
        </p:nvCxnSpPr>
        <p:spPr>
          <a:xfrm rot="16200000" flipV="1">
            <a:off x="4345368" y="3514241"/>
            <a:ext cx="509205" cy="2190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8"/>
              <p:cNvSpPr txBox="1">
                <a:spLocks/>
              </p:cNvSpPr>
              <p:nvPr/>
            </p:nvSpPr>
            <p:spPr>
              <a:xfrm>
                <a:off x="4247881" y="3855818"/>
                <a:ext cx="1790907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𝐓𝐨𝐭𝐚𝐥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𝐝𝐚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2800" b="1" i="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𝐚𝐦𝐨𝐬𝐭𝐫𝐚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Espaço Reservado para Conteúd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81" y="3855818"/>
                <a:ext cx="1790907" cy="6480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em curva 14"/>
          <p:cNvCxnSpPr/>
          <p:nvPr/>
        </p:nvCxnSpPr>
        <p:spPr>
          <a:xfrm flipV="1">
            <a:off x="2840284" y="3348273"/>
            <a:ext cx="426033" cy="3479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608C89-B49C-4125-8096-0582C0AC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10" grpId="0" build="p"/>
      <p:bldP spid="12" grpId="0" build="p"/>
      <p:bldP spid="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650001" y="3003798"/>
                <a:ext cx="3236207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𝑖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40 −22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24</m:t>
                              </m:r>
                            </m:e>
                          </m:rad>
                        </m:den>
                      </m:f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/>
                          <a:ea typeface="Cambria Math"/>
                        </a:rPr>
                        <m:t>anos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01" y="3003798"/>
                <a:ext cx="3236207" cy="8552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23678"/>
            <a:ext cx="6480720" cy="6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QUANTAS CLASSES?</a:t>
            </a:r>
          </a:p>
        </p:txBody>
      </p:sp>
    </p:spTree>
    <p:extLst>
      <p:ext uri="{BB962C8B-B14F-4D97-AF65-F5344CB8AC3E}">
        <p14:creationId xmlns:p14="http://schemas.microsoft.com/office/powerpoint/2010/main" val="31648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INTERVALO DA 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251520" y="1200150"/>
                <a:ext cx="8424936" cy="360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endParaRPr lang="pt-BR" sz="1600" dirty="0"/>
              </a:p>
              <a:p>
                <a:pPr marL="0" lvl="1" indent="0">
                  <a:buNone/>
                </a:pPr>
                <a:endParaRPr lang="pt-BR" sz="1600" dirty="0"/>
              </a:p>
              <a:p>
                <a:pPr marL="0" lvl="1" indent="0">
                  <a:buNone/>
                </a:pPr>
                <a:endParaRPr lang="pt-BR" sz="1600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⊢</m:t>
                    </m:r>
                  </m:oMath>
                </a14:m>
                <a:r>
                  <a:rPr lang="pt-BR" b="1" dirty="0">
                    <a:ea typeface="Cambria Math"/>
                  </a:rPr>
                  <a:t> </a:t>
                </a:r>
                <a:r>
                  <a:rPr lang="pt-BR" sz="2600" dirty="0">
                    <a:ea typeface="Cambria Math"/>
                  </a:rPr>
                  <a:t>intervalo fechado à esquerda e aberto à direita</a:t>
                </a:r>
              </a:p>
              <a:p>
                <a:pPr marL="0" lvl="1" indent="0">
                  <a:buNone/>
                </a:pPr>
                <a:endParaRPr lang="pt-BR" b="1" dirty="0">
                  <a:ea typeface="Cambria Math"/>
                </a:endParaRPr>
              </a:p>
              <a:p>
                <a:pPr marL="0" lvl="1" indent="0">
                  <a:buNone/>
                </a:pPr>
                <a:endParaRPr lang="pt-BR" sz="1600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⊢⊣</m:t>
                    </m:r>
                  </m:oMath>
                </a14:m>
                <a:r>
                  <a:rPr lang="pt-BR" b="1" dirty="0"/>
                  <a:t> </a:t>
                </a:r>
                <a:r>
                  <a:rPr lang="pt-BR" sz="2600" dirty="0"/>
                  <a:t>intervalo fechado à esquerda e à direita</a:t>
                </a: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00150"/>
                <a:ext cx="8424936" cy="36038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941887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941887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38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524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5407007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5407007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39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2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FREQUÊNCIA RELATIVA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251520" y="1200150"/>
                <a:ext cx="8424936" cy="360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pt-BR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>
                              <a:latin typeface="Cambria Math"/>
                            </a:rPr>
                            <m:t>𝐧</m:t>
                          </m:r>
                        </m:num>
                        <m:den>
                          <m:r>
                            <a:rPr lang="pt-BR" sz="2800" b="1">
                              <a:latin typeface="Cambria Math"/>
                            </a:rPr>
                            <m:t>𝐟</m:t>
                          </m:r>
                          <m:r>
                            <a:rPr lang="pt-BR" sz="2800" b="1" baseline="-25000">
                              <a:latin typeface="Cambria Math"/>
                            </a:rPr>
                            <m:t>𝐚𝟏</m:t>
                          </m:r>
                        </m:den>
                      </m:f>
                      <m:r>
                        <a:rPr lang="pt-BR" sz="2800" b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>
                              <a:latin typeface="Cambria Math"/>
                            </a:rPr>
                            <m:t>𝟏𝟎𝟎</m:t>
                          </m:r>
                          <m:r>
                            <a:rPr lang="pt-BR" sz="2800" b="1">
                              <a:latin typeface="Cambria Math"/>
                            </a:rPr>
                            <m:t> %</m:t>
                          </m:r>
                        </m:num>
                        <m:den>
                          <m:r>
                            <a:rPr lang="pt-BR" sz="2800" b="1">
                              <a:latin typeface="Cambria Math"/>
                            </a:rPr>
                            <m:t>𝐟</m:t>
                          </m:r>
                          <m:r>
                            <a:rPr lang="pt-BR" sz="2800" b="1" baseline="-25000">
                              <a:latin typeface="Cambria Math"/>
                            </a:rPr>
                            <m:t>𝐫𝟏</m:t>
                          </m:r>
                          <m:r>
                            <a:rPr lang="pt-BR" sz="2800" b="1">
                              <a:latin typeface="Cambria Math"/>
                            </a:rPr>
                            <m:t> %</m:t>
                          </m:r>
                        </m:den>
                      </m:f>
                    </m:oMath>
                  </m:oMathPara>
                </a14:m>
                <a:endParaRPr lang="pt-BR" sz="2800" b="1" dirty="0"/>
              </a:p>
              <a:p>
                <a:pPr marL="0" indent="0" algn="just">
                  <a:buNone/>
                </a:pPr>
                <a:endParaRPr lang="pt-BR" sz="2800" b="1" dirty="0"/>
              </a:p>
              <a:p>
                <a:pPr marL="0" indent="0" algn="ctr">
                  <a:buNone/>
                </a:pPr>
                <a:endParaRPr lang="pt-BR" sz="2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b="1">
                        <a:latin typeface="Cambria Math"/>
                      </a:rPr>
                      <m:t>𝐟</m:t>
                    </m:r>
                    <m:r>
                      <a:rPr lang="pt-BR" sz="2800" b="1" baseline="-25000">
                        <a:latin typeface="Cambria Math"/>
                      </a:rPr>
                      <m:t>𝐫𝟏</m:t>
                    </m:r>
                    <m:r>
                      <a:rPr lang="pt-BR" sz="2800" b="1">
                        <a:latin typeface="Cambria Math"/>
                      </a:rPr>
                      <m:t>=</m:t>
                    </m:r>
                    <m:r>
                      <a:rPr lang="pt-BR" sz="2800" b="1">
                        <a:latin typeface="Cambria Math"/>
                      </a:rPr>
                      <m:t>𝐟𝐚𝟏</m:t>
                    </m:r>
                    <m:r>
                      <a:rPr lang="pt-BR" sz="2800" b="1">
                        <a:latin typeface="Cambria Math"/>
                        <a:ea typeface="Cambria Math"/>
                      </a:rPr>
                      <m:t> ÷</m:t>
                    </m:r>
                    <m:r>
                      <a:rPr lang="pt-BR" sz="2800" b="1">
                        <a:latin typeface="Cambria Math"/>
                        <a:ea typeface="Cambria Math"/>
                      </a:rPr>
                      <m:t>𝐧</m:t>
                    </m:r>
                  </m:oMath>
                </a14:m>
                <a:r>
                  <a:rPr lang="pt-BR" sz="2800" b="1" dirty="0"/>
                  <a:t>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/>
                      </a:rPr>
                      <m:t>×</m:t>
                    </m:r>
                    <m:r>
                      <a:rPr lang="pt-BR" sz="2800" b="1">
                        <a:latin typeface="Cambria Math"/>
                        <a:ea typeface="Cambria Math"/>
                      </a:rPr>
                      <m:t>𝟏𝟎𝟎</m:t>
                    </m:r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00150"/>
                <a:ext cx="8424936" cy="3603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7C824D-1F3D-4F95-8E7A-42071750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45" y="1923678"/>
            <a:ext cx="2769878" cy="27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366065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366065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40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094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615799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615799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41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15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054020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054020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42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311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574696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574696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43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13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06590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06590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44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31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9830139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9830139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45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173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707225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707225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46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58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607532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607532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47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453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68512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68512"/>
                  </p:ext>
                </p:extLst>
              </p:nvPr>
            </p:nvGraphicFramePr>
            <p:xfrm>
              <a:off x="683568" y="1383618"/>
              <a:ext cx="2584176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1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29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7108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7108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7108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7108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7108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48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6450"/>
            <a:ext cx="5256584" cy="210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966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534901"/>
                  </p:ext>
                </p:extLst>
              </p:nvPr>
            </p:nvGraphicFramePr>
            <p:xfrm>
              <a:off x="683568" y="1383618"/>
              <a:ext cx="5040560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75284486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648859839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9285707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274348168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F↓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F↓%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F↑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F↑%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>
                              <a:solidFill>
                                <a:schemeClr val="tx1"/>
                              </a:solidFill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534901"/>
                  </p:ext>
                </p:extLst>
              </p:nvPr>
            </p:nvGraphicFramePr>
            <p:xfrm>
              <a:off x="683568" y="1383618"/>
              <a:ext cx="5040560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75284486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648859839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9285707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27434816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F↓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F↓%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F↑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F↑%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33862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33862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33862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33862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33862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pt-BR" sz="1400" b="1" dirty="0"/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>
                              <a:solidFill>
                                <a:schemeClr val="tx1"/>
                              </a:solidFill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49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</p:spTree>
    <p:extLst>
      <p:ext uri="{BB962C8B-B14F-4D97-AF65-F5344CB8AC3E}">
        <p14:creationId xmlns:p14="http://schemas.microsoft.com/office/powerpoint/2010/main" val="26211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1798"/>
              </p:ext>
            </p:extLst>
          </p:nvPr>
        </p:nvGraphicFramePr>
        <p:xfrm>
          <a:off x="683568" y="1383618"/>
          <a:ext cx="2953344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5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927632"/>
                  </p:ext>
                </p:extLst>
              </p:nvPr>
            </p:nvGraphicFramePr>
            <p:xfrm>
              <a:off x="683568" y="1473288"/>
              <a:ext cx="5040560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75284486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648859839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9285707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274348168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F↓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F↓%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F↑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F↑%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26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26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19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79,1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16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66,6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30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 34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5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20,8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34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</m:t>
                              </m:r>
                            </m:oMath>
                          </a14:m>
                          <a:r>
                            <a:rPr lang="pt-BR" sz="1400" b="1" dirty="0"/>
                            <a:t> 38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91,6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16,6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38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1" i="1" smtClean="0">
                                  <a:latin typeface="Cambria Math"/>
                                  <a:ea typeface="Cambria Math"/>
                                </a:rPr>
                                <m:t>⊢⊣</m:t>
                              </m:r>
                            </m:oMath>
                          </a14:m>
                          <a:r>
                            <a:rPr lang="pt-BR" sz="1400" b="1" dirty="0"/>
                            <a:t>  40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>
                              <a:solidFill>
                                <a:schemeClr val="tx1"/>
                              </a:solidFill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927632"/>
                  </p:ext>
                </p:extLst>
              </p:nvPr>
            </p:nvGraphicFramePr>
            <p:xfrm>
              <a:off x="683568" y="1473288"/>
              <a:ext cx="5040560" cy="19735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75284486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648859839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9285707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27434816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Idade</a:t>
                          </a:r>
                          <a:r>
                            <a:rPr lang="pt-BR" sz="1400" b="1" baseline="0" dirty="0"/>
                            <a:t> (anos)</a:t>
                          </a:r>
                          <a:endParaRPr lang="pt-BR" sz="1400" b="1" dirty="0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fa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fr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F↓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F↓%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F↑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1" dirty="0"/>
                            <a:t>F↑%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104255" r="-338624" b="-5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33,3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208696" r="-338624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45,8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19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79,1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16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66,6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302128" r="-338624" b="-3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4,2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83,3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5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20,8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410870" r="-338624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91,6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16,6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t="-500000" r="-338624" b="-1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8,3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Total</a:t>
                          </a:r>
                        </a:p>
                      </a:txBody>
                      <a:tcPr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24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="1" dirty="0"/>
                            <a:t>100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>
                              <a:solidFill>
                                <a:schemeClr val="tx1"/>
                              </a:solidFill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– </a:t>
                          </a:r>
                        </a:p>
                      </a:txBody>
                      <a:tcPr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50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EM CLASSES</a:t>
            </a:r>
          </a:p>
        </p:txBody>
      </p:sp>
      <p:sp>
        <p:nvSpPr>
          <p:cNvPr id="5" name="Espaço Reservado para Conteúdo 8">
            <a:extLst>
              <a:ext uri="{FF2B5EF4-FFF2-40B4-BE49-F238E27FC236}">
                <a16:creationId xmlns:a16="http://schemas.microsoft.com/office/drawing/2014/main" id="{B7702D08-2932-4BF4-B187-3326D810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41580"/>
            <a:ext cx="8229600" cy="378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Título:</a:t>
            </a:r>
          </a:p>
        </p:txBody>
      </p:sp>
      <p:sp>
        <p:nvSpPr>
          <p:cNvPr id="6" name="Espaço Reservado para Conteúdo 8">
            <a:extLst>
              <a:ext uri="{FF2B5EF4-FFF2-40B4-BE49-F238E27FC236}">
                <a16:creationId xmlns:a16="http://schemas.microsoft.com/office/drawing/2014/main" id="{0162DABE-FF6A-45BF-947F-D9A73BD78F7D}"/>
              </a:ext>
            </a:extLst>
          </p:cNvPr>
          <p:cNvSpPr txBox="1">
            <a:spLocks/>
          </p:cNvSpPr>
          <p:nvPr/>
        </p:nvSpPr>
        <p:spPr>
          <a:xfrm>
            <a:off x="439652" y="3500534"/>
            <a:ext cx="8229600" cy="378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Fonte:</a:t>
            </a:r>
          </a:p>
        </p:txBody>
      </p:sp>
    </p:spTree>
    <p:extLst>
      <p:ext uri="{BB962C8B-B14F-4D97-AF65-F5344CB8AC3E}">
        <p14:creationId xmlns:p14="http://schemas.microsoft.com/office/powerpoint/2010/main" val="11830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26222"/>
              </p:ext>
            </p:extLst>
          </p:nvPr>
        </p:nvGraphicFramePr>
        <p:xfrm>
          <a:off x="683568" y="1383618"/>
          <a:ext cx="302433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fr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7596336" y="1959681"/>
                <a:ext cx="1547664" cy="90010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6336" y="1959681"/>
                <a:ext cx="1547664" cy="90010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em curva 10"/>
          <p:cNvCxnSpPr/>
          <p:nvPr/>
        </p:nvCxnSpPr>
        <p:spPr>
          <a:xfrm rot="10800000">
            <a:off x="3707904" y="1815666"/>
            <a:ext cx="4032448" cy="324036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6</a:t>
            </a:fld>
            <a:endParaRPr lang="pt-BR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5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29899"/>
              </p:ext>
            </p:extLst>
          </p:nvPr>
        </p:nvGraphicFramePr>
        <p:xfrm>
          <a:off x="683568" y="1383618"/>
          <a:ext cx="302433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fr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7452320" y="1968683"/>
                <a:ext cx="1584176" cy="8911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2320" y="1968683"/>
                <a:ext cx="1584176" cy="89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em curva 8"/>
          <p:cNvCxnSpPr>
            <a:cxnSpLocks/>
          </p:cNvCxnSpPr>
          <p:nvPr/>
        </p:nvCxnSpPr>
        <p:spPr>
          <a:xfrm rot="10800000">
            <a:off x="3563888" y="2139702"/>
            <a:ext cx="4056112" cy="43204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7</a:t>
            </a:fld>
            <a:endParaRPr lang="pt-BR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6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12744"/>
              </p:ext>
            </p:extLst>
          </p:nvPr>
        </p:nvGraphicFramePr>
        <p:xfrm>
          <a:off x="683568" y="1383618"/>
          <a:ext cx="302433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fr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7308304" y="2087983"/>
                <a:ext cx="1656184" cy="48605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8304" y="2087983"/>
                <a:ext cx="1656184" cy="486054"/>
              </a:xfrm>
              <a:blipFill>
                <a:blip r:embed="rId2"/>
                <a:stretch>
                  <a:fillRect b="-51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em curva 8"/>
          <p:cNvCxnSpPr>
            <a:cxnSpLocks/>
          </p:cNvCxnSpPr>
          <p:nvPr/>
        </p:nvCxnSpPr>
        <p:spPr>
          <a:xfrm rot="10800000">
            <a:off x="3563888" y="2382731"/>
            <a:ext cx="3744416" cy="191306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8</a:t>
            </a:fld>
            <a:endParaRPr lang="pt-BR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06162"/>
              </p:ext>
            </p:extLst>
          </p:nvPr>
        </p:nvGraphicFramePr>
        <p:xfrm>
          <a:off x="683568" y="1383618"/>
          <a:ext cx="302433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Idade</a:t>
                      </a:r>
                      <a:r>
                        <a:rPr lang="pt-BR" sz="1400" b="1" baseline="0" dirty="0"/>
                        <a:t> (anos)</a:t>
                      </a:r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fa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26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27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12,5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28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16,7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35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8,3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39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40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1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4,2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Total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24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6804248" y="1791789"/>
                <a:ext cx="2458616" cy="48605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4248" y="1791789"/>
                <a:ext cx="2458616" cy="486054"/>
              </a:xfrm>
              <a:blipFill>
                <a:blip r:embed="rId2"/>
                <a:stretch>
                  <a:fillRect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em curva 8"/>
          <p:cNvCxnSpPr>
            <a:cxnSpLocks/>
          </p:cNvCxnSpPr>
          <p:nvPr/>
        </p:nvCxnSpPr>
        <p:spPr>
          <a:xfrm rot="10800000" flipV="1">
            <a:off x="3491880" y="2226288"/>
            <a:ext cx="3672408" cy="1569597"/>
          </a:xfrm>
          <a:prstGeom prst="curvedConnector3">
            <a:avLst>
              <a:gd name="adj1" fmla="val 86888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8AB8-E284-4649-B676-2E295DFD7BF4}" type="slidenum">
              <a:rPr lang="pt-BR" smtClean="0"/>
              <a:t>9</a:t>
            </a:fld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TABELA SIMPLES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475252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2541</Words>
  <Application>Microsoft Office PowerPoint</Application>
  <PresentationFormat>Apresentação na tela (16:9)</PresentationFormat>
  <Paragraphs>1882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Tema do Office</vt:lpstr>
      <vt:lpstr>ROL</vt:lpstr>
      <vt:lpstr>FREQUÊNCIA ABSOLUTA</vt:lpstr>
      <vt:lpstr>FREQUÊNCIA RELATIVA</vt:lpstr>
      <vt:lpstr>FREQUÊNCIA RELATIVA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FREQUÊNCIA ACUMULADA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SIMPLES</vt:lpstr>
      <vt:lpstr>TABELA EM CLASSES</vt:lpstr>
      <vt:lpstr>TABELA EM CLASSES</vt:lpstr>
      <vt:lpstr>QUANTAS CLASSES?</vt:lpstr>
      <vt:lpstr>QUANTAS CLASSES?</vt:lpstr>
      <vt:lpstr>INTERVALO DA CLASSE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  <vt:lpstr>TABELA EM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Ricardo</cp:lastModifiedBy>
  <cp:revision>88</cp:revision>
  <dcterms:created xsi:type="dcterms:W3CDTF">2017-01-08T19:00:04Z</dcterms:created>
  <dcterms:modified xsi:type="dcterms:W3CDTF">2022-06-01T20:59:11Z</dcterms:modified>
</cp:coreProperties>
</file>