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4" r:id="rId3"/>
    <p:sldId id="414" r:id="rId4"/>
    <p:sldId id="439" r:id="rId5"/>
    <p:sldId id="440" r:id="rId6"/>
    <p:sldId id="441" r:id="rId7"/>
    <p:sldId id="442" r:id="rId8"/>
    <p:sldId id="443" r:id="rId9"/>
    <p:sldId id="387" r:id="rId10"/>
    <p:sldId id="38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61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0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5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2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9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91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6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68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21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0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05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16C3-D3FE-4811-912F-2D6FD4A77F05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F698-9002-4292-AB08-1743095F35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600163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Robson Canato</a:t>
            </a:r>
          </a:p>
          <a:p>
            <a:pPr algn="ctr"/>
            <a:r>
              <a:rPr lang="pt-BR" sz="1600" dirty="0" smtClean="0"/>
              <a:t>rev_0822</a:t>
            </a:r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2127313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rgbClr val="00B050"/>
                </a:solidFill>
              </a:rPr>
              <a:t>Métodos de</a:t>
            </a:r>
          </a:p>
          <a:p>
            <a:pPr algn="ctr"/>
            <a:r>
              <a:rPr lang="pt-BR" sz="8000" b="1" dirty="0" smtClean="0">
                <a:solidFill>
                  <a:srgbClr val="00B050"/>
                </a:solidFill>
              </a:rPr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6509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660078" y="2265069"/>
            <a:ext cx="7148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1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534551" y="2435472"/>
            <a:ext cx="6480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190660" y="4333547"/>
            <a:ext cx="6480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0555" y="1579418"/>
            <a:ext cx="112949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 smtClean="0">
                <a:solidFill>
                  <a:srgbClr val="00B050"/>
                </a:solidFill>
              </a:rPr>
              <a:t>Objetivos</a:t>
            </a:r>
            <a:endParaRPr lang="pt-BR" sz="3200" b="1" dirty="0" smtClean="0">
              <a:solidFill>
                <a:srgbClr val="00B050"/>
              </a:solidFill>
            </a:endParaRPr>
          </a:p>
          <a:p>
            <a:pPr algn="just"/>
            <a:endParaRPr lang="pt-BR" sz="800" dirty="0">
              <a:solidFill>
                <a:srgbClr val="00B050"/>
              </a:solidFill>
            </a:endParaRPr>
          </a:p>
          <a:p>
            <a:pPr algn="just"/>
            <a:r>
              <a:rPr lang="pt-BR" sz="3600" dirty="0"/>
              <a:t>Apresentar aos alunos um conjunto de técnicas e ferramentas úteis ao planejamento e à otimização de sistemas em geral.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8365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0555" y="1579418"/>
            <a:ext cx="112949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 smtClean="0">
                <a:solidFill>
                  <a:srgbClr val="00B050"/>
                </a:solidFill>
              </a:rPr>
              <a:t>Ementa</a:t>
            </a:r>
            <a:endParaRPr lang="pt-BR" sz="3200" b="1" dirty="0" smtClean="0">
              <a:solidFill>
                <a:srgbClr val="00B050"/>
              </a:solidFill>
            </a:endParaRPr>
          </a:p>
          <a:p>
            <a:pPr algn="just"/>
            <a:endParaRPr lang="pt-BR" sz="800" dirty="0">
              <a:solidFill>
                <a:srgbClr val="00B050"/>
              </a:solidFill>
            </a:endParaRPr>
          </a:p>
          <a:p>
            <a:pPr algn="just"/>
            <a:r>
              <a:rPr lang="pt-BR" sz="3600" dirty="0"/>
              <a:t>Teoria de grafos. Caminho mínimo. Fluxo máximo. Problemas de fluxo de custo mínimo. Programação Linear. Método Simplex. Dualidade. Análise de sensibilidade. Interpretação econômica. Modelos de transporte e alocação. Programação não linear: natureza, objetivos e aplicações. Formas quadráticas. Métodos clássicos.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22392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0555" y="1579418"/>
            <a:ext cx="11294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 smtClean="0">
                <a:solidFill>
                  <a:srgbClr val="00B050"/>
                </a:solidFill>
              </a:rPr>
              <a:t>Metodologia</a:t>
            </a:r>
            <a:endParaRPr lang="pt-BR" sz="3200" b="1" dirty="0" smtClean="0">
              <a:solidFill>
                <a:srgbClr val="00B050"/>
              </a:solidFill>
            </a:endParaRPr>
          </a:p>
          <a:p>
            <a:pPr algn="just"/>
            <a:endParaRPr lang="pt-BR" sz="800" dirty="0">
              <a:solidFill>
                <a:srgbClr val="00B05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/>
              <a:t>Apresentação, análise e discussão dos conteúdos;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/>
              <a:t>Aprendizagem baseada na resolução de problemas (PBL);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/>
              <a:t>Listas de exercícios </a:t>
            </a:r>
            <a:r>
              <a:rPr lang="pt-BR" sz="3600" dirty="0" smtClean="0"/>
              <a:t>teóricos e práticos.</a:t>
            </a:r>
          </a:p>
        </p:txBody>
      </p:sp>
    </p:spTree>
    <p:extLst>
      <p:ext uri="{BB962C8B-B14F-4D97-AF65-F5344CB8AC3E}">
        <p14:creationId xmlns:p14="http://schemas.microsoft.com/office/powerpoint/2010/main" val="34679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0555" y="1579418"/>
            <a:ext cx="112949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 smtClean="0">
                <a:solidFill>
                  <a:srgbClr val="00B050"/>
                </a:solidFill>
              </a:rPr>
              <a:t>Avaliação</a:t>
            </a:r>
            <a:endParaRPr lang="pt-BR" sz="3200" b="1" dirty="0" smtClean="0">
              <a:solidFill>
                <a:srgbClr val="00B050"/>
              </a:solidFill>
            </a:endParaRPr>
          </a:p>
          <a:p>
            <a:pPr algn="just"/>
            <a:endParaRPr lang="pt-BR" sz="800" dirty="0">
              <a:solidFill>
                <a:srgbClr val="00B050"/>
              </a:solidFill>
            </a:endParaRPr>
          </a:p>
          <a:p>
            <a:pPr algn="just"/>
            <a:r>
              <a:rPr lang="pt-BR" sz="3200" dirty="0" smtClean="0"/>
              <a:t>Bimestral </a:t>
            </a:r>
            <a:r>
              <a:rPr lang="pt-BR" sz="3200" dirty="0"/>
              <a:t>P1: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dirty="0"/>
              <a:t>Avaliação individual + listas de </a:t>
            </a:r>
            <a:r>
              <a:rPr lang="pt-BR" sz="3200" dirty="0" smtClean="0"/>
              <a:t>exercícios teóricos e práticos </a:t>
            </a:r>
            <a:r>
              <a:rPr lang="pt-BR" sz="3200" dirty="0"/>
              <a:t>(50%);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Bimestral </a:t>
            </a:r>
            <a:r>
              <a:rPr lang="pt-BR" sz="3200" dirty="0"/>
              <a:t>P2: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dirty="0"/>
              <a:t>Avaliação individual + listas de exercícios teóricos e práticos (50</a:t>
            </a:r>
            <a:r>
              <a:rPr lang="pt-BR" sz="3200" dirty="0" smtClean="0"/>
              <a:t>%).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293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0555" y="1579418"/>
            <a:ext cx="112949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 smtClean="0">
                <a:solidFill>
                  <a:srgbClr val="00B050"/>
                </a:solidFill>
              </a:rPr>
              <a:t>Avaliação</a:t>
            </a:r>
            <a:endParaRPr lang="pt-BR" sz="3200" b="1" dirty="0" smtClean="0">
              <a:solidFill>
                <a:srgbClr val="00B050"/>
              </a:solidFill>
            </a:endParaRPr>
          </a:p>
          <a:p>
            <a:pPr algn="just"/>
            <a:endParaRPr lang="pt-BR" sz="800" dirty="0">
              <a:solidFill>
                <a:srgbClr val="00B050"/>
              </a:solidFill>
            </a:endParaRPr>
          </a:p>
          <a:p>
            <a:pPr algn="just"/>
            <a:r>
              <a:rPr lang="pt-BR" sz="3200" dirty="0"/>
              <a:t>A média final será calculada da seguinte forma:</a:t>
            </a:r>
          </a:p>
          <a:p>
            <a:pPr algn="just"/>
            <a:endParaRPr lang="pt-BR" dirty="0"/>
          </a:p>
          <a:p>
            <a:pPr algn="just"/>
            <a:r>
              <a:rPr lang="pt-BR" sz="3200" dirty="0"/>
              <a:t>O discente será aprovado com média final maior ou igual a 7,00. Caso não atinja a média 7,00 o discente realizará um exame de recuperação contendo todos os assuntos abordados durante o semestre com nota de 0 a 10,00. O discente será aprovado com média final (média do semestre + nota do exame) / 2 maior ou igual a 5,00.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7333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0555" y="1579418"/>
            <a:ext cx="1129491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 smtClean="0">
                <a:solidFill>
                  <a:srgbClr val="00B050"/>
                </a:solidFill>
              </a:rPr>
              <a:t>Referências básicas</a:t>
            </a:r>
            <a:endParaRPr lang="pt-BR" sz="3200" b="1" dirty="0" smtClean="0">
              <a:solidFill>
                <a:srgbClr val="00B050"/>
              </a:solidFill>
            </a:endParaRPr>
          </a:p>
          <a:p>
            <a:pPr algn="just"/>
            <a:endParaRPr lang="pt-BR" sz="700" dirty="0">
              <a:solidFill>
                <a:srgbClr val="00B050"/>
              </a:solidFill>
            </a:endParaRPr>
          </a:p>
          <a:p>
            <a:pPr algn="just"/>
            <a:r>
              <a:rPr lang="pt-BR" sz="2600" dirty="0"/>
              <a:t>BAZARAA, M. S.; JARVIS, J. J.; SHERALI, H. D. Linear </a:t>
            </a:r>
            <a:r>
              <a:rPr lang="pt-BR" sz="2600" dirty="0" err="1"/>
              <a:t>programming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network flows. New York: John Wiley &amp; Sons, 2011.</a:t>
            </a:r>
          </a:p>
          <a:p>
            <a:pPr algn="just"/>
            <a:endParaRPr lang="pt-BR" sz="1300" dirty="0"/>
          </a:p>
          <a:p>
            <a:pPr algn="just"/>
            <a:r>
              <a:rPr lang="pt-BR" sz="2600" dirty="0"/>
              <a:t>CUNHA, S. F. Introdução À Programação Linear. 1ª edição. Ciência Moderna, 2017.</a:t>
            </a:r>
          </a:p>
          <a:p>
            <a:pPr algn="just"/>
            <a:endParaRPr lang="pt-BR" sz="1300" dirty="0"/>
          </a:p>
          <a:p>
            <a:pPr algn="just"/>
            <a:r>
              <a:rPr lang="pt-BR" sz="2600" dirty="0"/>
              <a:t>GOLBARG, M.C.; PACCA, H.; Luna, L. Otimização Combinatória e Programação Linear. 2ª edição. Campus, 2005.</a:t>
            </a:r>
          </a:p>
        </p:txBody>
      </p:sp>
    </p:spTree>
    <p:extLst>
      <p:ext uri="{BB962C8B-B14F-4D97-AF65-F5344CB8AC3E}">
        <p14:creationId xmlns:p14="http://schemas.microsoft.com/office/powerpoint/2010/main" val="39992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0555" y="1579418"/>
            <a:ext cx="11294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 smtClean="0">
                <a:solidFill>
                  <a:srgbClr val="00B050"/>
                </a:solidFill>
              </a:rPr>
              <a:t>Referências complementares</a:t>
            </a:r>
            <a:endParaRPr lang="pt-BR" sz="3200" b="1" dirty="0" smtClean="0">
              <a:solidFill>
                <a:srgbClr val="00B050"/>
              </a:solidFill>
            </a:endParaRPr>
          </a:p>
          <a:p>
            <a:pPr algn="just"/>
            <a:endParaRPr lang="pt-BR" sz="700" dirty="0">
              <a:solidFill>
                <a:srgbClr val="00B050"/>
              </a:solidFill>
            </a:endParaRPr>
          </a:p>
          <a:p>
            <a:pPr algn="just"/>
            <a:r>
              <a:rPr lang="pt-BR" sz="2600" dirty="0"/>
              <a:t>ANDRADE, Eduardo </a:t>
            </a:r>
            <a:r>
              <a:rPr lang="pt-BR" sz="2600" dirty="0" err="1"/>
              <a:t>Leopoldino</a:t>
            </a:r>
            <a:r>
              <a:rPr lang="pt-BR" sz="2600" dirty="0"/>
              <a:t> de. Introdução à Pesquisa Operacional: Métodos e Modelos para a Análise de Decisão – Ed. Livros Técnicos e Científicos, Rio de Janeiro, 3a Ed.: 2004, reimpressão: 2007.</a:t>
            </a:r>
          </a:p>
          <a:p>
            <a:pPr algn="just"/>
            <a:endParaRPr lang="pt-BR" sz="1300" dirty="0"/>
          </a:p>
          <a:p>
            <a:pPr algn="just"/>
            <a:r>
              <a:rPr lang="pt-BR" sz="2600" dirty="0"/>
              <a:t>GOLDBARG, M.C. e Luna, H.P.L. Otimização Combinatória e Programação Linear: Modelos e Algoritmos. Editora Campus, 2a Ed. 2005.</a:t>
            </a: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23632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MPFM – Faculdade Municipal Professor Franco Monto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7" y="135807"/>
            <a:ext cx="2437245" cy="1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DÚVIDA - OSHO - Espirit bo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 t="5644" r="4386" b="5579"/>
          <a:stretch/>
        </p:blipFill>
        <p:spPr bwMode="auto">
          <a:xfrm>
            <a:off x="2930153" y="1200438"/>
            <a:ext cx="6402945" cy="46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8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364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Conta da Microsoft</cp:lastModifiedBy>
  <cp:revision>273</cp:revision>
  <dcterms:created xsi:type="dcterms:W3CDTF">2021-03-06T20:39:24Z</dcterms:created>
  <dcterms:modified xsi:type="dcterms:W3CDTF">2022-08-12T22:48:28Z</dcterms:modified>
</cp:coreProperties>
</file>