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7"/>
  </p:notesMasterIdLst>
  <p:handoutMasterIdLst>
    <p:handoutMasterId r:id="rId78"/>
  </p:handoutMasterIdLst>
  <p:sldIdLst>
    <p:sldId id="256" r:id="rId3"/>
    <p:sldId id="271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296" r:id="rId38"/>
    <p:sldId id="297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 autoAdjust="0"/>
    <p:restoredTop sz="94660"/>
  </p:normalViewPr>
  <p:slideViewPr>
    <p:cSldViewPr>
      <p:cViewPr varScale="1">
        <p:scale>
          <a:sx n="77" d="100"/>
          <a:sy n="77" d="100"/>
        </p:scale>
        <p:origin x="78" y="10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Vertical Espaço Reservado para Text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ítulo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Vertical Espaço Reservado para Texto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pt-BR" smtClean="0"/>
              <a:pPr/>
              <a:t>12/08/2022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57264"/>
            <a:ext cx="12188825" cy="727720"/>
          </a:xfrm>
        </p:spPr>
        <p:txBody>
          <a:bodyPr/>
          <a:lstStyle/>
          <a:p>
            <a:pPr algn="ctr"/>
            <a:r>
              <a:rPr lang="pt-BR" b="1" dirty="0" smtClean="0"/>
              <a:t>TEORIA DOS GRAFOS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" y="3356992"/>
            <a:ext cx="12188825" cy="48803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/>
              <a:t>INTRODUÇÃO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09" y="4237112"/>
            <a:ext cx="12188825" cy="4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900" dirty="0" smtClean="0"/>
              <a:t>Robson Canato</a:t>
            </a:r>
          </a:p>
          <a:p>
            <a:pPr algn="ctr"/>
            <a:endParaRPr lang="pt-BR" sz="2400" dirty="0" smtClean="0"/>
          </a:p>
          <a:p>
            <a:pPr algn="ctr"/>
            <a:r>
              <a:rPr lang="pt-BR" sz="2400" dirty="0" smtClean="0"/>
              <a:t>Agosto - 2017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Um </a:t>
            </a:r>
            <a:r>
              <a:rPr lang="pt-BR" sz="4000" b="1" dirty="0" smtClean="0"/>
              <a:t>grafo</a:t>
            </a:r>
            <a:r>
              <a:rPr lang="pt-BR" sz="4000" dirty="0" smtClean="0"/>
              <a:t> é denominado </a:t>
            </a:r>
            <a:r>
              <a:rPr lang="pt-BR" sz="4000" b="1" dirty="0" smtClean="0"/>
              <a:t>regular</a:t>
            </a:r>
            <a:r>
              <a:rPr lang="pt-BR" sz="4000" dirty="0" smtClean="0"/>
              <a:t> quando todos os vértices possuírem o mesmo grau de incidência. Um grafo regular com vértices de grau k é chamado de grafo k - regular.</a:t>
            </a:r>
            <a:endParaRPr lang="pt-BR" sz="4000" dirty="0"/>
          </a:p>
        </p:txBody>
      </p:sp>
      <p:cxnSp>
        <p:nvCxnSpPr>
          <p:cNvPr id="39" name="Conector de seta reta 38"/>
          <p:cNvCxnSpPr/>
          <p:nvPr/>
        </p:nvCxnSpPr>
        <p:spPr>
          <a:xfrm rot="5400000" flipH="1" flipV="1">
            <a:off x="9185432" y="3265468"/>
            <a:ext cx="1588" cy="1588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5400000" flipH="1" flipV="1">
            <a:off x="9042556" y="3694096"/>
            <a:ext cx="1588" cy="1588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5400000">
            <a:off x="10645943" y="3376593"/>
            <a:ext cx="436564" cy="214314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8224489" y="3889224"/>
            <a:ext cx="164307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dirty="0" smtClean="0"/>
              <a:t>0 - regular</a:t>
            </a:r>
            <a:endParaRPr lang="pt-BR" sz="2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10017379" y="3887754"/>
            <a:ext cx="164307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dirty="0" smtClean="0"/>
              <a:t>1 - regular</a:t>
            </a:r>
            <a:endParaRPr lang="pt-BR" sz="2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8166114" y="2071678"/>
            <a:ext cx="328614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 dirty="0" smtClean="0"/>
              <a:t>Exemplos de Grafos </a:t>
            </a:r>
          </a:p>
          <a:p>
            <a:pPr algn="ctr">
              <a:lnSpc>
                <a:spcPct val="90000"/>
              </a:lnSpc>
            </a:pPr>
            <a:r>
              <a:rPr lang="pt-BR" sz="2200" b="1" dirty="0" smtClean="0"/>
              <a:t>k – regular :</a:t>
            </a:r>
            <a:endParaRPr lang="pt-BR" sz="2200" b="1" dirty="0"/>
          </a:p>
        </p:txBody>
      </p:sp>
      <p:cxnSp>
        <p:nvCxnSpPr>
          <p:cNvPr id="50" name="Conector de seta reta 49"/>
          <p:cNvCxnSpPr/>
          <p:nvPr/>
        </p:nvCxnSpPr>
        <p:spPr>
          <a:xfrm rot="5400000">
            <a:off x="8597306" y="5133013"/>
            <a:ext cx="579440" cy="13063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rot="5400000" flipH="1" flipV="1">
            <a:off x="9237684" y="5141924"/>
            <a:ext cx="1588" cy="1588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8880494" y="4857760"/>
            <a:ext cx="357190" cy="28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rot="10800000" flipV="1">
            <a:off x="8880494" y="5143512"/>
            <a:ext cx="357190" cy="28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8224489" y="5960926"/>
            <a:ext cx="164307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dirty="0" smtClean="0"/>
              <a:t>2 - regular</a:t>
            </a:r>
            <a:endParaRPr lang="pt-BR" sz="2200" dirty="0"/>
          </a:p>
        </p:txBody>
      </p:sp>
      <p:cxnSp>
        <p:nvCxnSpPr>
          <p:cNvPr id="60" name="Conector de seta reta 59"/>
          <p:cNvCxnSpPr/>
          <p:nvPr/>
        </p:nvCxnSpPr>
        <p:spPr>
          <a:xfrm rot="5400000" flipH="1" flipV="1">
            <a:off x="10807732" y="4572008"/>
            <a:ext cx="1588" cy="1588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rot="5400000" flipH="1" flipV="1">
            <a:off x="10452130" y="4916135"/>
            <a:ext cx="1588" cy="1588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11236360" y="4916135"/>
            <a:ext cx="1588" cy="1588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rot="5400000" flipH="1" flipV="1">
            <a:off x="10465193" y="5344763"/>
            <a:ext cx="1588" cy="1588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rot="5400000" flipH="1" flipV="1">
            <a:off x="11249423" y="5344763"/>
            <a:ext cx="1588" cy="1588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rot="5400000" flipH="1" flipV="1">
            <a:off x="10809320" y="5715016"/>
            <a:ext cx="1588" cy="1588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rot="5400000">
            <a:off x="10452130" y="4573596"/>
            <a:ext cx="357190" cy="357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 rot="5400000">
            <a:off x="10224753" y="5145100"/>
            <a:ext cx="42862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rot="16200000" flipH="1">
            <a:off x="10452130" y="5359414"/>
            <a:ext cx="357190" cy="357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V="1">
            <a:off x="10809320" y="5359414"/>
            <a:ext cx="428628" cy="357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 rot="5400000" flipH="1" flipV="1">
            <a:off x="11023634" y="5145100"/>
            <a:ext cx="42862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rot="10800000">
            <a:off x="10809320" y="4573596"/>
            <a:ext cx="428628" cy="357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10452130" y="5346351"/>
            <a:ext cx="78581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10452130" y="4930786"/>
            <a:ext cx="78581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5400000">
            <a:off x="10237816" y="5145100"/>
            <a:ext cx="11430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10023502" y="5955456"/>
            <a:ext cx="164307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dirty="0" smtClean="0"/>
              <a:t>3 - regular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572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Um grafo G é chamado de </a:t>
            </a:r>
            <a:r>
              <a:rPr lang="pt-BR" sz="4000" b="1" dirty="0" smtClean="0"/>
              <a:t>grafo completo </a:t>
            </a:r>
            <a:r>
              <a:rPr lang="pt-BR" sz="4000" dirty="0" smtClean="0"/>
              <a:t>quando possui arestas conectando todos os pares de vértices. Um grafo completo é normalmente nomeado com a letra K.</a:t>
            </a:r>
            <a:endParaRPr lang="pt-BR" sz="40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8166114" y="2071678"/>
            <a:ext cx="328614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 dirty="0" smtClean="0"/>
              <a:t>Exemplo de um </a:t>
            </a:r>
          </a:p>
          <a:p>
            <a:pPr algn="ctr">
              <a:lnSpc>
                <a:spcPct val="90000"/>
              </a:lnSpc>
            </a:pPr>
            <a:r>
              <a:rPr lang="pt-BR" sz="2200" b="1" dirty="0" smtClean="0"/>
              <a:t>Grafo completo:</a:t>
            </a:r>
            <a:endParaRPr lang="pt-BR" sz="2200" b="1" dirty="0"/>
          </a:p>
        </p:txBody>
      </p:sp>
      <p:grpSp>
        <p:nvGrpSpPr>
          <p:cNvPr id="101" name="Grupo 100"/>
          <p:cNvGrpSpPr/>
          <p:nvPr/>
        </p:nvGrpSpPr>
        <p:grpSpPr>
          <a:xfrm rot="5400000">
            <a:off x="8445743" y="3363685"/>
            <a:ext cx="2726890" cy="2286016"/>
            <a:chOff x="8374305" y="3000372"/>
            <a:chExt cx="2726890" cy="2286016"/>
          </a:xfrm>
        </p:grpSpPr>
        <p:cxnSp>
          <p:nvCxnSpPr>
            <p:cNvPr id="51" name="Conector reto 50"/>
            <p:cNvCxnSpPr/>
            <p:nvPr/>
          </p:nvCxnSpPr>
          <p:spPr>
            <a:xfrm>
              <a:off x="8594742" y="4143380"/>
              <a:ext cx="235745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5400000">
              <a:off x="8130395" y="4179099"/>
              <a:ext cx="19288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 rot="5400000">
              <a:off x="9451998" y="4143380"/>
              <a:ext cx="1857388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rot="16200000" flipH="1">
              <a:off x="10166378" y="3429000"/>
              <a:ext cx="1000132" cy="5715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5400000" flipH="1" flipV="1">
              <a:off x="10166378" y="4357694"/>
              <a:ext cx="928694" cy="5000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rot="10800000">
              <a:off x="9094808" y="5072074"/>
              <a:ext cx="128588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 flipV="1">
              <a:off x="8273271" y="4321975"/>
              <a:ext cx="1000132" cy="5000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5400000" flipH="1" flipV="1">
              <a:off x="8308990" y="3357562"/>
              <a:ext cx="1000132" cy="5715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>
              <a:off x="9094808" y="3143248"/>
              <a:ext cx="128588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9094808" y="3214686"/>
              <a:ext cx="1857388" cy="10001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 rot="10800000" flipV="1">
              <a:off x="8594742" y="3214686"/>
              <a:ext cx="1785950" cy="9286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>
              <a:off x="8594742" y="4143380"/>
              <a:ext cx="1785950" cy="9286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flipV="1">
              <a:off x="9094808" y="4143380"/>
              <a:ext cx="1785950" cy="9286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 rot="5400000">
              <a:off x="8809056" y="3500438"/>
              <a:ext cx="1857388" cy="12858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 rot="16200000" flipH="1">
              <a:off x="8809056" y="3500438"/>
              <a:ext cx="1857388" cy="12858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10669147" y="3929066"/>
              <a:ext cx="432048" cy="4320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33" name="Elipse 32"/>
            <p:cNvSpPr/>
            <p:nvPr/>
          </p:nvSpPr>
          <p:spPr>
            <a:xfrm>
              <a:off x="8880494" y="3000372"/>
              <a:ext cx="432048" cy="4320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10162958" y="3000372"/>
              <a:ext cx="432048" cy="4320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35" name="Elipse 34"/>
            <p:cNvSpPr/>
            <p:nvPr/>
          </p:nvSpPr>
          <p:spPr>
            <a:xfrm>
              <a:off x="8374305" y="3925646"/>
              <a:ext cx="432048" cy="4320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8880494" y="4854340"/>
              <a:ext cx="432048" cy="4320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43" name="Elipse 42"/>
            <p:cNvSpPr/>
            <p:nvPr/>
          </p:nvSpPr>
          <p:spPr>
            <a:xfrm>
              <a:off x="10162958" y="4854340"/>
              <a:ext cx="432048" cy="4320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</p:grpSp>
      <p:sp>
        <p:nvSpPr>
          <p:cNvPr id="102" name="CaixaDeTexto 101"/>
          <p:cNvSpPr txBox="1"/>
          <p:nvPr/>
        </p:nvSpPr>
        <p:spPr>
          <a:xfrm>
            <a:off x="8743741" y="5993828"/>
            <a:ext cx="21431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 smtClean="0"/>
              <a:t>6 vértices </a:t>
            </a:r>
          </a:p>
          <a:p>
            <a:pPr algn="ctr">
              <a:lnSpc>
                <a:spcPct val="90000"/>
              </a:lnSpc>
            </a:pPr>
            <a:r>
              <a:rPr lang="pt-BR" sz="2400" dirty="0" smtClean="0"/>
              <a:t>K (6)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72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ector reto 53"/>
          <p:cNvCxnSpPr/>
          <p:nvPr/>
        </p:nvCxnSpPr>
        <p:spPr>
          <a:xfrm>
            <a:off x="8237552" y="3740878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9166246" y="3169374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V="1">
            <a:off x="9166246" y="3740878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V="1">
            <a:off x="10023502" y="3240812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0880758" y="3169374"/>
            <a:ext cx="785818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8237552" y="3169374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Em um grafo, </a:t>
            </a:r>
            <a:r>
              <a:rPr lang="pt-BR" sz="4000" b="1" dirty="0" smtClean="0"/>
              <a:t>o caminho </a:t>
            </a:r>
            <a:r>
              <a:rPr lang="pt-BR" sz="4000" dirty="0" smtClean="0"/>
              <a:t>entre dois vértices v1 e v2 é a seqüência de arestas saindo de v1 em direção a v2. os vértices v1 e v2 são as pontas da aresta, os extremos do caminho entre v1 e v2.</a:t>
            </a:r>
            <a:endParaRPr lang="pt-BR" sz="4000" dirty="0"/>
          </a:p>
        </p:txBody>
      </p:sp>
      <p:sp>
        <p:nvSpPr>
          <p:cNvPr id="24" name="Elipse 23"/>
          <p:cNvSpPr/>
          <p:nvPr/>
        </p:nvSpPr>
        <p:spPr>
          <a:xfrm>
            <a:off x="8023238" y="352656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8094676" y="355269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t</a:t>
            </a:r>
            <a:endParaRPr lang="pt-BR" sz="2000" b="1" dirty="0"/>
          </a:p>
        </p:txBody>
      </p:sp>
      <p:sp>
        <p:nvSpPr>
          <p:cNvPr id="21" name="Elipse 20"/>
          <p:cNvSpPr/>
          <p:nvPr/>
        </p:nvSpPr>
        <p:spPr>
          <a:xfrm>
            <a:off x="8951932" y="300037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997244" y="30264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u</a:t>
            </a:r>
            <a:endParaRPr lang="pt-BR" sz="2000" b="1" dirty="0"/>
          </a:p>
        </p:txBody>
      </p:sp>
      <p:sp>
        <p:nvSpPr>
          <p:cNvPr id="41" name="Elipse 40"/>
          <p:cNvSpPr/>
          <p:nvPr/>
        </p:nvSpPr>
        <p:spPr>
          <a:xfrm>
            <a:off x="8951932" y="402663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8997244" y="405275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</a:t>
            </a:r>
            <a:endParaRPr lang="pt-BR" sz="2000" b="1" dirty="0"/>
          </a:p>
        </p:txBody>
      </p:sp>
      <p:sp>
        <p:nvSpPr>
          <p:cNvPr id="43" name="Elipse 42"/>
          <p:cNvSpPr/>
          <p:nvPr/>
        </p:nvSpPr>
        <p:spPr>
          <a:xfrm>
            <a:off x="9805768" y="352656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9835314" y="355269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w</a:t>
            </a:r>
            <a:endParaRPr lang="pt-BR" sz="2000" b="1" dirty="0"/>
          </a:p>
        </p:txBody>
      </p:sp>
      <p:sp>
        <p:nvSpPr>
          <p:cNvPr id="45" name="Elipse 44"/>
          <p:cNvSpPr/>
          <p:nvPr/>
        </p:nvSpPr>
        <p:spPr>
          <a:xfrm>
            <a:off x="10666444" y="300037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0711756" y="30264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x</a:t>
            </a:r>
            <a:endParaRPr lang="pt-BR" sz="2000" b="1" dirty="0"/>
          </a:p>
        </p:txBody>
      </p:sp>
      <p:sp>
        <p:nvSpPr>
          <p:cNvPr id="47" name="Elipse 46"/>
          <p:cNvSpPr/>
          <p:nvPr/>
        </p:nvSpPr>
        <p:spPr>
          <a:xfrm>
            <a:off x="10663024" y="402663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10708336" y="40527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y</a:t>
            </a:r>
            <a:endParaRPr lang="pt-BR" sz="2000" b="1" dirty="0"/>
          </a:p>
        </p:txBody>
      </p:sp>
      <p:sp>
        <p:nvSpPr>
          <p:cNvPr id="49" name="Elipse 48"/>
          <p:cNvSpPr/>
          <p:nvPr/>
        </p:nvSpPr>
        <p:spPr>
          <a:xfrm>
            <a:off x="11448842" y="352656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1508034" y="355269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z</a:t>
            </a:r>
            <a:endParaRPr lang="pt-BR" sz="20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8166114" y="2071678"/>
            <a:ext cx="328614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 dirty="0" smtClean="0"/>
              <a:t>Qual o caminho entre o vértice t e vértice z?</a:t>
            </a:r>
            <a:endParaRPr lang="pt-BR" sz="22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7798963" y="4572008"/>
            <a:ext cx="4081927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Caminho 1:</a:t>
            </a:r>
          </a:p>
          <a:p>
            <a:pPr>
              <a:lnSpc>
                <a:spcPct val="90000"/>
              </a:lnSpc>
            </a:pPr>
            <a:endParaRPr lang="pt-BR" sz="1100" dirty="0" smtClean="0"/>
          </a:p>
          <a:p>
            <a:pPr>
              <a:lnSpc>
                <a:spcPct val="90000"/>
              </a:lnSpc>
              <a:buFont typeface="Wingdings"/>
              <a:buChar char="à"/>
            </a:pPr>
            <a:r>
              <a:rPr lang="pt-BR" sz="2200" dirty="0" smtClean="0"/>
              <a:t>Arestas: tu, uw, wx e xz</a:t>
            </a:r>
          </a:p>
          <a:p>
            <a:pPr>
              <a:lnSpc>
                <a:spcPct val="90000"/>
              </a:lnSpc>
              <a:buFont typeface="Wingdings"/>
              <a:buChar char="à"/>
            </a:pPr>
            <a:endParaRPr lang="pt-BR" sz="2200" dirty="0" smtClean="0"/>
          </a:p>
          <a:p>
            <a:pPr>
              <a:lnSpc>
                <a:spcPct val="90000"/>
              </a:lnSpc>
            </a:pPr>
            <a:r>
              <a:rPr lang="pt-BR" sz="2200" dirty="0" smtClean="0"/>
              <a:t>Caminho 2:</a:t>
            </a:r>
          </a:p>
          <a:p>
            <a:pPr>
              <a:lnSpc>
                <a:spcPct val="90000"/>
              </a:lnSpc>
            </a:pPr>
            <a:endParaRPr lang="pt-BR" sz="1100" dirty="0" smtClean="0"/>
          </a:p>
          <a:p>
            <a:pPr>
              <a:lnSpc>
                <a:spcPct val="90000"/>
              </a:lnSpc>
            </a:pPr>
            <a:r>
              <a:rPr lang="pt-BR" sz="2200" dirty="0" smtClean="0">
                <a:sym typeface="Wingdings" pitchFamily="2" charset="2"/>
              </a:rPr>
              <a:t> </a:t>
            </a:r>
            <a:r>
              <a:rPr lang="pt-BR" sz="2200" dirty="0" smtClean="0"/>
              <a:t>Arestas: tv, vw, wx e xz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O </a:t>
            </a:r>
            <a:r>
              <a:rPr lang="pt-BR" sz="4000" b="1" dirty="0" smtClean="0"/>
              <a:t>comprimento de um caminho</a:t>
            </a:r>
            <a:r>
              <a:rPr lang="pt-BR" sz="4000" dirty="0" smtClean="0"/>
              <a:t> é dado pelo seu número de arestas. Quando um caminho começa e termina no mesmo vértice é chamado de ciclo ou circuito.</a:t>
            </a:r>
            <a:endParaRPr lang="pt-BR" sz="4000" dirty="0"/>
          </a:p>
        </p:txBody>
      </p:sp>
      <p:cxnSp>
        <p:nvCxnSpPr>
          <p:cNvPr id="21" name="Conector reto 20"/>
          <p:cNvCxnSpPr/>
          <p:nvPr/>
        </p:nvCxnSpPr>
        <p:spPr>
          <a:xfrm>
            <a:off x="8237552" y="3925646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9166246" y="3354142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V="1">
            <a:off x="9166246" y="3925646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10023502" y="3425580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10880758" y="3354142"/>
            <a:ext cx="785818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8237552" y="3354142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023238" y="37113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094676" y="37374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t</a:t>
            </a:r>
            <a:endParaRPr lang="pt-BR" sz="2000" b="1" dirty="0"/>
          </a:p>
        </p:txBody>
      </p:sp>
      <p:sp>
        <p:nvSpPr>
          <p:cNvPr id="47" name="Elipse 46"/>
          <p:cNvSpPr/>
          <p:nvPr/>
        </p:nvSpPr>
        <p:spPr>
          <a:xfrm>
            <a:off x="8951932" y="318514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8997244" y="32112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u</a:t>
            </a:r>
            <a:endParaRPr lang="pt-BR" sz="2000" b="1" dirty="0"/>
          </a:p>
        </p:txBody>
      </p:sp>
      <p:sp>
        <p:nvSpPr>
          <p:cNvPr id="49" name="Elipse 48"/>
          <p:cNvSpPr/>
          <p:nvPr/>
        </p:nvSpPr>
        <p:spPr>
          <a:xfrm>
            <a:off x="8951932" y="4211398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8997244" y="423752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</a:t>
            </a:r>
            <a:endParaRPr lang="pt-BR" sz="2000" b="1" dirty="0"/>
          </a:p>
        </p:txBody>
      </p:sp>
      <p:sp>
        <p:nvSpPr>
          <p:cNvPr id="51" name="Elipse 50"/>
          <p:cNvSpPr/>
          <p:nvPr/>
        </p:nvSpPr>
        <p:spPr>
          <a:xfrm>
            <a:off x="9805768" y="37113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9835314" y="37374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w</a:t>
            </a:r>
            <a:endParaRPr lang="pt-BR" sz="2000" b="1" dirty="0"/>
          </a:p>
        </p:txBody>
      </p:sp>
      <p:sp>
        <p:nvSpPr>
          <p:cNvPr id="53" name="Elipse 52"/>
          <p:cNvSpPr/>
          <p:nvPr/>
        </p:nvSpPr>
        <p:spPr>
          <a:xfrm>
            <a:off x="10666444" y="318514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0711756" y="32112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x</a:t>
            </a:r>
            <a:endParaRPr lang="pt-BR" sz="2000" b="1" dirty="0"/>
          </a:p>
        </p:txBody>
      </p:sp>
      <p:sp>
        <p:nvSpPr>
          <p:cNvPr id="55" name="Elipse 54"/>
          <p:cNvSpPr/>
          <p:nvPr/>
        </p:nvSpPr>
        <p:spPr>
          <a:xfrm>
            <a:off x="10663024" y="4211398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0708336" y="423752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y</a:t>
            </a:r>
            <a:endParaRPr lang="pt-BR" sz="2000" b="1" dirty="0"/>
          </a:p>
        </p:txBody>
      </p:sp>
      <p:sp>
        <p:nvSpPr>
          <p:cNvPr id="57" name="Elipse 56"/>
          <p:cNvSpPr/>
          <p:nvPr/>
        </p:nvSpPr>
        <p:spPr>
          <a:xfrm>
            <a:off x="11448842" y="37113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11508034" y="373745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z</a:t>
            </a:r>
            <a:endParaRPr lang="pt-BR" sz="2000" b="1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7951800" y="2071678"/>
            <a:ext cx="392909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 dirty="0" smtClean="0"/>
              <a:t>Qual o comprimento </a:t>
            </a:r>
          </a:p>
          <a:p>
            <a:pPr algn="ctr">
              <a:lnSpc>
                <a:spcPct val="90000"/>
              </a:lnSpc>
            </a:pPr>
            <a:r>
              <a:rPr lang="pt-BR" sz="2200" b="1" dirty="0" smtClean="0"/>
              <a:t>do caminho entre o </a:t>
            </a:r>
          </a:p>
          <a:p>
            <a:pPr algn="ctr">
              <a:lnSpc>
                <a:spcPct val="90000"/>
              </a:lnSpc>
            </a:pPr>
            <a:r>
              <a:rPr lang="pt-BR" sz="2200" b="1" dirty="0" smtClean="0"/>
              <a:t>vértice t e o vértice z?</a:t>
            </a:r>
            <a:endParaRPr lang="pt-BR" sz="2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7798963" y="4714884"/>
            <a:ext cx="4081927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dirty="0" smtClean="0"/>
              <a:t>Caminho 1:</a:t>
            </a:r>
          </a:p>
          <a:p>
            <a:pPr>
              <a:lnSpc>
                <a:spcPct val="90000"/>
              </a:lnSpc>
            </a:pPr>
            <a:endParaRPr lang="pt-BR" sz="1000" dirty="0" smtClean="0"/>
          </a:p>
          <a:p>
            <a:pPr>
              <a:lnSpc>
                <a:spcPct val="90000"/>
              </a:lnSpc>
              <a:buFont typeface="Wingdings"/>
              <a:buChar char="à"/>
            </a:pPr>
            <a:r>
              <a:rPr lang="pt-BR" sz="2000" dirty="0" smtClean="0"/>
              <a:t>Arestas: tu, uw, wx e xz</a:t>
            </a:r>
          </a:p>
          <a:p>
            <a:pPr>
              <a:lnSpc>
                <a:spcPct val="90000"/>
              </a:lnSpc>
              <a:buFont typeface="Wingdings"/>
              <a:buChar char="à"/>
            </a:pPr>
            <a:r>
              <a:rPr lang="pt-BR" sz="2000" dirty="0" smtClean="0"/>
              <a:t> comprimento: 4</a:t>
            </a:r>
          </a:p>
          <a:p>
            <a:pPr>
              <a:lnSpc>
                <a:spcPct val="90000"/>
              </a:lnSpc>
            </a:pPr>
            <a:endParaRPr lang="pt-BR" sz="1000" dirty="0" smtClean="0"/>
          </a:p>
          <a:p>
            <a:pPr>
              <a:lnSpc>
                <a:spcPct val="90000"/>
              </a:lnSpc>
            </a:pPr>
            <a:r>
              <a:rPr lang="pt-BR" sz="2000" dirty="0" smtClean="0"/>
              <a:t>Caminho 2:</a:t>
            </a:r>
          </a:p>
          <a:p>
            <a:pPr>
              <a:lnSpc>
                <a:spcPct val="90000"/>
              </a:lnSpc>
              <a:buFont typeface="Wingdings"/>
              <a:buChar char="à"/>
            </a:pPr>
            <a:r>
              <a:rPr lang="pt-BR" sz="2000" dirty="0" smtClean="0"/>
              <a:t>Arestas: tv, vw, wx e xz</a:t>
            </a:r>
          </a:p>
          <a:p>
            <a:pPr>
              <a:lnSpc>
                <a:spcPct val="90000"/>
              </a:lnSpc>
              <a:buFont typeface="Wingdings"/>
              <a:buChar char="à"/>
            </a:pPr>
            <a:r>
              <a:rPr lang="pt-BR" sz="2000" dirty="0" smtClean="0"/>
              <a:t> comprimento: 4</a:t>
            </a:r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Dizemos que um grafo é simples quando não existem laços ou não existem mais de uma aresta conectando um par de vértice, ou seja, não existem arestas paralelas.</a:t>
            </a:r>
            <a:endParaRPr lang="pt-BR" sz="4000" dirty="0"/>
          </a:p>
        </p:txBody>
      </p:sp>
      <p:cxnSp>
        <p:nvCxnSpPr>
          <p:cNvPr id="21" name="Conector reto 20"/>
          <p:cNvCxnSpPr/>
          <p:nvPr/>
        </p:nvCxnSpPr>
        <p:spPr>
          <a:xfrm>
            <a:off x="8237552" y="4098068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9166246" y="3526564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V="1">
            <a:off x="9166246" y="4098068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10023502" y="3598002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10880758" y="3526564"/>
            <a:ext cx="785818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8237552" y="3526564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023238" y="388375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094676" y="39098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t</a:t>
            </a:r>
            <a:endParaRPr lang="pt-BR" sz="2000" b="1" dirty="0"/>
          </a:p>
        </p:txBody>
      </p:sp>
      <p:sp>
        <p:nvSpPr>
          <p:cNvPr id="47" name="Elipse 46"/>
          <p:cNvSpPr/>
          <p:nvPr/>
        </p:nvSpPr>
        <p:spPr>
          <a:xfrm>
            <a:off x="8951932" y="335756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8997244" y="33836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u</a:t>
            </a:r>
            <a:endParaRPr lang="pt-BR" sz="2000" b="1" dirty="0"/>
          </a:p>
        </p:txBody>
      </p:sp>
      <p:sp>
        <p:nvSpPr>
          <p:cNvPr id="49" name="Elipse 48"/>
          <p:cNvSpPr/>
          <p:nvPr/>
        </p:nvSpPr>
        <p:spPr>
          <a:xfrm>
            <a:off x="8951932" y="438382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8997244" y="440994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</a:t>
            </a:r>
            <a:endParaRPr lang="pt-BR" sz="2000" b="1" dirty="0"/>
          </a:p>
        </p:txBody>
      </p:sp>
      <p:sp>
        <p:nvSpPr>
          <p:cNvPr id="51" name="Elipse 50"/>
          <p:cNvSpPr/>
          <p:nvPr/>
        </p:nvSpPr>
        <p:spPr>
          <a:xfrm>
            <a:off x="9805768" y="388375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9835314" y="39098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w</a:t>
            </a:r>
            <a:endParaRPr lang="pt-BR" sz="2000" b="1" dirty="0"/>
          </a:p>
        </p:txBody>
      </p:sp>
      <p:sp>
        <p:nvSpPr>
          <p:cNvPr id="53" name="Elipse 52"/>
          <p:cNvSpPr/>
          <p:nvPr/>
        </p:nvSpPr>
        <p:spPr>
          <a:xfrm>
            <a:off x="10666444" y="335756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0711756" y="33836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x</a:t>
            </a:r>
            <a:endParaRPr lang="pt-BR" sz="2000" b="1" dirty="0"/>
          </a:p>
        </p:txBody>
      </p:sp>
      <p:sp>
        <p:nvSpPr>
          <p:cNvPr id="57" name="Elipse 56"/>
          <p:cNvSpPr/>
          <p:nvPr/>
        </p:nvSpPr>
        <p:spPr>
          <a:xfrm>
            <a:off x="11448842" y="388375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11508034" y="39098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z</a:t>
            </a:r>
            <a:endParaRPr lang="pt-BR" sz="20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308990" y="2071678"/>
            <a:ext cx="328614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 dirty="0" smtClean="0"/>
              <a:t>Exemplo de um </a:t>
            </a:r>
          </a:p>
          <a:p>
            <a:pPr algn="ctr">
              <a:lnSpc>
                <a:spcPct val="90000"/>
              </a:lnSpc>
            </a:pPr>
            <a:r>
              <a:rPr lang="pt-BR" sz="2200" b="1" dirty="0" smtClean="0"/>
              <a:t>Grafo simples: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Um grafo G(V, A) é conexo se existe um caminho entre todos os pares de vértices de V.</a:t>
            </a:r>
            <a:endParaRPr lang="pt-BR" sz="4000" dirty="0"/>
          </a:p>
        </p:txBody>
      </p:sp>
      <p:cxnSp>
        <p:nvCxnSpPr>
          <p:cNvPr id="21" name="Conector reto 20"/>
          <p:cNvCxnSpPr/>
          <p:nvPr/>
        </p:nvCxnSpPr>
        <p:spPr>
          <a:xfrm>
            <a:off x="8237552" y="3526564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9166246" y="2955060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V="1">
            <a:off x="9166246" y="3526564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10023502" y="3026498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10880758" y="2955060"/>
            <a:ext cx="785818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8237552" y="2955060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023238" y="331225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094676" y="33383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t</a:t>
            </a:r>
            <a:endParaRPr lang="pt-BR" sz="2000" b="1" dirty="0"/>
          </a:p>
        </p:txBody>
      </p:sp>
      <p:sp>
        <p:nvSpPr>
          <p:cNvPr id="47" name="Elipse 46"/>
          <p:cNvSpPr/>
          <p:nvPr/>
        </p:nvSpPr>
        <p:spPr>
          <a:xfrm>
            <a:off x="8951932" y="2786058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8997244" y="28121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u</a:t>
            </a:r>
            <a:endParaRPr lang="pt-BR" sz="2000" b="1" dirty="0"/>
          </a:p>
        </p:txBody>
      </p:sp>
      <p:sp>
        <p:nvSpPr>
          <p:cNvPr id="49" name="Elipse 48"/>
          <p:cNvSpPr/>
          <p:nvPr/>
        </p:nvSpPr>
        <p:spPr>
          <a:xfrm>
            <a:off x="8951932" y="402663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8997244" y="40598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</a:t>
            </a:r>
            <a:endParaRPr lang="pt-BR" sz="2000" b="1" dirty="0"/>
          </a:p>
        </p:txBody>
      </p:sp>
      <p:sp>
        <p:nvSpPr>
          <p:cNvPr id="51" name="Elipse 50"/>
          <p:cNvSpPr/>
          <p:nvPr/>
        </p:nvSpPr>
        <p:spPr>
          <a:xfrm>
            <a:off x="9805768" y="331225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9835314" y="33383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w</a:t>
            </a:r>
            <a:endParaRPr lang="pt-BR" sz="2000" b="1" dirty="0"/>
          </a:p>
        </p:txBody>
      </p:sp>
      <p:sp>
        <p:nvSpPr>
          <p:cNvPr id="53" name="Elipse 52"/>
          <p:cNvSpPr/>
          <p:nvPr/>
        </p:nvSpPr>
        <p:spPr>
          <a:xfrm>
            <a:off x="10666444" y="2786058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0711756" y="28121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x</a:t>
            </a:r>
            <a:endParaRPr lang="pt-BR" sz="2000" b="1" dirty="0"/>
          </a:p>
        </p:txBody>
      </p:sp>
      <p:sp>
        <p:nvSpPr>
          <p:cNvPr id="57" name="Elipse 56"/>
          <p:cNvSpPr/>
          <p:nvPr/>
        </p:nvSpPr>
        <p:spPr>
          <a:xfrm>
            <a:off x="11448842" y="331225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11508034" y="333837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z</a:t>
            </a:r>
            <a:endParaRPr lang="pt-BR" sz="20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308990" y="2071678"/>
            <a:ext cx="328614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 dirty="0" smtClean="0"/>
              <a:t>Exemplo de um </a:t>
            </a:r>
          </a:p>
          <a:p>
            <a:pPr algn="ctr">
              <a:lnSpc>
                <a:spcPct val="90000"/>
              </a:lnSpc>
            </a:pPr>
            <a:r>
              <a:rPr lang="pt-BR" sz="2200" b="1" dirty="0" smtClean="0"/>
              <a:t>Grafo Conexo:</a:t>
            </a:r>
            <a:endParaRPr lang="pt-BR" sz="22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8308990" y="4500570"/>
            <a:ext cx="328614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 dirty="0" smtClean="0"/>
              <a:t>Exemplo de um </a:t>
            </a:r>
          </a:p>
          <a:p>
            <a:pPr algn="ctr">
              <a:lnSpc>
                <a:spcPct val="90000"/>
              </a:lnSpc>
            </a:pPr>
            <a:r>
              <a:rPr lang="pt-BR" sz="2200" b="1" dirty="0" smtClean="0"/>
              <a:t>Grafo Não-Conexo:</a:t>
            </a:r>
            <a:endParaRPr lang="pt-BR" sz="2200" b="1" dirty="0"/>
          </a:p>
        </p:txBody>
      </p:sp>
      <p:cxnSp>
        <p:nvCxnSpPr>
          <p:cNvPr id="24" name="Conector reto 23"/>
          <p:cNvCxnSpPr/>
          <p:nvPr/>
        </p:nvCxnSpPr>
        <p:spPr>
          <a:xfrm>
            <a:off x="8237552" y="5955456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9166246" y="5383952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9166246" y="5955456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10023502" y="5455390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0880758" y="5383952"/>
            <a:ext cx="785818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8237552" y="5383952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023238" y="574114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8094676" y="5767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t</a:t>
            </a:r>
            <a:endParaRPr lang="pt-BR" sz="2000" b="1" dirty="0"/>
          </a:p>
        </p:txBody>
      </p:sp>
      <p:sp>
        <p:nvSpPr>
          <p:cNvPr id="32" name="Elipse 31"/>
          <p:cNvSpPr/>
          <p:nvPr/>
        </p:nvSpPr>
        <p:spPr>
          <a:xfrm>
            <a:off x="8951932" y="521495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8997244" y="52410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u</a:t>
            </a:r>
            <a:endParaRPr lang="pt-BR" sz="2000" b="1" dirty="0"/>
          </a:p>
        </p:txBody>
      </p:sp>
      <p:sp>
        <p:nvSpPr>
          <p:cNvPr id="34" name="Elipse 33"/>
          <p:cNvSpPr/>
          <p:nvPr/>
        </p:nvSpPr>
        <p:spPr>
          <a:xfrm>
            <a:off x="8951932" y="6241208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997244" y="62673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</a:t>
            </a:r>
            <a:endParaRPr lang="pt-BR" sz="2000" b="1" dirty="0"/>
          </a:p>
        </p:txBody>
      </p:sp>
      <p:sp>
        <p:nvSpPr>
          <p:cNvPr id="36" name="Elipse 35"/>
          <p:cNvSpPr/>
          <p:nvPr/>
        </p:nvSpPr>
        <p:spPr>
          <a:xfrm>
            <a:off x="9805768" y="574114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9835314" y="5767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w</a:t>
            </a:r>
            <a:endParaRPr lang="pt-BR" sz="2000" b="1" dirty="0"/>
          </a:p>
        </p:txBody>
      </p:sp>
      <p:sp>
        <p:nvSpPr>
          <p:cNvPr id="38" name="Elipse 37"/>
          <p:cNvSpPr/>
          <p:nvPr/>
        </p:nvSpPr>
        <p:spPr>
          <a:xfrm>
            <a:off x="10666444" y="521495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711756" y="52410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x</a:t>
            </a:r>
            <a:endParaRPr lang="pt-BR" sz="2000" b="1" dirty="0"/>
          </a:p>
        </p:txBody>
      </p:sp>
      <p:sp>
        <p:nvSpPr>
          <p:cNvPr id="55" name="Elipse 54"/>
          <p:cNvSpPr/>
          <p:nvPr/>
        </p:nvSpPr>
        <p:spPr>
          <a:xfrm>
            <a:off x="10663024" y="6241208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0708336" y="62673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y</a:t>
            </a:r>
            <a:endParaRPr lang="pt-BR" sz="2000" b="1" dirty="0"/>
          </a:p>
        </p:txBody>
      </p:sp>
      <p:sp>
        <p:nvSpPr>
          <p:cNvPr id="59" name="Elipse 58"/>
          <p:cNvSpPr/>
          <p:nvPr/>
        </p:nvSpPr>
        <p:spPr>
          <a:xfrm>
            <a:off x="11448842" y="574114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1508034" y="57672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z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3700" dirty="0" smtClean="0"/>
              <a:t>Grafos podem ter pesos associados a suas arestas. Dessa forma, o comprimento do caminho é a soma dos pesos da aresta que compõem o caminho. Quando não há um peso associado, considera-se peso igual a um.</a:t>
            </a:r>
            <a:endParaRPr lang="pt-BR" sz="3700" dirty="0"/>
          </a:p>
        </p:txBody>
      </p:sp>
      <p:cxnSp>
        <p:nvCxnSpPr>
          <p:cNvPr id="61" name="Conector reto 60"/>
          <p:cNvCxnSpPr/>
          <p:nvPr/>
        </p:nvCxnSpPr>
        <p:spPr>
          <a:xfrm>
            <a:off x="8237552" y="3925646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9166246" y="3354142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V="1">
            <a:off x="9166246" y="3925646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10023502" y="3425580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0880758" y="3354142"/>
            <a:ext cx="785818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V="1">
            <a:off x="8237552" y="3354142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8023238" y="37113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8094676" y="37374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t</a:t>
            </a:r>
            <a:endParaRPr lang="pt-BR" sz="2000" b="1" dirty="0"/>
          </a:p>
        </p:txBody>
      </p:sp>
      <p:sp>
        <p:nvSpPr>
          <p:cNvPr id="69" name="Elipse 68"/>
          <p:cNvSpPr/>
          <p:nvPr/>
        </p:nvSpPr>
        <p:spPr>
          <a:xfrm>
            <a:off x="8951932" y="318514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997244" y="32112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u</a:t>
            </a:r>
            <a:endParaRPr lang="pt-BR" sz="2000" b="1" dirty="0"/>
          </a:p>
        </p:txBody>
      </p:sp>
      <p:sp>
        <p:nvSpPr>
          <p:cNvPr id="71" name="Elipse 70"/>
          <p:cNvSpPr/>
          <p:nvPr/>
        </p:nvSpPr>
        <p:spPr>
          <a:xfrm>
            <a:off x="8951932" y="4211398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8997244" y="423752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</a:t>
            </a:r>
            <a:endParaRPr lang="pt-BR" sz="2000" b="1" dirty="0"/>
          </a:p>
        </p:txBody>
      </p:sp>
      <p:sp>
        <p:nvSpPr>
          <p:cNvPr id="73" name="Elipse 72"/>
          <p:cNvSpPr/>
          <p:nvPr/>
        </p:nvSpPr>
        <p:spPr>
          <a:xfrm>
            <a:off x="9805768" y="37113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9835314" y="37374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w</a:t>
            </a:r>
            <a:endParaRPr lang="pt-BR" sz="2000" b="1" dirty="0"/>
          </a:p>
        </p:txBody>
      </p:sp>
      <p:sp>
        <p:nvSpPr>
          <p:cNvPr id="75" name="Elipse 74"/>
          <p:cNvSpPr/>
          <p:nvPr/>
        </p:nvSpPr>
        <p:spPr>
          <a:xfrm>
            <a:off x="10666444" y="318514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0711756" y="32112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x</a:t>
            </a:r>
            <a:endParaRPr lang="pt-BR" sz="2000" b="1" dirty="0"/>
          </a:p>
        </p:txBody>
      </p:sp>
      <p:sp>
        <p:nvSpPr>
          <p:cNvPr id="77" name="Elipse 76"/>
          <p:cNvSpPr/>
          <p:nvPr/>
        </p:nvSpPr>
        <p:spPr>
          <a:xfrm>
            <a:off x="10663024" y="4211398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10708336" y="423752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y</a:t>
            </a:r>
            <a:endParaRPr lang="pt-BR" sz="2000" b="1" dirty="0"/>
          </a:p>
        </p:txBody>
      </p:sp>
      <p:sp>
        <p:nvSpPr>
          <p:cNvPr id="79" name="Elipse 78"/>
          <p:cNvSpPr/>
          <p:nvPr/>
        </p:nvSpPr>
        <p:spPr>
          <a:xfrm>
            <a:off x="11448842" y="37113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1508034" y="373745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z</a:t>
            </a:r>
            <a:endParaRPr lang="pt-BR" sz="2000" b="1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7951800" y="2071678"/>
            <a:ext cx="392909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 dirty="0" smtClean="0"/>
              <a:t>Qual o comprimento </a:t>
            </a:r>
          </a:p>
          <a:p>
            <a:pPr algn="ctr">
              <a:lnSpc>
                <a:spcPct val="90000"/>
              </a:lnSpc>
            </a:pPr>
            <a:r>
              <a:rPr lang="pt-BR" sz="2200" b="1" dirty="0" smtClean="0"/>
              <a:t>do caminho entre o </a:t>
            </a:r>
          </a:p>
          <a:p>
            <a:pPr algn="ctr">
              <a:lnSpc>
                <a:spcPct val="90000"/>
              </a:lnSpc>
            </a:pPr>
            <a:r>
              <a:rPr lang="pt-BR" sz="2200" b="1" dirty="0" smtClean="0"/>
              <a:t>vértice t e o vértice z?</a:t>
            </a:r>
            <a:endParaRPr lang="pt-BR" sz="2200" b="1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7798963" y="4714884"/>
            <a:ext cx="4081927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dirty="0" smtClean="0"/>
              <a:t>Caminho 1:</a:t>
            </a:r>
          </a:p>
          <a:p>
            <a:pPr>
              <a:lnSpc>
                <a:spcPct val="90000"/>
              </a:lnSpc>
            </a:pPr>
            <a:endParaRPr lang="pt-BR" sz="1000" dirty="0" smtClean="0"/>
          </a:p>
          <a:p>
            <a:pPr>
              <a:lnSpc>
                <a:spcPct val="90000"/>
              </a:lnSpc>
              <a:buFont typeface="Wingdings"/>
              <a:buChar char="à"/>
            </a:pPr>
            <a:r>
              <a:rPr lang="pt-BR" sz="2000" dirty="0" smtClean="0"/>
              <a:t>Arestas: tu, uw, wx e xz</a:t>
            </a:r>
          </a:p>
          <a:p>
            <a:pPr>
              <a:lnSpc>
                <a:spcPct val="90000"/>
              </a:lnSpc>
              <a:buFont typeface="Wingdings"/>
              <a:buChar char="à"/>
            </a:pPr>
            <a:r>
              <a:rPr lang="pt-BR" sz="2000" dirty="0" smtClean="0"/>
              <a:t> comprimento: 18</a:t>
            </a:r>
          </a:p>
          <a:p>
            <a:pPr>
              <a:lnSpc>
                <a:spcPct val="90000"/>
              </a:lnSpc>
            </a:pPr>
            <a:endParaRPr lang="pt-BR" sz="1000" dirty="0" smtClean="0"/>
          </a:p>
          <a:p>
            <a:pPr>
              <a:lnSpc>
                <a:spcPct val="90000"/>
              </a:lnSpc>
            </a:pPr>
            <a:r>
              <a:rPr lang="pt-BR" sz="2000" dirty="0" smtClean="0"/>
              <a:t>Caminho 2:</a:t>
            </a:r>
          </a:p>
          <a:p>
            <a:pPr>
              <a:lnSpc>
                <a:spcPct val="90000"/>
              </a:lnSpc>
              <a:buFont typeface="Wingdings"/>
              <a:buChar char="à"/>
            </a:pPr>
            <a:r>
              <a:rPr lang="pt-BR" sz="2000" dirty="0" smtClean="0"/>
              <a:t>Arestas: tv, vw, wx e xz</a:t>
            </a:r>
          </a:p>
          <a:p>
            <a:pPr>
              <a:lnSpc>
                <a:spcPct val="90000"/>
              </a:lnSpc>
              <a:buFont typeface="Wingdings"/>
              <a:buChar char="à"/>
            </a:pPr>
            <a:r>
              <a:rPr lang="pt-BR" sz="2000" dirty="0" smtClean="0"/>
              <a:t> comprimento: 17</a:t>
            </a:r>
          </a:p>
        </p:txBody>
      </p:sp>
      <p:sp>
        <p:nvSpPr>
          <p:cNvPr id="83" name="CaixaDeTexto 82"/>
          <p:cNvSpPr txBox="1"/>
          <p:nvPr/>
        </p:nvSpPr>
        <p:spPr>
          <a:xfrm flipH="1">
            <a:off x="8523304" y="32739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84" name="CaixaDeTexto 83"/>
          <p:cNvSpPr txBox="1"/>
          <p:nvPr/>
        </p:nvSpPr>
        <p:spPr>
          <a:xfrm flipH="1">
            <a:off x="9523436" y="32861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85" name="CaixaDeTexto 84"/>
          <p:cNvSpPr txBox="1"/>
          <p:nvPr/>
        </p:nvSpPr>
        <p:spPr>
          <a:xfrm flipH="1">
            <a:off x="10211690" y="33575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6</a:t>
            </a:r>
            <a:endParaRPr lang="pt-BR" sz="2000" b="1" dirty="0"/>
          </a:p>
        </p:txBody>
      </p:sp>
      <p:sp>
        <p:nvSpPr>
          <p:cNvPr id="86" name="CaixaDeTexto 85"/>
          <p:cNvSpPr txBox="1"/>
          <p:nvPr/>
        </p:nvSpPr>
        <p:spPr>
          <a:xfrm flipH="1">
            <a:off x="11251011" y="333143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3</a:t>
            </a:r>
            <a:endParaRPr lang="pt-BR" sz="2000" b="1" dirty="0"/>
          </a:p>
        </p:txBody>
      </p:sp>
      <p:sp>
        <p:nvSpPr>
          <p:cNvPr id="87" name="CaixaDeTexto 86"/>
          <p:cNvSpPr txBox="1"/>
          <p:nvPr/>
        </p:nvSpPr>
        <p:spPr>
          <a:xfrm flipH="1">
            <a:off x="8523304" y="42026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88" name="CaixaDeTexto 87"/>
          <p:cNvSpPr txBox="1"/>
          <p:nvPr/>
        </p:nvSpPr>
        <p:spPr>
          <a:xfrm flipH="1">
            <a:off x="9523436" y="41433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4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6477" y="1357298"/>
            <a:ext cx="47529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5613204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Outros exemplos: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O Grafo ilustrado ao lado, representa as adjacências entre </a:t>
            </a:r>
            <a:r>
              <a:rPr lang="pt-BR" sz="4000" smtClean="0"/>
              <a:t>os Estados </a:t>
            </a:r>
            <a:r>
              <a:rPr lang="pt-BR" sz="4000" dirty="0" smtClean="0"/>
              <a:t>do Brasil.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topologia NSFN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9528" y="3005315"/>
            <a:ext cx="5072098" cy="3730844"/>
          </a:xfrm>
          <a:prstGeom prst="rect">
            <a:avLst/>
          </a:prstGeom>
          <a:noFill/>
        </p:spPr>
      </p:pic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470988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Outros exemplos: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O Grafo ilustrado a seguir, representa a topologia de redes da NSFNET (National Science Foundation).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DIGRAFOS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Os Digrafos são tipos especiais de Grafos onde todas as arestas são direcionadas. Desta forma, os caminhos em Digrafos devem levar em consideração a direção das arestas.</a:t>
            </a:r>
            <a:endParaRPr lang="pt-BR" sz="4000" dirty="0"/>
          </a:p>
        </p:txBody>
      </p:sp>
      <p:cxnSp>
        <p:nvCxnSpPr>
          <p:cNvPr id="61" name="Conector reto 60"/>
          <p:cNvCxnSpPr/>
          <p:nvPr/>
        </p:nvCxnSpPr>
        <p:spPr>
          <a:xfrm>
            <a:off x="8237552" y="3669440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9166246" y="3097936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V="1">
            <a:off x="9166246" y="3669440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10023502" y="3169374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0880758" y="3097936"/>
            <a:ext cx="785818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V="1">
            <a:off x="8237552" y="3097936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8023238" y="3455126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8094676" y="34812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t</a:t>
            </a:r>
            <a:endParaRPr lang="pt-BR" sz="2000" b="1" dirty="0"/>
          </a:p>
        </p:txBody>
      </p:sp>
      <p:sp>
        <p:nvSpPr>
          <p:cNvPr id="69" name="Elipse 68"/>
          <p:cNvSpPr/>
          <p:nvPr/>
        </p:nvSpPr>
        <p:spPr>
          <a:xfrm>
            <a:off x="8951932" y="292893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997244" y="2955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u</a:t>
            </a:r>
            <a:endParaRPr lang="pt-BR" sz="2000" b="1" dirty="0"/>
          </a:p>
        </p:txBody>
      </p:sp>
      <p:sp>
        <p:nvSpPr>
          <p:cNvPr id="71" name="Elipse 70"/>
          <p:cNvSpPr/>
          <p:nvPr/>
        </p:nvSpPr>
        <p:spPr>
          <a:xfrm>
            <a:off x="8951932" y="395519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8997244" y="398131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</a:t>
            </a:r>
            <a:endParaRPr lang="pt-BR" sz="2000" b="1" dirty="0"/>
          </a:p>
        </p:txBody>
      </p:sp>
      <p:sp>
        <p:nvSpPr>
          <p:cNvPr id="73" name="Elipse 72"/>
          <p:cNvSpPr/>
          <p:nvPr/>
        </p:nvSpPr>
        <p:spPr>
          <a:xfrm>
            <a:off x="9805768" y="3455126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9835314" y="34812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w</a:t>
            </a:r>
            <a:endParaRPr lang="pt-BR" sz="2000" b="1" dirty="0"/>
          </a:p>
        </p:txBody>
      </p:sp>
      <p:sp>
        <p:nvSpPr>
          <p:cNvPr id="75" name="Elipse 74"/>
          <p:cNvSpPr/>
          <p:nvPr/>
        </p:nvSpPr>
        <p:spPr>
          <a:xfrm>
            <a:off x="10666444" y="292893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0711756" y="2955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x</a:t>
            </a:r>
            <a:endParaRPr lang="pt-BR" sz="2000" b="1" dirty="0"/>
          </a:p>
        </p:txBody>
      </p:sp>
      <p:sp>
        <p:nvSpPr>
          <p:cNvPr id="77" name="Elipse 76"/>
          <p:cNvSpPr/>
          <p:nvPr/>
        </p:nvSpPr>
        <p:spPr>
          <a:xfrm>
            <a:off x="10663024" y="395519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10708336" y="39813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y</a:t>
            </a:r>
            <a:endParaRPr lang="pt-BR" sz="2000" b="1" dirty="0"/>
          </a:p>
        </p:txBody>
      </p:sp>
      <p:sp>
        <p:nvSpPr>
          <p:cNvPr id="79" name="Elipse 78"/>
          <p:cNvSpPr/>
          <p:nvPr/>
        </p:nvSpPr>
        <p:spPr>
          <a:xfrm>
            <a:off x="11448842" y="3455126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1508034" y="348125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z</a:t>
            </a:r>
            <a:endParaRPr lang="pt-BR" sz="2000" b="1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7951800" y="2071678"/>
            <a:ext cx="392909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 dirty="0" smtClean="0"/>
              <a:t>Exemplo de </a:t>
            </a:r>
          </a:p>
          <a:p>
            <a:pPr algn="ctr">
              <a:lnSpc>
                <a:spcPct val="90000"/>
              </a:lnSpc>
            </a:pPr>
            <a:r>
              <a:rPr lang="pt-BR" sz="2200" b="1" dirty="0" smtClean="0"/>
              <a:t>um Digrafo:</a:t>
            </a:r>
            <a:endParaRPr lang="pt-BR" sz="2200" b="1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7798963" y="4478262"/>
            <a:ext cx="4081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dirty="0" smtClean="0"/>
              <a:t>Caminho 1:</a:t>
            </a:r>
          </a:p>
          <a:p>
            <a:pPr>
              <a:lnSpc>
                <a:spcPct val="90000"/>
              </a:lnSpc>
            </a:pPr>
            <a:endParaRPr lang="pt-BR" sz="1000" dirty="0" smtClean="0"/>
          </a:p>
          <a:p>
            <a:pPr algn="just">
              <a:lnSpc>
                <a:spcPct val="90000"/>
              </a:lnSpc>
              <a:buFont typeface="Wingdings"/>
              <a:buChar char="à"/>
            </a:pPr>
            <a:r>
              <a:rPr lang="pt-BR" sz="2000" dirty="0" smtClean="0"/>
              <a:t>Arestas: tu, uw, wx e xz</a:t>
            </a:r>
          </a:p>
          <a:p>
            <a:pPr algn="just">
              <a:lnSpc>
                <a:spcPct val="90000"/>
              </a:lnSpc>
              <a:buFont typeface="Wingdings"/>
              <a:buChar char="à"/>
            </a:pPr>
            <a:r>
              <a:rPr lang="pt-BR" sz="2000" dirty="0" smtClean="0"/>
              <a:t> comprimento: 18</a:t>
            </a:r>
          </a:p>
          <a:p>
            <a:pPr>
              <a:lnSpc>
                <a:spcPct val="90000"/>
              </a:lnSpc>
            </a:pPr>
            <a:endParaRPr lang="pt-BR" sz="1000" dirty="0" smtClean="0"/>
          </a:p>
          <a:p>
            <a:pPr>
              <a:lnSpc>
                <a:spcPct val="90000"/>
              </a:lnSpc>
            </a:pPr>
            <a:r>
              <a:rPr lang="pt-BR" sz="2000" dirty="0" smtClean="0"/>
              <a:t>Caminho 2:</a:t>
            </a:r>
          </a:p>
          <a:p>
            <a:pPr algn="just">
              <a:lnSpc>
                <a:spcPct val="90000"/>
              </a:lnSpc>
              <a:buFont typeface="Wingdings"/>
              <a:buChar char="à"/>
            </a:pPr>
            <a:r>
              <a:rPr lang="pt-BR" sz="2000" dirty="0" smtClean="0"/>
              <a:t>Não é possível levando em consideração a direção das arestas tv e wv.</a:t>
            </a:r>
          </a:p>
        </p:txBody>
      </p:sp>
      <p:sp>
        <p:nvSpPr>
          <p:cNvPr id="83" name="CaixaDeTexto 82"/>
          <p:cNvSpPr txBox="1"/>
          <p:nvPr/>
        </p:nvSpPr>
        <p:spPr>
          <a:xfrm flipH="1">
            <a:off x="8523304" y="30177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84" name="CaixaDeTexto 83"/>
          <p:cNvSpPr txBox="1"/>
          <p:nvPr/>
        </p:nvSpPr>
        <p:spPr>
          <a:xfrm flipH="1">
            <a:off x="9523436" y="30299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85" name="CaixaDeTexto 84"/>
          <p:cNvSpPr txBox="1"/>
          <p:nvPr/>
        </p:nvSpPr>
        <p:spPr>
          <a:xfrm flipH="1">
            <a:off x="10211690" y="3101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6</a:t>
            </a:r>
            <a:endParaRPr lang="pt-BR" sz="2000" b="1" dirty="0"/>
          </a:p>
        </p:txBody>
      </p:sp>
      <p:sp>
        <p:nvSpPr>
          <p:cNvPr id="86" name="CaixaDeTexto 85"/>
          <p:cNvSpPr txBox="1"/>
          <p:nvPr/>
        </p:nvSpPr>
        <p:spPr>
          <a:xfrm flipH="1">
            <a:off x="11251011" y="307523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3</a:t>
            </a:r>
            <a:endParaRPr lang="pt-BR" sz="2000" b="1" dirty="0"/>
          </a:p>
        </p:txBody>
      </p:sp>
      <p:sp>
        <p:nvSpPr>
          <p:cNvPr id="87" name="CaixaDeTexto 86"/>
          <p:cNvSpPr txBox="1"/>
          <p:nvPr/>
        </p:nvSpPr>
        <p:spPr>
          <a:xfrm flipH="1">
            <a:off x="8523304" y="39464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88" name="CaixaDeTexto 87"/>
          <p:cNvSpPr txBox="1"/>
          <p:nvPr/>
        </p:nvSpPr>
        <p:spPr>
          <a:xfrm flipH="1">
            <a:off x="9523436" y="38871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31" name="Seta para cima 30"/>
          <p:cNvSpPr/>
          <p:nvPr/>
        </p:nvSpPr>
        <p:spPr>
          <a:xfrm rot="3581633">
            <a:off x="8815022" y="3212349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2" name="Seta para cima 31"/>
          <p:cNvSpPr/>
          <p:nvPr/>
        </p:nvSpPr>
        <p:spPr>
          <a:xfrm rot="7520490">
            <a:off x="9685382" y="3417529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3" name="Seta para cima 32"/>
          <p:cNvSpPr/>
          <p:nvPr/>
        </p:nvSpPr>
        <p:spPr>
          <a:xfrm rot="3518523">
            <a:off x="10550323" y="3243460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4" name="Seta para cima 33"/>
          <p:cNvSpPr/>
          <p:nvPr/>
        </p:nvSpPr>
        <p:spPr>
          <a:xfrm rot="7520490">
            <a:off x="11337767" y="3402915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" name="Seta para cima 34"/>
          <p:cNvSpPr/>
          <p:nvPr/>
        </p:nvSpPr>
        <p:spPr>
          <a:xfrm rot="14404284">
            <a:off x="9374632" y="3939621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7" name="Seta para cima 36"/>
          <p:cNvSpPr/>
          <p:nvPr/>
        </p:nvSpPr>
        <p:spPr>
          <a:xfrm rot="7196192">
            <a:off x="8804534" y="3952688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297144" cy="5119463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INTRODUÇÃO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200" dirty="0" smtClean="0"/>
              <a:t>A teoria dos grafos é um ramo da matemática que estuda a relação entre objetos de um conjunto utilizando-se de representações gráficas (grafos).</a:t>
            </a:r>
            <a:endParaRPr lang="pt-BR" sz="4200" dirty="0"/>
          </a:p>
        </p:txBody>
      </p:sp>
    </p:spTree>
    <p:extLst>
      <p:ext uri="{BB962C8B-B14F-4D97-AF65-F5344CB8AC3E}">
        <p14:creationId xmlns:p14="http://schemas.microsoft.com/office/powerpoint/2010/main" val="14830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DIGRAFOS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Digrafos possuem dois tipos de grau de vértice: número de arestas que chegam a um vértice (</a:t>
            </a:r>
            <a:r>
              <a:rPr lang="pt-BR" sz="4000" b="1" dirty="0" smtClean="0"/>
              <a:t>graus de entrada</a:t>
            </a:r>
            <a:r>
              <a:rPr lang="pt-BR" sz="4000" dirty="0" smtClean="0"/>
              <a:t>) e número de arestas que saem de um vértice (</a:t>
            </a:r>
            <a:r>
              <a:rPr lang="pt-BR" sz="4000" b="1" dirty="0" smtClean="0"/>
              <a:t>graus de saída</a:t>
            </a:r>
            <a:r>
              <a:rPr lang="pt-BR" sz="4000" dirty="0" smtClean="0"/>
              <a:t>).</a:t>
            </a:r>
          </a:p>
        </p:txBody>
      </p:sp>
      <p:cxnSp>
        <p:nvCxnSpPr>
          <p:cNvPr id="61" name="Conector reto 60"/>
          <p:cNvCxnSpPr/>
          <p:nvPr/>
        </p:nvCxnSpPr>
        <p:spPr>
          <a:xfrm>
            <a:off x="8237552" y="4711464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9166246" y="4139960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V="1">
            <a:off x="9166246" y="4711464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10023502" y="4211398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0880758" y="4139960"/>
            <a:ext cx="785818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V="1">
            <a:off x="8237552" y="4139960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8023238" y="449715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8094676" y="45232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t</a:t>
            </a:r>
            <a:endParaRPr lang="pt-BR" sz="2000" b="1" dirty="0"/>
          </a:p>
        </p:txBody>
      </p:sp>
      <p:sp>
        <p:nvSpPr>
          <p:cNvPr id="69" name="Elipse 68"/>
          <p:cNvSpPr/>
          <p:nvPr/>
        </p:nvSpPr>
        <p:spPr>
          <a:xfrm>
            <a:off x="8951932" y="3970958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997244" y="39970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u</a:t>
            </a:r>
            <a:endParaRPr lang="pt-BR" sz="2000" b="1" dirty="0"/>
          </a:p>
        </p:txBody>
      </p:sp>
      <p:sp>
        <p:nvSpPr>
          <p:cNvPr id="71" name="Elipse 70"/>
          <p:cNvSpPr/>
          <p:nvPr/>
        </p:nvSpPr>
        <p:spPr>
          <a:xfrm>
            <a:off x="8951932" y="4997216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8997244" y="502334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</a:t>
            </a:r>
            <a:endParaRPr lang="pt-BR" sz="2000" b="1" dirty="0"/>
          </a:p>
        </p:txBody>
      </p:sp>
      <p:sp>
        <p:nvSpPr>
          <p:cNvPr id="73" name="Elipse 72"/>
          <p:cNvSpPr/>
          <p:nvPr/>
        </p:nvSpPr>
        <p:spPr>
          <a:xfrm>
            <a:off x="9805768" y="449715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9835314" y="4523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w</a:t>
            </a:r>
            <a:endParaRPr lang="pt-BR" sz="2000" b="1" dirty="0"/>
          </a:p>
        </p:txBody>
      </p:sp>
      <p:sp>
        <p:nvSpPr>
          <p:cNvPr id="75" name="Elipse 74"/>
          <p:cNvSpPr/>
          <p:nvPr/>
        </p:nvSpPr>
        <p:spPr>
          <a:xfrm>
            <a:off x="10666444" y="3970958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0711756" y="39970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x</a:t>
            </a:r>
            <a:endParaRPr lang="pt-BR" sz="2000" b="1" dirty="0"/>
          </a:p>
        </p:txBody>
      </p:sp>
      <p:sp>
        <p:nvSpPr>
          <p:cNvPr id="77" name="Elipse 76"/>
          <p:cNvSpPr/>
          <p:nvPr/>
        </p:nvSpPr>
        <p:spPr>
          <a:xfrm>
            <a:off x="10663024" y="4997216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10708336" y="502334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y</a:t>
            </a:r>
            <a:endParaRPr lang="pt-BR" sz="2000" b="1" dirty="0"/>
          </a:p>
        </p:txBody>
      </p:sp>
      <p:sp>
        <p:nvSpPr>
          <p:cNvPr id="79" name="Elipse 78"/>
          <p:cNvSpPr/>
          <p:nvPr/>
        </p:nvSpPr>
        <p:spPr>
          <a:xfrm>
            <a:off x="11448842" y="449715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1508034" y="452327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z</a:t>
            </a:r>
            <a:endParaRPr lang="pt-BR" sz="2000" b="1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7951800" y="2071678"/>
            <a:ext cx="392909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 dirty="0" smtClean="0"/>
              <a:t>Exemplo de graus de entrada (E) e  graus de saída (S)  em um Digrafo:</a:t>
            </a:r>
            <a:endParaRPr lang="pt-BR" sz="2200" b="1" dirty="0"/>
          </a:p>
        </p:txBody>
      </p:sp>
      <p:sp>
        <p:nvSpPr>
          <p:cNvPr id="31" name="Seta para cima 30"/>
          <p:cNvSpPr/>
          <p:nvPr/>
        </p:nvSpPr>
        <p:spPr>
          <a:xfrm rot="3581633">
            <a:off x="8815022" y="4254373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2" name="Seta para cima 31"/>
          <p:cNvSpPr/>
          <p:nvPr/>
        </p:nvSpPr>
        <p:spPr>
          <a:xfrm rot="7520490">
            <a:off x="9685382" y="4459553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3" name="Seta para cima 32"/>
          <p:cNvSpPr/>
          <p:nvPr/>
        </p:nvSpPr>
        <p:spPr>
          <a:xfrm rot="3518523">
            <a:off x="10550323" y="4285484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4" name="Seta para cima 33"/>
          <p:cNvSpPr/>
          <p:nvPr/>
        </p:nvSpPr>
        <p:spPr>
          <a:xfrm rot="7520490">
            <a:off x="11337767" y="4444939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" name="Seta para cima 34"/>
          <p:cNvSpPr/>
          <p:nvPr/>
        </p:nvSpPr>
        <p:spPr>
          <a:xfrm rot="14404284">
            <a:off x="9374632" y="4981645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7" name="Seta para cima 36"/>
          <p:cNvSpPr/>
          <p:nvPr/>
        </p:nvSpPr>
        <p:spPr>
          <a:xfrm rot="7196192">
            <a:off x="8804534" y="4994712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 flipH="1">
            <a:off x="7848113" y="518270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S = 2 </a:t>
            </a:r>
            <a:endParaRPr lang="pt-BR" sz="2000" dirty="0"/>
          </a:p>
        </p:txBody>
      </p:sp>
      <p:sp>
        <p:nvSpPr>
          <p:cNvPr id="43" name="CaixaDeTexto 42"/>
          <p:cNvSpPr txBox="1"/>
          <p:nvPr/>
        </p:nvSpPr>
        <p:spPr>
          <a:xfrm flipH="1">
            <a:off x="7848113" y="49100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E = 0 </a:t>
            </a:r>
            <a:endParaRPr lang="pt-BR" sz="2000" dirty="0"/>
          </a:p>
        </p:txBody>
      </p:sp>
      <p:sp>
        <p:nvSpPr>
          <p:cNvPr id="44" name="CaixaDeTexto 43"/>
          <p:cNvSpPr txBox="1"/>
          <p:nvPr/>
        </p:nvSpPr>
        <p:spPr>
          <a:xfrm flipH="1">
            <a:off x="8776807" y="365637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S = 1 </a:t>
            </a:r>
            <a:endParaRPr lang="pt-BR" sz="2000" dirty="0"/>
          </a:p>
        </p:txBody>
      </p:sp>
      <p:sp>
        <p:nvSpPr>
          <p:cNvPr id="45" name="CaixaDeTexto 44"/>
          <p:cNvSpPr txBox="1"/>
          <p:nvPr/>
        </p:nvSpPr>
        <p:spPr>
          <a:xfrm flipH="1">
            <a:off x="8776807" y="338368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E = 1 </a:t>
            </a:r>
            <a:endParaRPr lang="pt-BR" sz="2000" dirty="0"/>
          </a:p>
        </p:txBody>
      </p:sp>
      <p:sp>
        <p:nvSpPr>
          <p:cNvPr id="46" name="CaixaDeTexto 45"/>
          <p:cNvSpPr txBox="1"/>
          <p:nvPr/>
        </p:nvSpPr>
        <p:spPr>
          <a:xfrm flipH="1">
            <a:off x="8782930" y="567582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S = 0 </a:t>
            </a:r>
            <a:endParaRPr lang="pt-BR" sz="2000" dirty="0"/>
          </a:p>
        </p:txBody>
      </p:sp>
      <p:sp>
        <p:nvSpPr>
          <p:cNvPr id="47" name="CaixaDeTexto 46"/>
          <p:cNvSpPr txBox="1"/>
          <p:nvPr/>
        </p:nvSpPr>
        <p:spPr>
          <a:xfrm flipH="1">
            <a:off x="8782930" y="540313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E = 2 </a:t>
            </a:r>
            <a:endParaRPr lang="pt-BR" sz="2000" dirty="0"/>
          </a:p>
        </p:txBody>
      </p:sp>
      <p:sp>
        <p:nvSpPr>
          <p:cNvPr id="48" name="CaixaDeTexto 47"/>
          <p:cNvSpPr txBox="1"/>
          <p:nvPr/>
        </p:nvSpPr>
        <p:spPr>
          <a:xfrm flipH="1">
            <a:off x="9627123" y="518188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S = 2 </a:t>
            </a:r>
            <a:endParaRPr lang="pt-BR" sz="2000" dirty="0"/>
          </a:p>
        </p:txBody>
      </p:sp>
      <p:sp>
        <p:nvSpPr>
          <p:cNvPr id="49" name="CaixaDeTexto 48"/>
          <p:cNvSpPr txBox="1"/>
          <p:nvPr/>
        </p:nvSpPr>
        <p:spPr>
          <a:xfrm flipH="1">
            <a:off x="9627123" y="490919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E = 1 </a:t>
            </a:r>
            <a:endParaRPr lang="pt-BR" sz="2000" dirty="0"/>
          </a:p>
        </p:txBody>
      </p:sp>
      <p:sp>
        <p:nvSpPr>
          <p:cNvPr id="50" name="CaixaDeTexto 49"/>
          <p:cNvSpPr txBox="1"/>
          <p:nvPr/>
        </p:nvSpPr>
        <p:spPr>
          <a:xfrm flipH="1">
            <a:off x="10497442" y="366342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S = 1 </a:t>
            </a:r>
            <a:endParaRPr lang="pt-BR" sz="2000" dirty="0"/>
          </a:p>
        </p:txBody>
      </p:sp>
      <p:sp>
        <p:nvSpPr>
          <p:cNvPr id="51" name="CaixaDeTexto 50"/>
          <p:cNvSpPr txBox="1"/>
          <p:nvPr/>
        </p:nvSpPr>
        <p:spPr>
          <a:xfrm flipH="1">
            <a:off x="10497442" y="33907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E = 1 </a:t>
            </a:r>
            <a:endParaRPr lang="pt-BR" sz="2000" dirty="0"/>
          </a:p>
        </p:txBody>
      </p:sp>
      <p:sp>
        <p:nvSpPr>
          <p:cNvPr id="52" name="CaixaDeTexto 51"/>
          <p:cNvSpPr txBox="1"/>
          <p:nvPr/>
        </p:nvSpPr>
        <p:spPr>
          <a:xfrm flipH="1">
            <a:off x="11270197" y="413817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S = 0 </a:t>
            </a:r>
            <a:endParaRPr lang="pt-BR" sz="2000" dirty="0"/>
          </a:p>
        </p:txBody>
      </p:sp>
      <p:sp>
        <p:nvSpPr>
          <p:cNvPr id="53" name="CaixaDeTexto 52"/>
          <p:cNvSpPr txBox="1"/>
          <p:nvPr/>
        </p:nvSpPr>
        <p:spPr>
          <a:xfrm flipH="1">
            <a:off x="11270197" y="386548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E = 1 </a:t>
            </a:r>
            <a:endParaRPr lang="pt-BR" sz="2000" dirty="0"/>
          </a:p>
        </p:txBody>
      </p:sp>
      <p:sp>
        <p:nvSpPr>
          <p:cNvPr id="54" name="CaixaDeTexto 53"/>
          <p:cNvSpPr txBox="1"/>
          <p:nvPr/>
        </p:nvSpPr>
        <p:spPr>
          <a:xfrm flipH="1">
            <a:off x="10484379" y="569593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S = 0 </a:t>
            </a:r>
            <a:endParaRPr lang="pt-BR" sz="2000" dirty="0"/>
          </a:p>
        </p:txBody>
      </p:sp>
      <p:sp>
        <p:nvSpPr>
          <p:cNvPr id="55" name="CaixaDeTexto 54"/>
          <p:cNvSpPr txBox="1"/>
          <p:nvPr/>
        </p:nvSpPr>
        <p:spPr>
          <a:xfrm flipH="1">
            <a:off x="10484379" y="542324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000" dirty="0" smtClean="0"/>
              <a:t>E = 0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DIGRAFOS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Um Digrafo é fortemente conexo se, para todos os pares de vértices (u, t) existe um caminho de u para t e de t para u.</a:t>
            </a:r>
            <a:endParaRPr lang="pt-BR" sz="4000" dirty="0"/>
          </a:p>
        </p:txBody>
      </p:sp>
      <p:cxnSp>
        <p:nvCxnSpPr>
          <p:cNvPr id="61" name="Conector reto 60"/>
          <p:cNvCxnSpPr/>
          <p:nvPr/>
        </p:nvCxnSpPr>
        <p:spPr>
          <a:xfrm>
            <a:off x="8237552" y="5997348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9166246" y="5425844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V="1">
            <a:off x="9166246" y="5997348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10023502" y="5497282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0880758" y="5425844"/>
            <a:ext cx="785818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V="1">
            <a:off x="8237552" y="5425844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8023238" y="578303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8094676" y="58091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t</a:t>
            </a:r>
            <a:endParaRPr lang="pt-BR" sz="2000" b="1" dirty="0"/>
          </a:p>
        </p:txBody>
      </p:sp>
      <p:sp>
        <p:nvSpPr>
          <p:cNvPr id="69" name="Elipse 68"/>
          <p:cNvSpPr/>
          <p:nvPr/>
        </p:nvSpPr>
        <p:spPr>
          <a:xfrm>
            <a:off x="8951932" y="525684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997244" y="52829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u</a:t>
            </a:r>
            <a:endParaRPr lang="pt-BR" sz="2000" b="1" dirty="0"/>
          </a:p>
        </p:txBody>
      </p:sp>
      <p:sp>
        <p:nvSpPr>
          <p:cNvPr id="71" name="Elipse 70"/>
          <p:cNvSpPr/>
          <p:nvPr/>
        </p:nvSpPr>
        <p:spPr>
          <a:xfrm>
            <a:off x="8951932" y="628310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8997244" y="630922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</a:t>
            </a:r>
            <a:endParaRPr lang="pt-BR" sz="2000" b="1" dirty="0"/>
          </a:p>
        </p:txBody>
      </p:sp>
      <p:sp>
        <p:nvSpPr>
          <p:cNvPr id="73" name="Elipse 72"/>
          <p:cNvSpPr/>
          <p:nvPr/>
        </p:nvSpPr>
        <p:spPr>
          <a:xfrm>
            <a:off x="9805768" y="578303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9835314" y="58091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w</a:t>
            </a:r>
            <a:endParaRPr lang="pt-BR" sz="2000" b="1" dirty="0"/>
          </a:p>
        </p:txBody>
      </p:sp>
      <p:sp>
        <p:nvSpPr>
          <p:cNvPr id="75" name="Elipse 74"/>
          <p:cNvSpPr/>
          <p:nvPr/>
        </p:nvSpPr>
        <p:spPr>
          <a:xfrm>
            <a:off x="10666444" y="525684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0711756" y="52829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x</a:t>
            </a:r>
            <a:endParaRPr lang="pt-BR" sz="2000" b="1" dirty="0"/>
          </a:p>
        </p:txBody>
      </p:sp>
      <p:sp>
        <p:nvSpPr>
          <p:cNvPr id="79" name="Elipse 78"/>
          <p:cNvSpPr/>
          <p:nvPr/>
        </p:nvSpPr>
        <p:spPr>
          <a:xfrm>
            <a:off x="11448842" y="578303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1508034" y="58091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z</a:t>
            </a:r>
            <a:endParaRPr lang="pt-BR" sz="2000" b="1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7951800" y="2071678"/>
            <a:ext cx="392909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 dirty="0" smtClean="0"/>
              <a:t>Exemplo de um Digrafo fortemente conexo:</a:t>
            </a:r>
            <a:endParaRPr lang="pt-BR" sz="2200" b="1" dirty="0"/>
          </a:p>
        </p:txBody>
      </p:sp>
      <p:sp>
        <p:nvSpPr>
          <p:cNvPr id="83" name="CaixaDeTexto 82"/>
          <p:cNvSpPr txBox="1"/>
          <p:nvPr/>
        </p:nvSpPr>
        <p:spPr>
          <a:xfrm flipH="1">
            <a:off x="8523304" y="53456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84" name="CaixaDeTexto 83"/>
          <p:cNvSpPr txBox="1"/>
          <p:nvPr/>
        </p:nvSpPr>
        <p:spPr>
          <a:xfrm flipH="1">
            <a:off x="9523436" y="535782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85" name="CaixaDeTexto 84"/>
          <p:cNvSpPr txBox="1"/>
          <p:nvPr/>
        </p:nvSpPr>
        <p:spPr>
          <a:xfrm flipH="1">
            <a:off x="10211690" y="54292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6</a:t>
            </a:r>
            <a:endParaRPr lang="pt-BR" sz="2000" b="1" dirty="0"/>
          </a:p>
        </p:txBody>
      </p:sp>
      <p:sp>
        <p:nvSpPr>
          <p:cNvPr id="86" name="CaixaDeTexto 85"/>
          <p:cNvSpPr txBox="1"/>
          <p:nvPr/>
        </p:nvSpPr>
        <p:spPr>
          <a:xfrm flipH="1">
            <a:off x="11251011" y="54031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3</a:t>
            </a:r>
            <a:endParaRPr lang="pt-BR" sz="2000" b="1" dirty="0"/>
          </a:p>
        </p:txBody>
      </p:sp>
      <p:sp>
        <p:nvSpPr>
          <p:cNvPr id="87" name="CaixaDeTexto 86"/>
          <p:cNvSpPr txBox="1"/>
          <p:nvPr/>
        </p:nvSpPr>
        <p:spPr>
          <a:xfrm flipH="1">
            <a:off x="8523304" y="627437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88" name="CaixaDeTexto 87"/>
          <p:cNvSpPr txBox="1"/>
          <p:nvPr/>
        </p:nvSpPr>
        <p:spPr>
          <a:xfrm flipH="1">
            <a:off x="9523436" y="62150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31" name="Seta para cima 30"/>
          <p:cNvSpPr/>
          <p:nvPr/>
        </p:nvSpPr>
        <p:spPr>
          <a:xfrm rot="3581633">
            <a:off x="8815022" y="5540257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3" name="Seta para cima 32"/>
          <p:cNvSpPr/>
          <p:nvPr/>
        </p:nvSpPr>
        <p:spPr>
          <a:xfrm rot="3518523">
            <a:off x="10550323" y="5571368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4" name="Seta para cima 33"/>
          <p:cNvSpPr/>
          <p:nvPr/>
        </p:nvSpPr>
        <p:spPr>
          <a:xfrm rot="7520490">
            <a:off x="11337767" y="5730823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" name="Seta para cima 34"/>
          <p:cNvSpPr/>
          <p:nvPr/>
        </p:nvSpPr>
        <p:spPr>
          <a:xfrm rot="3521502">
            <a:off x="9680178" y="6086073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7" name="Seta para cima 36"/>
          <p:cNvSpPr/>
          <p:nvPr/>
        </p:nvSpPr>
        <p:spPr>
          <a:xfrm rot="7196192">
            <a:off x="8804534" y="6280596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9" name="Seta para cima 38"/>
          <p:cNvSpPr/>
          <p:nvPr/>
        </p:nvSpPr>
        <p:spPr>
          <a:xfrm rot="18234106">
            <a:off x="9376230" y="5541685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40" name="Conector reto 39"/>
          <p:cNvCxnSpPr/>
          <p:nvPr/>
        </p:nvCxnSpPr>
        <p:spPr>
          <a:xfrm>
            <a:off x="9023370" y="3630251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9952064" y="3058747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9952064" y="3630251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9023370" y="3058747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8809056" y="3415937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880494" y="344206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t</a:t>
            </a:r>
            <a:endParaRPr lang="pt-BR" sz="2000" b="1" dirty="0"/>
          </a:p>
        </p:txBody>
      </p:sp>
      <p:sp>
        <p:nvSpPr>
          <p:cNvPr id="48" name="Elipse 47"/>
          <p:cNvSpPr/>
          <p:nvPr/>
        </p:nvSpPr>
        <p:spPr>
          <a:xfrm>
            <a:off x="9737750" y="2889745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9783062" y="29158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u</a:t>
            </a:r>
            <a:endParaRPr lang="pt-BR" sz="2000" b="1" dirty="0"/>
          </a:p>
        </p:txBody>
      </p:sp>
      <p:sp>
        <p:nvSpPr>
          <p:cNvPr id="50" name="Elipse 49"/>
          <p:cNvSpPr/>
          <p:nvPr/>
        </p:nvSpPr>
        <p:spPr>
          <a:xfrm>
            <a:off x="9737750" y="3916003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9783062" y="394212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</a:t>
            </a:r>
            <a:endParaRPr lang="pt-BR" sz="2000" b="1" dirty="0"/>
          </a:p>
        </p:txBody>
      </p:sp>
      <p:sp>
        <p:nvSpPr>
          <p:cNvPr id="52" name="Elipse 51"/>
          <p:cNvSpPr/>
          <p:nvPr/>
        </p:nvSpPr>
        <p:spPr>
          <a:xfrm>
            <a:off x="10591586" y="3415937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0621132" y="344206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w</a:t>
            </a:r>
            <a:endParaRPr lang="pt-BR" sz="2000" b="1" dirty="0"/>
          </a:p>
        </p:txBody>
      </p:sp>
      <p:sp>
        <p:nvSpPr>
          <p:cNvPr id="58" name="CaixaDeTexto 57"/>
          <p:cNvSpPr txBox="1"/>
          <p:nvPr/>
        </p:nvSpPr>
        <p:spPr>
          <a:xfrm flipH="1">
            <a:off x="9309122" y="297858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59" name="CaixaDeTexto 58"/>
          <p:cNvSpPr txBox="1"/>
          <p:nvPr/>
        </p:nvSpPr>
        <p:spPr>
          <a:xfrm flipH="1">
            <a:off x="10309254" y="299072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90" name="CaixaDeTexto 89"/>
          <p:cNvSpPr txBox="1"/>
          <p:nvPr/>
        </p:nvSpPr>
        <p:spPr>
          <a:xfrm flipH="1">
            <a:off x="9309122" y="390728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91" name="CaixaDeTexto 90"/>
          <p:cNvSpPr txBox="1"/>
          <p:nvPr/>
        </p:nvSpPr>
        <p:spPr>
          <a:xfrm flipH="1">
            <a:off x="10309254" y="384798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4</a:t>
            </a:r>
            <a:endParaRPr lang="pt-BR" sz="2000" b="1" dirty="0"/>
          </a:p>
        </p:txBody>
      </p:sp>
      <p:sp>
        <p:nvSpPr>
          <p:cNvPr id="95" name="Seta para cima 94"/>
          <p:cNvSpPr/>
          <p:nvPr/>
        </p:nvSpPr>
        <p:spPr>
          <a:xfrm rot="3521502">
            <a:off x="10465996" y="3718976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6" name="Seta para cima 95"/>
          <p:cNvSpPr/>
          <p:nvPr/>
        </p:nvSpPr>
        <p:spPr>
          <a:xfrm rot="7196192">
            <a:off x="9590352" y="3913499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7" name="Seta para cima 96"/>
          <p:cNvSpPr/>
          <p:nvPr/>
        </p:nvSpPr>
        <p:spPr>
          <a:xfrm rot="18234106">
            <a:off x="10162048" y="3174588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8" name="Seta para cima 97"/>
          <p:cNvSpPr/>
          <p:nvPr/>
        </p:nvSpPr>
        <p:spPr>
          <a:xfrm rot="14348380">
            <a:off x="9222884" y="3397364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7951800" y="4441781"/>
            <a:ext cx="392909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 dirty="0" smtClean="0"/>
              <a:t>Exemplo de um Digrafo fracamente conexo: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As duas formas de percorrer todos os vértices de um Grafo é normalmente chamada de buscas. Essas formas de buscas são conhecidas como: Busca em Largura e Busca em Profundidade.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dirty="0" smtClean="0"/>
          </a:p>
          <a:p>
            <a:pPr algn="just"/>
            <a:r>
              <a:rPr lang="pt-BR" sz="4000" dirty="0" smtClean="0"/>
              <a:t>Nessa forma de busca, parte-se de um vértice inicial e percorre-se todos os seus vértices vizinho, um a um, e após percorrer os vizinhos, percorre-se os vizinhos de cada um dos seus vizinhos, seguindo-se a ordem em que foram visitados no passo anterior.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5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0599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4821352" y="3268559"/>
            <a:ext cx="1322705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080" algn="r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906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4115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4476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231554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34056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77065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77065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500838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500838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86146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297144" cy="5119463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INTRODUÇÃO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Alguns exemplos de grafos:</a:t>
            </a:r>
          </a:p>
          <a:p>
            <a:pPr algn="just"/>
            <a:endParaRPr lang="pt-BR" sz="4800" dirty="0"/>
          </a:p>
          <a:p>
            <a:pPr algn="just"/>
            <a:endParaRPr lang="pt-BR" sz="4800" dirty="0"/>
          </a:p>
        </p:txBody>
      </p:sp>
      <p:sp>
        <p:nvSpPr>
          <p:cNvPr id="2" name="Elipse 1"/>
          <p:cNvSpPr/>
          <p:nvPr/>
        </p:nvSpPr>
        <p:spPr>
          <a:xfrm>
            <a:off x="3540761" y="3389548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2024226" y="5085184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" name="Elipse 4"/>
          <p:cNvSpPr/>
          <p:nvPr/>
        </p:nvSpPr>
        <p:spPr>
          <a:xfrm>
            <a:off x="5196945" y="5085184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6" name="Elipse 5"/>
          <p:cNvSpPr/>
          <p:nvPr/>
        </p:nvSpPr>
        <p:spPr>
          <a:xfrm>
            <a:off x="3540761" y="4500384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12" name="Conector reto 11"/>
          <p:cNvCxnSpPr>
            <a:stCxn id="4" idx="7"/>
            <a:endCxn id="2" idx="3"/>
          </p:cNvCxnSpPr>
          <p:nvPr/>
        </p:nvCxnSpPr>
        <p:spPr>
          <a:xfrm flipV="1">
            <a:off x="2393002" y="3758324"/>
            <a:ext cx="1211031" cy="139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2" idx="5"/>
            <a:endCxn id="5" idx="1"/>
          </p:cNvCxnSpPr>
          <p:nvPr/>
        </p:nvCxnSpPr>
        <p:spPr>
          <a:xfrm>
            <a:off x="3909537" y="3758324"/>
            <a:ext cx="1350680" cy="139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" idx="4"/>
            <a:endCxn id="6" idx="0"/>
          </p:cNvCxnSpPr>
          <p:nvPr/>
        </p:nvCxnSpPr>
        <p:spPr>
          <a:xfrm>
            <a:off x="3756785" y="3821596"/>
            <a:ext cx="0" cy="678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4" idx="7"/>
          </p:cNvCxnSpPr>
          <p:nvPr/>
        </p:nvCxnSpPr>
        <p:spPr>
          <a:xfrm flipV="1">
            <a:off x="2393002" y="4716408"/>
            <a:ext cx="1147759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5" idx="1"/>
            <a:endCxn id="6" idx="6"/>
          </p:cNvCxnSpPr>
          <p:nvPr/>
        </p:nvCxnSpPr>
        <p:spPr>
          <a:xfrm flipH="1" flipV="1">
            <a:off x="3972809" y="4716408"/>
            <a:ext cx="1287408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8077265" y="3396167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535547" y="340628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v1</a:t>
            </a:r>
            <a:endParaRPr lang="pt-BR" sz="2000" b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002835" y="511094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v2</a:t>
            </a:r>
            <a:endParaRPr lang="pt-BR" sz="20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515003" y="453319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v3</a:t>
            </a:r>
            <a:endParaRPr lang="pt-BR" sz="2000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189158" y="511094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v4</a:t>
            </a:r>
            <a:endParaRPr lang="pt-BR" sz="20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604657" y="4035036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a1</a:t>
            </a:r>
            <a:endParaRPr lang="pt-BR" sz="22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696263" y="4043701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a2</a:t>
            </a:r>
            <a:endParaRPr lang="pt-BR" sz="22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416343" y="4038435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a3</a:t>
            </a:r>
            <a:endParaRPr lang="pt-BR" sz="2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2832167" y="4876476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a4</a:t>
            </a:r>
            <a:endParaRPr lang="pt-BR" sz="2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4056303" y="4882039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a5</a:t>
            </a:r>
            <a:endParaRPr lang="pt-BR" sz="2200" dirty="0"/>
          </a:p>
        </p:txBody>
      </p:sp>
      <p:sp>
        <p:nvSpPr>
          <p:cNvPr id="48" name="Elipse 47"/>
          <p:cNvSpPr/>
          <p:nvPr/>
        </p:nvSpPr>
        <p:spPr>
          <a:xfrm>
            <a:off x="7043796" y="4223656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9" name="Elipse 48"/>
          <p:cNvSpPr/>
          <p:nvPr/>
        </p:nvSpPr>
        <p:spPr>
          <a:xfrm>
            <a:off x="8077265" y="4237366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0" name="Elipse 49"/>
          <p:cNvSpPr/>
          <p:nvPr/>
        </p:nvSpPr>
        <p:spPr>
          <a:xfrm>
            <a:off x="9174857" y="4237366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1" name="Elipse 50"/>
          <p:cNvSpPr/>
          <p:nvPr/>
        </p:nvSpPr>
        <p:spPr>
          <a:xfrm>
            <a:off x="8077265" y="5072697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53" name="Conector reto 52"/>
          <p:cNvCxnSpPr>
            <a:stCxn id="38" idx="4"/>
            <a:endCxn id="49" idx="0"/>
          </p:cNvCxnSpPr>
          <p:nvPr/>
        </p:nvCxnSpPr>
        <p:spPr>
          <a:xfrm>
            <a:off x="8293289" y="3828215"/>
            <a:ext cx="0" cy="409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38" idx="2"/>
            <a:endCxn id="48" idx="0"/>
          </p:cNvCxnSpPr>
          <p:nvPr/>
        </p:nvCxnSpPr>
        <p:spPr>
          <a:xfrm flipH="1">
            <a:off x="7259820" y="3612191"/>
            <a:ext cx="817445" cy="611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8" idx="4"/>
            <a:endCxn id="51" idx="2"/>
          </p:cNvCxnSpPr>
          <p:nvPr/>
        </p:nvCxnSpPr>
        <p:spPr>
          <a:xfrm>
            <a:off x="7259820" y="4655704"/>
            <a:ext cx="817445" cy="6330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49" idx="4"/>
            <a:endCxn id="51" idx="0"/>
          </p:cNvCxnSpPr>
          <p:nvPr/>
        </p:nvCxnSpPr>
        <p:spPr>
          <a:xfrm>
            <a:off x="8293289" y="4669414"/>
            <a:ext cx="0" cy="4032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51" idx="6"/>
            <a:endCxn id="50" idx="4"/>
          </p:cNvCxnSpPr>
          <p:nvPr/>
        </p:nvCxnSpPr>
        <p:spPr>
          <a:xfrm flipV="1">
            <a:off x="8509313" y="4669414"/>
            <a:ext cx="881568" cy="619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50" idx="0"/>
          </p:cNvCxnSpPr>
          <p:nvPr/>
        </p:nvCxnSpPr>
        <p:spPr>
          <a:xfrm flipH="1" flipV="1">
            <a:off x="8509313" y="3612191"/>
            <a:ext cx="881568" cy="625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8077265" y="34178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v1</a:t>
            </a:r>
            <a:endParaRPr lang="pt-BR" sz="20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7034684" y="425501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v2</a:t>
            </a:r>
            <a:endParaRPr lang="pt-BR" sz="20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8056686" y="426607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v3</a:t>
            </a:r>
            <a:endParaRPr lang="pt-BR" sz="20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9149598" y="425804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v4</a:t>
            </a:r>
            <a:endParaRPr lang="pt-BR" sz="20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8061865" y="511094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v5</a:t>
            </a:r>
            <a:endParaRPr lang="pt-BR" sz="2000" b="1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7236855" y="3545958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a1</a:t>
            </a:r>
            <a:endParaRPr lang="pt-BR" sz="22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8821623" y="3500047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a2</a:t>
            </a:r>
            <a:endParaRPr lang="pt-BR" sz="22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776356" y="3827398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a3</a:t>
            </a:r>
            <a:endParaRPr lang="pt-BR" sz="22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7241926" y="4948484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a5</a:t>
            </a:r>
            <a:endParaRPr lang="pt-BR" sz="22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7775275" y="4647573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a4</a:t>
            </a:r>
            <a:endParaRPr lang="pt-BR" sz="22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8808831" y="4954521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a6</a:t>
            </a:r>
            <a:endParaRPr lang="pt-BR" sz="22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905378" y="5613634"/>
            <a:ext cx="375698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endParaRPr lang="pt-BR" sz="2200" dirty="0" smtClean="0"/>
          </a:p>
          <a:p>
            <a:pPr algn="ctr">
              <a:lnSpc>
                <a:spcPct val="90000"/>
              </a:lnSpc>
            </a:pPr>
            <a:r>
              <a:rPr lang="pt-BR" sz="2200" dirty="0" smtClean="0"/>
              <a:t>4 vértices e 5 arestas </a:t>
            </a:r>
            <a:endParaRPr lang="pt-BR" sz="22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6441882" y="5589240"/>
            <a:ext cx="375698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endParaRPr lang="pt-BR" sz="2200" dirty="0" smtClean="0"/>
          </a:p>
          <a:p>
            <a:pPr algn="ctr">
              <a:lnSpc>
                <a:spcPct val="90000"/>
              </a:lnSpc>
            </a:pPr>
            <a:r>
              <a:rPr lang="pt-BR" sz="2200" dirty="0" smtClean="0"/>
              <a:t>5 vértices e 6 arestas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7781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6477178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2295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6477178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7917357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7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1686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6477178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7917357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7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89693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6477178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7917357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7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91528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6477178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7917357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7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794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Largura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6477178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7917357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7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5433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dirty="0" smtClean="0"/>
          </a:p>
          <a:p>
            <a:pPr algn="just"/>
            <a:r>
              <a:rPr lang="pt-BR" sz="4000" dirty="0" smtClean="0"/>
              <a:t>Na busca em profundidade, partindo-se de um vértice inicial, percorre-se todos os vértices um a um até o "filho" mais profundo que pode ser alcançado e, após descer na hierarquia, percorre-se o próximo "filho".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5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4821352" y="3268559"/>
            <a:ext cx="1322705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080" algn="r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9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4821352" y="3268559"/>
            <a:ext cx="1322705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080" algn="r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7669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297144" cy="5119463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200" dirty="0"/>
              <a:t>Grafo é um par ordenado (V, A), onde V é um conjunto qualquer e A é um subconjunto de V. Os elementos de V são chamados de vértices e os elementos de A são chamados de arestas do grafo.</a:t>
            </a:r>
          </a:p>
        </p:txBody>
      </p:sp>
    </p:spTree>
    <p:extLst>
      <p:ext uri="{BB962C8B-B14F-4D97-AF65-F5344CB8AC3E}">
        <p14:creationId xmlns:p14="http://schemas.microsoft.com/office/powerpoint/2010/main" val="1983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4821352" y="3268559"/>
            <a:ext cx="1322705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080" algn="r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66762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4821352" y="3268559"/>
            <a:ext cx="1322705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080" algn="r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3072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4821352" y="3268559"/>
            <a:ext cx="1322705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080" algn="r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6981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4821352" y="3268559"/>
            <a:ext cx="1322705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080" algn="r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731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9273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6477178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6116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6477178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645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6477178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7917357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7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90187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6477178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7917357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7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385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12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6477178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7917357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7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775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200" dirty="0"/>
              <a:t>Se considerarmos dois vértices (v1, v2) e uma aresta (a1) que conecta os dois vértices, dizemos que a aresta (a1) </a:t>
            </a:r>
            <a:r>
              <a:rPr lang="pt-BR" sz="4200" b="1" dirty="0"/>
              <a:t>incide</a:t>
            </a:r>
            <a:r>
              <a:rPr lang="pt-BR" sz="4200" dirty="0"/>
              <a:t> em v1 e em v2 ou, que, v1 e v2 são pontas da aresta a1.</a:t>
            </a:r>
          </a:p>
        </p:txBody>
      </p:sp>
      <p:sp>
        <p:nvSpPr>
          <p:cNvPr id="22" name="Elipse 21"/>
          <p:cNvSpPr/>
          <p:nvPr/>
        </p:nvSpPr>
        <p:spPr>
          <a:xfrm>
            <a:off x="9517425" y="269218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3" name="Elipse 22"/>
          <p:cNvSpPr/>
          <p:nvPr/>
        </p:nvSpPr>
        <p:spPr>
          <a:xfrm>
            <a:off x="8000890" y="438782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4" name="Elipse 23"/>
          <p:cNvSpPr/>
          <p:nvPr/>
        </p:nvSpPr>
        <p:spPr>
          <a:xfrm>
            <a:off x="11173609" y="4387821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5" name="Elipse 24"/>
          <p:cNvSpPr/>
          <p:nvPr/>
        </p:nvSpPr>
        <p:spPr>
          <a:xfrm>
            <a:off x="9517425" y="3803021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26" name="Conector reto 25"/>
          <p:cNvCxnSpPr>
            <a:stCxn id="23" idx="7"/>
            <a:endCxn id="22" idx="3"/>
          </p:cNvCxnSpPr>
          <p:nvPr/>
        </p:nvCxnSpPr>
        <p:spPr>
          <a:xfrm flipV="1">
            <a:off x="8369666" y="3060961"/>
            <a:ext cx="1211031" cy="13901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2" idx="5"/>
            <a:endCxn id="24" idx="1"/>
          </p:cNvCxnSpPr>
          <p:nvPr/>
        </p:nvCxnSpPr>
        <p:spPr>
          <a:xfrm>
            <a:off x="9886201" y="3060961"/>
            <a:ext cx="1350680" cy="139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2" idx="4"/>
            <a:endCxn id="25" idx="0"/>
          </p:cNvCxnSpPr>
          <p:nvPr/>
        </p:nvCxnSpPr>
        <p:spPr>
          <a:xfrm>
            <a:off x="9733449" y="3124233"/>
            <a:ext cx="0" cy="678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3" idx="7"/>
          </p:cNvCxnSpPr>
          <p:nvPr/>
        </p:nvCxnSpPr>
        <p:spPr>
          <a:xfrm flipV="1">
            <a:off x="8369666" y="4019045"/>
            <a:ext cx="1147759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4" idx="1"/>
            <a:endCxn id="25" idx="6"/>
          </p:cNvCxnSpPr>
          <p:nvPr/>
        </p:nvCxnSpPr>
        <p:spPr>
          <a:xfrm flipH="1" flipV="1">
            <a:off x="9949473" y="4019045"/>
            <a:ext cx="1287408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512211" y="270892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v1</a:t>
            </a:r>
            <a:endParaRPr lang="pt-BR" sz="20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979499" y="44135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v2</a:t>
            </a:r>
            <a:endParaRPr lang="pt-BR" sz="20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9491667" y="38358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v3</a:t>
            </a:r>
            <a:endParaRPr lang="pt-BR" sz="20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1165822" y="44135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v4</a:t>
            </a:r>
            <a:endParaRPr lang="pt-BR" sz="2000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581321" y="3337673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a1</a:t>
            </a:r>
            <a:endParaRPr lang="pt-BR" sz="2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672927" y="3346338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a2</a:t>
            </a:r>
            <a:endParaRPr lang="pt-BR" sz="2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0393007" y="3341072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a3</a:t>
            </a:r>
            <a:endParaRPr lang="pt-BR" sz="2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8808831" y="4179113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a4</a:t>
            </a:r>
            <a:endParaRPr lang="pt-BR" sz="22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032967" y="4184676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a5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442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PERCURSO EM GRAFOS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b="1" dirty="0" smtClean="0"/>
              <a:t>Busca em Profundidade</a:t>
            </a:r>
            <a:r>
              <a:rPr lang="pt-BR" sz="4000" dirty="0" smtClean="0"/>
              <a:t>:</a:t>
            </a:r>
          </a:p>
          <a:p>
            <a:pPr algn="just"/>
            <a:endParaRPr lang="pt-BR" sz="4000" dirty="0" smtClean="0"/>
          </a:p>
          <a:p>
            <a:pPr algn="just"/>
            <a:endParaRPr lang="pt-BR" dirty="0" smtClean="0"/>
          </a:p>
        </p:txBody>
      </p:sp>
      <p:sp>
        <p:nvSpPr>
          <p:cNvPr id="4" name="object 6"/>
          <p:cNvSpPr/>
          <p:nvPr/>
        </p:nvSpPr>
        <p:spPr>
          <a:xfrm>
            <a:off x="3906710" y="3159546"/>
            <a:ext cx="4375404" cy="27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973496" y="3268559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821352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197267" y="4205057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101261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397423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6477178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7917357" y="5428830"/>
            <a:ext cx="1701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7</a:t>
            </a:r>
            <a:endParaRPr sz="1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2802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400" b="1" dirty="0" smtClean="0"/>
              <a:t>REPRESENTAÇAO COMPUTACIONAL</a:t>
            </a:r>
            <a:endParaRPr lang="pt-BR" sz="4400" dirty="0" smtClean="0"/>
          </a:p>
          <a:p>
            <a:pPr algn="just"/>
            <a:endParaRPr lang="pt-BR" sz="3000" dirty="0"/>
          </a:p>
          <a:p>
            <a:pPr algn="just"/>
            <a:r>
              <a:rPr lang="pt-BR" sz="3600" dirty="0" smtClean="0"/>
              <a:t>As informações dos grafos ou dígrafos podem ser representados computacionalmente através de diversas estrutura de dados, sendo as principais: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35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500" dirty="0" smtClean="0"/>
              <a:t> Matriz </a:t>
            </a:r>
            <a:r>
              <a:rPr lang="pt-BR" sz="3500" dirty="0"/>
              <a:t>de adjacências;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500" dirty="0" smtClean="0"/>
              <a:t> Lista </a:t>
            </a:r>
            <a:r>
              <a:rPr lang="pt-BR" sz="3500" dirty="0"/>
              <a:t>de adjacências;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500" dirty="0" smtClean="0"/>
              <a:t> Lista </a:t>
            </a:r>
            <a:r>
              <a:rPr lang="pt-BR" sz="3500" dirty="0"/>
              <a:t>de arestas;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500" dirty="0" smtClean="0"/>
              <a:t> Matriz </a:t>
            </a:r>
            <a:r>
              <a:rPr lang="pt-BR" sz="3500" dirty="0"/>
              <a:t>de incidências;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500" dirty="0" smtClean="0"/>
              <a:t> Listas </a:t>
            </a:r>
            <a:r>
              <a:rPr lang="pt-BR" sz="3500" dirty="0"/>
              <a:t>de vértices e </a:t>
            </a:r>
            <a:r>
              <a:rPr lang="pt-BR" sz="3500" dirty="0" smtClean="0"/>
              <a:t>arestas.</a:t>
            </a:r>
          </a:p>
          <a:p>
            <a:pPr algn="just"/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10064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400" b="1" dirty="0" smtClean="0"/>
              <a:t>REPRESENTAÇAO COMPUTACIONAL</a:t>
            </a:r>
            <a:endParaRPr lang="pt-BR" sz="4400" dirty="0" smtClean="0"/>
          </a:p>
        </p:txBody>
      </p:sp>
      <p:sp>
        <p:nvSpPr>
          <p:cNvPr id="13" name="Espaço Reservado para Texto 2"/>
          <p:cNvSpPr txBox="1">
            <a:spLocks/>
          </p:cNvSpPr>
          <p:nvPr/>
        </p:nvSpPr>
        <p:spPr>
          <a:xfrm>
            <a:off x="909836" y="692696"/>
            <a:ext cx="5688632" cy="6172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4400" dirty="0" smtClean="0"/>
          </a:p>
          <a:p>
            <a:pPr algn="just"/>
            <a:endParaRPr lang="pt-BR" sz="3500" dirty="0" smtClean="0"/>
          </a:p>
          <a:p>
            <a:pPr algn="just"/>
            <a:r>
              <a:rPr lang="pt-BR" sz="3500" b="1" dirty="0" smtClean="0"/>
              <a:t>Matriz de adjacências:</a:t>
            </a:r>
          </a:p>
          <a:p>
            <a:pPr algn="just"/>
            <a:endParaRPr lang="pt-BR" sz="3500" b="1" dirty="0" smtClean="0"/>
          </a:p>
          <a:p>
            <a:pPr algn="just"/>
            <a:r>
              <a:rPr lang="pt-BR" sz="3200" dirty="0" smtClean="0"/>
              <a:t>Consiste em uma matriz M de dimensão |</a:t>
            </a:r>
            <a:r>
              <a:rPr lang="pt-BR" sz="3200" dirty="0" err="1" smtClean="0"/>
              <a:t>V|x|V</a:t>
            </a:r>
            <a:r>
              <a:rPr lang="pt-BR" sz="3200" dirty="0" smtClean="0"/>
              <a:t>|, onde cada elemento da Matriz (</a:t>
            </a:r>
            <a:r>
              <a:rPr lang="pt-BR" sz="3200" dirty="0" err="1" smtClean="0"/>
              <a:t>Mi,j</a:t>
            </a:r>
            <a:r>
              <a:rPr lang="pt-BR" sz="3200" dirty="0" smtClean="0"/>
              <a:t>), será igual a 1 se existe uma aresta de i para j ou 0, caso contrário.</a:t>
            </a:r>
            <a:endParaRPr lang="pt-BR" sz="3600" dirty="0" smtClean="0"/>
          </a:p>
        </p:txBody>
      </p:sp>
      <p:cxnSp>
        <p:nvCxnSpPr>
          <p:cNvPr id="22" name="Conector reto 21"/>
          <p:cNvCxnSpPr/>
          <p:nvPr/>
        </p:nvCxnSpPr>
        <p:spPr>
          <a:xfrm>
            <a:off x="8254929" y="2657338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9183623" y="2085834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9183623" y="2657338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10040879" y="2157272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8254929" y="2085834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040615" y="24430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038628" y="2483664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v1</a:t>
            </a:r>
            <a:endParaRPr lang="pt-BR" sz="2000" b="1" dirty="0"/>
          </a:p>
        </p:txBody>
      </p:sp>
      <p:sp>
        <p:nvSpPr>
          <p:cNvPr id="30" name="Elipse 29"/>
          <p:cNvSpPr/>
          <p:nvPr/>
        </p:nvSpPr>
        <p:spPr>
          <a:xfrm>
            <a:off x="8969309" y="19168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2" name="Elipse 31"/>
          <p:cNvSpPr/>
          <p:nvPr/>
        </p:nvSpPr>
        <p:spPr>
          <a:xfrm>
            <a:off x="8969309" y="294309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4" name="Elipse 33"/>
          <p:cNvSpPr/>
          <p:nvPr/>
        </p:nvSpPr>
        <p:spPr>
          <a:xfrm>
            <a:off x="9823145" y="24430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6" name="Elipse 35"/>
          <p:cNvSpPr/>
          <p:nvPr/>
        </p:nvSpPr>
        <p:spPr>
          <a:xfrm>
            <a:off x="10683821" y="19168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8" name="Seta para cima 47"/>
          <p:cNvSpPr/>
          <p:nvPr/>
        </p:nvSpPr>
        <p:spPr>
          <a:xfrm rot="3581633">
            <a:off x="8832399" y="2200247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9" name="Seta para cima 48"/>
          <p:cNvSpPr/>
          <p:nvPr/>
        </p:nvSpPr>
        <p:spPr>
          <a:xfrm rot="7520490">
            <a:off x="9702759" y="2405427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0" name="Seta para cima 49"/>
          <p:cNvSpPr/>
          <p:nvPr/>
        </p:nvSpPr>
        <p:spPr>
          <a:xfrm rot="3518523">
            <a:off x="10567700" y="2231358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2" name="Seta para cima 51"/>
          <p:cNvSpPr/>
          <p:nvPr/>
        </p:nvSpPr>
        <p:spPr>
          <a:xfrm rot="14404284">
            <a:off x="9392009" y="2927519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3" name="Seta para cima 52"/>
          <p:cNvSpPr/>
          <p:nvPr/>
        </p:nvSpPr>
        <p:spPr>
          <a:xfrm rot="7196192">
            <a:off x="8821911" y="2940586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8978000" y="1955822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v2</a:t>
            </a:r>
            <a:endParaRPr lang="pt-BR" sz="20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8977595" y="2983670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v3</a:t>
            </a:r>
            <a:endParaRPr lang="pt-BR" sz="20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827020" y="2488906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v4</a:t>
            </a:r>
            <a:endParaRPr lang="pt-BR" sz="20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0720706" y="1941870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v5</a:t>
            </a:r>
            <a:endParaRPr lang="pt-BR" sz="2000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30930"/>
              </p:ext>
            </p:extLst>
          </p:nvPr>
        </p:nvGraphicFramePr>
        <p:xfrm>
          <a:off x="7637483" y="3573018"/>
          <a:ext cx="3888204" cy="2482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  <a:gridCol w="648034"/>
                <a:gridCol w="648034"/>
                <a:gridCol w="648034"/>
                <a:gridCol w="648034"/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4" name="CaixaDeTexto 63"/>
          <p:cNvSpPr txBox="1"/>
          <p:nvPr/>
        </p:nvSpPr>
        <p:spPr>
          <a:xfrm>
            <a:off x="7448050" y="6183712"/>
            <a:ext cx="428835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Matriz de adjacência para o digrafo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11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400" b="1" dirty="0" smtClean="0"/>
              <a:t>REPRESENTAÇAO COMPUTACIONAL</a:t>
            </a:r>
            <a:endParaRPr lang="pt-BR" sz="4400" dirty="0" smtClean="0"/>
          </a:p>
        </p:txBody>
      </p:sp>
      <p:sp>
        <p:nvSpPr>
          <p:cNvPr id="13" name="Espaço Reservado para Texto 2"/>
          <p:cNvSpPr txBox="1">
            <a:spLocks/>
          </p:cNvSpPr>
          <p:nvPr/>
        </p:nvSpPr>
        <p:spPr>
          <a:xfrm>
            <a:off x="909836" y="692696"/>
            <a:ext cx="5688632" cy="6172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4400" dirty="0" smtClean="0"/>
          </a:p>
          <a:p>
            <a:pPr algn="just"/>
            <a:endParaRPr lang="pt-BR" sz="3500" dirty="0" smtClean="0"/>
          </a:p>
          <a:p>
            <a:pPr algn="just"/>
            <a:r>
              <a:rPr lang="pt-BR" sz="3500" b="1" dirty="0" smtClean="0"/>
              <a:t>Matriz de adjacências:</a:t>
            </a:r>
          </a:p>
          <a:p>
            <a:pPr algn="just"/>
            <a:endParaRPr lang="pt-BR" sz="3500" b="1" dirty="0" smtClean="0"/>
          </a:p>
          <a:p>
            <a:pPr algn="just"/>
            <a:r>
              <a:rPr lang="pt-BR" sz="3200" dirty="0" smtClean="0"/>
              <a:t>Consiste em uma matriz M de dimensão |</a:t>
            </a:r>
            <a:r>
              <a:rPr lang="pt-BR" sz="3200" dirty="0" err="1" smtClean="0"/>
              <a:t>V|x|V</a:t>
            </a:r>
            <a:r>
              <a:rPr lang="pt-BR" sz="3200" dirty="0" smtClean="0"/>
              <a:t>|, onde cada elemento da Matriz (</a:t>
            </a:r>
            <a:r>
              <a:rPr lang="pt-BR" sz="3200" dirty="0" err="1" smtClean="0"/>
              <a:t>Mi,j</a:t>
            </a:r>
            <a:r>
              <a:rPr lang="pt-BR" sz="3200" dirty="0" smtClean="0"/>
              <a:t>), será igual a 1 se existe uma aresta de i para j ou 0, caso contrário.</a:t>
            </a:r>
            <a:endParaRPr lang="pt-BR" sz="3600" dirty="0" smtClean="0"/>
          </a:p>
        </p:txBody>
      </p:sp>
      <p:cxnSp>
        <p:nvCxnSpPr>
          <p:cNvPr id="22" name="Conector reto 21"/>
          <p:cNvCxnSpPr/>
          <p:nvPr/>
        </p:nvCxnSpPr>
        <p:spPr>
          <a:xfrm>
            <a:off x="8254929" y="2657338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9183623" y="2085834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9183623" y="2657338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10040879" y="2157272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8254929" y="2085834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040615" y="24430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038628" y="2483664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v1</a:t>
            </a:r>
            <a:endParaRPr lang="pt-BR" sz="2000" b="1" dirty="0"/>
          </a:p>
        </p:txBody>
      </p:sp>
      <p:sp>
        <p:nvSpPr>
          <p:cNvPr id="30" name="Elipse 29"/>
          <p:cNvSpPr/>
          <p:nvPr/>
        </p:nvSpPr>
        <p:spPr>
          <a:xfrm>
            <a:off x="8969309" y="19168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2" name="Elipse 31"/>
          <p:cNvSpPr/>
          <p:nvPr/>
        </p:nvSpPr>
        <p:spPr>
          <a:xfrm>
            <a:off x="8969309" y="294309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4" name="Elipse 33"/>
          <p:cNvSpPr/>
          <p:nvPr/>
        </p:nvSpPr>
        <p:spPr>
          <a:xfrm>
            <a:off x="9823145" y="24430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6" name="Elipse 35"/>
          <p:cNvSpPr/>
          <p:nvPr/>
        </p:nvSpPr>
        <p:spPr>
          <a:xfrm>
            <a:off x="10683821" y="19168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8978000" y="1955822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v2</a:t>
            </a:r>
            <a:endParaRPr lang="pt-BR" sz="20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8977595" y="2983670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v3</a:t>
            </a:r>
            <a:endParaRPr lang="pt-BR" sz="20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827020" y="2488906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v4</a:t>
            </a:r>
            <a:endParaRPr lang="pt-BR" sz="20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0720706" y="1941870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v5</a:t>
            </a:r>
            <a:endParaRPr lang="pt-BR" sz="2000" b="1" dirty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47522"/>
              </p:ext>
            </p:extLst>
          </p:nvPr>
        </p:nvGraphicFramePr>
        <p:xfrm>
          <a:off x="7637483" y="3573018"/>
          <a:ext cx="3888204" cy="2482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  <a:gridCol w="648034"/>
                <a:gridCol w="648034"/>
                <a:gridCol w="648034"/>
                <a:gridCol w="648034"/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4" name="CaixaDeTexto 63"/>
          <p:cNvSpPr txBox="1"/>
          <p:nvPr/>
        </p:nvSpPr>
        <p:spPr>
          <a:xfrm>
            <a:off x="7549648" y="6183712"/>
            <a:ext cx="408316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Matriz de adjacência para o grafo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61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400" b="1" dirty="0" smtClean="0"/>
              <a:t>REPRESENTAÇAO COMPUTACIONAL</a:t>
            </a:r>
            <a:endParaRPr lang="pt-BR" sz="4400" dirty="0" smtClean="0"/>
          </a:p>
        </p:txBody>
      </p:sp>
      <p:sp>
        <p:nvSpPr>
          <p:cNvPr id="13" name="Espaço Reservado para Texto 2"/>
          <p:cNvSpPr txBox="1">
            <a:spLocks/>
          </p:cNvSpPr>
          <p:nvPr/>
        </p:nvSpPr>
        <p:spPr>
          <a:xfrm>
            <a:off x="909836" y="692696"/>
            <a:ext cx="5688632" cy="6172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4400" dirty="0" smtClean="0"/>
          </a:p>
          <a:p>
            <a:pPr algn="just"/>
            <a:endParaRPr lang="pt-BR" sz="3500" dirty="0" smtClean="0"/>
          </a:p>
          <a:p>
            <a:pPr algn="just"/>
            <a:r>
              <a:rPr lang="pt-BR" sz="3500" b="1" dirty="0" smtClean="0"/>
              <a:t>Lista de adjacências:</a:t>
            </a:r>
          </a:p>
          <a:p>
            <a:pPr algn="just"/>
            <a:endParaRPr lang="pt-BR" sz="3500" b="1" dirty="0" smtClean="0"/>
          </a:p>
          <a:p>
            <a:pPr algn="just"/>
            <a:r>
              <a:rPr lang="pt-BR" sz="3200" dirty="0"/>
              <a:t>A lista de adjacências para um grafo (digrafo) G (V, A) </a:t>
            </a:r>
            <a:r>
              <a:rPr lang="pt-BR" sz="3200" spc="-5" dirty="0"/>
              <a:t>armazena para cada</a:t>
            </a:r>
            <a:r>
              <a:rPr lang="pt-BR" sz="3200" spc="-125" dirty="0"/>
              <a:t> </a:t>
            </a:r>
            <a:r>
              <a:rPr lang="pt-BR" sz="3200" dirty="0"/>
              <a:t>vértice  u </a:t>
            </a:r>
            <a:r>
              <a:rPr lang="pt-BR" sz="3200" spc="-5" dirty="0"/>
              <a:t>de </a:t>
            </a:r>
            <a:r>
              <a:rPr lang="pt-BR" sz="3200" dirty="0"/>
              <a:t>V uma </a:t>
            </a:r>
            <a:r>
              <a:rPr lang="pt-BR" sz="3200" spc="-5" dirty="0"/>
              <a:t>lista de todos os </a:t>
            </a:r>
            <a:r>
              <a:rPr lang="pt-BR" sz="3200" dirty="0"/>
              <a:t>vértices v </a:t>
            </a:r>
            <a:r>
              <a:rPr lang="pt-BR" sz="3200" spc="-5" dirty="0"/>
              <a:t>para  os quais existe </a:t>
            </a:r>
            <a:r>
              <a:rPr lang="pt-BR" sz="3200" dirty="0"/>
              <a:t>uma </a:t>
            </a:r>
            <a:r>
              <a:rPr lang="pt-BR" sz="3200" spc="-5" dirty="0"/>
              <a:t>aresta</a:t>
            </a:r>
            <a:r>
              <a:rPr lang="pt-BR" sz="3200" spc="-125" dirty="0"/>
              <a:t> </a:t>
            </a:r>
            <a:r>
              <a:rPr lang="pt-BR" sz="3200" dirty="0" err="1"/>
              <a:t>uv</a:t>
            </a:r>
            <a:r>
              <a:rPr lang="pt-BR" sz="3200" dirty="0"/>
              <a:t>.</a:t>
            </a:r>
            <a:endParaRPr lang="pt-BR" sz="3600" dirty="0" smtClean="0"/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41001"/>
              </p:ext>
            </p:extLst>
          </p:nvPr>
        </p:nvGraphicFramePr>
        <p:xfrm>
          <a:off x="7637483" y="3573018"/>
          <a:ext cx="648034" cy="2068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4" name="CaixaDeTexto 63"/>
          <p:cNvSpPr txBox="1"/>
          <p:nvPr/>
        </p:nvSpPr>
        <p:spPr>
          <a:xfrm>
            <a:off x="7620532" y="5805264"/>
            <a:ext cx="410721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Lista de adjacência para o digrafo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24568"/>
              </p:ext>
            </p:extLst>
          </p:nvPr>
        </p:nvGraphicFramePr>
        <p:xfrm>
          <a:off x="8528170" y="3573578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Conector reto 25"/>
          <p:cNvCxnSpPr/>
          <p:nvPr/>
        </p:nvCxnSpPr>
        <p:spPr>
          <a:xfrm>
            <a:off x="8254929" y="2657338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9183623" y="2085834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9183623" y="2657338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V="1">
            <a:off x="10040879" y="2157272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V="1">
            <a:off x="8254929" y="2085834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8040615" y="24430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038628" y="2483664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v1</a:t>
            </a:r>
            <a:endParaRPr lang="pt-BR" sz="2000" b="1" dirty="0"/>
          </a:p>
        </p:txBody>
      </p:sp>
      <p:sp>
        <p:nvSpPr>
          <p:cNvPr id="40" name="Elipse 39"/>
          <p:cNvSpPr/>
          <p:nvPr/>
        </p:nvSpPr>
        <p:spPr>
          <a:xfrm>
            <a:off x="8969309" y="19168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1" name="Elipse 40"/>
          <p:cNvSpPr/>
          <p:nvPr/>
        </p:nvSpPr>
        <p:spPr>
          <a:xfrm>
            <a:off x="8969309" y="294309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2" name="Elipse 41"/>
          <p:cNvSpPr/>
          <p:nvPr/>
        </p:nvSpPr>
        <p:spPr>
          <a:xfrm>
            <a:off x="9823145" y="24430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3" name="Elipse 42"/>
          <p:cNvSpPr/>
          <p:nvPr/>
        </p:nvSpPr>
        <p:spPr>
          <a:xfrm>
            <a:off x="10683821" y="19168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4" name="Seta para cima 43"/>
          <p:cNvSpPr/>
          <p:nvPr/>
        </p:nvSpPr>
        <p:spPr>
          <a:xfrm rot="3581633">
            <a:off x="8832399" y="2200247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5" name="Seta para cima 44"/>
          <p:cNvSpPr/>
          <p:nvPr/>
        </p:nvSpPr>
        <p:spPr>
          <a:xfrm rot="7520490">
            <a:off x="9702759" y="2405427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6" name="Seta para cima 45"/>
          <p:cNvSpPr/>
          <p:nvPr/>
        </p:nvSpPr>
        <p:spPr>
          <a:xfrm rot="3518523">
            <a:off x="10567700" y="2231358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7" name="Seta para cima 46"/>
          <p:cNvSpPr/>
          <p:nvPr/>
        </p:nvSpPr>
        <p:spPr>
          <a:xfrm rot="14404284">
            <a:off x="9392009" y="2927519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8" name="Seta para cima 47"/>
          <p:cNvSpPr/>
          <p:nvPr/>
        </p:nvSpPr>
        <p:spPr>
          <a:xfrm rot="7196192">
            <a:off x="8821911" y="2940586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8978000" y="1955822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v2</a:t>
            </a:r>
            <a:endParaRPr lang="pt-BR" sz="20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8977595" y="2983670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v3</a:t>
            </a:r>
            <a:endParaRPr lang="pt-BR" sz="20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9827020" y="2488906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v4</a:t>
            </a:r>
            <a:endParaRPr lang="pt-BR" sz="20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0677164" y="1941870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v5</a:t>
            </a:r>
            <a:endParaRPr lang="pt-BR" sz="2000" b="1" dirty="0"/>
          </a:p>
        </p:txBody>
      </p:sp>
      <p:graphicFrame>
        <p:nvGraphicFramePr>
          <p:cNvPr id="53" name="Tabe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42458"/>
              </p:ext>
            </p:extLst>
          </p:nvPr>
        </p:nvGraphicFramePr>
        <p:xfrm>
          <a:off x="9406780" y="3573016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43578"/>
              </p:ext>
            </p:extLst>
          </p:nvPr>
        </p:nvGraphicFramePr>
        <p:xfrm>
          <a:off x="8528170" y="4023347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e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4977"/>
              </p:ext>
            </p:extLst>
          </p:nvPr>
        </p:nvGraphicFramePr>
        <p:xfrm>
          <a:off x="8542684" y="4812228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e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35553"/>
              </p:ext>
            </p:extLst>
          </p:nvPr>
        </p:nvGraphicFramePr>
        <p:xfrm>
          <a:off x="9421294" y="4811666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9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400" b="1" dirty="0" smtClean="0"/>
              <a:t>REPRESENTAÇAO COMPUTACIONAL</a:t>
            </a:r>
            <a:endParaRPr lang="pt-BR" sz="4400" dirty="0" smtClean="0"/>
          </a:p>
        </p:txBody>
      </p:sp>
      <p:sp>
        <p:nvSpPr>
          <p:cNvPr id="13" name="Espaço Reservado para Texto 2"/>
          <p:cNvSpPr txBox="1">
            <a:spLocks/>
          </p:cNvSpPr>
          <p:nvPr/>
        </p:nvSpPr>
        <p:spPr>
          <a:xfrm>
            <a:off x="909836" y="692696"/>
            <a:ext cx="5688632" cy="6172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4400" dirty="0" smtClean="0"/>
          </a:p>
          <a:p>
            <a:pPr algn="just"/>
            <a:endParaRPr lang="pt-BR" sz="3500" dirty="0" smtClean="0"/>
          </a:p>
          <a:p>
            <a:pPr algn="just"/>
            <a:r>
              <a:rPr lang="pt-BR" sz="3500" b="1" dirty="0" smtClean="0"/>
              <a:t>Lista de arestas:</a:t>
            </a:r>
          </a:p>
          <a:p>
            <a:pPr algn="just"/>
            <a:endParaRPr lang="pt-BR" sz="3500" b="1" dirty="0" smtClean="0"/>
          </a:p>
          <a:p>
            <a:pPr marR="311150" algn="just"/>
            <a:r>
              <a:rPr lang="pt-BR" sz="3200" dirty="0"/>
              <a:t>A lista de arestas, representa um grafo (digrafo) G (V,A) através de dois vetores de |A| elementos utilizados para armazenar os extremos das arestas que pertencem a </a:t>
            </a:r>
            <a:r>
              <a:rPr lang="pt-BR" sz="3200" dirty="0" err="1"/>
              <a:t>A</a:t>
            </a:r>
            <a:r>
              <a:rPr lang="pt-BR" sz="3200" dirty="0"/>
              <a:t>.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591714" y="4638622"/>
            <a:ext cx="358623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Lista de arestas para o digrafo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30432"/>
              </p:ext>
            </p:extLst>
          </p:nvPr>
        </p:nvGraphicFramePr>
        <p:xfrm>
          <a:off x="8355688" y="3573578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Conector reto 25"/>
          <p:cNvCxnSpPr/>
          <p:nvPr/>
        </p:nvCxnSpPr>
        <p:spPr>
          <a:xfrm>
            <a:off x="8254929" y="2657338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9183623" y="2085834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9183623" y="2657338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V="1">
            <a:off x="10040879" y="2157272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V="1">
            <a:off x="8254929" y="2085834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8040615" y="24430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038628" y="2483664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v1</a:t>
            </a:r>
            <a:endParaRPr lang="pt-BR" sz="2000" b="1" dirty="0"/>
          </a:p>
        </p:txBody>
      </p:sp>
      <p:sp>
        <p:nvSpPr>
          <p:cNvPr id="40" name="Elipse 39"/>
          <p:cNvSpPr/>
          <p:nvPr/>
        </p:nvSpPr>
        <p:spPr>
          <a:xfrm>
            <a:off x="8969309" y="19168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1" name="Elipse 40"/>
          <p:cNvSpPr/>
          <p:nvPr/>
        </p:nvSpPr>
        <p:spPr>
          <a:xfrm>
            <a:off x="8969309" y="294309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2" name="Elipse 41"/>
          <p:cNvSpPr/>
          <p:nvPr/>
        </p:nvSpPr>
        <p:spPr>
          <a:xfrm>
            <a:off x="9823145" y="24430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3" name="Elipse 42"/>
          <p:cNvSpPr/>
          <p:nvPr/>
        </p:nvSpPr>
        <p:spPr>
          <a:xfrm>
            <a:off x="10683821" y="19168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4" name="Seta para cima 43"/>
          <p:cNvSpPr/>
          <p:nvPr/>
        </p:nvSpPr>
        <p:spPr>
          <a:xfrm rot="3581633">
            <a:off x="8832399" y="2200247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5" name="Seta para cima 44"/>
          <p:cNvSpPr/>
          <p:nvPr/>
        </p:nvSpPr>
        <p:spPr>
          <a:xfrm rot="7520490">
            <a:off x="9702759" y="2405427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6" name="Seta para cima 45"/>
          <p:cNvSpPr/>
          <p:nvPr/>
        </p:nvSpPr>
        <p:spPr>
          <a:xfrm rot="3518523">
            <a:off x="10567700" y="2231358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7" name="Seta para cima 46"/>
          <p:cNvSpPr/>
          <p:nvPr/>
        </p:nvSpPr>
        <p:spPr>
          <a:xfrm rot="14404284">
            <a:off x="9392009" y="2927519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8" name="Seta para cima 47"/>
          <p:cNvSpPr/>
          <p:nvPr/>
        </p:nvSpPr>
        <p:spPr>
          <a:xfrm rot="7196192">
            <a:off x="8821911" y="2940586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8978000" y="1955822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v2</a:t>
            </a:r>
            <a:endParaRPr lang="pt-BR" sz="20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8977595" y="2983670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v3</a:t>
            </a:r>
            <a:endParaRPr lang="pt-BR" sz="20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9827020" y="2488906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v4</a:t>
            </a:r>
            <a:endParaRPr lang="pt-BR" sz="20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0677164" y="1941870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v5</a:t>
            </a:r>
            <a:endParaRPr lang="pt-BR" sz="2000" b="1" dirty="0"/>
          </a:p>
        </p:txBody>
      </p:sp>
      <p:graphicFrame>
        <p:nvGraphicFramePr>
          <p:cNvPr id="53" name="Tabe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00849"/>
              </p:ext>
            </p:extLst>
          </p:nvPr>
        </p:nvGraphicFramePr>
        <p:xfrm>
          <a:off x="9061292" y="3573016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e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62706"/>
              </p:ext>
            </p:extLst>
          </p:nvPr>
        </p:nvGraphicFramePr>
        <p:xfrm>
          <a:off x="7649598" y="3573016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4130"/>
              </p:ext>
            </p:extLst>
          </p:nvPr>
        </p:nvGraphicFramePr>
        <p:xfrm>
          <a:off x="10472386" y="3573016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35742"/>
              </p:ext>
            </p:extLst>
          </p:nvPr>
        </p:nvGraphicFramePr>
        <p:xfrm>
          <a:off x="9766296" y="3572454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e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62862"/>
              </p:ext>
            </p:extLst>
          </p:nvPr>
        </p:nvGraphicFramePr>
        <p:xfrm>
          <a:off x="8356212" y="4094793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31668"/>
              </p:ext>
            </p:extLst>
          </p:nvPr>
        </p:nvGraphicFramePr>
        <p:xfrm>
          <a:off x="9061816" y="4094231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e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47508"/>
              </p:ext>
            </p:extLst>
          </p:nvPr>
        </p:nvGraphicFramePr>
        <p:xfrm>
          <a:off x="7650122" y="4094231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ela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55726"/>
              </p:ext>
            </p:extLst>
          </p:nvPr>
        </p:nvGraphicFramePr>
        <p:xfrm>
          <a:off x="10472910" y="4094231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e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30170"/>
              </p:ext>
            </p:extLst>
          </p:nvPr>
        </p:nvGraphicFramePr>
        <p:xfrm>
          <a:off x="9766820" y="4093669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5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400" b="1" dirty="0" smtClean="0"/>
              <a:t>REPRESENTAÇAO COMPUTACIONAL</a:t>
            </a:r>
            <a:endParaRPr lang="pt-BR" sz="4400" dirty="0" smtClean="0"/>
          </a:p>
        </p:txBody>
      </p:sp>
      <p:sp>
        <p:nvSpPr>
          <p:cNvPr id="13" name="Espaço Reservado para Texto 2"/>
          <p:cNvSpPr txBox="1">
            <a:spLocks/>
          </p:cNvSpPr>
          <p:nvPr/>
        </p:nvSpPr>
        <p:spPr>
          <a:xfrm>
            <a:off x="909836" y="692696"/>
            <a:ext cx="5688632" cy="6172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4400" dirty="0" smtClean="0"/>
          </a:p>
          <a:p>
            <a:pPr algn="just"/>
            <a:endParaRPr lang="pt-BR" sz="3500" dirty="0" smtClean="0"/>
          </a:p>
          <a:p>
            <a:pPr algn="just"/>
            <a:r>
              <a:rPr lang="pt-BR" sz="3500" b="1" dirty="0" smtClean="0"/>
              <a:t>Matriz de incidência:</a:t>
            </a:r>
          </a:p>
          <a:p>
            <a:pPr algn="just"/>
            <a:endParaRPr lang="pt-BR" sz="3500" b="1" dirty="0" smtClean="0"/>
          </a:p>
          <a:p>
            <a:pPr marR="311150" algn="just"/>
            <a:r>
              <a:rPr lang="pt-BR" sz="2800" dirty="0"/>
              <a:t>Dado um digrafo G (V, A) a matriz de incidência será uma matriz M </a:t>
            </a:r>
            <a:r>
              <a:rPr lang="pt-BR" sz="2800" dirty="0" smtClean="0"/>
              <a:t>com dimensão |</a:t>
            </a:r>
            <a:r>
              <a:rPr lang="pt-BR" sz="2800" dirty="0" err="1" smtClean="0"/>
              <a:t>V|x|A</a:t>
            </a:r>
            <a:r>
              <a:rPr lang="pt-BR" sz="2800" dirty="0"/>
              <a:t>| em que  cada elemento segue a  seguinte equação:</a:t>
            </a:r>
          </a:p>
        </p:txBody>
      </p:sp>
      <p:sp>
        <p:nvSpPr>
          <p:cNvPr id="54" name="object 8"/>
          <p:cNvSpPr txBox="1"/>
          <p:nvPr/>
        </p:nvSpPr>
        <p:spPr>
          <a:xfrm>
            <a:off x="1888293" y="6024016"/>
            <a:ext cx="152400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000" spc="5" dirty="0">
                <a:latin typeface="Symbol"/>
                <a:cs typeface="Symbol"/>
              </a:rPr>
              <a:t>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6" name="object 9"/>
          <p:cNvSpPr txBox="1"/>
          <p:nvPr/>
        </p:nvSpPr>
        <p:spPr>
          <a:xfrm>
            <a:off x="1888293" y="6176403"/>
            <a:ext cx="152400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000" spc="5" dirty="0">
                <a:latin typeface="Symbol"/>
                <a:cs typeface="Symbol"/>
              </a:rPr>
              <a:t>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62" name="object 10"/>
          <p:cNvSpPr txBox="1"/>
          <p:nvPr/>
        </p:nvSpPr>
        <p:spPr>
          <a:xfrm>
            <a:off x="1888293" y="5586615"/>
            <a:ext cx="152400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000" spc="5" dirty="0">
                <a:latin typeface="Symbol"/>
                <a:cs typeface="Symbol"/>
              </a:rPr>
              <a:t>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3" name="object 11"/>
          <p:cNvSpPr txBox="1"/>
          <p:nvPr/>
        </p:nvSpPr>
        <p:spPr>
          <a:xfrm>
            <a:off x="2870485" y="6115443"/>
            <a:ext cx="168719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0, caso</a:t>
            </a:r>
            <a:r>
              <a:rPr sz="2000" spc="-3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contrário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12"/>
          <p:cNvSpPr txBox="1"/>
          <p:nvPr/>
        </p:nvSpPr>
        <p:spPr>
          <a:xfrm>
            <a:off x="1687899" y="5782449"/>
            <a:ext cx="3535045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3000" spc="7" baseline="11111" dirty="0">
                <a:latin typeface="Symbol"/>
                <a:cs typeface="Symbol"/>
              </a:rPr>
              <a:t></a:t>
            </a:r>
            <a:r>
              <a:rPr sz="3000" spc="-60" baseline="11111" dirty="0">
                <a:latin typeface="Times New Roman"/>
                <a:cs typeface="Times New Roman"/>
              </a:rPr>
              <a:t> </a:t>
            </a:r>
            <a:r>
              <a:rPr sz="3000" spc="52" baseline="1388" dirty="0">
                <a:latin typeface="Symbol"/>
                <a:cs typeface="Symbol"/>
              </a:rPr>
              <a:t></a:t>
            </a:r>
            <a:r>
              <a:rPr sz="2000" spc="35" dirty="0">
                <a:latin typeface="Symbol"/>
                <a:cs typeface="Symbol"/>
              </a:rPr>
              <a:t></a:t>
            </a:r>
            <a:r>
              <a:rPr sz="2000" spc="35" dirty="0">
                <a:latin typeface="Times New Roman"/>
                <a:cs typeface="Times New Roman"/>
              </a:rPr>
              <a:t>1,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v</a:t>
            </a:r>
            <a:r>
              <a:rPr sz="1725" spc="67" baseline="-24154" dirty="0">
                <a:latin typeface="Times New Roman"/>
                <a:cs typeface="Times New Roman"/>
              </a:rPr>
              <a:t>i</a:t>
            </a:r>
            <a:r>
              <a:rPr sz="1725" spc="82" baseline="-2415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vértice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final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1725" spc="7" baseline="-24154" dirty="0">
                <a:latin typeface="Times New Roman"/>
                <a:cs typeface="Times New Roman"/>
              </a:rPr>
              <a:t>j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66" name="object 13"/>
          <p:cNvSpPr txBox="1"/>
          <p:nvPr/>
        </p:nvSpPr>
        <p:spPr>
          <a:xfrm>
            <a:off x="1888293" y="5361812"/>
            <a:ext cx="3507104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3000" spc="67" baseline="-4166" dirty="0">
                <a:latin typeface="Symbol"/>
                <a:cs typeface="Symbol"/>
              </a:rPr>
              <a:t></a:t>
            </a:r>
            <a:r>
              <a:rPr sz="2000" spc="45" dirty="0">
                <a:latin typeface="Symbol"/>
                <a:cs typeface="Symbol"/>
              </a:rPr>
              <a:t></a:t>
            </a:r>
            <a:r>
              <a:rPr sz="2000" spc="45" dirty="0">
                <a:latin typeface="Times New Roman"/>
                <a:cs typeface="Times New Roman"/>
              </a:rPr>
              <a:t>1,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v</a:t>
            </a:r>
            <a:r>
              <a:rPr sz="1725" spc="60" baseline="-24154" dirty="0">
                <a:latin typeface="Times New Roman"/>
                <a:cs typeface="Times New Roman"/>
              </a:rPr>
              <a:t>i</a:t>
            </a:r>
            <a:r>
              <a:rPr sz="1725" spc="75" baseline="-2415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vértice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inicial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1725" spc="7" baseline="-24154" dirty="0">
                <a:latin typeface="Times New Roman"/>
                <a:cs typeface="Times New Roman"/>
              </a:rPr>
              <a:t>j</a:t>
            </a:r>
            <a:endParaRPr sz="1725" baseline="-24154" dirty="0">
              <a:latin typeface="Times New Roman"/>
              <a:cs typeface="Times New Roman"/>
            </a:endParaRPr>
          </a:p>
        </p:txBody>
      </p:sp>
      <p:sp>
        <p:nvSpPr>
          <p:cNvPr id="67" name="object 14"/>
          <p:cNvSpPr txBox="1"/>
          <p:nvPr/>
        </p:nvSpPr>
        <p:spPr>
          <a:xfrm>
            <a:off x="1332794" y="5798463"/>
            <a:ext cx="287655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330"/>
              </a:lnSpc>
            </a:pPr>
            <a:r>
              <a:rPr sz="3000" i="1" spc="-60" baseline="13888" dirty="0">
                <a:latin typeface="Times New Roman"/>
                <a:cs typeface="Times New Roman"/>
              </a:rPr>
              <a:t>m</a:t>
            </a:r>
            <a:r>
              <a:rPr sz="1150" i="1" spc="5" dirty="0">
                <a:latin typeface="Times New Roman"/>
                <a:cs typeface="Times New Roman"/>
              </a:rPr>
              <a:t>ij</a:t>
            </a:r>
            <a:endParaRPr sz="1150">
              <a:latin typeface="Times New Roman"/>
              <a:cs typeface="Times New Roman"/>
            </a:endParaRPr>
          </a:p>
        </p:txBody>
      </p:sp>
      <p:cxnSp>
        <p:nvCxnSpPr>
          <p:cNvPr id="68" name="Conector reto 67"/>
          <p:cNvCxnSpPr/>
          <p:nvPr/>
        </p:nvCxnSpPr>
        <p:spPr>
          <a:xfrm>
            <a:off x="8254929" y="2657338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9183623" y="2085834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V="1">
            <a:off x="9183623" y="2657338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V="1">
            <a:off x="10040879" y="2157272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 flipV="1">
            <a:off x="8254929" y="2085834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>
            <a:off x="8040615" y="24430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8038628" y="2483664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v1</a:t>
            </a:r>
            <a:endParaRPr lang="pt-BR" sz="2000" b="1" dirty="0"/>
          </a:p>
        </p:txBody>
      </p:sp>
      <p:sp>
        <p:nvSpPr>
          <p:cNvPr id="75" name="Elipse 74"/>
          <p:cNvSpPr/>
          <p:nvPr/>
        </p:nvSpPr>
        <p:spPr>
          <a:xfrm>
            <a:off x="8969309" y="19168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6" name="Elipse 75"/>
          <p:cNvSpPr/>
          <p:nvPr/>
        </p:nvSpPr>
        <p:spPr>
          <a:xfrm>
            <a:off x="8969309" y="294309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7" name="Elipse 76"/>
          <p:cNvSpPr/>
          <p:nvPr/>
        </p:nvSpPr>
        <p:spPr>
          <a:xfrm>
            <a:off x="9823145" y="24430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8" name="Elipse 77"/>
          <p:cNvSpPr/>
          <p:nvPr/>
        </p:nvSpPr>
        <p:spPr>
          <a:xfrm>
            <a:off x="10683821" y="19168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9" name="Seta para cima 78"/>
          <p:cNvSpPr/>
          <p:nvPr/>
        </p:nvSpPr>
        <p:spPr>
          <a:xfrm rot="3581633">
            <a:off x="8832399" y="2200247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80" name="Seta para cima 79"/>
          <p:cNvSpPr/>
          <p:nvPr/>
        </p:nvSpPr>
        <p:spPr>
          <a:xfrm rot="7520490">
            <a:off x="9702759" y="2405427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81" name="Seta para cima 80"/>
          <p:cNvSpPr/>
          <p:nvPr/>
        </p:nvSpPr>
        <p:spPr>
          <a:xfrm rot="3518523">
            <a:off x="10567700" y="2231358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82" name="Seta para cima 81"/>
          <p:cNvSpPr/>
          <p:nvPr/>
        </p:nvSpPr>
        <p:spPr>
          <a:xfrm rot="14404284">
            <a:off x="9392009" y="2927519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83" name="Seta para cima 82"/>
          <p:cNvSpPr/>
          <p:nvPr/>
        </p:nvSpPr>
        <p:spPr>
          <a:xfrm rot="7196192">
            <a:off x="8821911" y="2940586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8978000" y="1955822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v2</a:t>
            </a:r>
            <a:endParaRPr lang="pt-BR" sz="20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8977595" y="2983670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v3</a:t>
            </a:r>
            <a:endParaRPr lang="pt-BR" sz="2000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9827020" y="2488906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v4</a:t>
            </a:r>
            <a:endParaRPr lang="pt-BR" sz="20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10720706" y="1941870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v5</a:t>
            </a:r>
            <a:endParaRPr lang="pt-BR" sz="2000" b="1" dirty="0"/>
          </a:p>
        </p:txBody>
      </p:sp>
      <p:graphicFrame>
        <p:nvGraphicFramePr>
          <p:cNvPr id="88" name="Tabela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42773"/>
              </p:ext>
            </p:extLst>
          </p:nvPr>
        </p:nvGraphicFramePr>
        <p:xfrm>
          <a:off x="7637483" y="3573018"/>
          <a:ext cx="3888204" cy="2482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  <a:gridCol w="648034"/>
                <a:gridCol w="648034"/>
                <a:gridCol w="648034"/>
                <a:gridCol w="648034"/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a5</a:t>
                      </a:r>
                      <a:endParaRPr lang="pt-BR" dirty="0"/>
                    </a:p>
                  </a:txBody>
                  <a:tcPr/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9" name="CaixaDeTexto 88"/>
          <p:cNvSpPr txBox="1"/>
          <p:nvPr/>
        </p:nvSpPr>
        <p:spPr>
          <a:xfrm>
            <a:off x="7477311" y="6183712"/>
            <a:ext cx="416171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Matriz de incidência para o digrafo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0242" y="2013264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a1</a:t>
            </a:r>
            <a:endParaRPr lang="pt-BR" sz="2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8298194" y="2874766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a2</a:t>
            </a:r>
            <a:endParaRPr lang="pt-BR" sz="24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9475760" y="1962468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a3</a:t>
            </a:r>
            <a:endParaRPr lang="pt-BR" sz="2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9521768" y="2867512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a4</a:t>
            </a:r>
            <a:endParaRPr lang="pt-BR" sz="24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10026386" y="2060848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a5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47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8912471" y="2585330"/>
            <a:ext cx="1730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400" b="1" dirty="0" smtClean="0"/>
              <a:t>REPRESENTAÇAO COMPUTACIONAL</a:t>
            </a:r>
            <a:endParaRPr lang="pt-BR" sz="4400" dirty="0" smtClean="0"/>
          </a:p>
        </p:txBody>
      </p:sp>
      <p:sp>
        <p:nvSpPr>
          <p:cNvPr id="13" name="Espaço Reservado para Texto 2"/>
          <p:cNvSpPr txBox="1">
            <a:spLocks/>
          </p:cNvSpPr>
          <p:nvPr/>
        </p:nvSpPr>
        <p:spPr>
          <a:xfrm>
            <a:off x="909836" y="692696"/>
            <a:ext cx="5688632" cy="6172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4400" dirty="0" smtClean="0"/>
          </a:p>
          <a:p>
            <a:pPr algn="just"/>
            <a:endParaRPr lang="pt-BR" sz="3500" dirty="0" smtClean="0"/>
          </a:p>
          <a:p>
            <a:pPr algn="just"/>
            <a:r>
              <a:rPr lang="pt-BR" sz="3500" b="1" dirty="0" smtClean="0"/>
              <a:t>Matriz de incidência:</a:t>
            </a:r>
          </a:p>
          <a:p>
            <a:pPr algn="just"/>
            <a:endParaRPr lang="pt-BR" sz="3500" b="1" dirty="0" smtClean="0"/>
          </a:p>
          <a:p>
            <a:pPr marR="311150" algn="just"/>
            <a:r>
              <a:rPr lang="pt-BR" sz="2800" dirty="0"/>
              <a:t>Dado um grafo, temos  que </a:t>
            </a:r>
            <a:r>
              <a:rPr lang="pt-BR" sz="2800" dirty="0" err="1"/>
              <a:t>mij</a:t>
            </a:r>
            <a:r>
              <a:rPr lang="pt-BR" sz="2800" dirty="0"/>
              <a:t> será 1 se vi for extremo de </a:t>
            </a:r>
            <a:r>
              <a:rPr lang="pt-BR" sz="2800" dirty="0" err="1"/>
              <a:t>aj</a:t>
            </a:r>
            <a:r>
              <a:rPr lang="pt-BR" sz="2800" dirty="0"/>
              <a:t> ou 0  caso contrário.</a:t>
            </a:r>
          </a:p>
        </p:txBody>
      </p:sp>
      <p:sp>
        <p:nvSpPr>
          <p:cNvPr id="54" name="object 8"/>
          <p:cNvSpPr txBox="1"/>
          <p:nvPr/>
        </p:nvSpPr>
        <p:spPr>
          <a:xfrm>
            <a:off x="1825375" y="5315340"/>
            <a:ext cx="152400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000" spc="5" dirty="0">
                <a:latin typeface="Symbol"/>
                <a:cs typeface="Symbol"/>
              </a:rPr>
              <a:t>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56" name="object 9"/>
          <p:cNvSpPr txBox="1"/>
          <p:nvPr/>
        </p:nvSpPr>
        <p:spPr>
          <a:xfrm>
            <a:off x="1825375" y="5467727"/>
            <a:ext cx="152400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000" spc="5" dirty="0">
                <a:latin typeface="Symbol"/>
                <a:cs typeface="Symbol"/>
              </a:rPr>
              <a:t>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62" name="object 10"/>
          <p:cNvSpPr txBox="1"/>
          <p:nvPr/>
        </p:nvSpPr>
        <p:spPr>
          <a:xfrm>
            <a:off x="1825375" y="4877939"/>
            <a:ext cx="152400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000" spc="5" dirty="0">
                <a:latin typeface="Symbol"/>
                <a:cs typeface="Symbol"/>
              </a:rPr>
              <a:t>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5" name="object 12"/>
          <p:cNvSpPr txBox="1"/>
          <p:nvPr/>
        </p:nvSpPr>
        <p:spPr>
          <a:xfrm>
            <a:off x="1624981" y="5137447"/>
            <a:ext cx="35350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3000" spc="7" baseline="11111" dirty="0">
                <a:latin typeface="Symbol"/>
                <a:cs typeface="Symbol"/>
              </a:rPr>
              <a:t></a:t>
            </a:r>
            <a:r>
              <a:rPr sz="3000" spc="-60" baseline="11111" dirty="0">
                <a:latin typeface="Times New Roman"/>
                <a:cs typeface="Times New Roman"/>
              </a:rPr>
              <a:t> </a:t>
            </a:r>
            <a:r>
              <a:rPr sz="3000" spc="52" baseline="1388" dirty="0" smtClean="0">
                <a:latin typeface="Symbol"/>
                <a:cs typeface="Symbol"/>
              </a:rPr>
              <a:t></a:t>
            </a:r>
            <a:r>
              <a:rPr lang="pt-BR" sz="3000" spc="52" baseline="1388" dirty="0" smtClean="0">
                <a:latin typeface="Symbol"/>
                <a:cs typeface="Symbol"/>
              </a:rPr>
              <a:t>  </a:t>
            </a:r>
            <a:r>
              <a:rPr lang="pt-BR" sz="3000" b="1" spc="52" baseline="1388" dirty="0" smtClean="0">
                <a:latin typeface="Symbol"/>
                <a:cs typeface="Symbol"/>
              </a:rPr>
              <a:t>0</a:t>
            </a:r>
            <a:r>
              <a:rPr sz="2000" spc="35" dirty="0" smtClean="0">
                <a:latin typeface="Times New Roman"/>
                <a:cs typeface="Times New Roman"/>
              </a:rPr>
              <a:t>,</a:t>
            </a:r>
            <a:r>
              <a:rPr sz="2000" spc="-190" dirty="0" smtClean="0">
                <a:latin typeface="Times New Roman"/>
                <a:cs typeface="Times New Roman"/>
              </a:rPr>
              <a:t> </a:t>
            </a:r>
            <a:r>
              <a:rPr lang="pt-BR" sz="2000" spc="-190" dirty="0" smtClean="0">
                <a:latin typeface="Times New Roman"/>
                <a:cs typeface="Times New Roman"/>
              </a:rPr>
              <a:t> caso contrário</a:t>
            </a:r>
            <a:endParaRPr sz="1725" baseline="-24154" dirty="0">
              <a:latin typeface="Times New Roman"/>
              <a:cs typeface="Times New Roman"/>
            </a:endParaRPr>
          </a:p>
        </p:txBody>
      </p:sp>
      <p:sp>
        <p:nvSpPr>
          <p:cNvPr id="66" name="object 13"/>
          <p:cNvSpPr txBox="1"/>
          <p:nvPr/>
        </p:nvSpPr>
        <p:spPr>
          <a:xfrm>
            <a:off x="1825375" y="4716810"/>
            <a:ext cx="35071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3000" spc="67" baseline="-4166" dirty="0" smtClean="0">
                <a:latin typeface="Symbol"/>
                <a:cs typeface="Symbol"/>
              </a:rPr>
              <a:t></a:t>
            </a:r>
            <a:r>
              <a:rPr lang="pt-BR" sz="3000" spc="67" baseline="-4166" dirty="0" smtClean="0">
                <a:latin typeface="Symbol"/>
                <a:cs typeface="Symbol"/>
              </a:rPr>
              <a:t>  </a:t>
            </a:r>
            <a:r>
              <a:rPr sz="2000" spc="45" dirty="0" smtClean="0">
                <a:latin typeface="Times New Roman"/>
                <a:cs typeface="Times New Roman"/>
              </a:rPr>
              <a:t>1,</a:t>
            </a:r>
            <a:r>
              <a:rPr lang="pt-BR" sz="2000" spc="45" dirty="0" smtClean="0">
                <a:latin typeface="Times New Roman"/>
                <a:cs typeface="Times New Roman"/>
              </a:rPr>
              <a:t> </a:t>
            </a:r>
            <a:r>
              <a:rPr sz="2000" spc="-195" dirty="0" smtClean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v</a:t>
            </a:r>
            <a:r>
              <a:rPr sz="1725" spc="60" baseline="-24154" dirty="0">
                <a:latin typeface="Times New Roman"/>
                <a:cs typeface="Times New Roman"/>
              </a:rPr>
              <a:t>i</a:t>
            </a:r>
            <a:r>
              <a:rPr sz="1725" spc="75" baseline="-2415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lang="pt-BR" sz="2000" spc="-70" dirty="0" smtClean="0">
                <a:latin typeface="Times New Roman"/>
                <a:cs typeface="Times New Roman"/>
              </a:rPr>
              <a:t>extremo de </a:t>
            </a:r>
            <a:r>
              <a:rPr sz="2000" spc="5" dirty="0" smtClean="0">
                <a:latin typeface="Times New Roman"/>
                <a:cs typeface="Times New Roman"/>
              </a:rPr>
              <a:t>a</a:t>
            </a:r>
            <a:r>
              <a:rPr sz="2000" spc="-210" dirty="0" smtClean="0">
                <a:latin typeface="Times New Roman"/>
                <a:cs typeface="Times New Roman"/>
              </a:rPr>
              <a:t> </a:t>
            </a:r>
            <a:r>
              <a:rPr sz="1725" spc="7" baseline="-24154" dirty="0">
                <a:latin typeface="Times New Roman"/>
                <a:cs typeface="Times New Roman"/>
              </a:rPr>
              <a:t>j</a:t>
            </a:r>
            <a:endParaRPr sz="1725" baseline="-24154" dirty="0">
              <a:latin typeface="Times New Roman"/>
              <a:cs typeface="Times New Roman"/>
            </a:endParaRPr>
          </a:p>
        </p:txBody>
      </p:sp>
      <p:sp>
        <p:nvSpPr>
          <p:cNvPr id="67" name="object 14"/>
          <p:cNvSpPr txBox="1"/>
          <p:nvPr/>
        </p:nvSpPr>
        <p:spPr>
          <a:xfrm>
            <a:off x="1269876" y="5089787"/>
            <a:ext cx="287655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330"/>
              </a:lnSpc>
            </a:pPr>
            <a:r>
              <a:rPr sz="3000" i="1" spc="-60" baseline="13888" dirty="0">
                <a:latin typeface="Times New Roman"/>
                <a:cs typeface="Times New Roman"/>
              </a:rPr>
              <a:t>m</a:t>
            </a:r>
            <a:r>
              <a:rPr sz="1150" i="1" spc="5" dirty="0">
                <a:latin typeface="Times New Roman"/>
                <a:cs typeface="Times New Roman"/>
              </a:rPr>
              <a:t>ij</a:t>
            </a:r>
            <a:endParaRPr sz="1150">
              <a:latin typeface="Times New Roman"/>
              <a:cs typeface="Times New Roman"/>
            </a:endParaRPr>
          </a:p>
        </p:txBody>
      </p:sp>
      <p:cxnSp>
        <p:nvCxnSpPr>
          <p:cNvPr id="68" name="Conector reto 67"/>
          <p:cNvCxnSpPr/>
          <p:nvPr/>
        </p:nvCxnSpPr>
        <p:spPr>
          <a:xfrm>
            <a:off x="8857158" y="2585330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9785852" y="2013826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V="1">
            <a:off x="9785852" y="2585330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 flipV="1">
            <a:off x="8857158" y="2013826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>
            <a:off x="8642844" y="2371016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8640857" y="2411656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v1</a:t>
            </a:r>
            <a:endParaRPr lang="pt-BR" sz="2000" b="1" dirty="0"/>
          </a:p>
        </p:txBody>
      </p:sp>
      <p:sp>
        <p:nvSpPr>
          <p:cNvPr id="75" name="Elipse 74"/>
          <p:cNvSpPr/>
          <p:nvPr/>
        </p:nvSpPr>
        <p:spPr>
          <a:xfrm>
            <a:off x="9571538" y="18448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6" name="Elipse 75"/>
          <p:cNvSpPr/>
          <p:nvPr/>
        </p:nvSpPr>
        <p:spPr>
          <a:xfrm>
            <a:off x="9571538" y="287108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7" name="Elipse 76"/>
          <p:cNvSpPr/>
          <p:nvPr/>
        </p:nvSpPr>
        <p:spPr>
          <a:xfrm>
            <a:off x="10425374" y="2371016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9580229" y="1883814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v2</a:t>
            </a:r>
            <a:endParaRPr lang="pt-BR" sz="20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9579824" y="2911662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v3</a:t>
            </a:r>
            <a:endParaRPr lang="pt-BR" sz="2000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10429249" y="2416898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v4</a:t>
            </a:r>
            <a:endParaRPr lang="pt-BR" sz="2000" b="1" dirty="0"/>
          </a:p>
        </p:txBody>
      </p:sp>
      <p:graphicFrame>
        <p:nvGraphicFramePr>
          <p:cNvPr id="88" name="Tabela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66302"/>
              </p:ext>
            </p:extLst>
          </p:nvPr>
        </p:nvGraphicFramePr>
        <p:xfrm>
          <a:off x="7637483" y="3573018"/>
          <a:ext cx="3888204" cy="2068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  <a:gridCol w="648034"/>
                <a:gridCol w="648034"/>
                <a:gridCol w="648034"/>
                <a:gridCol w="648034"/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a5</a:t>
                      </a:r>
                      <a:endParaRPr lang="pt-BR" dirty="0"/>
                    </a:p>
                  </a:txBody>
                  <a:tcPr/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9" name="CaixaDeTexto 88"/>
          <p:cNvSpPr txBox="1"/>
          <p:nvPr/>
        </p:nvSpPr>
        <p:spPr>
          <a:xfrm>
            <a:off x="7625002" y="5733256"/>
            <a:ext cx="39565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Matriz de incidência para o grafo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12471" y="1941256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a1</a:t>
            </a:r>
            <a:endParaRPr lang="pt-BR" sz="2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8900423" y="2802758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a2</a:t>
            </a:r>
            <a:endParaRPr lang="pt-BR" sz="24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10077989" y="1890460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a3</a:t>
            </a:r>
            <a:endParaRPr lang="pt-BR" sz="2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0123997" y="2795504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a4</a:t>
            </a:r>
            <a:endParaRPr lang="pt-BR" sz="2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9478788" y="2212180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a5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496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400" b="1" dirty="0" smtClean="0"/>
              <a:t>REPRESENTAÇAO COMPUTACIONAL</a:t>
            </a:r>
            <a:endParaRPr lang="pt-BR" sz="4400" dirty="0" smtClean="0"/>
          </a:p>
        </p:txBody>
      </p:sp>
      <p:sp>
        <p:nvSpPr>
          <p:cNvPr id="13" name="Espaço Reservado para Texto 2"/>
          <p:cNvSpPr txBox="1">
            <a:spLocks/>
          </p:cNvSpPr>
          <p:nvPr/>
        </p:nvSpPr>
        <p:spPr>
          <a:xfrm>
            <a:off x="909836" y="692696"/>
            <a:ext cx="6115424" cy="6172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4400" dirty="0" smtClean="0"/>
          </a:p>
          <a:p>
            <a:pPr algn="just"/>
            <a:endParaRPr lang="pt-BR" sz="3500" dirty="0" smtClean="0"/>
          </a:p>
          <a:p>
            <a:pPr algn="just"/>
            <a:r>
              <a:rPr lang="pt-BR" sz="3500" b="1" dirty="0" smtClean="0"/>
              <a:t>Lista de vértices e arestas:</a:t>
            </a:r>
          </a:p>
          <a:p>
            <a:pPr algn="just"/>
            <a:endParaRPr lang="pt-BR" sz="3500" b="1" dirty="0" smtClean="0"/>
          </a:p>
          <a:p>
            <a:pPr marR="311150" algn="just"/>
            <a:r>
              <a:rPr lang="pt-BR" sz="2800" dirty="0"/>
              <a:t>Considerada a forma mais simples de representação de um grafo (digrafo) G (V,A), as listas de vértices e arestas mantém duas listas, uma contendo todos os vértices de G e a outra lista, contendo todas as arestas e seus </a:t>
            </a:r>
            <a:r>
              <a:rPr lang="pt-BR" sz="2800" dirty="0" smtClean="0"/>
              <a:t>extremos (vi, vj).</a:t>
            </a:r>
            <a:endParaRPr lang="pt-BR" sz="2800" dirty="0"/>
          </a:p>
        </p:txBody>
      </p:sp>
      <p:graphicFrame>
        <p:nvGraphicFramePr>
          <p:cNvPr id="60" name="Tabela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59893"/>
              </p:ext>
            </p:extLst>
          </p:nvPr>
        </p:nvGraphicFramePr>
        <p:xfrm>
          <a:off x="7894612" y="4384511"/>
          <a:ext cx="648034" cy="2068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1" name="CaixaDeTexto 60"/>
          <p:cNvSpPr txBox="1"/>
          <p:nvPr/>
        </p:nvSpPr>
        <p:spPr>
          <a:xfrm>
            <a:off x="7246540" y="6471744"/>
            <a:ext cx="47275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Lista de vértices e arestas para o digrafo</a:t>
            </a:r>
            <a:endParaRPr lang="pt-BR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7663512" y="3774173"/>
            <a:ext cx="110158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dirty="0" smtClean="0"/>
              <a:t>Lista de </a:t>
            </a:r>
          </a:p>
          <a:p>
            <a:pPr algn="ctr">
              <a:lnSpc>
                <a:spcPct val="90000"/>
              </a:lnSpc>
            </a:pPr>
            <a:r>
              <a:rPr lang="pt-BR" dirty="0" smtClean="0"/>
              <a:t>vértices</a:t>
            </a:r>
            <a:endParaRPr lang="pt-BR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9673348" y="3342125"/>
            <a:ext cx="110158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dirty="0" smtClean="0"/>
              <a:t>Lista de </a:t>
            </a:r>
          </a:p>
          <a:p>
            <a:pPr algn="ctr">
              <a:lnSpc>
                <a:spcPct val="90000"/>
              </a:lnSpc>
            </a:pPr>
            <a:r>
              <a:rPr lang="pt-BR" dirty="0" smtClean="0"/>
              <a:t>Arestas</a:t>
            </a:r>
            <a:endParaRPr lang="pt-BR" dirty="0"/>
          </a:p>
        </p:txBody>
      </p:sp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10097"/>
              </p:ext>
            </p:extLst>
          </p:nvPr>
        </p:nvGraphicFramePr>
        <p:xfrm>
          <a:off x="9018874" y="4379618"/>
          <a:ext cx="648034" cy="2068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a5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Tabela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10609"/>
              </p:ext>
            </p:extLst>
          </p:nvPr>
        </p:nvGraphicFramePr>
        <p:xfrm>
          <a:off x="9837704" y="3962084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ela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96"/>
              </p:ext>
            </p:extLst>
          </p:nvPr>
        </p:nvGraphicFramePr>
        <p:xfrm>
          <a:off x="9838866" y="4379618"/>
          <a:ext cx="648034" cy="2068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ela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77467"/>
              </p:ext>
            </p:extLst>
          </p:nvPr>
        </p:nvGraphicFramePr>
        <p:xfrm>
          <a:off x="10629792" y="3969344"/>
          <a:ext cx="648034" cy="413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vj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ela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27631"/>
              </p:ext>
            </p:extLst>
          </p:nvPr>
        </p:nvGraphicFramePr>
        <p:xfrm>
          <a:off x="10630954" y="4386878"/>
          <a:ext cx="648034" cy="2068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34"/>
              </a:tblGrid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3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120" name="Conector reto 119"/>
          <p:cNvCxnSpPr/>
          <p:nvPr/>
        </p:nvCxnSpPr>
        <p:spPr>
          <a:xfrm>
            <a:off x="8254929" y="2657338"/>
            <a:ext cx="928694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/>
          <p:cNvCxnSpPr/>
          <p:nvPr/>
        </p:nvCxnSpPr>
        <p:spPr>
          <a:xfrm>
            <a:off x="9183623" y="2085834"/>
            <a:ext cx="857256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/>
          <p:cNvCxnSpPr/>
          <p:nvPr/>
        </p:nvCxnSpPr>
        <p:spPr>
          <a:xfrm flipV="1">
            <a:off x="9183623" y="2657338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/>
          <p:nvPr/>
        </p:nvCxnSpPr>
        <p:spPr>
          <a:xfrm flipV="1">
            <a:off x="10040879" y="2157272"/>
            <a:ext cx="857256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/>
          <p:cNvCxnSpPr/>
          <p:nvPr/>
        </p:nvCxnSpPr>
        <p:spPr>
          <a:xfrm flipV="1">
            <a:off x="8254929" y="2085834"/>
            <a:ext cx="928694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8040615" y="24430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8038628" y="2483664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v1</a:t>
            </a:r>
            <a:endParaRPr lang="pt-BR" sz="2000" b="1" dirty="0"/>
          </a:p>
        </p:txBody>
      </p:sp>
      <p:sp>
        <p:nvSpPr>
          <p:cNvPr id="127" name="Elipse 126"/>
          <p:cNvSpPr/>
          <p:nvPr/>
        </p:nvSpPr>
        <p:spPr>
          <a:xfrm>
            <a:off x="8969309" y="19168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28" name="Elipse 127"/>
          <p:cNvSpPr/>
          <p:nvPr/>
        </p:nvSpPr>
        <p:spPr>
          <a:xfrm>
            <a:off x="8969309" y="294309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29" name="Elipse 128"/>
          <p:cNvSpPr/>
          <p:nvPr/>
        </p:nvSpPr>
        <p:spPr>
          <a:xfrm>
            <a:off x="9823145" y="2443024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30" name="Elipse 129"/>
          <p:cNvSpPr/>
          <p:nvPr/>
        </p:nvSpPr>
        <p:spPr>
          <a:xfrm>
            <a:off x="10683821" y="19168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31" name="Seta para cima 130"/>
          <p:cNvSpPr/>
          <p:nvPr/>
        </p:nvSpPr>
        <p:spPr>
          <a:xfrm rot="3581633">
            <a:off x="8832399" y="2200247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32" name="Seta para cima 131"/>
          <p:cNvSpPr/>
          <p:nvPr/>
        </p:nvSpPr>
        <p:spPr>
          <a:xfrm rot="7520490">
            <a:off x="9702759" y="2405427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33" name="Seta para cima 132"/>
          <p:cNvSpPr/>
          <p:nvPr/>
        </p:nvSpPr>
        <p:spPr>
          <a:xfrm rot="3518523">
            <a:off x="10567700" y="2231358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34" name="Seta para cima 133"/>
          <p:cNvSpPr/>
          <p:nvPr/>
        </p:nvSpPr>
        <p:spPr>
          <a:xfrm rot="14404284">
            <a:off x="9392009" y="2927519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35" name="Seta para cima 134"/>
          <p:cNvSpPr/>
          <p:nvPr/>
        </p:nvSpPr>
        <p:spPr>
          <a:xfrm rot="7196192">
            <a:off x="8821911" y="2940586"/>
            <a:ext cx="144000" cy="144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36" name="CaixaDeTexto 135"/>
          <p:cNvSpPr txBox="1"/>
          <p:nvPr/>
        </p:nvSpPr>
        <p:spPr>
          <a:xfrm>
            <a:off x="8978000" y="1955822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v2</a:t>
            </a:r>
            <a:endParaRPr lang="pt-BR" sz="2000" b="1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8977595" y="2983670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v3</a:t>
            </a:r>
            <a:endParaRPr lang="pt-BR" sz="2000" b="1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9827020" y="2488906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v4</a:t>
            </a:r>
            <a:endParaRPr lang="pt-BR" sz="2000" b="1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10673896" y="1941870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v5</a:t>
            </a:r>
            <a:endParaRPr lang="pt-BR" sz="2000" b="1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8310242" y="2013264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a1</a:t>
            </a:r>
            <a:endParaRPr lang="pt-BR" sz="240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8298194" y="2874766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a2</a:t>
            </a:r>
            <a:endParaRPr lang="pt-BR" sz="240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9475760" y="1962468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a3</a:t>
            </a:r>
            <a:endParaRPr lang="pt-BR" sz="240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9521768" y="2867512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a4</a:t>
            </a:r>
            <a:endParaRPr lang="pt-BR" sz="2400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10026386" y="2060848"/>
            <a:ext cx="564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a5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77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10185236" cy="6172199"/>
          </a:xfrm>
        </p:spPr>
        <p:txBody>
          <a:bodyPr>
            <a:noAutofit/>
          </a:bodyPr>
          <a:lstStyle/>
          <a:p>
            <a:pPr algn="just"/>
            <a:r>
              <a:rPr lang="pt-BR" sz="4400" b="1" dirty="0" smtClean="0"/>
              <a:t>PROBLEMAS EM GRAFOS</a:t>
            </a:r>
            <a:endParaRPr lang="pt-BR" sz="4400" dirty="0" smtClean="0"/>
          </a:p>
        </p:txBody>
      </p:sp>
      <p:sp>
        <p:nvSpPr>
          <p:cNvPr id="13" name="Espaço Reservado para Texto 2"/>
          <p:cNvSpPr txBox="1">
            <a:spLocks/>
          </p:cNvSpPr>
          <p:nvPr/>
        </p:nvSpPr>
        <p:spPr>
          <a:xfrm>
            <a:off x="909836" y="692696"/>
            <a:ext cx="10185236" cy="6172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4400" dirty="0" smtClean="0"/>
          </a:p>
          <a:p>
            <a:pPr algn="just"/>
            <a:endParaRPr lang="pt-BR" sz="3500" dirty="0" smtClean="0"/>
          </a:p>
          <a:p>
            <a:pPr marR="311150" algn="just"/>
            <a:r>
              <a:rPr lang="pt-BR" sz="2800" dirty="0" smtClean="0"/>
              <a:t>Existem diversos problemas de constante estudo e pesquisa em teoria dos grafos, entre os quais, podemos citar:</a:t>
            </a:r>
          </a:p>
          <a:p>
            <a:pPr marR="311150" algn="just"/>
            <a:endParaRPr lang="pt-BR" sz="2800" dirty="0" smtClean="0"/>
          </a:p>
          <a:p>
            <a:pPr marR="311150" algn="just">
              <a:buFont typeface="Wingdings" pitchFamily="2" charset="2"/>
              <a:buChar char="ü"/>
            </a:pPr>
            <a:r>
              <a:rPr lang="pt-BR" sz="2800" dirty="0" smtClean="0"/>
              <a:t>Carteiro chinês;</a:t>
            </a:r>
          </a:p>
          <a:p>
            <a:pPr marR="311150" algn="just"/>
            <a:endParaRPr lang="pt-BR" sz="1400" dirty="0" smtClean="0"/>
          </a:p>
          <a:p>
            <a:pPr marR="311150" algn="just">
              <a:buFont typeface="Wingdings" pitchFamily="2" charset="2"/>
              <a:buChar char="ü"/>
            </a:pPr>
            <a:r>
              <a:rPr lang="pt-BR" sz="2800" dirty="0" smtClean="0"/>
              <a:t>Caixeiro viajante;</a:t>
            </a:r>
          </a:p>
          <a:p>
            <a:pPr marR="311150" algn="just"/>
            <a:endParaRPr lang="pt-BR" sz="1400" dirty="0" smtClean="0"/>
          </a:p>
          <a:p>
            <a:pPr marR="311150" algn="just">
              <a:buFont typeface="Wingdings" pitchFamily="2" charset="2"/>
              <a:buChar char="ü"/>
            </a:pPr>
            <a:r>
              <a:rPr lang="pt-BR" sz="2800" dirty="0" smtClean="0"/>
              <a:t>Coloração de vértices;</a:t>
            </a:r>
          </a:p>
          <a:p>
            <a:pPr marR="311150" algn="just"/>
            <a:endParaRPr lang="pt-BR" sz="1400" dirty="0" smtClean="0"/>
          </a:p>
          <a:p>
            <a:pPr marR="311150" algn="just">
              <a:buFont typeface="Wingdings" pitchFamily="2" charset="2"/>
              <a:buChar char="ü"/>
            </a:pPr>
            <a:r>
              <a:rPr lang="pt-BR" sz="2800" dirty="0" smtClean="0"/>
              <a:t>Fecho transitivo;</a:t>
            </a:r>
          </a:p>
          <a:p>
            <a:pPr marR="311150" algn="just"/>
            <a:endParaRPr lang="pt-BR" sz="1400" dirty="0" smtClean="0"/>
          </a:p>
          <a:p>
            <a:pPr marR="311150" algn="just">
              <a:buFont typeface="Wingdings" pitchFamily="2" charset="2"/>
              <a:buChar char="ü"/>
            </a:pPr>
            <a:r>
              <a:rPr lang="pt-BR" sz="2800" dirty="0" smtClean="0"/>
              <a:t>Problema do caminho mínimo.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477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200" dirty="0"/>
              <a:t>Quando dois vértices são pontas de uma  mesma aresta</a:t>
            </a:r>
            <a:r>
              <a:rPr lang="pt-BR" sz="4200" dirty="0" smtClean="0"/>
              <a:t>, (no exemplo ao lado, v1 e v2 são pontas da aresta a1) </a:t>
            </a:r>
            <a:r>
              <a:rPr lang="pt-BR" sz="4200" dirty="0"/>
              <a:t>eles são </a:t>
            </a:r>
            <a:r>
              <a:rPr lang="pt-BR" sz="4200" dirty="0" smtClean="0"/>
              <a:t>normalmente chamados de vizinhos </a:t>
            </a:r>
            <a:r>
              <a:rPr lang="pt-BR" sz="4200" dirty="0"/>
              <a:t>ou  adjacentes</a:t>
            </a:r>
            <a:r>
              <a:rPr lang="pt-BR" sz="4200" dirty="0" smtClean="0"/>
              <a:t>.</a:t>
            </a:r>
            <a:endParaRPr lang="pt-BR" sz="4200" dirty="0"/>
          </a:p>
        </p:txBody>
      </p:sp>
      <p:sp>
        <p:nvSpPr>
          <p:cNvPr id="22" name="Elipse 21"/>
          <p:cNvSpPr/>
          <p:nvPr/>
        </p:nvSpPr>
        <p:spPr>
          <a:xfrm>
            <a:off x="9517425" y="269218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3" name="Elipse 22"/>
          <p:cNvSpPr/>
          <p:nvPr/>
        </p:nvSpPr>
        <p:spPr>
          <a:xfrm>
            <a:off x="8000890" y="438782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4" name="Elipse 23"/>
          <p:cNvSpPr/>
          <p:nvPr/>
        </p:nvSpPr>
        <p:spPr>
          <a:xfrm>
            <a:off x="11173609" y="4387821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5" name="Elipse 24"/>
          <p:cNvSpPr/>
          <p:nvPr/>
        </p:nvSpPr>
        <p:spPr>
          <a:xfrm>
            <a:off x="9517425" y="3803021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26" name="Conector reto 25"/>
          <p:cNvCxnSpPr>
            <a:stCxn id="23" idx="7"/>
            <a:endCxn id="22" idx="3"/>
          </p:cNvCxnSpPr>
          <p:nvPr/>
        </p:nvCxnSpPr>
        <p:spPr>
          <a:xfrm flipV="1">
            <a:off x="8369666" y="3060961"/>
            <a:ext cx="1211031" cy="13901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2" idx="5"/>
            <a:endCxn id="24" idx="1"/>
          </p:cNvCxnSpPr>
          <p:nvPr/>
        </p:nvCxnSpPr>
        <p:spPr>
          <a:xfrm>
            <a:off x="9886201" y="3060961"/>
            <a:ext cx="1350680" cy="139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2" idx="4"/>
            <a:endCxn id="25" idx="0"/>
          </p:cNvCxnSpPr>
          <p:nvPr/>
        </p:nvCxnSpPr>
        <p:spPr>
          <a:xfrm>
            <a:off x="9733449" y="3124233"/>
            <a:ext cx="0" cy="678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3" idx="7"/>
          </p:cNvCxnSpPr>
          <p:nvPr/>
        </p:nvCxnSpPr>
        <p:spPr>
          <a:xfrm flipV="1">
            <a:off x="8369666" y="4019045"/>
            <a:ext cx="1147759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4" idx="1"/>
            <a:endCxn id="25" idx="6"/>
          </p:cNvCxnSpPr>
          <p:nvPr/>
        </p:nvCxnSpPr>
        <p:spPr>
          <a:xfrm flipH="1" flipV="1">
            <a:off x="9949473" y="4019045"/>
            <a:ext cx="1287408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512211" y="270892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v1</a:t>
            </a:r>
            <a:endParaRPr lang="pt-BR" sz="20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979499" y="44135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v2</a:t>
            </a:r>
            <a:endParaRPr lang="pt-BR" sz="20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9491667" y="38358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v3</a:t>
            </a:r>
            <a:endParaRPr lang="pt-BR" sz="20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1165822" y="44135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v4</a:t>
            </a:r>
            <a:endParaRPr lang="pt-BR" sz="2000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581321" y="3337673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a1</a:t>
            </a:r>
            <a:endParaRPr lang="pt-BR" sz="2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672927" y="3346338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a2</a:t>
            </a:r>
            <a:endParaRPr lang="pt-BR" sz="2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0393007" y="3341072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a3</a:t>
            </a:r>
            <a:endParaRPr lang="pt-BR" sz="2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8808831" y="4179113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a4</a:t>
            </a:r>
            <a:endParaRPr lang="pt-BR" sz="22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032967" y="4184676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a5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939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Mas que problemas são esses?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516" y="1818828"/>
            <a:ext cx="11053048" cy="230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99" dirty="0"/>
              <a:t>Quais são os tipos de problemas que precisam ser resolvidos utilizando o processo de busca e otimização? Veja alguns exemplos clássicos:</a:t>
            </a:r>
          </a:p>
          <a:p>
            <a:pPr marL="571329" indent="-571329" algn="just">
              <a:buFont typeface="Wingdings" panose="05000000000000000000" pitchFamily="2" charset="2"/>
              <a:buChar char="ü"/>
            </a:pPr>
            <a:endParaRPr lang="pt-BR" sz="3599" dirty="0"/>
          </a:p>
        </p:txBody>
      </p:sp>
    </p:spTree>
    <p:extLst>
      <p:ext uri="{BB962C8B-B14F-4D97-AF65-F5344CB8AC3E}">
        <p14:creationId xmlns:p14="http://schemas.microsoft.com/office/powerpoint/2010/main" val="32423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Problema do Caixeiro Viajante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516" y="1818829"/>
            <a:ext cx="11053048" cy="507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99" dirty="0"/>
              <a:t>O problema do caixeiro viajante não consiste apenas em encontrar a rota mais curta entre dois caminhos (origem e destino), mas o melhor percurso, passando apenas uma única vez em cada um dos pontos. Esta problema envolve questões de economia e tempo. Normalmente a quantidade de combinações nesses problemas tende a crescer de forma exponencial.</a:t>
            </a:r>
          </a:p>
        </p:txBody>
      </p:sp>
    </p:spTree>
    <p:extLst>
      <p:ext uri="{BB962C8B-B14F-4D97-AF65-F5344CB8AC3E}">
        <p14:creationId xmlns:p14="http://schemas.microsoft.com/office/powerpoint/2010/main" val="733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Problema do Caixeiro Viajante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5" y="1590288"/>
            <a:ext cx="5732317" cy="41917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28472" y="6296144"/>
            <a:ext cx="763183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9" dirty="0"/>
              <a:t>Fonte: https://otimizacaonapratica.com/tag/problemas-classicos/</a:t>
            </a:r>
            <a:endParaRPr lang="pt-BR" sz="1799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93060" y="5932558"/>
            <a:ext cx="6710346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9" dirty="0"/>
              <a:t>Figura 2: Exemplo do Problema do Caixeiro Viajante - PCV</a:t>
            </a:r>
            <a:endParaRPr lang="pt-BR" sz="1799" dirty="0"/>
          </a:p>
        </p:txBody>
      </p:sp>
    </p:spTree>
    <p:extLst>
      <p:ext uri="{BB962C8B-B14F-4D97-AF65-F5344CB8AC3E}">
        <p14:creationId xmlns:p14="http://schemas.microsoft.com/office/powerpoint/2010/main" val="20924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Jogos de Tabuleiros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516" y="1818828"/>
            <a:ext cx="11053048" cy="452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99" dirty="0"/>
              <a:t>Nos jogos de tabuleiros as opções, ou seja, o espaço de busca do jogador ou do adversário são conhecidas. Desta forma, este espaço de busca pode ter um número elevado de opções e o jogador precisa de alguma forma encontrar qual seria a melhor jogada ou a solução, caso o problema seja um quebra cabeça, por exemplo.</a:t>
            </a:r>
          </a:p>
        </p:txBody>
      </p:sp>
    </p:spTree>
    <p:extLst>
      <p:ext uri="{BB962C8B-B14F-4D97-AF65-F5344CB8AC3E}">
        <p14:creationId xmlns:p14="http://schemas.microsoft.com/office/powerpoint/2010/main" val="19463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Jogos de Tabuleiros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30" y="1953875"/>
            <a:ext cx="6397832" cy="367691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20438" y="6307443"/>
            <a:ext cx="11377074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9" dirty="0"/>
              <a:t>Fonte: https://zap.aeiou.pt/inteligencia-artificial-da-google-consegue-vencer-jogo-impossivel-99154</a:t>
            </a:r>
            <a:endParaRPr lang="pt-BR" sz="1799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93059" y="5932558"/>
            <a:ext cx="6846567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9" dirty="0"/>
              <a:t>Figura 3: </a:t>
            </a:r>
            <a:r>
              <a:rPr lang="pt-BR" sz="1799" dirty="0" err="1"/>
              <a:t>AlphaGo</a:t>
            </a:r>
            <a:r>
              <a:rPr lang="pt-BR" sz="1799" dirty="0"/>
              <a:t> venceu </a:t>
            </a:r>
            <a:r>
              <a:rPr lang="pt-BR" sz="1799" dirty="0" err="1"/>
              <a:t>Fan</a:t>
            </a:r>
            <a:r>
              <a:rPr lang="pt-BR" sz="1799" dirty="0"/>
              <a:t> </a:t>
            </a:r>
            <a:r>
              <a:rPr lang="pt-BR" sz="1799" dirty="0" err="1"/>
              <a:t>Hui</a:t>
            </a:r>
            <a:r>
              <a:rPr lang="pt-BR" sz="1799" dirty="0"/>
              <a:t> em cinco jogos seguidos</a:t>
            </a:r>
            <a:endParaRPr lang="pt-BR" sz="1799" dirty="0"/>
          </a:p>
        </p:txBody>
      </p:sp>
    </p:spTree>
    <p:extLst>
      <p:ext uri="{BB962C8B-B14F-4D97-AF65-F5344CB8AC3E}">
        <p14:creationId xmlns:p14="http://schemas.microsoft.com/office/powerpoint/2010/main" val="14686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Solução de Labirintos - Caminhos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516" y="1818829"/>
            <a:ext cx="11053048" cy="507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99" dirty="0"/>
              <a:t>Esse problema consiste em achar um caminho de um determinado ponto a outro. Dessa forma, não é apenas encontrar o caminho mais curto, mas um caminho que possa ligar os pontos de origem e destino. A complexidade desse problema está na dificuldade de avaliar o progresso (note que a distância nesse caso não indica progresso, já que a mesma pode te levar a um caminho sem saída). </a:t>
            </a:r>
          </a:p>
        </p:txBody>
      </p:sp>
    </p:spTree>
    <p:extLst>
      <p:ext uri="{BB962C8B-B14F-4D97-AF65-F5344CB8AC3E}">
        <p14:creationId xmlns:p14="http://schemas.microsoft.com/office/powerpoint/2010/main" val="256610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Solução de Labirintos - Caminhos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516" y="1818829"/>
            <a:ext cx="11053048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599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64" y="2007910"/>
            <a:ext cx="8678952" cy="3254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02638" y="5825296"/>
            <a:ext cx="13383512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9" dirty="0"/>
              <a:t>Fonte: https://www.tecmundo.com.br/software/130225-ia-deepmind-consegue-encontrar-saida-labirintos-virtuais.htm</a:t>
            </a:r>
            <a:endParaRPr lang="pt-BR" sz="1799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92057" y="5451597"/>
            <a:ext cx="8590179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9" dirty="0"/>
              <a:t>Figura 4: IA da </a:t>
            </a:r>
            <a:r>
              <a:rPr lang="pt-BR" sz="1799" dirty="0" err="1"/>
              <a:t>DeepMind</a:t>
            </a:r>
            <a:r>
              <a:rPr lang="pt-BR" sz="1799" dirty="0"/>
              <a:t> consegue encontrar a saída em labirintos virtuais</a:t>
            </a:r>
            <a:endParaRPr lang="pt-BR" sz="1799" dirty="0"/>
          </a:p>
        </p:txBody>
      </p:sp>
    </p:spTree>
    <p:extLst>
      <p:ext uri="{BB962C8B-B14F-4D97-AF65-F5344CB8AC3E}">
        <p14:creationId xmlns:p14="http://schemas.microsoft.com/office/powerpoint/2010/main" val="7240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Otimização de Equações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516" y="1818828"/>
            <a:ext cx="11053048" cy="452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99" dirty="0"/>
              <a:t>Normalmente utilizado em áreas como pesquisa operacional. Neste caso, tem-se um problema onde é necessário a maximização (do lucro) ou minimização (de custos), por exemplo, representada por uma função objetivo, restrições técnicas e restrições de não negatividade, como em problemas de programação linear.</a:t>
            </a:r>
          </a:p>
        </p:txBody>
      </p:sp>
    </p:spTree>
    <p:extLst>
      <p:ext uri="{BB962C8B-B14F-4D97-AF65-F5344CB8AC3E}">
        <p14:creationId xmlns:p14="http://schemas.microsoft.com/office/powerpoint/2010/main" val="359013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Otimização de Equações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5" t="26970" r="12122" b="9849"/>
          <a:stretch/>
        </p:blipFill>
        <p:spPr>
          <a:xfrm>
            <a:off x="2607437" y="1683781"/>
            <a:ext cx="6980873" cy="433188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710308" y="6267530"/>
            <a:ext cx="5514817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9" dirty="0"/>
              <a:t>Fonte: https://slideplayer.com.br/slide/1754396/</a:t>
            </a:r>
            <a:endParaRPr lang="pt-BR" sz="1799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67990" y="5898294"/>
            <a:ext cx="7659077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9" dirty="0"/>
              <a:t>Figura 4: Resolução gráfica de um modelo de programação linear</a:t>
            </a:r>
            <a:endParaRPr lang="pt-BR" sz="1799" dirty="0"/>
          </a:p>
        </p:txBody>
      </p:sp>
    </p:spTree>
    <p:extLst>
      <p:ext uri="{BB962C8B-B14F-4D97-AF65-F5344CB8AC3E}">
        <p14:creationId xmlns:p14="http://schemas.microsoft.com/office/powerpoint/2010/main" val="5203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Bin Packing (Empacotamento)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516" y="1818829"/>
            <a:ext cx="11053048" cy="673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99" dirty="0"/>
              <a:t>No problema de bin packing (ou problema do empacotamento), objetos de diferentes volumes devem ser embalados em um número finito de bandejas ou recipientes de volume V de uma forma que minimize o número de recipientes utilizados. Pode ser adaptado para resolver vários problemas correlatos, como por exemplo, a otimização de impressão em indústrias gráficas, plano de corte em indústrias de móveis de aço e de madeira, com o objetivo não só econômico, mas também ambiental.</a:t>
            </a:r>
          </a:p>
        </p:txBody>
      </p:sp>
    </p:spTree>
    <p:extLst>
      <p:ext uri="{BB962C8B-B14F-4D97-AF65-F5344CB8AC3E}">
        <p14:creationId xmlns:p14="http://schemas.microsoft.com/office/powerpoint/2010/main" val="35390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Em alguns casos é interessante nomear um grafo, como por exemplo, grafo </a:t>
            </a:r>
            <a:r>
              <a:rPr lang="pt-BR" sz="4000" dirty="0"/>
              <a:t>G. Desta forma, o conjunto de vértices e arestas desse grafo serão denotados por V(G) e A(G), respectivamente.</a:t>
            </a:r>
          </a:p>
        </p:txBody>
      </p:sp>
      <p:sp>
        <p:nvSpPr>
          <p:cNvPr id="22" name="Elipse 21"/>
          <p:cNvSpPr/>
          <p:nvPr/>
        </p:nvSpPr>
        <p:spPr>
          <a:xfrm>
            <a:off x="9517425" y="2692185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3" name="Elipse 22"/>
          <p:cNvSpPr/>
          <p:nvPr/>
        </p:nvSpPr>
        <p:spPr>
          <a:xfrm>
            <a:off x="8000890" y="4387821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4" name="Elipse 23"/>
          <p:cNvSpPr/>
          <p:nvPr/>
        </p:nvSpPr>
        <p:spPr>
          <a:xfrm>
            <a:off x="11173609" y="4387821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5" name="Elipse 24"/>
          <p:cNvSpPr/>
          <p:nvPr/>
        </p:nvSpPr>
        <p:spPr>
          <a:xfrm>
            <a:off x="9517425" y="3803021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26" name="Conector reto 25"/>
          <p:cNvCxnSpPr>
            <a:stCxn id="23" idx="7"/>
            <a:endCxn id="22" idx="3"/>
          </p:cNvCxnSpPr>
          <p:nvPr/>
        </p:nvCxnSpPr>
        <p:spPr>
          <a:xfrm flipV="1">
            <a:off x="8369666" y="3060961"/>
            <a:ext cx="1211031" cy="139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2" idx="5"/>
            <a:endCxn id="24" idx="1"/>
          </p:cNvCxnSpPr>
          <p:nvPr/>
        </p:nvCxnSpPr>
        <p:spPr>
          <a:xfrm>
            <a:off x="9886201" y="3060961"/>
            <a:ext cx="1350680" cy="139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2" idx="4"/>
            <a:endCxn id="25" idx="0"/>
          </p:cNvCxnSpPr>
          <p:nvPr/>
        </p:nvCxnSpPr>
        <p:spPr>
          <a:xfrm>
            <a:off x="9733449" y="3124233"/>
            <a:ext cx="0" cy="678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3" idx="7"/>
          </p:cNvCxnSpPr>
          <p:nvPr/>
        </p:nvCxnSpPr>
        <p:spPr>
          <a:xfrm flipV="1">
            <a:off x="8369666" y="4019045"/>
            <a:ext cx="1147759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4" idx="1"/>
            <a:endCxn id="25" idx="6"/>
          </p:cNvCxnSpPr>
          <p:nvPr/>
        </p:nvCxnSpPr>
        <p:spPr>
          <a:xfrm flipH="1" flipV="1">
            <a:off x="9949473" y="4019045"/>
            <a:ext cx="1287408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512211" y="270892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v1</a:t>
            </a:r>
            <a:endParaRPr lang="pt-BR" sz="20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979499" y="44135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v2</a:t>
            </a:r>
            <a:endParaRPr lang="pt-BR" sz="20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9491667" y="38358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v3</a:t>
            </a:r>
            <a:endParaRPr lang="pt-BR" sz="20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1165822" y="44135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v4</a:t>
            </a:r>
            <a:endParaRPr lang="pt-BR" sz="2000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581321" y="3337673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a1</a:t>
            </a:r>
            <a:endParaRPr lang="pt-BR" sz="2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672927" y="3346338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a2</a:t>
            </a:r>
            <a:endParaRPr lang="pt-BR" sz="2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0393007" y="3341072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a3</a:t>
            </a:r>
            <a:endParaRPr lang="pt-BR" sz="2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8808831" y="4179113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a4</a:t>
            </a:r>
            <a:endParaRPr lang="pt-BR" sz="22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032967" y="4184676"/>
            <a:ext cx="53412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 smtClean="0"/>
              <a:t>a5</a:t>
            </a:r>
            <a:endParaRPr lang="pt-BR" sz="22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798963" y="4500570"/>
            <a:ext cx="408192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endParaRPr lang="pt-BR" sz="2200" dirty="0" smtClean="0"/>
          </a:p>
          <a:p>
            <a:pPr algn="ctr">
              <a:lnSpc>
                <a:spcPct val="90000"/>
              </a:lnSpc>
            </a:pPr>
            <a:r>
              <a:rPr lang="pt-BR" sz="2200" dirty="0" smtClean="0"/>
              <a:t>Grafo G (V,A):</a:t>
            </a:r>
          </a:p>
        </p:txBody>
      </p:sp>
    </p:spTree>
    <p:extLst>
      <p:ext uri="{BB962C8B-B14F-4D97-AF65-F5344CB8AC3E}">
        <p14:creationId xmlns:p14="http://schemas.microsoft.com/office/powerpoint/2010/main" val="27306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Bin Packing (Empacotamento)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39" y="1739492"/>
            <a:ext cx="3994262" cy="401573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40678" y="6225977"/>
            <a:ext cx="8216777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9" dirty="0"/>
              <a:t>Fonte: http://www.ams.org/publicoutreach/feature-column/fcarc-bins2</a:t>
            </a:r>
            <a:endParaRPr lang="pt-BR" sz="1799" dirty="0"/>
          </a:p>
        </p:txBody>
      </p:sp>
      <p:sp>
        <p:nvSpPr>
          <p:cNvPr id="6" name="CaixaDeTexto 5"/>
          <p:cNvSpPr txBox="1"/>
          <p:nvPr/>
        </p:nvSpPr>
        <p:spPr>
          <a:xfrm>
            <a:off x="2681703" y="5928248"/>
            <a:ext cx="8136647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9" dirty="0"/>
              <a:t>Figura 5: Exemplo de Packing com algoritmo Next-Fit (Próximo Encaixe)</a:t>
            </a:r>
            <a:endParaRPr lang="pt-BR" sz="1799" dirty="0"/>
          </a:p>
        </p:txBody>
      </p:sp>
    </p:spTree>
    <p:extLst>
      <p:ext uri="{BB962C8B-B14F-4D97-AF65-F5344CB8AC3E}">
        <p14:creationId xmlns:p14="http://schemas.microsoft.com/office/powerpoint/2010/main" val="29426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Custo computacional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516" y="1818828"/>
            <a:ext cx="11053048" cy="230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99" dirty="0"/>
              <a:t>O que TODOS esses problemas que envolvem busca e otimização tem em comum? O problema comum desses problemas é que eles podem requerer </a:t>
            </a:r>
            <a:r>
              <a:rPr lang="pt-BR" sz="3599" b="1" dirty="0"/>
              <a:t>alto custo computacional</a:t>
            </a:r>
            <a:r>
              <a:rPr lang="pt-BR" sz="359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84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Custo computacional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516" y="1818829"/>
            <a:ext cx="11053048" cy="230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99" dirty="0"/>
              <a:t>Se esses problemas consistem na sua maioria de buscas e processo de otimização, então por que não realizamos uma busca completa em cada um dos casos?</a:t>
            </a:r>
          </a:p>
        </p:txBody>
      </p:sp>
    </p:spTree>
    <p:extLst>
      <p:ext uri="{BB962C8B-B14F-4D97-AF65-F5344CB8AC3E}">
        <p14:creationId xmlns:p14="http://schemas.microsoft.com/office/powerpoint/2010/main" val="9965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Custo computacional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516" y="1818829"/>
            <a:ext cx="11053048" cy="562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99" dirty="0"/>
              <a:t>A solução da maioria desses problemas é impossível do ponto de vista de tempo e custo computacional! Um exemplo disso, é o jogo de tabuleiro Go, normalmente um tabuleiro disposto em </a:t>
            </a:r>
            <a:r>
              <a:rPr lang="pt-BR" sz="3599" b="1" dirty="0"/>
              <a:t>19x19</a:t>
            </a:r>
            <a:r>
              <a:rPr lang="pt-BR" sz="3599" dirty="0"/>
              <a:t>, resultando em uma combinação de </a:t>
            </a:r>
            <a:r>
              <a:rPr lang="pt-BR" sz="3599" b="1" dirty="0"/>
              <a:t>2.08168199382 x 10</a:t>
            </a:r>
            <a:r>
              <a:rPr lang="pt-BR" sz="3599" b="1" baseline="30000" dirty="0"/>
              <a:t>170</a:t>
            </a:r>
            <a:r>
              <a:rPr lang="pt-BR" sz="3599" dirty="0"/>
              <a:t>. O que corresponde a mais que o número de átomos conhecidos no Universo. Isso provavelmente demoraria alguns bilhões de anos para acontecer.</a:t>
            </a:r>
          </a:p>
        </p:txBody>
      </p:sp>
    </p:spTree>
    <p:extLst>
      <p:ext uri="{BB962C8B-B14F-4D97-AF65-F5344CB8AC3E}">
        <p14:creationId xmlns:p14="http://schemas.microsoft.com/office/powerpoint/2010/main" val="49574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74" y="582630"/>
            <a:ext cx="11094601" cy="1007658"/>
          </a:xfrm>
        </p:spPr>
        <p:txBody>
          <a:bodyPr/>
          <a:lstStyle/>
          <a:p>
            <a:pPr algn="l"/>
            <a:r>
              <a:rPr lang="pt-BR" dirty="0" smtClean="0"/>
              <a:t>Referência </a:t>
            </a:r>
            <a:r>
              <a:rPr lang="pt-BR" dirty="0" smtClean="0"/>
              <a:t>Bibliográfica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516" y="1818829"/>
            <a:ext cx="11053048" cy="452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99" dirty="0"/>
              <a:t>ARTERO, A. O. </a:t>
            </a:r>
            <a:r>
              <a:rPr lang="pt-BR" sz="3599" b="1" dirty="0"/>
              <a:t>Inteligência Artificial Teórica e Prática</a:t>
            </a:r>
            <a:r>
              <a:rPr lang="pt-BR" sz="3599" dirty="0"/>
              <a:t>. Editora Livraria da Física, 2009</a:t>
            </a:r>
            <a:r>
              <a:rPr lang="pt-BR" sz="3599" dirty="0"/>
              <a:t>.</a:t>
            </a:r>
          </a:p>
          <a:p>
            <a:pPr algn="just"/>
            <a:endParaRPr lang="pt-BR" sz="3599" dirty="0"/>
          </a:p>
          <a:p>
            <a:pPr algn="just"/>
            <a:r>
              <a:rPr lang="pt-BR" sz="3599" dirty="0"/>
              <a:t>RUSSEL, S; NORVIG, P. </a:t>
            </a:r>
            <a:r>
              <a:rPr lang="pt-BR" sz="3599" b="1" dirty="0"/>
              <a:t>Inteligência Artificial.</a:t>
            </a:r>
            <a:r>
              <a:rPr lang="pt-BR" sz="3599" dirty="0"/>
              <a:t> 3ª Edição, Editora Campus, 2013</a:t>
            </a:r>
            <a:r>
              <a:rPr lang="pt-BR" sz="3599" dirty="0"/>
              <a:t>.</a:t>
            </a:r>
          </a:p>
          <a:p>
            <a:pPr algn="just"/>
            <a:endParaRPr lang="pt-BR" sz="3599" dirty="0"/>
          </a:p>
          <a:p>
            <a:pPr algn="just"/>
            <a:r>
              <a:rPr lang="pt-BR" sz="3599" dirty="0"/>
              <a:t>ZUBEN, F. J. V. </a:t>
            </a:r>
            <a:r>
              <a:rPr lang="pt-BR" sz="3599" b="1" dirty="0"/>
              <a:t>Introdução à Inteligência Artificial</a:t>
            </a:r>
            <a:r>
              <a:rPr lang="pt-BR" sz="3599" dirty="0"/>
              <a:t>. </a:t>
            </a:r>
            <a:r>
              <a:rPr lang="pt-BR" sz="3599" dirty="0"/>
              <a:t>DCA/FEEC/Unicamp.</a:t>
            </a:r>
            <a:endParaRPr lang="pt-BR" sz="3599" dirty="0"/>
          </a:p>
        </p:txBody>
      </p:sp>
    </p:spTree>
    <p:extLst>
      <p:ext uri="{BB962C8B-B14F-4D97-AF65-F5344CB8AC3E}">
        <p14:creationId xmlns:p14="http://schemas.microsoft.com/office/powerpoint/2010/main" val="17655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/>
              <a:t>O </a:t>
            </a:r>
            <a:r>
              <a:rPr lang="pt-BR" sz="4000" b="1" dirty="0"/>
              <a:t>número de vértices</a:t>
            </a:r>
            <a:r>
              <a:rPr lang="pt-BR" sz="4000" dirty="0"/>
              <a:t>, V(G), de G é  normalmente denotado por n e o </a:t>
            </a:r>
            <a:r>
              <a:rPr lang="pt-BR" sz="4000" b="1" dirty="0"/>
              <a:t>número de arestas</a:t>
            </a:r>
            <a:r>
              <a:rPr lang="pt-BR" sz="4000" dirty="0"/>
              <a:t>, A(G),  é normalmente denotado por </a:t>
            </a:r>
            <a:r>
              <a:rPr lang="pt-BR" sz="4000" dirty="0" smtClean="0"/>
              <a:t>m.</a:t>
            </a:r>
            <a:endParaRPr lang="pt-BR" sz="4000" dirty="0"/>
          </a:p>
        </p:txBody>
      </p:sp>
      <p:sp>
        <p:nvSpPr>
          <p:cNvPr id="22" name="Elipse 21"/>
          <p:cNvSpPr/>
          <p:nvPr/>
        </p:nvSpPr>
        <p:spPr>
          <a:xfrm>
            <a:off x="9517425" y="1928802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3" name="Elipse 22"/>
          <p:cNvSpPr/>
          <p:nvPr/>
        </p:nvSpPr>
        <p:spPr>
          <a:xfrm>
            <a:off x="8000890" y="3624438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4" name="Elipse 23"/>
          <p:cNvSpPr/>
          <p:nvPr/>
        </p:nvSpPr>
        <p:spPr>
          <a:xfrm>
            <a:off x="11173609" y="3624438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5" name="Elipse 24"/>
          <p:cNvSpPr/>
          <p:nvPr/>
        </p:nvSpPr>
        <p:spPr>
          <a:xfrm>
            <a:off x="9517425" y="3039638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26" name="Conector reto 25"/>
          <p:cNvCxnSpPr>
            <a:stCxn id="23" idx="7"/>
            <a:endCxn id="22" idx="3"/>
          </p:cNvCxnSpPr>
          <p:nvPr/>
        </p:nvCxnSpPr>
        <p:spPr>
          <a:xfrm flipV="1">
            <a:off x="8369666" y="2297578"/>
            <a:ext cx="1211031" cy="139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2" idx="5"/>
            <a:endCxn id="24" idx="1"/>
          </p:cNvCxnSpPr>
          <p:nvPr/>
        </p:nvCxnSpPr>
        <p:spPr>
          <a:xfrm>
            <a:off x="9886201" y="2297578"/>
            <a:ext cx="1350680" cy="139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2" idx="4"/>
            <a:endCxn id="25" idx="0"/>
          </p:cNvCxnSpPr>
          <p:nvPr/>
        </p:nvCxnSpPr>
        <p:spPr>
          <a:xfrm>
            <a:off x="9733449" y="2360850"/>
            <a:ext cx="0" cy="678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3" idx="7"/>
          </p:cNvCxnSpPr>
          <p:nvPr/>
        </p:nvCxnSpPr>
        <p:spPr>
          <a:xfrm flipV="1">
            <a:off x="8369666" y="3255662"/>
            <a:ext cx="1147759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4" idx="1"/>
            <a:endCxn id="25" idx="6"/>
          </p:cNvCxnSpPr>
          <p:nvPr/>
        </p:nvCxnSpPr>
        <p:spPr>
          <a:xfrm flipH="1" flipV="1">
            <a:off x="9949473" y="3255662"/>
            <a:ext cx="1287408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536088" y="194553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w</a:t>
            </a:r>
            <a:endParaRPr lang="pt-BR" sz="20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8051492" y="36501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x</a:t>
            </a:r>
            <a:endParaRPr lang="pt-BR" sz="20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9559943" y="30724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y</a:t>
            </a:r>
            <a:endParaRPr lang="pt-BR" sz="20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1233475" y="365019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z</a:t>
            </a:r>
            <a:endParaRPr lang="pt-BR" sz="2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798963" y="3737187"/>
            <a:ext cx="4081927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endParaRPr lang="pt-BR" sz="2200" dirty="0" smtClean="0"/>
          </a:p>
          <a:p>
            <a:pPr algn="ctr">
              <a:lnSpc>
                <a:spcPct val="90000"/>
              </a:lnSpc>
            </a:pPr>
            <a:r>
              <a:rPr lang="pt-BR" sz="2200" dirty="0" smtClean="0"/>
              <a:t>Grafo G (V,A):</a:t>
            </a:r>
          </a:p>
          <a:p>
            <a:pPr algn="ctr">
              <a:lnSpc>
                <a:spcPct val="90000"/>
              </a:lnSpc>
            </a:pPr>
            <a:endParaRPr lang="pt-BR" sz="1200" dirty="0" smtClean="0"/>
          </a:p>
          <a:p>
            <a:pPr algn="ctr">
              <a:lnSpc>
                <a:spcPct val="90000"/>
              </a:lnSpc>
            </a:pPr>
            <a:r>
              <a:rPr lang="pt-BR" sz="2200" dirty="0" smtClean="0"/>
              <a:t>Vértices: w, x, y, z</a:t>
            </a:r>
          </a:p>
          <a:p>
            <a:pPr algn="ctr">
              <a:lnSpc>
                <a:spcPct val="90000"/>
              </a:lnSpc>
            </a:pPr>
            <a:r>
              <a:rPr lang="pt-BR" sz="2200" dirty="0" smtClean="0"/>
              <a:t>Arestas: wx, wy, wz, xy e yz</a:t>
            </a:r>
          </a:p>
          <a:p>
            <a:pPr algn="ctr">
              <a:lnSpc>
                <a:spcPct val="90000"/>
              </a:lnSpc>
            </a:pPr>
            <a:r>
              <a:rPr lang="pt-BR" sz="2200" dirty="0" smtClean="0"/>
              <a:t>n (vértices) = 4</a:t>
            </a:r>
          </a:p>
          <a:p>
            <a:pPr algn="ctr">
              <a:lnSpc>
                <a:spcPct val="90000"/>
              </a:lnSpc>
            </a:pPr>
            <a:r>
              <a:rPr lang="pt-BR" sz="2200" dirty="0" smtClean="0"/>
              <a:t>m (arestas) = 5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572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685801"/>
            <a:ext cx="6755792" cy="617219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 smtClean="0"/>
              <a:t>TERMINOLOGIA</a:t>
            </a:r>
            <a:endParaRPr lang="pt-BR" sz="4800" dirty="0" smtClean="0"/>
          </a:p>
          <a:p>
            <a:pPr algn="just"/>
            <a:endParaRPr lang="pt-BR" sz="4000" dirty="0"/>
          </a:p>
          <a:p>
            <a:pPr algn="just"/>
            <a:r>
              <a:rPr lang="pt-BR" sz="4000" dirty="0" smtClean="0"/>
              <a:t>O </a:t>
            </a:r>
            <a:r>
              <a:rPr lang="pt-BR" sz="4000" b="1" dirty="0" smtClean="0"/>
              <a:t>grau</a:t>
            </a:r>
            <a:r>
              <a:rPr lang="pt-BR" sz="4000" dirty="0" smtClean="0"/>
              <a:t> de um vértice é definido como o número de arestas incidentes em tal vértice.</a:t>
            </a:r>
            <a:endParaRPr lang="pt-BR" sz="4000" dirty="0"/>
          </a:p>
        </p:txBody>
      </p:sp>
      <p:sp>
        <p:nvSpPr>
          <p:cNvPr id="18" name="Elipse 17"/>
          <p:cNvSpPr/>
          <p:nvPr/>
        </p:nvSpPr>
        <p:spPr>
          <a:xfrm>
            <a:off x="9517425" y="1928802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" name="Elipse 18"/>
          <p:cNvSpPr/>
          <p:nvPr/>
        </p:nvSpPr>
        <p:spPr>
          <a:xfrm>
            <a:off x="8000890" y="3624438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0" name="Elipse 19"/>
          <p:cNvSpPr/>
          <p:nvPr/>
        </p:nvSpPr>
        <p:spPr>
          <a:xfrm>
            <a:off x="11173609" y="3624438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" name="Elipse 34"/>
          <p:cNvSpPr/>
          <p:nvPr/>
        </p:nvSpPr>
        <p:spPr>
          <a:xfrm>
            <a:off x="9517425" y="3039638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36" name="Conector reto 35"/>
          <p:cNvCxnSpPr>
            <a:stCxn id="19" idx="7"/>
            <a:endCxn id="18" idx="3"/>
          </p:cNvCxnSpPr>
          <p:nvPr/>
        </p:nvCxnSpPr>
        <p:spPr>
          <a:xfrm flipV="1">
            <a:off x="8369666" y="2297578"/>
            <a:ext cx="1211031" cy="139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8" idx="5"/>
            <a:endCxn id="20" idx="1"/>
          </p:cNvCxnSpPr>
          <p:nvPr/>
        </p:nvCxnSpPr>
        <p:spPr>
          <a:xfrm>
            <a:off x="9886201" y="2297578"/>
            <a:ext cx="1350680" cy="139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18" idx="4"/>
            <a:endCxn id="35" idx="0"/>
          </p:cNvCxnSpPr>
          <p:nvPr/>
        </p:nvCxnSpPr>
        <p:spPr>
          <a:xfrm>
            <a:off x="9733449" y="2360850"/>
            <a:ext cx="0" cy="678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9" idx="7"/>
          </p:cNvCxnSpPr>
          <p:nvPr/>
        </p:nvCxnSpPr>
        <p:spPr>
          <a:xfrm flipV="1">
            <a:off x="8369666" y="3255662"/>
            <a:ext cx="1147759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20" idx="1"/>
            <a:endCxn id="35" idx="6"/>
          </p:cNvCxnSpPr>
          <p:nvPr/>
        </p:nvCxnSpPr>
        <p:spPr>
          <a:xfrm flipH="1" flipV="1">
            <a:off x="9949473" y="3255662"/>
            <a:ext cx="1287408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9562214" y="19455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u</a:t>
            </a:r>
            <a:endParaRPr lang="pt-BR" sz="2000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8051492" y="36501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v</a:t>
            </a:r>
            <a:endParaRPr lang="pt-BR" sz="20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9559943" y="30724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w</a:t>
            </a:r>
            <a:endParaRPr lang="pt-BR" sz="20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1233475" y="36501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x</a:t>
            </a:r>
            <a:endParaRPr lang="pt-BR" sz="20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7798963" y="5347152"/>
            <a:ext cx="408192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endParaRPr lang="pt-BR" sz="2200" dirty="0" smtClean="0"/>
          </a:p>
          <a:p>
            <a:pPr algn="ctr">
              <a:lnSpc>
                <a:spcPct val="90000"/>
              </a:lnSpc>
            </a:pPr>
            <a:r>
              <a:rPr lang="pt-BR" sz="2200" dirty="0" smtClean="0"/>
              <a:t>Grafo G (V,A):</a:t>
            </a:r>
          </a:p>
          <a:p>
            <a:pPr algn="ctr">
              <a:lnSpc>
                <a:spcPct val="90000"/>
              </a:lnSpc>
            </a:pPr>
            <a:endParaRPr lang="pt-BR" sz="1200" dirty="0" smtClean="0"/>
          </a:p>
        </p:txBody>
      </p:sp>
      <p:sp>
        <p:nvSpPr>
          <p:cNvPr id="46" name="CaixaDeTexto 45"/>
          <p:cNvSpPr txBox="1"/>
          <p:nvPr/>
        </p:nvSpPr>
        <p:spPr>
          <a:xfrm>
            <a:off x="8168720" y="3218582"/>
            <a:ext cx="3545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b="1" dirty="0" smtClean="0">
                <a:solidFill>
                  <a:srgbClr val="FF0000"/>
                </a:solidFill>
              </a:rPr>
              <a:t>2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9880626" y="3290020"/>
            <a:ext cx="3577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b="1" dirty="0" smtClean="0">
                <a:solidFill>
                  <a:srgbClr val="FF0000"/>
                </a:solidFill>
              </a:rPr>
              <a:t>3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1023634" y="3218582"/>
            <a:ext cx="3577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b="1" dirty="0" smtClean="0">
                <a:solidFill>
                  <a:srgbClr val="FF0000"/>
                </a:solidFill>
              </a:rPr>
              <a:t>3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237684" y="2071678"/>
            <a:ext cx="3577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b="1" dirty="0" smtClean="0">
                <a:solidFill>
                  <a:srgbClr val="FF0000"/>
                </a:solidFill>
              </a:rPr>
              <a:t>3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9536499" y="4429132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9581811" y="44291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y</a:t>
            </a:r>
            <a:endParaRPr lang="pt-BR" sz="2000" b="1" dirty="0"/>
          </a:p>
        </p:txBody>
      </p:sp>
      <p:sp>
        <p:nvSpPr>
          <p:cNvPr id="52" name="Elipse 51"/>
          <p:cNvSpPr/>
          <p:nvPr/>
        </p:nvSpPr>
        <p:spPr>
          <a:xfrm>
            <a:off x="8249124" y="4903440"/>
            <a:ext cx="432048" cy="4320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8308990" y="492919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/>
              <a:t>z</a:t>
            </a:r>
            <a:endParaRPr lang="pt-BR" sz="2000" b="1" dirty="0"/>
          </a:p>
        </p:txBody>
      </p:sp>
      <p:cxnSp>
        <p:nvCxnSpPr>
          <p:cNvPr id="54" name="Conector reto 53"/>
          <p:cNvCxnSpPr/>
          <p:nvPr/>
        </p:nvCxnSpPr>
        <p:spPr>
          <a:xfrm flipV="1">
            <a:off x="9965127" y="3929066"/>
            <a:ext cx="1209959" cy="6519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9847777" y="4192588"/>
            <a:ext cx="3577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b="1" dirty="0" smtClean="0">
                <a:solidFill>
                  <a:srgbClr val="FF0000"/>
                </a:solidFill>
              </a:rPr>
              <a:t>1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8594142" y="4718780"/>
            <a:ext cx="3577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b="1" dirty="0" smtClean="0">
                <a:solidFill>
                  <a:srgbClr val="FF0000"/>
                </a:solidFill>
              </a:rPr>
              <a:t>0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Europe_16x9_TP102804876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190CE1-2511-4728-AC43-BD8A1E6EBB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Série de mapas-múndi, apresentação do continente europeu (widescreen)</Template>
  <TotalTime>0</TotalTime>
  <Words>2964</Words>
  <Application>Microsoft Office PowerPoint</Application>
  <PresentationFormat>Personalizar</PresentationFormat>
  <Paragraphs>881</Paragraphs>
  <Slides>74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81" baseType="lpstr">
      <vt:lpstr>Arial</vt:lpstr>
      <vt:lpstr>Century Gothic</vt:lpstr>
      <vt:lpstr>Lucida Sans Unicode</vt:lpstr>
      <vt:lpstr>Symbol</vt:lpstr>
      <vt:lpstr>Times New Roman</vt:lpstr>
      <vt:lpstr>Wingdings</vt:lpstr>
      <vt:lpstr>Continental_Europe_16x9_TP102804876</vt:lpstr>
      <vt:lpstr>TEORIA DOS GRAFOS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Mas que problemas são esses?</vt:lpstr>
      <vt:lpstr>Problema do Caixeiro Viajante</vt:lpstr>
      <vt:lpstr>Problema do Caixeiro Viajante</vt:lpstr>
      <vt:lpstr>Jogos de Tabuleiros</vt:lpstr>
      <vt:lpstr>Jogos de Tabuleiros</vt:lpstr>
      <vt:lpstr>Solução de Labirintos - Caminhos</vt:lpstr>
      <vt:lpstr>Solução de Labirintos - Caminhos</vt:lpstr>
      <vt:lpstr>Otimização de Equações</vt:lpstr>
      <vt:lpstr>Otimização de Equações</vt:lpstr>
      <vt:lpstr>Bin Packing (Empacotamento)</vt:lpstr>
      <vt:lpstr>Bin Packing (Empacotamento)</vt:lpstr>
      <vt:lpstr>Custo computacional</vt:lpstr>
      <vt:lpstr>Custo computacional</vt:lpstr>
      <vt:lpstr>Custo computacional</vt:lpstr>
      <vt:lpstr>Referência Bibliográfica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2017-08-20T15:48:48Z</dcterms:created>
  <dcterms:modified xsi:type="dcterms:W3CDTF">2022-08-12T20:05:04Z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