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404050" cy="43205400"/>
  <p:notesSz cx="6834188" cy="99790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7A6D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19" autoAdjust="0"/>
    <p:restoredTop sz="98932" autoAdjust="0"/>
  </p:normalViewPr>
  <p:slideViewPr>
    <p:cSldViewPr>
      <p:cViewPr>
        <p:scale>
          <a:sx n="30" d="100"/>
          <a:sy n="30" d="100"/>
        </p:scale>
        <p:origin x="414" y="24"/>
      </p:cViewPr>
      <p:guideLst>
        <p:guide orient="horz" pos="13608"/>
        <p:guide pos="102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22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71913" y="0"/>
            <a:ext cx="2960687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0173D-6DE2-4D52-8DB4-AECD48392359}" type="datetimeFigureOut">
              <a:rPr lang="pt-BR" smtClean="0"/>
              <a:t>13/10/2022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55825" y="1247775"/>
            <a:ext cx="2524125" cy="3367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4213" y="4802188"/>
            <a:ext cx="5467350" cy="39290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78963"/>
            <a:ext cx="29622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71913" y="9478963"/>
            <a:ext cx="2960687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412E7-F2B5-4DCD-8819-21A038792B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063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463" y="13422313"/>
            <a:ext cx="27543125" cy="9259887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925" y="24482425"/>
            <a:ext cx="22682200" cy="110426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00BA5544-C488-4F17-B59D-39D37C98BA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53AB9660-D1D3-4064-865D-F7C99B12D1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81A805BF-2A1F-4CA9-8857-F2A8240DB5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7F5BF8-6A65-4ED9-95FA-D5C484153BF1}" type="slidenum">
              <a:rPr lang="pt-BR" altLang="en-US"/>
              <a:pPr/>
              <a:t>‹nº›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398594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B69273C-C08B-4AA2-90E9-DC9CCA719A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CC777480-C74D-412B-AAF3-7AA1A921F8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1605D426-340E-4644-A97B-1E5C6F79B1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10A3D6-1824-441A-8EBC-41FA1EBC994E}" type="slidenum">
              <a:rPr lang="pt-BR" altLang="en-US"/>
              <a:pPr/>
              <a:t>‹nº›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343096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493413" y="1731963"/>
            <a:ext cx="7289800" cy="3686016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620838" y="1731963"/>
            <a:ext cx="21720175" cy="3686016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D26E5C9F-80FE-4E02-8049-615A845DC5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B0192E79-3036-407F-82BD-DCCF5A92F4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97FADD28-D3C4-4526-ABBA-C2AFEC8489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1E7811-7263-45F3-BAA2-3D4DA349D5CA}" type="slidenum">
              <a:rPr lang="pt-BR" altLang="en-US"/>
              <a:pPr/>
              <a:t>‹nº›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12623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C2E49677-B75B-463F-9559-95DE9689DB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D8A7FB95-E781-4F0C-8901-31964CE4BA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06437F8F-5282-4263-81FB-721B6C3680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8573DE-0308-4C93-90A0-07100D087562}" type="slidenum">
              <a:rPr lang="pt-BR" altLang="en-US"/>
              <a:pPr/>
              <a:t>‹nº›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388380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050" y="27763788"/>
            <a:ext cx="27544713" cy="85804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050" y="18311813"/>
            <a:ext cx="27544713" cy="94519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AC513167-2C00-43D4-B934-2E2D4AFD9A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85AF89FC-63A3-4B96-B187-986BD71751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61E07EE6-94B7-4BF9-839E-8AF6C75137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B08650-1311-476A-A0BC-9644F8EFE8A1}" type="slidenum">
              <a:rPr lang="pt-BR" altLang="en-US"/>
              <a:pPr/>
              <a:t>‹nº›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171848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20838" y="10080625"/>
            <a:ext cx="14504987" cy="2851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78225" y="10080625"/>
            <a:ext cx="14504988" cy="2851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FD382DB-FCBA-41C4-B312-364644366C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6C30046-D9E0-4481-A69A-7FDBA0A613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F53E5B6-4977-4241-B8EE-EDED72FA85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94A556-4886-4C0D-9776-D24E97371076}" type="slidenum">
              <a:rPr lang="pt-BR" altLang="en-US"/>
              <a:pPr/>
              <a:t>‹nº›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105318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838" y="1730375"/>
            <a:ext cx="2916237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838" y="9671050"/>
            <a:ext cx="14316075" cy="40306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838" y="13701713"/>
            <a:ext cx="14316075" cy="248935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788" y="9671050"/>
            <a:ext cx="14322425" cy="40306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788" y="13701713"/>
            <a:ext cx="14322425" cy="248935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EFC1F07E-2E70-42DB-8023-FCA8B17849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3168CE9D-7E2E-4B41-AB4D-E8BF050D48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14F61D4B-CBCA-4FD0-81FC-18F7832108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8F1847-1F53-403F-AB00-15156E5C28BF}" type="slidenum">
              <a:rPr lang="pt-BR" altLang="en-US"/>
              <a:pPr/>
              <a:t>‹nº›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331127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92B0431E-EDEA-4924-920C-CF22081421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6E5D7C79-F709-4D45-B508-379D6EAB5E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DCDBEDD2-F094-4FF2-815F-1AA4912279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61D2F0-2FAE-4342-B7A2-65AC56D9C69F}" type="slidenum">
              <a:rPr lang="pt-BR" altLang="en-US"/>
              <a:pPr/>
              <a:t>‹nº›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172204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349B44FC-8A0D-46E5-B355-811764506A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AD16E4DB-BA6D-47D0-8801-4B778ECB83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C69D325D-4AFD-4E14-9682-38B4E30BC2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631739-42C7-460A-A828-6FD7AFA9BC50}" type="slidenum">
              <a:rPr lang="pt-BR" altLang="en-US"/>
              <a:pPr/>
              <a:t>‹nº›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32881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838" y="1720850"/>
            <a:ext cx="10660062" cy="73199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838" y="1720850"/>
            <a:ext cx="18113375" cy="36874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838" y="9040813"/>
            <a:ext cx="10660062" cy="295544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E875A8B-7154-40B3-9BAE-607F3E14B0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031552C-155B-407C-BB95-26B4903126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18CD1DB-9D54-46DA-9385-8D8CE41801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00B50C-29D8-483C-811A-7B7F843D2930}" type="slidenum">
              <a:rPr lang="pt-BR" altLang="en-US"/>
              <a:pPr/>
              <a:t>‹nº›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227205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588" y="30243463"/>
            <a:ext cx="19442112" cy="35702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588" y="3860800"/>
            <a:ext cx="19442112" cy="259222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588" y="33813750"/>
            <a:ext cx="19442112" cy="50704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CA27421-154B-4508-A812-B30835AE23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F623B8C-373E-4AA7-87A2-DCE47167A4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ACC24F5-C2BE-4DC3-BDA8-BC49A59B26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CE9D9B-7300-468A-A529-B909CB89CE5A}" type="slidenum">
              <a:rPr lang="pt-BR" altLang="en-US"/>
              <a:pPr/>
              <a:t>‹nº›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73621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A0E872F6-B87F-42C4-9859-59D805307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20838" y="1731963"/>
            <a:ext cx="29162375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2054" tIns="216027" rIns="432054" bIns="2160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97D177BF-193D-40AF-AF6E-269BA9B52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20838" y="10080625"/>
            <a:ext cx="29162375" cy="285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2054" tIns="216027" rIns="432054" bIns="2160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09EB52C9-7CEE-49CB-BA2B-E85F964BD50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20838" y="39343013"/>
            <a:ext cx="75596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2054" tIns="216027" rIns="432054" bIns="216027" numCol="1" anchor="t" anchorCtr="0" compatLnSpc="1">
            <a:prstTxWarp prst="textNoShape">
              <a:avLst/>
            </a:prstTxWarp>
          </a:bodyPr>
          <a:lstStyle>
            <a:lvl1pPr>
              <a:defRPr sz="66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3B857375-8682-4E55-9450-B8758ED3A55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71225" y="39343013"/>
            <a:ext cx="102616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2054" tIns="216027" rIns="432054" bIns="216027" numCol="1" anchor="t" anchorCtr="0" compatLnSpc="1">
            <a:prstTxWarp prst="textNoShape">
              <a:avLst/>
            </a:prstTxWarp>
          </a:bodyPr>
          <a:lstStyle>
            <a:lvl1pPr algn="ctr">
              <a:defRPr sz="66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80D08D75-51BE-462B-88A3-2BF545BF13E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23538" y="39343013"/>
            <a:ext cx="75596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2054" tIns="216027" rIns="432054" bIns="216027" numCol="1" anchor="t" anchorCtr="0" compatLnSpc="1">
            <a:prstTxWarp prst="textNoShape">
              <a:avLst/>
            </a:prstTxWarp>
          </a:bodyPr>
          <a:lstStyle>
            <a:lvl1pPr algn="r">
              <a:defRPr sz="6600"/>
            </a:lvl1pPr>
          </a:lstStyle>
          <a:p>
            <a:fld id="{2992ABCC-2BF1-46B7-B2EB-6447884061BF}" type="slidenum">
              <a:rPr lang="pt-BR" altLang="en-US"/>
              <a:pPr/>
              <a:t>‹nº›</a:t>
            </a:fld>
            <a:endParaRPr lang="pt-B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1175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21175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Arial" charset="0"/>
        </a:defRPr>
      </a:lvl2pPr>
      <a:lvl3pPr algn="ctr" defTabSz="4321175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Arial" charset="0"/>
        </a:defRPr>
      </a:lvl3pPr>
      <a:lvl4pPr algn="ctr" defTabSz="4321175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Arial" charset="0"/>
        </a:defRPr>
      </a:lvl4pPr>
      <a:lvl5pPr algn="ctr" defTabSz="4321175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Arial" charset="0"/>
        </a:defRPr>
      </a:lvl5pPr>
      <a:lvl6pPr marL="457200" algn="ctr" defTabSz="4321175" rtl="0" fontAlgn="base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Arial" charset="0"/>
        </a:defRPr>
      </a:lvl6pPr>
      <a:lvl7pPr marL="914400" algn="ctr" defTabSz="4321175" rtl="0" fontAlgn="base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Arial" charset="0"/>
        </a:defRPr>
      </a:lvl7pPr>
      <a:lvl8pPr marL="1371600" algn="ctr" defTabSz="4321175" rtl="0" fontAlgn="base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Arial" charset="0"/>
        </a:defRPr>
      </a:lvl8pPr>
      <a:lvl9pPr marL="1828800" algn="ctr" defTabSz="4321175" rtl="0" fontAlgn="base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Arial" charset="0"/>
        </a:defRPr>
      </a:lvl9pPr>
    </p:titleStyle>
    <p:bodyStyle>
      <a:lvl1pPr marL="1620838" indent="-1620838" algn="l" defTabSz="4321175" rtl="0" eaLnBrk="0" fontAlgn="base" hangingPunct="0">
        <a:spcBef>
          <a:spcPct val="20000"/>
        </a:spcBef>
        <a:spcAft>
          <a:spcPct val="0"/>
        </a:spcAft>
        <a:buChar char="•"/>
        <a:defRPr sz="15100">
          <a:solidFill>
            <a:schemeClr val="tx1"/>
          </a:solidFill>
          <a:latin typeface="+mn-lt"/>
          <a:ea typeface="+mn-ea"/>
          <a:cs typeface="+mn-cs"/>
        </a:defRPr>
      </a:lvl1pPr>
      <a:lvl2pPr marL="3509963" indent="-1349375" algn="l" defTabSz="4321175" rtl="0" eaLnBrk="0" fontAlgn="base" hangingPunct="0">
        <a:spcBef>
          <a:spcPct val="20000"/>
        </a:spcBef>
        <a:spcAft>
          <a:spcPct val="0"/>
        </a:spcAft>
        <a:buChar char="–"/>
        <a:defRPr sz="13200">
          <a:solidFill>
            <a:schemeClr val="tx1"/>
          </a:solidFill>
          <a:latin typeface="+mn-lt"/>
        </a:defRPr>
      </a:lvl2pPr>
      <a:lvl3pPr marL="5400675" indent="-1079500" algn="l" defTabSz="4321175" rtl="0" eaLnBrk="0" fontAlgn="base" hangingPunct="0">
        <a:spcBef>
          <a:spcPct val="20000"/>
        </a:spcBef>
        <a:spcAft>
          <a:spcPct val="0"/>
        </a:spcAft>
        <a:buChar char="•"/>
        <a:defRPr sz="11300">
          <a:solidFill>
            <a:schemeClr val="tx1"/>
          </a:solidFill>
          <a:latin typeface="+mn-lt"/>
        </a:defRPr>
      </a:lvl3pPr>
      <a:lvl4pPr marL="7561263" indent="-1081088" algn="l" defTabSz="4321175" rtl="0" eaLnBrk="0" fontAlgn="base" hangingPunct="0">
        <a:spcBef>
          <a:spcPct val="20000"/>
        </a:spcBef>
        <a:spcAft>
          <a:spcPct val="0"/>
        </a:spcAft>
        <a:buChar char="–"/>
        <a:defRPr sz="9500">
          <a:solidFill>
            <a:schemeClr val="tx1"/>
          </a:solidFill>
          <a:latin typeface="+mn-lt"/>
        </a:defRPr>
      </a:lvl4pPr>
      <a:lvl5pPr marL="9721850" indent="-1081088" algn="l" defTabSz="4321175" rtl="0" eaLnBrk="0" fontAlgn="base" hangingPunct="0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</a:defRPr>
      </a:lvl5pPr>
      <a:lvl6pPr marL="10179050" indent="-1081088" algn="l" defTabSz="4321175" rtl="0" fontAlgn="base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</a:defRPr>
      </a:lvl6pPr>
      <a:lvl7pPr marL="10636250" indent="-1081088" algn="l" defTabSz="4321175" rtl="0" fontAlgn="base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</a:defRPr>
      </a:lvl7pPr>
      <a:lvl8pPr marL="11093450" indent="-1081088" algn="l" defTabSz="4321175" rtl="0" fontAlgn="base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</a:defRPr>
      </a:lvl8pPr>
      <a:lvl9pPr marL="11550650" indent="-1081088" algn="l" defTabSz="4321175" rtl="0" fontAlgn="base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="" xmlns:a16="http://schemas.microsoft.com/office/drawing/2014/main" id="{1C221B04-244F-43A7-A055-F86074C94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9601" y="629283"/>
            <a:ext cx="22500128" cy="213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2703" tIns="51356" rIns="102703" bIns="5135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6000" b="1" dirty="0"/>
              <a:t>Nuvem Híbrida em </a:t>
            </a:r>
            <a:r>
              <a:rPr lang="pt-BR" altLang="pt-BR" sz="6000" b="1" dirty="0" smtClean="0"/>
              <a:t>Serviço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 b="1" dirty="0" smtClean="0"/>
              <a:t> </a:t>
            </a:r>
            <a:r>
              <a:rPr lang="pt-BR" altLang="pt-BR" sz="2400" dirty="0" smtClean="0"/>
              <a:t> </a:t>
            </a:r>
            <a:r>
              <a:rPr lang="pt-BR" altLang="pt-BR" sz="2400" dirty="0"/>
              <a:t>Este estudo faz parte da Monografia de Conclusão do Curso de Bacharel em </a:t>
            </a:r>
            <a:r>
              <a:rPr lang="pt-BR" altLang="pt-BR" sz="2400" dirty="0" smtClean="0"/>
              <a:t>Ciência da Computação, </a:t>
            </a:r>
            <a:r>
              <a:rPr lang="pt-BR" altLang="pt-BR" sz="2400" dirty="0"/>
              <a:t>desenvolvido como exigência parcial para obtenção do título de Bacharel em Ciência da Computação da </a:t>
            </a:r>
            <a:r>
              <a:rPr lang="pt-BR" altLang="pt-BR" sz="2400" dirty="0" smtClean="0"/>
              <a:t>Faculdade </a:t>
            </a:r>
            <a:r>
              <a:rPr lang="pt-BR" altLang="pt-BR" sz="2400" dirty="0"/>
              <a:t>Municipal Professor Franco Montoro.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2400" b="1" dirty="0"/>
          </a:p>
        </p:txBody>
      </p:sp>
      <p:sp>
        <p:nvSpPr>
          <p:cNvPr id="2051" name="CaixaDeTexto 23">
            <a:extLst>
              <a:ext uri="{FF2B5EF4-FFF2-40B4-BE49-F238E27FC236}">
                <a16:creationId xmlns="" xmlns:a16="http://schemas.microsoft.com/office/drawing/2014/main" id="{A465FB23-757E-4129-B4EF-71A182F9D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641" y="4281082"/>
            <a:ext cx="24485126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pt-BR" altLang="pt-BR" sz="4600" b="1" dirty="0" smtClean="0"/>
              <a:t>AUGUSTO CARVALHO DA SILVA¹; </a:t>
            </a:r>
            <a:r>
              <a:rPr lang="pt-BR" altLang="pt-BR" sz="4600" b="1" dirty="0"/>
              <a:t>ROBSON LEANDRO CARVALHO </a:t>
            </a:r>
            <a:r>
              <a:rPr lang="pt-BR" altLang="pt-BR" sz="4600" b="1" dirty="0" smtClean="0"/>
              <a:t>CANATO²</a:t>
            </a:r>
            <a:endParaRPr lang="pt-BR" altLang="pt-BR" sz="4600" b="1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800" b="1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800" b="1" dirty="0"/>
              <a:t>1 Discente do Curso </a:t>
            </a:r>
            <a:r>
              <a:rPr lang="pt-BR" altLang="pt-BR" sz="2800" b="1" dirty="0" smtClean="0"/>
              <a:t>de Ciência da Computação </a:t>
            </a:r>
            <a:r>
              <a:rPr lang="pt-BR" altLang="pt-BR" sz="2800" dirty="0"/>
              <a:t>da Faculdade Municipal Professor Franco </a:t>
            </a:r>
            <a:r>
              <a:rPr lang="pt-BR" altLang="pt-BR" sz="2800" dirty="0" smtClean="0"/>
              <a:t>Montoro. </a:t>
            </a:r>
            <a:r>
              <a:rPr lang="pt-BR" altLang="pt-BR" sz="2800" b="1" dirty="0" smtClean="0"/>
              <a:t>E-mail</a:t>
            </a:r>
            <a:r>
              <a:rPr lang="pt-BR" altLang="pt-BR" sz="2800" b="1" dirty="0"/>
              <a:t>: augusto.silva91@outlook.com</a:t>
            </a:r>
            <a:r>
              <a:rPr lang="pt-BR" altLang="pt-BR" sz="2800" b="1" dirty="0" smtClean="0"/>
              <a:t>.</a:t>
            </a:r>
            <a:endParaRPr lang="pt-BR" altLang="pt-BR" sz="2800" b="1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800" b="1" dirty="0"/>
              <a:t>2 Docente </a:t>
            </a:r>
            <a:r>
              <a:rPr lang="pt-BR" altLang="pt-BR" sz="2800" dirty="0"/>
              <a:t>da Faculdade Municipal Professor Franco Montoro</a:t>
            </a:r>
            <a:r>
              <a:rPr lang="pt-BR" altLang="pt-BR" sz="2800" b="1" dirty="0"/>
              <a:t>. </a:t>
            </a:r>
            <a:r>
              <a:rPr lang="pt-BR" altLang="pt-BR" sz="2800" b="1" dirty="0" smtClean="0"/>
              <a:t>Mestre. E-mail</a:t>
            </a:r>
            <a:r>
              <a:rPr lang="pt-BR" altLang="pt-BR" sz="2800" b="1" dirty="0"/>
              <a:t>: rcanato@gmail.com. </a:t>
            </a:r>
          </a:p>
        </p:txBody>
      </p:sp>
      <p:sp>
        <p:nvSpPr>
          <p:cNvPr id="2104" name="Text Box 56">
            <a:extLst>
              <a:ext uri="{FF2B5EF4-FFF2-40B4-BE49-F238E27FC236}">
                <a16:creationId xmlns="" xmlns:a16="http://schemas.microsoft.com/office/drawing/2014/main" id="{2EB95CAD-96A0-4FEB-ABF8-0EE9D2094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" y="6574539"/>
            <a:ext cx="30360937" cy="766762"/>
          </a:xfrm>
          <a:prstGeom prst="rect">
            <a:avLst/>
          </a:prstGeom>
          <a:solidFill>
            <a:srgbClr val="3C7A6D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02717" tIns="51356" rIns="102717" bIns="51356">
            <a:spAutoFit/>
          </a:bodyPr>
          <a:lstStyle/>
          <a:p>
            <a:pPr algn="ctr" defTabSz="1027113">
              <a:defRPr/>
            </a:pPr>
            <a:r>
              <a:rPr lang="pt-BR" sz="4300" b="1" dirty="0">
                <a:latin typeface="Arial" charset="0"/>
                <a:cs typeface="+mn-cs"/>
              </a:rPr>
              <a:t>INTRODUÇÃO</a:t>
            </a:r>
          </a:p>
        </p:txBody>
      </p:sp>
      <p:sp>
        <p:nvSpPr>
          <p:cNvPr id="2053" name="CaixaDeTexto 24">
            <a:extLst>
              <a:ext uri="{FF2B5EF4-FFF2-40B4-BE49-F238E27FC236}">
                <a16:creationId xmlns="" xmlns:a16="http://schemas.microsoft.com/office/drawing/2014/main" id="{D67F9894-6DE9-4667-AC7D-BEE0FED1D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514" y="7503612"/>
            <a:ext cx="30273623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620838" indent="-1620838" eaLnBrk="0" hangingPunct="0"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457200" eaLnBrk="0" hangingPunct="0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algn="just" eaLnBrk="1" hangingPunct="1">
              <a:spcBef>
                <a:spcPts val="600"/>
              </a:spcBef>
              <a:buNone/>
            </a:pPr>
            <a:r>
              <a:rPr lang="pt-BR" altLang="pt-BR" sz="3600" dirty="0" smtClean="0"/>
              <a:t>	A </a:t>
            </a:r>
            <a:r>
              <a:rPr lang="pt-BR" altLang="pt-BR" sz="3600" dirty="0"/>
              <a:t>nuvem híbrida é uma aliança de nuvem pública e nuvem privada. Nesta implantação de nuvem, eventos críticos (por exemplo, aqueles que requerem operações seguras) são realizados usando os serviços de nuvem privada e eventos não críticos são implementados usando a nuvem pública (Savu, </a:t>
            </a:r>
            <a:r>
              <a:rPr lang="pt-BR" altLang="pt-BR" sz="3600" dirty="0" smtClean="0"/>
              <a:t>2011). </a:t>
            </a:r>
          </a:p>
          <a:p>
            <a:pPr marL="0" lvl="1" algn="just" eaLnBrk="1" hangingPunct="1">
              <a:spcBef>
                <a:spcPts val="600"/>
              </a:spcBef>
              <a:buNone/>
            </a:pPr>
            <a:endParaRPr lang="pt-BR" altLang="pt-BR" sz="1200" dirty="0" smtClean="0"/>
          </a:p>
          <a:p>
            <a:pPr marL="0" lvl="1" algn="just" eaLnBrk="1" hangingPunct="1">
              <a:spcBef>
                <a:spcPts val="600"/>
              </a:spcBef>
              <a:buNone/>
            </a:pPr>
            <a:r>
              <a:rPr lang="pt-BR" altLang="pt-BR" sz="3600" dirty="0" smtClean="0"/>
              <a:t>	Sabe-se </a:t>
            </a:r>
            <a:r>
              <a:rPr lang="pt-BR" altLang="pt-BR" sz="3600" dirty="0"/>
              <a:t>que é necessário desenvolver um modelo para ser seguido na implantação de uma nuvem sendo ela pública ou privada, e que ela deve ser executada de forma a levar em consideração todas as principais questões tecnológicas, procurando alcançar o melhor desempenho com o menor custo e também com os recursos que estiverem disponíveis</a:t>
            </a:r>
            <a:r>
              <a:rPr lang="pt-BR" altLang="pt-BR" sz="3600" dirty="0" smtClean="0"/>
              <a:t>.</a:t>
            </a:r>
          </a:p>
          <a:p>
            <a:pPr marL="0" lvl="1" algn="just" eaLnBrk="1" hangingPunct="1">
              <a:spcBef>
                <a:spcPts val="600"/>
              </a:spcBef>
              <a:buNone/>
            </a:pPr>
            <a:endParaRPr lang="pt-BR" altLang="pt-BR" sz="1200" dirty="0"/>
          </a:p>
          <a:p>
            <a:pPr marL="0" lvl="1" algn="just" eaLnBrk="1" hangingPunct="1">
              <a:spcBef>
                <a:spcPts val="600"/>
              </a:spcBef>
              <a:buFontTx/>
              <a:buNone/>
            </a:pPr>
            <a:r>
              <a:rPr lang="pt-BR" altLang="pt-BR" sz="3600" dirty="0" smtClean="0"/>
              <a:t>	Desta </a:t>
            </a:r>
            <a:r>
              <a:rPr lang="pt-BR" altLang="pt-BR" sz="3600" dirty="0"/>
              <a:t>forma, este </a:t>
            </a:r>
            <a:r>
              <a:rPr lang="pt-BR" altLang="pt-BR" sz="3600" dirty="0" smtClean="0"/>
              <a:t>trabalho tem por objetivo </a:t>
            </a:r>
            <a:r>
              <a:rPr lang="pt-BR" altLang="pt-BR" sz="3600" dirty="0"/>
              <a:t>mostrar o uso da computação em nuvem híbrida aplicado ao ambiente empresarial, seus diferentes modelos de implantação, de serviços, suas características, seus benefícios </a:t>
            </a:r>
            <a:r>
              <a:rPr lang="pt-BR" altLang="pt-BR" sz="3600" dirty="0" smtClean="0"/>
              <a:t>e os riscos </a:t>
            </a:r>
            <a:r>
              <a:rPr lang="pt-BR" altLang="pt-BR" sz="3600" dirty="0"/>
              <a:t>que precisam ser </a:t>
            </a:r>
            <a:r>
              <a:rPr lang="pt-BR" altLang="pt-BR" sz="3600" dirty="0" smtClean="0"/>
              <a:t>considerados.</a:t>
            </a:r>
            <a:endParaRPr lang="pt-BR" altLang="pt-BR" sz="3600" dirty="0"/>
          </a:p>
        </p:txBody>
      </p:sp>
      <p:sp>
        <p:nvSpPr>
          <p:cNvPr id="2054" name="Text Box 56">
            <a:extLst>
              <a:ext uri="{FF2B5EF4-FFF2-40B4-BE49-F238E27FC236}">
                <a16:creationId xmlns="" xmlns:a16="http://schemas.microsoft.com/office/drawing/2014/main" id="{B0A20414-46BE-47A0-839B-FEBDB00E1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13177764"/>
            <a:ext cx="14257337" cy="765175"/>
          </a:xfrm>
          <a:prstGeom prst="rect">
            <a:avLst/>
          </a:prstGeom>
          <a:solidFill>
            <a:srgbClr val="3C7A6D"/>
          </a:solidFill>
          <a:ln>
            <a:noFill/>
          </a:ln>
        </p:spPr>
        <p:txBody>
          <a:bodyPr lIns="102717" tIns="51356" rIns="102717" bIns="51356">
            <a:spAutoFit/>
          </a:bodyPr>
          <a:lstStyle>
            <a:lvl1pPr defTabSz="1027113" eaLnBrk="0" hangingPunct="0"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7113" eaLnBrk="0" hangingPunct="0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7113" eaLnBrk="0" hangingPunct="0">
              <a:spcBef>
                <a:spcPct val="20000"/>
              </a:spcBef>
              <a:buChar char="•"/>
              <a:defRPr sz="1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7113" eaLnBrk="0" hangingPunct="0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7113" eaLnBrk="0" hangingPunct="0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71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71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71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71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300" b="1" dirty="0"/>
              <a:t>METODOLOGIA</a:t>
            </a:r>
          </a:p>
        </p:txBody>
      </p:sp>
      <p:sp>
        <p:nvSpPr>
          <p:cNvPr id="2055" name="Text Box 44">
            <a:extLst>
              <a:ext uri="{FF2B5EF4-FFF2-40B4-BE49-F238E27FC236}">
                <a16:creationId xmlns="" xmlns:a16="http://schemas.microsoft.com/office/drawing/2014/main" id="{19A6AB43-FEE3-4C69-BF3C-6B71F2E8D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2" y="14114199"/>
            <a:ext cx="14257335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pt-BR" altLang="en-US" sz="3600" dirty="0"/>
              <a:t>	</a:t>
            </a:r>
            <a:r>
              <a:rPr lang="pt-BR" altLang="pt-BR" sz="3600" dirty="0"/>
              <a:t>A metodologia utilizada neste estudo foi um levantamento bibliográfico </a:t>
            </a:r>
            <a:r>
              <a:rPr lang="pt-BR" altLang="pt-BR" sz="3600" dirty="0" smtClean="0"/>
              <a:t>para revisão da </a:t>
            </a:r>
            <a:r>
              <a:rPr lang="pt-BR" altLang="pt-BR" sz="3600" dirty="0"/>
              <a:t>literatura que poderá ser </a:t>
            </a:r>
            <a:r>
              <a:rPr lang="pt-BR" altLang="pt-BR" sz="3600" dirty="0" smtClean="0"/>
              <a:t>usada para apoiar futuras pesquisas </a:t>
            </a:r>
            <a:r>
              <a:rPr lang="pt-BR" altLang="pt-BR" sz="3600" dirty="0"/>
              <a:t>a respeito do </a:t>
            </a:r>
            <a:r>
              <a:rPr lang="pt-BR" altLang="pt-BR" sz="3600" dirty="0" smtClean="0"/>
              <a:t>tema. </a:t>
            </a:r>
            <a:r>
              <a:rPr lang="pt-BR" altLang="pt-BR" sz="3600" dirty="0"/>
              <a:t>Os  procedimentos  metodológicos para este tipo de pesquisa incluem definição da estratégia de busca e análise de todos os dados pertinentes sobre a literatura </a:t>
            </a:r>
            <a:r>
              <a:rPr lang="pt-BR" altLang="pt-BR" sz="3600" dirty="0" smtClean="0"/>
              <a:t>escolhida.</a:t>
            </a:r>
          </a:p>
          <a:p>
            <a:pPr algn="just">
              <a:spcBef>
                <a:spcPct val="0"/>
              </a:spcBef>
              <a:buNone/>
            </a:pPr>
            <a:endParaRPr lang="pt-BR" altLang="pt-BR" sz="1200" dirty="0"/>
          </a:p>
          <a:p>
            <a:pPr algn="just">
              <a:spcBef>
                <a:spcPct val="0"/>
              </a:spcBef>
              <a:buNone/>
            </a:pPr>
            <a:r>
              <a:rPr lang="pt-BR" altLang="pt-BR" sz="3600" dirty="0">
                <a:solidFill>
                  <a:srgbClr val="FF0000"/>
                </a:solidFill>
              </a:rPr>
              <a:t>	</a:t>
            </a:r>
            <a:r>
              <a:rPr lang="pt-BR" altLang="pt-BR" sz="3600" dirty="0" smtClean="0"/>
              <a:t>Os meios de pesquisa adotados para este estudo incluem trabalhos acadêmicos publicados no Google Acadêmico. A partir das pesquisas foram determinadas palavras chaves para buscas </a:t>
            </a:r>
            <a:r>
              <a:rPr lang="pt-BR" altLang="pt-BR" sz="3600" dirty="0"/>
              <a:t>mais detalhadas como “Nuvem Híbrida”, “Computação em Nuvem” e “Nuvem como </a:t>
            </a:r>
            <a:r>
              <a:rPr lang="pt-BR" altLang="pt-BR" sz="3600" dirty="0" smtClean="0"/>
              <a:t>Serviço”.</a:t>
            </a:r>
            <a:endParaRPr lang="pt-BR" altLang="en-US" sz="3600" dirty="0"/>
          </a:p>
        </p:txBody>
      </p:sp>
      <p:sp>
        <p:nvSpPr>
          <p:cNvPr id="2056" name="Text Box 56">
            <a:extLst>
              <a:ext uri="{FF2B5EF4-FFF2-40B4-BE49-F238E27FC236}">
                <a16:creationId xmlns="" xmlns:a16="http://schemas.microsoft.com/office/drawing/2014/main" id="{B9E5488C-2BCF-483A-8BFD-388600AE1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513" y="20652915"/>
            <a:ext cx="14206537" cy="765175"/>
          </a:xfrm>
          <a:prstGeom prst="rect">
            <a:avLst/>
          </a:prstGeom>
          <a:solidFill>
            <a:srgbClr val="3C7A6D"/>
          </a:solidFill>
          <a:ln>
            <a:noFill/>
          </a:ln>
        </p:spPr>
        <p:txBody>
          <a:bodyPr lIns="102717" tIns="51356" rIns="102717" bIns="51356">
            <a:spAutoFit/>
          </a:bodyPr>
          <a:lstStyle>
            <a:lvl1pPr defTabSz="1027113" eaLnBrk="0" hangingPunct="0"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7113" eaLnBrk="0" hangingPunct="0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7113" eaLnBrk="0" hangingPunct="0">
              <a:spcBef>
                <a:spcPct val="20000"/>
              </a:spcBef>
              <a:buChar char="•"/>
              <a:defRPr sz="1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7113" eaLnBrk="0" hangingPunct="0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7113" eaLnBrk="0" hangingPunct="0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71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71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71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71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300" b="1" dirty="0"/>
              <a:t>RESULTADOS</a:t>
            </a:r>
          </a:p>
        </p:txBody>
      </p:sp>
      <p:sp>
        <p:nvSpPr>
          <p:cNvPr id="2057" name="Text Box 47">
            <a:extLst>
              <a:ext uri="{FF2B5EF4-FFF2-40B4-BE49-F238E27FC236}">
                <a16:creationId xmlns="" xmlns:a16="http://schemas.microsoft.com/office/drawing/2014/main" id="{10AA4BDB-87E2-4855-94B9-A09E52FE0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513" y="21639993"/>
            <a:ext cx="14206534" cy="2160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200150" indent="-457200" eaLnBrk="0" hangingPunct="0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algn="just" eaLnBrk="1" hangingPunct="1">
              <a:spcBef>
                <a:spcPts val="600"/>
              </a:spcBef>
              <a:buFontTx/>
              <a:buNone/>
            </a:pPr>
            <a:r>
              <a:rPr lang="pt-BR" altLang="en-US" sz="3600" dirty="0" smtClean="0"/>
              <a:t>	A </a:t>
            </a:r>
            <a:r>
              <a:rPr lang="pt-BR" altLang="en-US" sz="3600" dirty="0"/>
              <a:t>computação em nuvem refere-se a acessar, configurar e manipular os recursos (como software e hardware) em um local remoto </a:t>
            </a:r>
            <a:r>
              <a:rPr lang="pt-BR" altLang="en-US" sz="3600" dirty="0" smtClean="0"/>
              <a:t>(Patidar </a:t>
            </a:r>
            <a:r>
              <a:rPr lang="pt-BR" altLang="en-US" sz="3600" dirty="0"/>
              <a:t>et al., </a:t>
            </a:r>
            <a:r>
              <a:rPr lang="pt-BR" altLang="en-US" sz="3600" dirty="0" smtClean="0"/>
              <a:t>2012). </a:t>
            </a:r>
            <a:r>
              <a:rPr lang="pt-BR" altLang="en-US" sz="3600" dirty="0"/>
              <a:t>Buyya et </a:t>
            </a:r>
            <a:r>
              <a:rPr lang="pt-BR" altLang="en-US" sz="3600" dirty="0" smtClean="0"/>
              <a:t>al. </a:t>
            </a:r>
            <a:r>
              <a:rPr lang="pt-BR" altLang="en-US" sz="3600" dirty="0"/>
              <a:t>(2009) definiram a computação em nuvem em termos de computação distribuída “Uma nuvem é um tipo de sistema paralelo e distribuído contendo um conjunto de computadores interconectados e virtualizados que são provisionados dinamicamente e apresentados como um ou mais recursos de computação unificados com base em acordos de nível de serviço. estabelecido por meio de negociação entre o provedor de serviços e os consumidores</a:t>
            </a:r>
            <a:r>
              <a:rPr lang="pt-BR" altLang="en-US" sz="3600" dirty="0" smtClean="0"/>
              <a:t>”.</a:t>
            </a:r>
          </a:p>
          <a:p>
            <a:pPr marL="0" lvl="1" algn="just" eaLnBrk="1" hangingPunct="1">
              <a:spcBef>
                <a:spcPts val="600"/>
              </a:spcBef>
              <a:buFontTx/>
              <a:buNone/>
            </a:pPr>
            <a:endParaRPr lang="pt-BR" altLang="en-US" sz="1200" dirty="0" smtClean="0"/>
          </a:p>
          <a:p>
            <a:pPr marL="0" lvl="1" algn="just" eaLnBrk="1" hangingPunct="1">
              <a:spcBef>
                <a:spcPts val="600"/>
              </a:spcBef>
              <a:buFontTx/>
              <a:buNone/>
            </a:pPr>
            <a:r>
              <a:rPr lang="pt-BR" altLang="en-US" sz="3600" dirty="0"/>
              <a:t>	De acordo com a definição do Instituto Nacional de Padrões e Tecnologia dos EUA (NIST): “A computação em nuvem é um modelo para permitir acesso de rede conveniente e sob demanda a um conjunto compartilhado de recursos de computação </a:t>
            </a:r>
            <a:r>
              <a:rPr lang="pt-BR" altLang="en-US" sz="3600" dirty="0" smtClean="0"/>
              <a:t>configuráveis, ​​(por exemplo, </a:t>
            </a:r>
            <a:r>
              <a:rPr lang="pt-BR" altLang="en-US" sz="3600" dirty="0"/>
              <a:t>servidores, redes, armazenamento, serviços e aplicativos) que podem ser rapidamente provisionados e liberados com o menor esforço de gerenciamento ou interação do provedor de serviços” </a:t>
            </a:r>
            <a:r>
              <a:rPr lang="pt-BR" altLang="en-US" sz="3600" dirty="0" smtClean="0"/>
              <a:t>(Mell </a:t>
            </a:r>
            <a:r>
              <a:rPr lang="pt-BR" altLang="en-US" sz="3600" dirty="0"/>
              <a:t>e Grance, </a:t>
            </a:r>
            <a:r>
              <a:rPr lang="pt-BR" altLang="en-US" sz="3600" dirty="0" smtClean="0"/>
              <a:t>2011). Algumas das principais características da Computação em Nuvem podem ser observadas através da Figura 1 a seguir:</a:t>
            </a:r>
          </a:p>
          <a:p>
            <a:pPr marL="0" lvl="1" algn="just" eaLnBrk="1" hangingPunct="1">
              <a:spcBef>
                <a:spcPts val="600"/>
              </a:spcBef>
              <a:buFontTx/>
              <a:buNone/>
            </a:pPr>
            <a:endParaRPr lang="pt-BR" altLang="en-US" sz="3600" dirty="0"/>
          </a:p>
          <a:p>
            <a:pPr marL="0" lvl="1" algn="just" eaLnBrk="1" hangingPunct="1">
              <a:spcBef>
                <a:spcPts val="600"/>
              </a:spcBef>
              <a:buFontTx/>
              <a:buNone/>
            </a:pPr>
            <a:endParaRPr lang="pt-BR" altLang="en-US" sz="3600" dirty="0" smtClean="0"/>
          </a:p>
          <a:p>
            <a:pPr marL="0" lvl="1" algn="just" eaLnBrk="1" hangingPunct="1">
              <a:spcBef>
                <a:spcPts val="600"/>
              </a:spcBef>
              <a:buFontTx/>
              <a:buNone/>
            </a:pPr>
            <a:endParaRPr lang="pt-BR" altLang="en-US" sz="3600" dirty="0"/>
          </a:p>
          <a:p>
            <a:pPr marL="0" lvl="1" algn="just" eaLnBrk="1" hangingPunct="1">
              <a:spcBef>
                <a:spcPts val="600"/>
              </a:spcBef>
              <a:buFontTx/>
              <a:buNone/>
            </a:pPr>
            <a:endParaRPr lang="pt-BR" altLang="en-US" sz="3600" dirty="0" smtClean="0"/>
          </a:p>
          <a:p>
            <a:pPr marL="0" lvl="1" algn="just" eaLnBrk="1" hangingPunct="1">
              <a:spcBef>
                <a:spcPts val="600"/>
              </a:spcBef>
              <a:buFontTx/>
              <a:buNone/>
            </a:pPr>
            <a:endParaRPr lang="pt-BR" altLang="en-US" sz="3600" dirty="0"/>
          </a:p>
          <a:p>
            <a:pPr marL="0" lvl="1" algn="just" eaLnBrk="1" hangingPunct="1">
              <a:spcBef>
                <a:spcPts val="600"/>
              </a:spcBef>
              <a:buFontTx/>
              <a:buNone/>
            </a:pPr>
            <a:endParaRPr lang="pt-BR" altLang="en-US" sz="3600" dirty="0" smtClean="0"/>
          </a:p>
          <a:p>
            <a:pPr marL="0" lvl="1" algn="just" eaLnBrk="1" hangingPunct="1">
              <a:spcBef>
                <a:spcPts val="600"/>
              </a:spcBef>
              <a:buFontTx/>
              <a:buNone/>
            </a:pPr>
            <a:endParaRPr lang="pt-BR" altLang="en-US" sz="3600" dirty="0" smtClean="0"/>
          </a:p>
          <a:p>
            <a:pPr marL="0" lvl="1" algn="just" eaLnBrk="1" hangingPunct="1">
              <a:spcBef>
                <a:spcPts val="600"/>
              </a:spcBef>
              <a:buFontTx/>
              <a:buNone/>
            </a:pPr>
            <a:endParaRPr lang="pt-BR" altLang="en-US" sz="3600" dirty="0"/>
          </a:p>
          <a:p>
            <a:pPr marL="0" lvl="1" algn="just" eaLnBrk="1" hangingPunct="1">
              <a:spcBef>
                <a:spcPts val="600"/>
              </a:spcBef>
              <a:buFontTx/>
              <a:buNone/>
            </a:pPr>
            <a:endParaRPr lang="pt-BR" altLang="en-US" sz="3600" dirty="0"/>
          </a:p>
          <a:p>
            <a:pPr marL="0" lvl="1" algn="ctr" eaLnBrk="1" hangingPunct="1">
              <a:spcBef>
                <a:spcPts val="600"/>
              </a:spcBef>
              <a:buFontTx/>
              <a:buNone/>
            </a:pPr>
            <a:r>
              <a:rPr lang="pt-BR" altLang="en-US" sz="3600" dirty="0" smtClean="0"/>
              <a:t>Fig</a:t>
            </a:r>
            <a:r>
              <a:rPr lang="pt-BR" altLang="en-US" sz="3600" dirty="0"/>
              <a:t>. 1. Cloud </a:t>
            </a:r>
            <a:r>
              <a:rPr lang="pt-BR" altLang="en-US" sz="3600" dirty="0" smtClean="0"/>
              <a:t>Computing </a:t>
            </a:r>
          </a:p>
          <a:p>
            <a:pPr marL="0" lvl="1" algn="ctr" eaLnBrk="1" hangingPunct="1">
              <a:spcBef>
                <a:spcPts val="600"/>
              </a:spcBef>
              <a:buFontTx/>
              <a:buNone/>
            </a:pPr>
            <a:r>
              <a:rPr lang="pt-BR" altLang="en-US" sz="3600" dirty="0" smtClean="0"/>
              <a:t>Fonte: (</a:t>
            </a:r>
            <a:r>
              <a:rPr lang="en-US" altLang="pt-BR" sz="3600" dirty="0"/>
              <a:t>SAVU, </a:t>
            </a:r>
            <a:r>
              <a:rPr lang="en-US" altLang="pt-BR" sz="3600" dirty="0" smtClean="0"/>
              <a:t>2011)</a:t>
            </a:r>
            <a:endParaRPr lang="pt-BR" altLang="en-US" sz="3600" dirty="0" smtClean="0"/>
          </a:p>
          <a:p>
            <a:pPr marL="0" lvl="1" algn="ctr" eaLnBrk="1" hangingPunct="1">
              <a:spcBef>
                <a:spcPts val="600"/>
              </a:spcBef>
              <a:buFontTx/>
              <a:buNone/>
            </a:pPr>
            <a:endParaRPr lang="pt-BR" altLang="en-US" sz="3600" dirty="0" smtClean="0"/>
          </a:p>
          <a:p>
            <a:pPr marL="0" lvl="1" algn="just" eaLnBrk="1" hangingPunct="1">
              <a:spcBef>
                <a:spcPts val="600"/>
              </a:spcBef>
              <a:buFontTx/>
              <a:buNone/>
            </a:pPr>
            <a:endParaRPr lang="pt-BR" altLang="en-US" sz="3600" dirty="0" smtClean="0"/>
          </a:p>
          <a:p>
            <a:pPr marL="0" lvl="1" algn="just" eaLnBrk="1" hangingPunct="1">
              <a:spcBef>
                <a:spcPts val="600"/>
              </a:spcBef>
              <a:buFontTx/>
              <a:buNone/>
            </a:pPr>
            <a:endParaRPr lang="pt-BR" altLang="en-US" sz="3600" dirty="0"/>
          </a:p>
          <a:p>
            <a:pPr marL="0" lvl="1" algn="just" eaLnBrk="1" hangingPunct="1">
              <a:spcBef>
                <a:spcPts val="600"/>
              </a:spcBef>
              <a:buFontTx/>
              <a:buNone/>
            </a:pPr>
            <a:endParaRPr lang="pt-BR" altLang="en-US" sz="3600" dirty="0"/>
          </a:p>
        </p:txBody>
      </p:sp>
      <p:sp>
        <p:nvSpPr>
          <p:cNvPr id="2058" name="Text Box 56">
            <a:extLst>
              <a:ext uri="{FF2B5EF4-FFF2-40B4-BE49-F238E27FC236}">
                <a16:creationId xmlns="" xmlns:a16="http://schemas.microsoft.com/office/drawing/2014/main" id="{93AB2041-85AB-4AD3-BC09-47C8C3ED3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1216" y="13177764"/>
            <a:ext cx="15678461" cy="765175"/>
          </a:xfrm>
          <a:prstGeom prst="rect">
            <a:avLst/>
          </a:prstGeom>
          <a:solidFill>
            <a:srgbClr val="3C7A6D"/>
          </a:solidFill>
          <a:ln>
            <a:noFill/>
          </a:ln>
        </p:spPr>
        <p:txBody>
          <a:bodyPr wrap="square" lIns="102717" tIns="51356" rIns="102717" bIns="51356">
            <a:spAutoFit/>
          </a:bodyPr>
          <a:lstStyle>
            <a:lvl1pPr defTabSz="1027113" eaLnBrk="0" hangingPunct="0"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7113" eaLnBrk="0" hangingPunct="0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7113" eaLnBrk="0" hangingPunct="0">
              <a:spcBef>
                <a:spcPct val="20000"/>
              </a:spcBef>
              <a:buChar char="•"/>
              <a:defRPr sz="1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7113" eaLnBrk="0" hangingPunct="0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7113" eaLnBrk="0" hangingPunct="0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71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71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71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71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300" b="1" dirty="0"/>
              <a:t>DISCUSSÃO</a:t>
            </a:r>
          </a:p>
        </p:txBody>
      </p:sp>
      <p:sp>
        <p:nvSpPr>
          <p:cNvPr id="2059" name="Text Box 56">
            <a:extLst>
              <a:ext uri="{FF2B5EF4-FFF2-40B4-BE49-F238E27FC236}">
                <a16:creationId xmlns="" xmlns:a16="http://schemas.microsoft.com/office/drawing/2014/main" id="{9DD99D13-EB73-49F2-BE8C-076BA01EA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2588" y="14303301"/>
            <a:ext cx="109299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en-US" sz="3200" dirty="0"/>
              <a:t>	</a:t>
            </a:r>
            <a:endParaRPr lang="pt-BR" altLang="pt-BR" sz="2900" dirty="0"/>
          </a:p>
        </p:txBody>
      </p:sp>
      <p:sp>
        <p:nvSpPr>
          <p:cNvPr id="2060" name="Text Box 56">
            <a:extLst>
              <a:ext uri="{FF2B5EF4-FFF2-40B4-BE49-F238E27FC236}">
                <a16:creationId xmlns="" xmlns:a16="http://schemas.microsoft.com/office/drawing/2014/main" id="{A1F75090-5AB9-483F-AC0A-6D1BD1605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3427" y="23908616"/>
            <a:ext cx="15716250" cy="695614"/>
          </a:xfrm>
          <a:prstGeom prst="rect">
            <a:avLst/>
          </a:prstGeom>
          <a:solidFill>
            <a:srgbClr val="3C7A6D"/>
          </a:solidFill>
          <a:ln>
            <a:noFill/>
          </a:ln>
        </p:spPr>
        <p:txBody>
          <a:bodyPr lIns="102717" tIns="51356" rIns="102717" bIns="51356">
            <a:spAutoFit/>
          </a:bodyPr>
          <a:lstStyle>
            <a:lvl1pPr defTabSz="1027113" eaLnBrk="0" hangingPunct="0"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7113" eaLnBrk="0" hangingPunct="0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7113" eaLnBrk="0" hangingPunct="0">
              <a:spcBef>
                <a:spcPct val="20000"/>
              </a:spcBef>
              <a:buChar char="•"/>
              <a:defRPr sz="1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7113" eaLnBrk="0" hangingPunct="0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7113" eaLnBrk="0" hangingPunct="0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71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71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71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71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300" b="1" dirty="0"/>
              <a:t>CONCLUSÕES</a:t>
            </a:r>
          </a:p>
        </p:txBody>
      </p:sp>
      <p:sp>
        <p:nvSpPr>
          <p:cNvPr id="2061" name="Text Box 58">
            <a:extLst>
              <a:ext uri="{FF2B5EF4-FFF2-40B4-BE49-F238E27FC236}">
                <a16:creationId xmlns="" xmlns:a16="http://schemas.microsoft.com/office/drawing/2014/main" id="{99DE7FF8-1FCB-4099-B468-60142895E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3426" y="25058067"/>
            <a:ext cx="15716251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algn="just" eaLnBrk="1" hangingPunct="1">
              <a:spcBef>
                <a:spcPts val="600"/>
              </a:spcBef>
              <a:buNone/>
            </a:pPr>
            <a:r>
              <a:rPr lang="pt-BR" altLang="pt-BR" sz="3600" dirty="0" smtClean="0"/>
              <a:t>	De </a:t>
            </a:r>
            <a:r>
              <a:rPr lang="pt-BR" altLang="pt-BR" sz="3600" dirty="0"/>
              <a:t>acordo com estudos realizados sobre a Computação em nuvem, atualmente as empresas possuem a necessidade de </a:t>
            </a:r>
            <a:r>
              <a:rPr lang="pt-BR" altLang="pt-BR" sz="3600" dirty="0" smtClean="0"/>
              <a:t>ter um </a:t>
            </a:r>
            <a:r>
              <a:rPr lang="pt-BR" altLang="pt-BR" sz="3600" dirty="0"/>
              <a:t>sistema que possa </a:t>
            </a:r>
            <a:r>
              <a:rPr lang="pt-BR" altLang="pt-BR" sz="3600" dirty="0" smtClean="0"/>
              <a:t>ser </a:t>
            </a:r>
            <a:r>
              <a:rPr lang="pt-BR" altLang="pt-BR" sz="3600" dirty="0"/>
              <a:t>acessado de qualquer localidade, através de notebooks, desktops ou telefones celulares. Isso faz com que a companhia esteja um passo à frente das que não acompanham os avanços da tecnologia.  Observa-se que se tratando de uma tecnologia recente e </a:t>
            </a:r>
            <a:r>
              <a:rPr lang="pt-BR" altLang="pt-BR" sz="3600" dirty="0" smtClean="0"/>
              <a:t>ainda não adotada amplamente, grande </a:t>
            </a:r>
            <a:r>
              <a:rPr lang="pt-BR" altLang="pt-BR" sz="3600" dirty="0"/>
              <a:t>parte das empresas ainda não estão seguras de que se trata de uma tecnologia que veio para permanecer de vez no mercado.</a:t>
            </a:r>
          </a:p>
        </p:txBody>
      </p:sp>
      <p:sp>
        <p:nvSpPr>
          <p:cNvPr id="2062" name="Text Box 56">
            <a:extLst>
              <a:ext uri="{FF2B5EF4-FFF2-40B4-BE49-F238E27FC236}">
                <a16:creationId xmlns="" xmlns:a16="http://schemas.microsoft.com/office/drawing/2014/main" id="{79DEB4F9-D2A8-4613-8779-EFBCAFAF8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1216" y="30065278"/>
            <a:ext cx="15678461" cy="765175"/>
          </a:xfrm>
          <a:prstGeom prst="rect">
            <a:avLst/>
          </a:prstGeom>
          <a:solidFill>
            <a:srgbClr val="3C7A6D"/>
          </a:solidFill>
          <a:ln>
            <a:noFill/>
          </a:ln>
        </p:spPr>
        <p:txBody>
          <a:bodyPr wrap="square" lIns="102717" tIns="51356" rIns="102717" bIns="51356">
            <a:spAutoFit/>
          </a:bodyPr>
          <a:lstStyle>
            <a:lvl1pPr defTabSz="1027113" eaLnBrk="0" hangingPunct="0"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7113" eaLnBrk="0" hangingPunct="0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7113" eaLnBrk="0" hangingPunct="0">
              <a:spcBef>
                <a:spcPct val="20000"/>
              </a:spcBef>
              <a:buChar char="•"/>
              <a:defRPr sz="1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7113" eaLnBrk="0" hangingPunct="0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7113" eaLnBrk="0" hangingPunct="0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71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71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71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71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300" b="1" dirty="0"/>
              <a:t>REFERÊNCIAS BIBLIOGRÁFICAS</a:t>
            </a:r>
          </a:p>
        </p:txBody>
      </p:sp>
      <p:sp>
        <p:nvSpPr>
          <p:cNvPr id="2063" name="Text Box 60">
            <a:extLst>
              <a:ext uri="{FF2B5EF4-FFF2-40B4-BE49-F238E27FC236}">
                <a16:creationId xmlns="" xmlns:a16="http://schemas.microsoft.com/office/drawing/2014/main" id="{F6C26B21-4C1B-4805-AEA2-630078A44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1216" y="31029291"/>
            <a:ext cx="15678461" cy="1117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3200" dirty="0"/>
              <a:t>BUYYA, R., et al. </a:t>
            </a:r>
            <a:r>
              <a:rPr lang="en-US" altLang="pt-BR" sz="3200" b="1" dirty="0"/>
              <a:t>Cloud computing and emerging IT platforms</a:t>
            </a:r>
            <a:r>
              <a:rPr lang="en-US" altLang="pt-BR" sz="3200" dirty="0"/>
              <a:t>: vision, hype, and reality for delivering computing as the 5th utility Futur. Gener. Comput. Syst., 25 (June 2009) (2009), p. 17</a:t>
            </a:r>
            <a:r>
              <a:rPr lang="en-US" altLang="pt-BR" sz="3200" dirty="0" smtClean="0"/>
              <a:t>. </a:t>
            </a:r>
            <a:r>
              <a:rPr lang="da-DK" altLang="pt-BR" sz="3200" dirty="0" smtClean="0"/>
              <a:t>Disponível </a:t>
            </a:r>
            <a:r>
              <a:rPr lang="da-DK" altLang="pt-BR" sz="3200" dirty="0"/>
              <a:t>em </a:t>
            </a:r>
            <a:r>
              <a:rPr lang="pt-BR" altLang="pt-BR" sz="3200" dirty="0" smtClean="0"/>
              <a:t>https</a:t>
            </a:r>
            <a:r>
              <a:rPr lang="pt-BR" altLang="pt-BR" sz="3200" dirty="0"/>
              <a:t>://</a:t>
            </a:r>
            <a:r>
              <a:rPr lang="pt-BR" altLang="pt-BR" sz="3200" dirty="0" smtClean="0"/>
              <a:t>citeseerx.ist.psu.edu/viewdoc/download?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3200" dirty="0" smtClean="0"/>
              <a:t>doi=10.1.1.144.8937&amp;rep=rep1&amp;type=</a:t>
            </a:r>
            <a:r>
              <a:rPr lang="pt-BR" altLang="pt-BR" sz="3200" dirty="0" err="1" smtClean="0"/>
              <a:t>pdf</a:t>
            </a:r>
            <a:r>
              <a:rPr lang="pt-BR" altLang="pt-BR" sz="3200" dirty="0"/>
              <a:t>. Acesso em 05 set. 2022.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3200" dirty="0" smtClean="0"/>
              <a:t>MELL</a:t>
            </a:r>
            <a:r>
              <a:rPr lang="pt-BR" altLang="pt-BR" sz="3200" dirty="0"/>
              <a:t>, P. , GRANCE, T. </a:t>
            </a:r>
            <a:r>
              <a:rPr lang="en-US" altLang="pt-BR" sz="3200" b="1" dirty="0"/>
              <a:t>The NIST definition of cloud computing </a:t>
            </a:r>
            <a:r>
              <a:rPr lang="en-US" altLang="pt-BR" sz="3200" b="1" dirty="0" smtClean="0"/>
              <a:t>recommendations</a:t>
            </a:r>
            <a:r>
              <a:rPr lang="en-US" altLang="pt-BR" sz="3200" dirty="0" smtClean="0"/>
              <a:t> </a:t>
            </a:r>
            <a:r>
              <a:rPr lang="en-US" altLang="pt-BR" sz="3200" dirty="0"/>
              <a:t>of the national institute of standards and technology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3200" dirty="0"/>
              <a:t>Nist Spec. Publ., 145 (2011), p. 7</a:t>
            </a:r>
            <a:r>
              <a:rPr lang="pt-BR" altLang="pt-BR" sz="3200" dirty="0"/>
              <a:t>. </a:t>
            </a:r>
            <a:r>
              <a:rPr lang="da-DK" altLang="pt-BR" sz="3200" dirty="0"/>
              <a:t>Disponível em </a:t>
            </a:r>
            <a:r>
              <a:rPr lang="da-DK" altLang="pt-BR" sz="3200" dirty="0" smtClean="0"/>
              <a:t>https</a:t>
            </a:r>
            <a:r>
              <a:rPr lang="da-DK" altLang="pt-BR" sz="3200" dirty="0"/>
              <a:t>://</a:t>
            </a:r>
            <a:r>
              <a:rPr lang="da-DK" altLang="pt-BR" sz="3200" dirty="0" smtClean="0"/>
              <a:t>ieeexplore.ieee.org/abstract/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pt-BR" sz="3200" dirty="0" smtClean="0"/>
              <a:t>document/5778816/references#references. A</a:t>
            </a:r>
            <a:r>
              <a:rPr lang="pt-BR" altLang="pt-BR" sz="3200" dirty="0" smtClean="0"/>
              <a:t>cesso </a:t>
            </a:r>
            <a:r>
              <a:rPr lang="pt-BR" altLang="pt-BR" sz="3200" dirty="0"/>
              <a:t>em 17 set. 2022</a:t>
            </a:r>
            <a:r>
              <a:rPr lang="pt-BR" altLang="pt-BR" sz="3200" dirty="0" smtClean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2000" dirty="0"/>
          </a:p>
          <a:p>
            <a:pPr eaLnBrk="1" hangingPunct="1">
              <a:spcBef>
                <a:spcPct val="0"/>
              </a:spcBef>
              <a:buNone/>
            </a:pPr>
            <a:r>
              <a:rPr lang="pt-BR" altLang="pt-BR" sz="3200" dirty="0"/>
              <a:t>PATIDAR, S., RANE, D., JAIN, P. </a:t>
            </a:r>
            <a:r>
              <a:rPr lang="pt-BR" altLang="pt-BR" sz="3200" b="1" dirty="0"/>
              <a:t>A survey paper on cloud computing</a:t>
            </a:r>
            <a:r>
              <a:rPr lang="pt-BR" altLang="pt-BR" sz="3200" dirty="0"/>
              <a:t>. In: Proc. - 2012 2nd Int. Conf. Adv. Comput. Commun. Technol. ACCT 2012, pp. 394–398. Disponível em </a:t>
            </a:r>
            <a:r>
              <a:rPr lang="pt-BR" altLang="pt-BR" sz="3200" dirty="0" smtClean="0"/>
              <a:t>https</a:t>
            </a:r>
            <a:r>
              <a:rPr lang="pt-BR" altLang="pt-BR" sz="3200" dirty="0"/>
              <a:t>://</a:t>
            </a:r>
            <a:r>
              <a:rPr lang="pt-BR" altLang="pt-BR" sz="3200" dirty="0" smtClean="0"/>
              <a:t>ieeexplore.ieee.org/abstract/document/6168399. </a:t>
            </a:r>
            <a:r>
              <a:rPr lang="pt-BR" altLang="pt-BR" sz="3200" dirty="0"/>
              <a:t>Acesso em 18 set. 2022.</a:t>
            </a:r>
            <a:endParaRPr lang="pt-BR" altLang="pt-BR" sz="32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3200" dirty="0" smtClean="0"/>
              <a:t>SAVU, </a:t>
            </a:r>
            <a:r>
              <a:rPr lang="en-US" altLang="pt-BR" sz="3200" dirty="0"/>
              <a:t>L</a:t>
            </a:r>
            <a:r>
              <a:rPr lang="en-US" altLang="pt-BR" sz="3200" dirty="0" smtClean="0"/>
              <a:t>., </a:t>
            </a:r>
            <a:r>
              <a:rPr lang="en-US" altLang="pt-BR" sz="3200" b="1" dirty="0" smtClean="0"/>
              <a:t>Cloud </a:t>
            </a:r>
            <a:r>
              <a:rPr lang="en-US" altLang="pt-BR" sz="3200" b="1" dirty="0"/>
              <a:t>computing</a:t>
            </a:r>
            <a:r>
              <a:rPr lang="en-US" altLang="pt-BR" sz="3200" dirty="0"/>
              <a:t>: deployment models, delivery models, risks and research challenges. In: 2011 Int. Conf. Comput. Manag. CAMAN </a:t>
            </a:r>
            <a:r>
              <a:rPr lang="en-US" altLang="pt-BR" sz="3200" dirty="0" smtClean="0"/>
              <a:t>2011</a:t>
            </a:r>
            <a:r>
              <a:rPr lang="da-DK" altLang="pt-BR" sz="3200" dirty="0" smtClean="0"/>
              <a:t>. Disponível </a:t>
            </a:r>
            <a:r>
              <a:rPr lang="da-DK" altLang="pt-BR" sz="3200" dirty="0"/>
              <a:t>em </a:t>
            </a:r>
            <a:r>
              <a:rPr lang="da-DK" altLang="pt-BR" sz="3200" dirty="0" smtClean="0"/>
              <a:t>https</a:t>
            </a:r>
            <a:r>
              <a:rPr lang="da-DK" altLang="pt-BR" sz="3200" dirty="0"/>
              <a:t>://</a:t>
            </a:r>
            <a:r>
              <a:rPr lang="da-DK" altLang="pt-BR" sz="3200" dirty="0" smtClean="0"/>
              <a:t>www.sciencedirect.com/science/article/pii/S1319157818306438#b0395. </a:t>
            </a:r>
            <a:r>
              <a:rPr lang="pt-BR" altLang="pt-BR" sz="3200" dirty="0" smtClean="0"/>
              <a:t>Acesso em 15 set. 2022.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36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36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36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3600" dirty="0"/>
          </a:p>
        </p:txBody>
      </p:sp>
      <p:sp>
        <p:nvSpPr>
          <p:cNvPr id="2071" name="CaixaDeTexto 1">
            <a:extLst>
              <a:ext uri="{FF2B5EF4-FFF2-40B4-BE49-F238E27FC236}">
                <a16:creationId xmlns="" xmlns:a16="http://schemas.microsoft.com/office/drawing/2014/main" id="{A9CB0377-946C-4555-81E9-4A2410648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2588" y="31619751"/>
            <a:ext cx="1841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52DD4D26-35AF-405C-9A84-885243E18178}"/>
              </a:ext>
            </a:extLst>
          </p:cNvPr>
          <p:cNvSpPr/>
          <p:nvPr/>
        </p:nvSpPr>
        <p:spPr>
          <a:xfrm>
            <a:off x="15933426" y="14132942"/>
            <a:ext cx="15699099" cy="9156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spcBef>
                <a:spcPts val="600"/>
              </a:spcBef>
            </a:pPr>
            <a:r>
              <a:rPr lang="pt-BR" altLang="pt-BR" sz="3600" dirty="0" smtClean="0"/>
              <a:t>	Hoje mesmo atendendo parte </a:t>
            </a:r>
            <a:r>
              <a:rPr lang="pt-BR" altLang="pt-BR" sz="3600" dirty="0"/>
              <a:t>das demandas </a:t>
            </a:r>
            <a:r>
              <a:rPr lang="pt-BR" altLang="pt-BR" sz="3600" dirty="0" smtClean="0"/>
              <a:t>de TI das companhias, a proteção dos dados, segurança e a conformidade </a:t>
            </a:r>
            <a:r>
              <a:rPr lang="pt-BR" altLang="pt-BR" sz="3600" dirty="0"/>
              <a:t>são </a:t>
            </a:r>
            <a:r>
              <a:rPr lang="pt-BR" altLang="pt-BR" sz="3600" dirty="0" smtClean="0"/>
              <a:t>desafios </a:t>
            </a:r>
            <a:r>
              <a:rPr lang="pt-BR" altLang="pt-BR" sz="3600" dirty="0"/>
              <a:t>que </a:t>
            </a:r>
            <a:r>
              <a:rPr lang="pt-BR" altLang="pt-BR" sz="3600" dirty="0" smtClean="0"/>
              <a:t>envolvem a </a:t>
            </a:r>
            <a:r>
              <a:rPr lang="pt-BR" altLang="pt-BR" sz="3600" dirty="0"/>
              <a:t>Nuvem Híbrida</a:t>
            </a:r>
            <a:r>
              <a:rPr lang="pt-BR" altLang="pt-BR" sz="3600" dirty="0" smtClean="0"/>
              <a:t>.</a:t>
            </a:r>
          </a:p>
          <a:p>
            <a:pPr marL="0" lvl="1" algn="just">
              <a:spcBef>
                <a:spcPts val="600"/>
              </a:spcBef>
            </a:pPr>
            <a:endParaRPr lang="pt-BR" altLang="pt-BR" sz="1200" dirty="0"/>
          </a:p>
          <a:p>
            <a:pPr marL="0" lvl="1" algn="just">
              <a:spcBef>
                <a:spcPts val="600"/>
              </a:spcBef>
            </a:pPr>
            <a:r>
              <a:rPr lang="pt-BR" altLang="pt-BR" sz="3600" dirty="0" smtClean="0"/>
              <a:t>	No modelo de nuvem híbrida, </a:t>
            </a:r>
            <a:r>
              <a:rPr lang="pt-BR" altLang="pt-BR" sz="3600" dirty="0"/>
              <a:t>o gerenciamento de dados </a:t>
            </a:r>
            <a:r>
              <a:rPr lang="pt-BR" altLang="pt-BR" sz="3600" dirty="0" smtClean="0"/>
              <a:t>tem que ser </a:t>
            </a:r>
            <a:r>
              <a:rPr lang="pt-BR" altLang="pt-BR" sz="3600" dirty="0"/>
              <a:t>feito com </a:t>
            </a:r>
            <a:r>
              <a:rPr lang="pt-BR" altLang="pt-BR" sz="3600" dirty="0" smtClean="0"/>
              <a:t>bastante cautela, </a:t>
            </a:r>
            <a:r>
              <a:rPr lang="pt-BR" altLang="pt-BR" sz="3600" dirty="0"/>
              <a:t>uma vez que a formação </a:t>
            </a:r>
            <a:r>
              <a:rPr lang="pt-BR" altLang="pt-BR" sz="3600" dirty="0" smtClean="0"/>
              <a:t>deste </a:t>
            </a:r>
            <a:r>
              <a:rPr lang="pt-BR" altLang="pt-BR" sz="3600" dirty="0"/>
              <a:t>banco </a:t>
            </a:r>
            <a:r>
              <a:rPr lang="pt-BR" altLang="pt-BR" sz="3600" dirty="0" smtClean="0"/>
              <a:t>dependerá </a:t>
            </a:r>
            <a:r>
              <a:rPr lang="pt-BR" altLang="pt-BR" sz="3600" dirty="0"/>
              <a:t>do </a:t>
            </a:r>
            <a:r>
              <a:rPr lang="pt-BR" altLang="pt-BR" sz="3600" dirty="0" smtClean="0"/>
              <a:t>conjunto de </a:t>
            </a:r>
            <a:r>
              <a:rPr lang="pt-BR" altLang="pt-BR" sz="3600" dirty="0"/>
              <a:t>informações que </a:t>
            </a:r>
            <a:r>
              <a:rPr lang="pt-BR" altLang="pt-BR" sz="3600" dirty="0" smtClean="0"/>
              <a:t>devem estar </a:t>
            </a:r>
            <a:r>
              <a:rPr lang="pt-BR" altLang="pt-BR" sz="3600" dirty="0"/>
              <a:t>seguras e </a:t>
            </a:r>
            <a:r>
              <a:rPr lang="pt-BR" altLang="pt-BR" sz="3600" dirty="0" smtClean="0"/>
              <a:t>conexas mesmo </a:t>
            </a:r>
            <a:r>
              <a:rPr lang="pt-BR" altLang="pt-BR" sz="3600" dirty="0"/>
              <a:t>provenientes de </a:t>
            </a:r>
            <a:r>
              <a:rPr lang="pt-BR" altLang="pt-BR" sz="3600" dirty="0" smtClean="0"/>
              <a:t>variadas plataformas.</a:t>
            </a:r>
          </a:p>
          <a:p>
            <a:pPr marL="0" lvl="1" algn="just">
              <a:spcBef>
                <a:spcPts val="600"/>
              </a:spcBef>
            </a:pPr>
            <a:endParaRPr lang="pt-BR" altLang="pt-BR" sz="1200" dirty="0"/>
          </a:p>
          <a:p>
            <a:pPr marL="0" lvl="1" algn="just">
              <a:spcBef>
                <a:spcPts val="600"/>
              </a:spcBef>
            </a:pPr>
            <a:r>
              <a:rPr lang="pt-BR" altLang="pt-BR" sz="3600" dirty="0" smtClean="0"/>
              <a:t>	É </a:t>
            </a:r>
            <a:r>
              <a:rPr lang="pt-BR" altLang="pt-BR" sz="3600" dirty="0"/>
              <a:t>necessário o</a:t>
            </a:r>
            <a:r>
              <a:rPr lang="pt-BR" altLang="pt-BR" sz="3600" dirty="0" smtClean="0"/>
              <a:t> </a:t>
            </a:r>
            <a:r>
              <a:rPr lang="pt-BR" altLang="pt-BR" sz="3600" dirty="0"/>
              <a:t>controle </a:t>
            </a:r>
            <a:r>
              <a:rPr lang="pt-BR" altLang="pt-BR" sz="3600" dirty="0" smtClean="0"/>
              <a:t>centralizado da rede como um todo, </a:t>
            </a:r>
            <a:r>
              <a:rPr lang="pt-BR" altLang="pt-BR" sz="3600" dirty="0"/>
              <a:t>além de ferramentas de automação que possam ajudar a equipe de TI a realizar varreduras de segurança e conformidade que não sejam de forma manual. A automação tem a capacidade de oferecer repetição, de compartilhar e verificar o sistema, facilitando a aprovação de auditorias de segurança</a:t>
            </a:r>
            <a:r>
              <a:rPr lang="pt-BR" altLang="pt-BR" sz="3600" dirty="0" smtClean="0"/>
              <a:t>.</a:t>
            </a:r>
            <a:endParaRPr lang="pt-BR" altLang="pt-BR" sz="3600" dirty="0"/>
          </a:p>
          <a:p>
            <a:pPr marL="0" lvl="1" algn="just">
              <a:spcBef>
                <a:spcPts val="600"/>
              </a:spcBef>
            </a:pPr>
            <a:r>
              <a:rPr lang="pt-BR" altLang="pt-BR" sz="3600" dirty="0"/>
              <a:t>Ao melhorar a visibilidade da rede, fica mais fácil controlar a parte de segurança, sabendo onde estão as cargas de trabalho e a necessidade de proteção que cada uma exige.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42E7A775-9D4D-C0E1-9A2A-5D9301E5F9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84" y="310945"/>
            <a:ext cx="8694003" cy="3175879"/>
          </a:xfrm>
          <a:prstGeom prst="rect">
            <a:avLst/>
          </a:prstGeom>
        </p:spPr>
      </p:pic>
      <p:pic>
        <p:nvPicPr>
          <p:cNvPr id="1026" name="Picture 2" descr="Ícones de computador ciência átomo física, ciência, computador, simetria,  ciência da computação png | PNGW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9766" y="3362429"/>
            <a:ext cx="4423371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Box 47">
            <a:extLst>
              <a:ext uri="{FF2B5EF4-FFF2-40B4-BE49-F238E27FC236}">
                <a16:creationId xmlns="" xmlns:a16="http://schemas.microsoft.com/office/drawing/2014/main" id="{10AA4BDB-87E2-4855-94B9-A09E52FE0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377" y="36083849"/>
            <a:ext cx="14206534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200150" indent="-457200" eaLnBrk="0" hangingPunct="0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algn="just" eaLnBrk="1" hangingPunct="1">
              <a:spcBef>
                <a:spcPts val="600"/>
              </a:spcBef>
              <a:buFontTx/>
              <a:buNone/>
            </a:pPr>
            <a:r>
              <a:rPr lang="pt-BR" altLang="en-US" sz="3600" dirty="0" smtClean="0"/>
              <a:t>	</a:t>
            </a:r>
          </a:p>
          <a:p>
            <a:pPr marL="0" lvl="1" algn="just" eaLnBrk="1" hangingPunct="1">
              <a:spcBef>
                <a:spcPts val="600"/>
              </a:spcBef>
              <a:buFontTx/>
              <a:buNone/>
            </a:pPr>
            <a:endParaRPr lang="pt-BR" altLang="en-US" sz="3600" dirty="0"/>
          </a:p>
        </p:txBody>
      </p:sp>
      <p:pic>
        <p:nvPicPr>
          <p:cNvPr id="1028" name="Picture 4" descr="https://ars.els-cdn.com/content/image/1-s2.0-S1319157818306438-gr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33484020"/>
            <a:ext cx="14228907" cy="484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21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21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4642</TotalTime>
  <Words>311</Words>
  <Application>Microsoft Office PowerPoint</Application>
  <PresentationFormat>Personalizar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Design padrão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acadêmica</dc:title>
  <dc:subject>banner</dc:subject>
  <dc:creator>augusto.silva91@outlook.com</dc:creator>
  <cp:lastModifiedBy>User</cp:lastModifiedBy>
  <cp:revision>318</cp:revision>
  <dcterms:created xsi:type="dcterms:W3CDTF">2007-11-01T18:45:14Z</dcterms:created>
  <dcterms:modified xsi:type="dcterms:W3CDTF">2022-10-13T11:37:35Z</dcterms:modified>
</cp:coreProperties>
</file>