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7600" r:id="rId4"/>
    <p:sldId id="7544" r:id="rId6"/>
    <p:sldId id="7545" r:id="rId7"/>
    <p:sldId id="7569" r:id="rId8"/>
    <p:sldId id="7570" r:id="rId9"/>
    <p:sldId id="7572" r:id="rId10"/>
    <p:sldId id="7584" r:id="rId11"/>
    <p:sldId id="7571" r:id="rId12"/>
    <p:sldId id="7590" r:id="rId13"/>
    <p:sldId id="7573" r:id="rId14"/>
    <p:sldId id="7591" r:id="rId15"/>
    <p:sldId id="7574" r:id="rId16"/>
    <p:sldId id="7575" r:id="rId17"/>
    <p:sldId id="7587" r:id="rId18"/>
    <p:sldId id="7593" r:id="rId19"/>
    <p:sldId id="7579" r:id="rId20"/>
    <p:sldId id="7586" r:id="rId21"/>
    <p:sldId id="7585" r:id="rId22"/>
    <p:sldId id="7582" r:id="rId23"/>
    <p:sldId id="7603" r:id="rId24"/>
    <p:sldId id="7594" r:id="rId25"/>
    <p:sldId id="7583" r:id="rId26"/>
    <p:sldId id="7597" r:id="rId27"/>
    <p:sldId id="7599" r:id="rId28"/>
    <p:sldId id="7595" r:id="rId29"/>
    <p:sldId id="7588" r:id="rId30"/>
    <p:sldId id="257"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114" d="100"/>
          <a:sy n="114" d="100"/>
        </p:scale>
        <p:origin x="600" y="10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endParaRPr lang="zh-CN" altLang="en-US"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270635" y="1878330"/>
            <a:ext cx="9951085" cy="1198880"/>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垃圾邮件过滤</a:t>
            </a:r>
            <a:r>
              <a:rPr lang="zh-CN" altLang="en-US" sz="7200" b="1" dirty="0">
                <a:solidFill>
                  <a:srgbClr val="1C1C73"/>
                </a:solidFill>
                <a:latin typeface="幼圆" panose="02010509060101010101" pitchFamily="49" charset="-122"/>
                <a:ea typeface="幼圆" panose="02010509060101010101" pitchFamily="49" charset="-122"/>
              </a:rPr>
              <a:t>任务</a:t>
            </a:r>
            <a:endParaRPr lang="zh-CN" altLang="en-US" sz="7200" b="1" dirty="0">
              <a:solidFill>
                <a:srgbClr val="1C1C73"/>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635" y="5552440"/>
            <a:ext cx="3720465"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20</a:t>
            </a:r>
            <a:r>
              <a:rPr lang="zh-CN" altLang="en-US" sz="2000" dirty="0">
                <a:solidFill>
                  <a:schemeClr val="bg1"/>
                </a:solidFill>
                <a:latin typeface="幼圆" panose="02010509060101010101" pitchFamily="49" charset="-122"/>
                <a:ea typeface="幼圆" panose="02010509060101010101" pitchFamily="49" charset="-122"/>
              </a:rPr>
              <a:t>软工</a:t>
            </a:r>
            <a:r>
              <a:rPr lang="en-US" altLang="zh-CN" sz="2000" dirty="0">
                <a:solidFill>
                  <a:schemeClr val="bg1"/>
                </a:solidFill>
                <a:latin typeface="幼圆" panose="02010509060101010101" pitchFamily="49" charset="-122"/>
                <a:ea typeface="幼圆" panose="02010509060101010101" pitchFamily="49" charset="-122"/>
              </a:rPr>
              <a:t>03</a:t>
            </a:r>
            <a:r>
              <a:rPr lang="zh-CN" altLang="en-US" sz="2000" dirty="0">
                <a:solidFill>
                  <a:schemeClr val="bg1"/>
                </a:solidFill>
                <a:latin typeface="幼圆" panose="02010509060101010101" pitchFamily="49" charset="-122"/>
                <a:ea typeface="幼圆" panose="02010509060101010101" pitchFamily="49" charset="-122"/>
              </a:rPr>
              <a:t>班</a:t>
            </a:r>
            <a:r>
              <a:rPr lang="en-US" altLang="zh-CN" sz="2000" dirty="0">
                <a:solidFill>
                  <a:schemeClr val="bg1"/>
                </a:solidFill>
                <a:latin typeface="幼圆" panose="02010509060101010101" pitchFamily="49" charset="-122"/>
                <a:ea typeface="幼圆" panose="02010509060101010101" pitchFamily="49" charset="-122"/>
              </a:rPr>
              <a:t> </a:t>
            </a:r>
            <a:r>
              <a:rPr lang="zh-CN" altLang="en-US" sz="2000" dirty="0">
                <a:solidFill>
                  <a:schemeClr val="bg1"/>
                </a:solidFill>
                <a:latin typeface="幼圆" panose="02010509060101010101" pitchFamily="49" charset="-122"/>
                <a:ea typeface="幼圆" panose="02010509060101010101" pitchFamily="49" charset="-122"/>
              </a:rPr>
              <a:t>林茜茜</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2049780" y="1160145"/>
            <a:ext cx="6534150" cy="4219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4825" y="418465"/>
            <a:ext cx="4064000" cy="368300"/>
          </a:xfrm>
          <a:prstGeom prst="rect">
            <a:avLst/>
          </a:prstGeom>
          <a:noFill/>
        </p:spPr>
        <p:txBody>
          <a:bodyPr wrap="square" rtlCol="0">
            <a:spAutoFit/>
          </a:bodyPr>
          <a:p>
            <a:r>
              <a:rPr lang="zh-CN" altLang="en-US" b="1"/>
              <a:t>数据预处理</a:t>
            </a:r>
            <a:endParaRPr lang="zh-CN" altLang="en-US" b="1"/>
          </a:p>
        </p:txBody>
      </p:sp>
      <p:sp>
        <p:nvSpPr>
          <p:cNvPr id="7" name="文本框 6"/>
          <p:cNvSpPr txBox="1"/>
          <p:nvPr/>
        </p:nvSpPr>
        <p:spPr>
          <a:xfrm>
            <a:off x="779145" y="1156970"/>
            <a:ext cx="11412855" cy="2861310"/>
          </a:xfrm>
          <a:prstGeom prst="rect">
            <a:avLst/>
          </a:prstGeom>
          <a:noFill/>
        </p:spPr>
        <p:txBody>
          <a:bodyPr wrap="square" rtlCol="0">
            <a:spAutoFit/>
          </a:bodyPr>
          <a:p>
            <a:r>
              <a:rPr lang="zh-CN" altLang="en-US"/>
              <a:t>文本预处理是自然语言处理中的关键步骤，在本案例中本文预处理包括：1、移除所有标点符号；2、移除所有的通用词，如"the", "a"等。在正常邮件和垃圾邮件中，标点符号和通用词汇的数量和类型是相似的，因此这些文本内容并不能起很好的区分作用，属于“无关特征”，需要利用预处理的手段将这些无关特征移除。</a:t>
            </a:r>
            <a:endParaRPr lang="zh-CN" altLang="en-US"/>
          </a:p>
          <a:p>
            <a:endParaRPr lang="zh-CN" altLang="en-US"/>
          </a:p>
          <a:p>
            <a:r>
              <a:rPr lang="zh-CN" altLang="en-US"/>
              <a:t>NLTK是知名的Python自然语言处理工具，全称"Natural Language Toolkit"，有非常多实用的工具包，这里只使用了该工具中的停用词表。</a:t>
            </a:r>
            <a:endParaRPr lang="zh-CN" altLang="en-US"/>
          </a:p>
          <a:p>
            <a:r>
              <a:rPr lang="zh-CN" altLang="en-US"/>
              <a:t>我们创建了一个text_process函数，用于遍历message中的内容，并移除其中的标点符号和停用词。</a:t>
            </a:r>
            <a:endParaRPr lang="zh-CN" altLang="en-US"/>
          </a:p>
          <a:p>
            <a:r>
              <a:rPr lang="zh-CN" altLang="en-US">
                <a:sym typeface="+mn-ea"/>
              </a:rPr>
              <a:t>我们可以通过stopword = stopwords.words('english')</a:t>
            </a:r>
            <a:r>
              <a:rPr lang="en-US" altLang="zh-CN">
                <a:sym typeface="+mn-ea"/>
              </a:rPr>
              <a:t>  </a:t>
            </a:r>
            <a:r>
              <a:rPr lang="zh-CN" altLang="en-US">
                <a:sym typeface="+mn-ea"/>
              </a:rPr>
              <a:t>的语句将包含的英文停用词表加载进来</a:t>
            </a:r>
            <a:endParaRPr lang="zh-CN" altLang="en-US">
              <a:sym typeface="+mn-ea"/>
            </a:endParaRPr>
          </a:p>
          <a:p>
            <a:endParaRPr lang="zh-CN" altLang="en-US"/>
          </a:p>
          <a:p>
            <a:endParaRPr lang="zh-CN" altLang="en-US"/>
          </a:p>
        </p:txBody>
      </p:sp>
      <p:pic>
        <p:nvPicPr>
          <p:cNvPr id="12" name="图片 11"/>
          <p:cNvPicPr>
            <a:picLocks noChangeAspect="1"/>
          </p:cNvPicPr>
          <p:nvPr/>
        </p:nvPicPr>
        <p:blipFill>
          <a:blip r:embed="rId1"/>
          <a:stretch>
            <a:fillRect/>
          </a:stretch>
        </p:blipFill>
        <p:spPr>
          <a:xfrm>
            <a:off x="971550" y="3514725"/>
            <a:ext cx="6410325" cy="2781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3" name="文本框 2"/>
          <p:cNvSpPr txBox="1"/>
          <p:nvPr/>
        </p:nvSpPr>
        <p:spPr>
          <a:xfrm>
            <a:off x="835025" y="895350"/>
            <a:ext cx="9476105" cy="645160"/>
          </a:xfrm>
          <a:prstGeom prst="rect">
            <a:avLst/>
          </a:prstGeom>
          <a:noFill/>
        </p:spPr>
        <p:txBody>
          <a:bodyPr wrap="square" rtlCol="0">
            <a:spAutoFit/>
          </a:bodyPr>
          <a:p>
            <a:r>
              <a:rPr lang="zh-CN" altLang="en-US">
                <a:sym typeface="+mn-ea"/>
              </a:rPr>
              <a:t>利用apply()方法将上面定义的函数应用到数据中message中，得到预处理后的数据clean_msg。</a:t>
            </a:r>
            <a:endParaRPr lang="zh-CN" altLang="en-US"/>
          </a:p>
          <a:p>
            <a:endParaRPr lang="zh-CN" altLang="en-US"/>
          </a:p>
        </p:txBody>
      </p:sp>
      <p:pic>
        <p:nvPicPr>
          <p:cNvPr id="4" name="图片 3"/>
          <p:cNvPicPr>
            <a:picLocks noChangeAspect="1"/>
          </p:cNvPicPr>
          <p:nvPr/>
        </p:nvPicPr>
        <p:blipFill>
          <a:blip r:embed="rId1"/>
          <a:stretch>
            <a:fillRect/>
          </a:stretch>
        </p:blipFill>
        <p:spPr>
          <a:xfrm>
            <a:off x="835025" y="1398905"/>
            <a:ext cx="6667500" cy="1924050"/>
          </a:xfrm>
          <a:prstGeom prst="rect">
            <a:avLst/>
          </a:prstGeom>
        </p:spPr>
      </p:pic>
      <p:pic>
        <p:nvPicPr>
          <p:cNvPr id="5" name="图片 4"/>
          <p:cNvPicPr>
            <a:picLocks noChangeAspect="1"/>
          </p:cNvPicPr>
          <p:nvPr/>
        </p:nvPicPr>
        <p:blipFill>
          <a:blip r:embed="rId2"/>
          <a:stretch>
            <a:fillRect/>
          </a:stretch>
        </p:blipFill>
        <p:spPr>
          <a:xfrm>
            <a:off x="872490" y="3322955"/>
            <a:ext cx="3886200" cy="3162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504825" y="418465"/>
            <a:ext cx="4064000" cy="368300"/>
          </a:xfrm>
          <a:prstGeom prst="rect">
            <a:avLst/>
          </a:prstGeom>
          <a:noFill/>
        </p:spPr>
        <p:txBody>
          <a:bodyPr wrap="square" rtlCol="0">
            <a:spAutoFit/>
          </a:bodyPr>
          <a:p>
            <a:r>
              <a:rPr lang="zh-CN" altLang="en-US" b="1"/>
              <a:t>数据集划分</a:t>
            </a:r>
            <a:endParaRPr lang="zh-CN" altLang="en-US" b="1"/>
          </a:p>
        </p:txBody>
      </p:sp>
      <p:sp>
        <p:nvSpPr>
          <p:cNvPr id="7" name="文本框 6"/>
          <p:cNvSpPr txBox="1"/>
          <p:nvPr/>
        </p:nvSpPr>
        <p:spPr>
          <a:xfrm>
            <a:off x="635000" y="1084580"/>
            <a:ext cx="9460230" cy="1198880"/>
          </a:xfrm>
          <a:prstGeom prst="rect">
            <a:avLst/>
          </a:prstGeom>
          <a:noFill/>
        </p:spPr>
        <p:txBody>
          <a:bodyPr wrap="square" rtlCol="0">
            <a:spAutoFit/>
          </a:bodyPr>
          <a:p>
            <a:r>
              <a:rPr lang="zh-CN" altLang="en-US"/>
              <a:t>利用sklearn工具中的train_test_split方法将数据划分为训练集和测试集。</a:t>
            </a:r>
            <a:endParaRPr lang="zh-CN" altLang="en-US"/>
          </a:p>
          <a:p>
            <a:r>
              <a:rPr lang="zh-CN" altLang="en-US"/>
              <a:t>利用该方法划分可以保证训练集和测试集有一致的分布（不同类别的数据比例相近）。</a:t>
            </a:r>
            <a:endParaRPr lang="zh-CN" altLang="en-US"/>
          </a:p>
          <a:p>
            <a:r>
              <a:rPr lang="zh-CN" altLang="en-US"/>
              <a:t>其中random_state用来指定随机种子，保证每次划分的训练集和测试集都是一样的。test_size参数这里未指定，默认划分训练测试比例是3:1。</a:t>
            </a:r>
            <a:endParaRPr lang="zh-CN" altLang="en-US"/>
          </a:p>
        </p:txBody>
      </p:sp>
      <p:pic>
        <p:nvPicPr>
          <p:cNvPr id="8" name="图片 7"/>
          <p:cNvPicPr>
            <a:picLocks noChangeAspect="1"/>
          </p:cNvPicPr>
          <p:nvPr/>
        </p:nvPicPr>
        <p:blipFill>
          <a:blip r:embed="rId1"/>
          <a:stretch>
            <a:fillRect/>
          </a:stretch>
        </p:blipFill>
        <p:spPr>
          <a:xfrm>
            <a:off x="635000" y="2581275"/>
            <a:ext cx="5114925" cy="2257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7" name="文本框 6"/>
          <p:cNvSpPr txBox="1"/>
          <p:nvPr/>
        </p:nvSpPr>
        <p:spPr>
          <a:xfrm>
            <a:off x="548005" y="492760"/>
            <a:ext cx="4064000" cy="368300"/>
          </a:xfrm>
          <a:prstGeom prst="rect">
            <a:avLst/>
          </a:prstGeom>
          <a:noFill/>
        </p:spPr>
        <p:txBody>
          <a:bodyPr wrap="square" rtlCol="0">
            <a:spAutoFit/>
          </a:bodyPr>
          <a:p>
            <a:r>
              <a:rPr lang="zh-CN" altLang="en-US" b="1"/>
              <a:t>向量化</a:t>
            </a:r>
            <a:endParaRPr lang="zh-CN" altLang="en-US" b="1"/>
          </a:p>
        </p:txBody>
      </p:sp>
      <p:sp>
        <p:nvSpPr>
          <p:cNvPr id="9" name="文本框 8"/>
          <p:cNvSpPr txBox="1"/>
          <p:nvPr/>
        </p:nvSpPr>
        <p:spPr>
          <a:xfrm>
            <a:off x="548005" y="1094740"/>
            <a:ext cx="10700385" cy="1863725"/>
          </a:xfrm>
          <a:prstGeom prst="rect">
            <a:avLst/>
          </a:prstGeom>
          <a:noFill/>
        </p:spPr>
        <p:txBody>
          <a:bodyPr wrap="square" rtlCol="0">
            <a:noAutofit/>
          </a:bodyPr>
          <a:p>
            <a:r>
              <a:rPr lang="zh-CN" altLang="en-US">
                <a:highlight>
                  <a:srgbClr val="FFFF00"/>
                </a:highlight>
                <a:sym typeface="+mn-ea"/>
              </a:rPr>
              <a:t>CountVectorizer统计词频矩阵</a:t>
            </a:r>
            <a:endParaRPr lang="zh-CN" altLang="en-US">
              <a:highlight>
                <a:srgbClr val="FFFF00"/>
              </a:highlight>
            </a:endParaRPr>
          </a:p>
          <a:p>
            <a:endParaRPr lang="zh-CN" altLang="en-US"/>
          </a:p>
          <a:p>
            <a:endParaRPr lang="zh-CN" altLang="en-US"/>
          </a:p>
          <a:p>
            <a:r>
              <a:rPr lang="zh-CN" altLang="en-US"/>
              <a:t>在词袋模型统计词频的时候，可以使用sklearn中的CountVectorizer来完成。</a:t>
            </a:r>
            <a:endParaRPr lang="zh-CN" altLang="en-US"/>
          </a:p>
          <a:p>
            <a:endParaRPr lang="zh-CN" altLang="en-US"/>
          </a:p>
          <a:p>
            <a:r>
              <a:rPr lang="zh-CN" altLang="en-US"/>
              <a:t>CountVectorizer类会将文本中的词语转换为词频矩阵，例如矩阵中包含一个元素a[i][j]，它表示j词在i类文本下的词频。它通过fit_transform函数首先统计有多少词语出现，然后计算词语出现的次数，形成词频矩阵。训练集用fit_transform方法，测试集用transfrom方法。</a:t>
            </a:r>
            <a:endParaRPr lang="zh-CN" altLang="en-US"/>
          </a:p>
        </p:txBody>
      </p:sp>
      <p:pic>
        <p:nvPicPr>
          <p:cNvPr id="10" name="图片 9"/>
          <p:cNvPicPr>
            <a:picLocks noChangeAspect="1"/>
          </p:cNvPicPr>
          <p:nvPr/>
        </p:nvPicPr>
        <p:blipFill>
          <a:blip r:embed="rId1"/>
          <a:stretch>
            <a:fillRect/>
          </a:stretch>
        </p:blipFill>
        <p:spPr>
          <a:xfrm>
            <a:off x="792480" y="3581400"/>
            <a:ext cx="5295900" cy="3276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476250" y="507365"/>
            <a:ext cx="4064000" cy="368300"/>
          </a:xfrm>
          <a:prstGeom prst="rect">
            <a:avLst/>
          </a:prstGeom>
          <a:noFill/>
        </p:spPr>
        <p:txBody>
          <a:bodyPr wrap="square" rtlCol="0">
            <a:spAutoFit/>
          </a:bodyPr>
          <a:p>
            <a:r>
              <a:rPr lang="zh-CN" altLang="en-US">
                <a:highlight>
                  <a:srgbClr val="FFFF00"/>
                </a:highlight>
              </a:rPr>
              <a:t>TF-IDF统计词频特征</a:t>
            </a:r>
            <a:endParaRPr lang="zh-CN" altLang="en-US">
              <a:highlight>
                <a:srgbClr val="FFFF00"/>
              </a:highlight>
            </a:endParaRPr>
          </a:p>
        </p:txBody>
      </p:sp>
      <p:sp>
        <p:nvSpPr>
          <p:cNvPr id="3" name="文本框 2"/>
          <p:cNvSpPr txBox="1"/>
          <p:nvPr/>
        </p:nvSpPr>
        <p:spPr>
          <a:xfrm>
            <a:off x="635000" y="1228725"/>
            <a:ext cx="10383520" cy="2030095"/>
          </a:xfrm>
          <a:prstGeom prst="rect">
            <a:avLst/>
          </a:prstGeom>
          <a:noFill/>
        </p:spPr>
        <p:txBody>
          <a:bodyPr wrap="square" rtlCol="0">
            <a:spAutoFit/>
          </a:bodyPr>
          <a:p>
            <a:r>
              <a:rPr lang="zh-CN" altLang="en-US"/>
              <a:t>TF-IDF（Term Frequency–Inverse Document Frequency）是一种用于资讯检索与文本挖掘的常用加权技术。TF-IDF是一种统计方法，用以评估一个字词对于一个文件集或一个语料库中的其中一份文件的重要程度。字词的重要性随着它在文件中出现的次数成正比增加，但同时会随着它在语料库中出现的频率成反比下降。TF-IDF加权的各种形式常被搜索引擎应用，作为文件与用户查询之间相关程度的度量或评级。</a:t>
            </a:r>
            <a:endParaRPr lang="zh-CN" altLang="en-US"/>
          </a:p>
          <a:p>
            <a:r>
              <a:rPr lang="zh-CN" altLang="en-US"/>
              <a:t>TF-IDF的主要思想是：如果某个词或短语在一篇文章中出现的频率TF高，并且在其他文章中很少出现，则认为此词或者短语具有很好的类别区分能力，适合用来分类。TF-IDF实际上是：TF * IDF。</a:t>
            </a:r>
            <a:endParaRPr lang="zh-CN" altLang="en-US"/>
          </a:p>
        </p:txBody>
      </p:sp>
      <p:pic>
        <p:nvPicPr>
          <p:cNvPr id="4" name="图片 3"/>
          <p:cNvPicPr>
            <a:picLocks noChangeAspect="1"/>
          </p:cNvPicPr>
          <p:nvPr/>
        </p:nvPicPr>
        <p:blipFill>
          <a:blip r:embed="rId1"/>
          <a:stretch>
            <a:fillRect/>
          </a:stretch>
        </p:blipFill>
        <p:spPr>
          <a:xfrm>
            <a:off x="1026795" y="3364865"/>
            <a:ext cx="5114925" cy="16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974993" y="3352403"/>
            <a:ext cx="5110163" cy="768350"/>
          </a:xfrm>
          <a:prstGeom prst="rect">
            <a:avLst/>
          </a:prstGeom>
          <a:noFill/>
          <a:ln w="9525">
            <a:noFill/>
            <a:miter lim="800000"/>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模型构建</a:t>
            </a: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1878031" y="123771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682691" y="499554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888856" y="197212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2459"/>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28" name="组合 27"/>
          <p:cNvGrpSpPr/>
          <p:nvPr/>
        </p:nvGrpSpPr>
        <p:grpSpPr>
          <a:xfrm>
            <a:off x="1143073" y="3962327"/>
            <a:ext cx="4313415" cy="1558960"/>
            <a:chOff x="857304" y="2971745"/>
            <a:chExt cx="3235061" cy="1169220"/>
          </a:xfrm>
        </p:grpSpPr>
        <p:sp>
          <p:nvSpPr>
            <p:cNvPr id="8" name="任意多边形: 形状 7"/>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p>
              <a:pPr algn="ctr"/>
              <a:endParaRPr sz="2400"/>
            </a:p>
          </p:txBody>
        </p:sp>
        <p:sp>
          <p:nvSpPr>
            <p:cNvPr id="9" name="任意多边形: 形状 8"/>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p>
              <a:pPr algn="ctr"/>
              <a:endParaRPr sz="2400"/>
            </a:p>
          </p:txBody>
        </p:sp>
        <p:sp>
          <p:nvSpPr>
            <p:cNvPr id="10" name="矩形 9"/>
            <p:cNvSpPr/>
            <p:nvPr/>
          </p:nvSpPr>
          <p:spPr>
            <a:xfrm>
              <a:off x="2969717" y="3371787"/>
              <a:ext cx="364605" cy="263859"/>
            </a:xfrm>
            <a:prstGeom prst="rect">
              <a:avLst/>
            </a:prstGeom>
            <a:ln w="12700">
              <a:miter lim="400000"/>
            </a:ln>
          </p:spPr>
          <p:txBody>
            <a:bodyPr lIns="33867" tIns="33867" rIns="33867" bIns="33867" anchor="ctr">
              <a:normAutofit fontScale="55000" lnSpcReduction="20000"/>
            </a:bodyPr>
            <a:p>
              <a:pPr algn="ctr"/>
              <a:r>
                <a:rPr lang="en-US" altLang="zh-CN" sz="4265">
                  <a:solidFill>
                    <a:schemeClr val="bg1"/>
                  </a:solidFill>
                  <a:latin typeface="Impact" panose="020B0806030902050204" pitchFamily="34" charset="0"/>
                </a:rPr>
                <a:t>1</a:t>
              </a:r>
              <a:endParaRPr lang="en-US" altLang="zh-CN" sz="4265">
                <a:solidFill>
                  <a:schemeClr val="bg1"/>
                </a:solidFill>
                <a:latin typeface="Impact" panose="020B0806030902050204" pitchFamily="34" charset="0"/>
              </a:endParaRPr>
            </a:p>
          </p:txBody>
        </p:sp>
        <p:sp>
          <p:nvSpPr>
            <p:cNvPr id="14" name="椭圆 13"/>
            <p:cNvSpPr/>
            <p:nvPr/>
          </p:nvSpPr>
          <p:spPr>
            <a:xfrm flipH="1">
              <a:off x="1545689" y="3442844"/>
              <a:ext cx="598387" cy="598387"/>
            </a:xfrm>
            <a:prstGeom prst="ellipse">
              <a:avLst/>
            </a:prstGeom>
            <a:solidFill>
              <a:srgbClr val="FFFFFF"/>
            </a:solidFill>
            <a:ln w="12700">
              <a:miter lim="400000"/>
            </a:ln>
          </p:spPr>
          <p:txBody>
            <a:bodyPr anchor="ctr"/>
            <a:p>
              <a:pPr algn="ctr"/>
              <a:endParaRPr sz="2400"/>
            </a:p>
          </p:txBody>
        </p:sp>
        <p:sp>
          <p:nvSpPr>
            <p:cNvPr id="15" name="任意多边形: 形状 14"/>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3" name="任意多边形: 形状 5"/>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p>
              <a:pPr algn="ctr"/>
              <a:endParaRPr sz="2400"/>
            </a:p>
          </p:txBody>
        </p:sp>
        <p:sp>
          <p:nvSpPr>
            <p:cNvPr id="7" name="任意多边形: 形状 6"/>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p>
              <a:pPr algn="ctr"/>
              <a:endParaRPr sz="2400"/>
            </a:p>
          </p:txBody>
        </p:sp>
        <p:sp>
          <p:nvSpPr>
            <p:cNvPr id="11" name="矩形 10"/>
            <p:cNvSpPr/>
            <p:nvPr/>
          </p:nvSpPr>
          <p:spPr>
            <a:xfrm>
              <a:off x="3870574" y="2586687"/>
              <a:ext cx="364605" cy="263859"/>
            </a:xfrm>
            <a:prstGeom prst="rect">
              <a:avLst/>
            </a:prstGeom>
            <a:ln w="12700">
              <a:miter lim="400000"/>
            </a:ln>
          </p:spPr>
          <p:txBody>
            <a:bodyPr lIns="33867" tIns="33867" rIns="33867" bIns="33867" anchor="ctr">
              <a:normAutofit fontScale="55000" lnSpcReduction="20000"/>
            </a:bodyPr>
            <a:p>
              <a:pPr algn="ctr"/>
              <a:r>
                <a:rPr lang="en-US" altLang="zh-CN" sz="4265">
                  <a:solidFill>
                    <a:schemeClr val="bg1"/>
                  </a:solidFill>
                  <a:latin typeface="Impact" panose="020B0806030902050204" pitchFamily="34" charset="0"/>
                </a:rPr>
                <a:t>2</a:t>
              </a:r>
              <a:endParaRPr lang="en-US" altLang="zh-CN" sz="4265">
                <a:solidFill>
                  <a:schemeClr val="bg1"/>
                </a:solidFill>
                <a:latin typeface="Impact" panose="020B0806030902050204" pitchFamily="34" charset="0"/>
              </a:endParaRPr>
            </a:p>
          </p:txBody>
        </p:sp>
        <p:sp>
          <p:nvSpPr>
            <p:cNvPr id="16" name="椭圆 15"/>
            <p:cNvSpPr/>
            <p:nvPr/>
          </p:nvSpPr>
          <p:spPr>
            <a:xfrm flipH="1">
              <a:off x="2322519" y="2649409"/>
              <a:ext cx="594064" cy="594063"/>
            </a:xfrm>
            <a:prstGeom prst="ellipse">
              <a:avLst/>
            </a:prstGeom>
            <a:solidFill>
              <a:srgbClr val="FFFFFF"/>
            </a:solidFill>
            <a:ln w="12700">
              <a:miter lim="400000"/>
            </a:ln>
          </p:spPr>
          <p:txBody>
            <a:bodyPr anchor="ctr"/>
            <a:p>
              <a:pPr algn="ctr"/>
              <a:endParaRPr sz="2400"/>
            </a:p>
          </p:txBody>
        </p:sp>
        <p:sp>
          <p:nvSpPr>
            <p:cNvPr id="17" name="任意多边形: 形状 16"/>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p>
              <a:pPr algn="ctr"/>
              <a:endParaRPr sz="2400"/>
            </a:p>
          </p:txBody>
        </p:sp>
        <p:sp>
          <p:nvSpPr>
            <p:cNvPr id="12" name="任意多边形: 形状 4"/>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p>
              <a:pPr algn="ctr"/>
              <a:endParaRPr sz="2400"/>
            </a:p>
          </p:txBody>
        </p:sp>
        <p:sp>
          <p:nvSpPr>
            <p:cNvPr id="13" name="矩形 12"/>
            <p:cNvSpPr/>
            <p:nvPr/>
          </p:nvSpPr>
          <p:spPr>
            <a:xfrm>
              <a:off x="4712912" y="1777131"/>
              <a:ext cx="364605" cy="263859"/>
            </a:xfrm>
            <a:prstGeom prst="rect">
              <a:avLst/>
            </a:prstGeom>
            <a:ln w="12700">
              <a:miter lim="400000"/>
            </a:ln>
          </p:spPr>
          <p:txBody>
            <a:bodyPr lIns="33867" tIns="33867" rIns="33867" bIns="33867" anchor="ctr">
              <a:normAutofit fontScale="55000" lnSpcReduction="20000"/>
            </a:bodyPr>
            <a:p>
              <a:pPr algn="ctr"/>
              <a:r>
                <a:rPr lang="en-US" altLang="zh-CN" sz="4265">
                  <a:solidFill>
                    <a:schemeClr val="bg1"/>
                  </a:solidFill>
                  <a:latin typeface="Impact" panose="020B0806030902050204" pitchFamily="34" charset="0"/>
                </a:rPr>
                <a:t>3</a:t>
              </a:r>
              <a:endParaRPr lang="en-US" altLang="zh-CN" sz="4265" dirty="0">
                <a:solidFill>
                  <a:schemeClr val="bg1"/>
                </a:solidFill>
                <a:latin typeface="Impact" panose="020B0806030902050204" pitchFamily="34" charset="0"/>
              </a:endParaRPr>
            </a:p>
          </p:txBody>
        </p:sp>
        <p:sp>
          <p:nvSpPr>
            <p:cNvPr id="18" name="椭圆 17"/>
            <p:cNvSpPr/>
            <p:nvPr/>
          </p:nvSpPr>
          <p:spPr>
            <a:xfrm flipH="1">
              <a:off x="3070638" y="1823729"/>
              <a:ext cx="598387" cy="598387"/>
            </a:xfrm>
            <a:prstGeom prst="ellipse">
              <a:avLst/>
            </a:prstGeom>
            <a:solidFill>
              <a:srgbClr val="FFFFFF"/>
            </a:solidFill>
            <a:ln w="12700">
              <a:miter lim="400000"/>
            </a:ln>
          </p:spPr>
          <p:txBody>
            <a:bodyPr anchor="ctr"/>
            <a:p>
              <a:pPr algn="ctr"/>
              <a:endParaRPr sz="2400"/>
            </a:p>
          </p:txBody>
        </p:sp>
        <p:sp>
          <p:nvSpPr>
            <p:cNvPr id="19" name="任意多边形: 形状 17"/>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p>
              <a:pPr algn="ctr"/>
              <a:endParaRPr sz="2400"/>
            </a:p>
          </p:txBody>
        </p:sp>
      </p:grpSp>
      <p:sp>
        <p:nvSpPr>
          <p:cNvPr id="20" name="文本框 16"/>
          <p:cNvSpPr txBox="1"/>
          <p:nvPr/>
        </p:nvSpPr>
        <p:spPr>
          <a:xfrm>
            <a:off x="8084453" y="2478230"/>
            <a:ext cx="2964476" cy="592759"/>
          </a:xfrm>
          <a:prstGeom prst="rect">
            <a:avLst/>
          </a:prstGeom>
          <a:noFill/>
        </p:spPr>
        <p:txBody>
          <a:bodyPr wrap="square" anchor="ctr">
            <a:normAutofit/>
          </a:bodyPr>
          <a:p>
            <a:pPr>
              <a:lnSpc>
                <a:spcPct val="120000"/>
              </a:lnSpc>
            </a:pP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8084453" y="2135330"/>
            <a:ext cx="1107996" cy="276999"/>
          </a:xfrm>
          <a:prstGeom prst="rect">
            <a:avLst/>
          </a:prstGeom>
          <a:noFill/>
        </p:spPr>
        <p:txBody>
          <a:bodyPr wrap="none" lIns="0" tIns="0" rIns="0" bIns="0">
            <a:noAutofit/>
          </a:bodyPr>
          <a:p>
            <a:pPr>
              <a:lnSpc>
                <a:spcPct val="120000"/>
              </a:lnSpc>
            </a:pPr>
            <a:r>
              <a:rPr lang="zh-CN" altLang="en-US" sz="1465" b="1">
                <a:solidFill>
                  <a:schemeClr val="bg1">
                    <a:lumMod val="50000"/>
                  </a:schemeClr>
                </a:solidFill>
                <a:latin typeface="微软雅黑" panose="020B0503020204020204" pitchFamily="34" charset="-122"/>
                <a:ea typeface="微软雅黑" panose="020B0503020204020204" pitchFamily="34" charset="-122"/>
              </a:rPr>
              <a:t>预测结果</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8"/>
          <p:cNvSpPr txBox="1"/>
          <p:nvPr/>
        </p:nvSpPr>
        <p:spPr>
          <a:xfrm>
            <a:off x="7017102" y="3736945"/>
            <a:ext cx="2964476" cy="592759"/>
          </a:xfrm>
          <a:prstGeom prst="rect">
            <a:avLst/>
          </a:prstGeom>
          <a:noFill/>
        </p:spPr>
        <p:txBody>
          <a:bodyPr wrap="square" anchor="ctr">
            <a:normAutofit/>
          </a:bodyPr>
          <a:p>
            <a:pPr>
              <a:lnSpc>
                <a:spcPct val="120000"/>
              </a:lnSpc>
            </a:pP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19"/>
          <p:cNvSpPr txBox="1"/>
          <p:nvPr/>
        </p:nvSpPr>
        <p:spPr>
          <a:xfrm>
            <a:off x="7017102" y="3394046"/>
            <a:ext cx="1107996" cy="276999"/>
          </a:xfrm>
          <a:prstGeom prst="rect">
            <a:avLst/>
          </a:prstGeom>
          <a:noFill/>
        </p:spPr>
        <p:txBody>
          <a:bodyPr wrap="none" lIns="0" tIns="0" rIns="0" bIns="0">
            <a:noAutofit/>
          </a:bodyPr>
          <a:p>
            <a:pPr>
              <a:lnSpc>
                <a:spcPct val="120000"/>
              </a:lnSpc>
            </a:pPr>
            <a:r>
              <a:rPr lang="zh-CN" altLang="en-US" sz="1465" b="1">
                <a:solidFill>
                  <a:schemeClr val="bg1">
                    <a:lumMod val="50000"/>
                  </a:schemeClr>
                </a:solidFill>
                <a:latin typeface="微软雅黑" panose="020B0503020204020204" pitchFamily="34" charset="-122"/>
                <a:ea typeface="微软雅黑" panose="020B0503020204020204" pitchFamily="34" charset="-122"/>
              </a:rPr>
              <a:t>训练</a:t>
            </a:r>
            <a:r>
              <a:rPr lang="zh-CN" altLang="en-US" sz="1465" b="1">
                <a:solidFill>
                  <a:schemeClr val="bg1">
                    <a:lumMod val="50000"/>
                  </a:schemeClr>
                </a:solidFill>
                <a:latin typeface="微软雅黑" panose="020B0503020204020204" pitchFamily="34" charset="-122"/>
                <a:ea typeface="微软雅黑" panose="020B0503020204020204" pitchFamily="34" charset="-122"/>
              </a:rPr>
              <a:t>模型</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0"/>
          <p:cNvSpPr txBox="1"/>
          <p:nvPr/>
        </p:nvSpPr>
        <p:spPr>
          <a:xfrm>
            <a:off x="5938230" y="5078029"/>
            <a:ext cx="2964476" cy="592759"/>
          </a:xfrm>
          <a:prstGeom prst="rect">
            <a:avLst/>
          </a:prstGeom>
          <a:noFill/>
        </p:spPr>
        <p:txBody>
          <a:bodyPr wrap="square" anchor="ctr">
            <a:normAutofit/>
          </a:bodyPr>
          <a:p>
            <a:pPr>
              <a:lnSpc>
                <a:spcPct val="120000"/>
              </a:lnSpc>
            </a:pP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文本框 21"/>
          <p:cNvSpPr txBox="1"/>
          <p:nvPr/>
        </p:nvSpPr>
        <p:spPr>
          <a:xfrm>
            <a:off x="5938230" y="4735129"/>
            <a:ext cx="1107996" cy="276999"/>
          </a:xfrm>
          <a:prstGeom prst="rect">
            <a:avLst/>
          </a:prstGeom>
          <a:noFill/>
        </p:spPr>
        <p:txBody>
          <a:bodyPr wrap="none" lIns="0" tIns="0" rIns="0" bIns="0">
            <a:noAutofit/>
          </a:bodyPr>
          <a:p>
            <a:pPr>
              <a:lnSpc>
                <a:spcPct val="120000"/>
              </a:lnSpc>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加载模型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35990" y="721995"/>
            <a:ext cx="4064000" cy="922020"/>
          </a:xfrm>
          <a:prstGeom prst="rect">
            <a:avLst/>
          </a:prstGeom>
          <a:noFill/>
        </p:spPr>
        <p:txBody>
          <a:bodyPr wrap="square" rtlCol="0">
            <a:spAutoFit/>
          </a:bodyPr>
          <a:p>
            <a:r>
              <a:rPr lang="zh-CN" altLang="en-US"/>
              <a:t>在完成数据预处理以及向量化后，接下来就是构建算法模型，完成模型的训练和结果预测，整体流程如下：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2"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 presetClass="entr" presetSubtype="12"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0-#ppt_w/2"/>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12"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0" grpId="0"/>
      <p:bldP spid="21" grpId="0"/>
      <p:bldP spid="22" grpId="0"/>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455295" y="591185"/>
            <a:ext cx="4064000" cy="368300"/>
          </a:xfrm>
          <a:prstGeom prst="rect">
            <a:avLst/>
          </a:prstGeom>
          <a:noFill/>
        </p:spPr>
        <p:txBody>
          <a:bodyPr wrap="square" rtlCol="0">
            <a:spAutoFit/>
          </a:bodyPr>
          <a:p>
            <a:r>
              <a:rPr lang="zh-CN" altLang="en-US" b="1"/>
              <a:t>加载模型</a:t>
            </a:r>
            <a:endParaRPr lang="zh-CN" altLang="en-US" b="1"/>
          </a:p>
        </p:txBody>
      </p:sp>
      <p:sp>
        <p:nvSpPr>
          <p:cNvPr id="3" name="文本框 2"/>
          <p:cNvSpPr txBox="1"/>
          <p:nvPr/>
        </p:nvSpPr>
        <p:spPr>
          <a:xfrm>
            <a:off x="570865" y="1384935"/>
            <a:ext cx="8508365" cy="1476375"/>
          </a:xfrm>
          <a:prstGeom prst="rect">
            <a:avLst/>
          </a:prstGeom>
          <a:noFill/>
        </p:spPr>
        <p:txBody>
          <a:bodyPr wrap="square" rtlCol="0">
            <a:spAutoFit/>
          </a:bodyPr>
          <a:p>
            <a:r>
              <a:rPr lang="zh-CN" altLang="en-US"/>
              <a:t>使用sklearn中的LogisticRegression加载逻辑回归模型。solver参数决定了我们对逻辑回归损失函数的优化方法。liblinear使用了开源的liblinear库实现，内部使用了坐标轴下降法来迭代优化损失函数。</a:t>
            </a:r>
            <a:endParaRPr lang="zh-CN" altLang="en-US"/>
          </a:p>
          <a:p>
            <a:endParaRPr lang="zh-CN" altLang="en-US"/>
          </a:p>
          <a:p>
            <a:r>
              <a:rPr lang="zh-CN" altLang="en-US"/>
              <a:t>也利用了别的进行建模对比，</a:t>
            </a:r>
            <a:r>
              <a:rPr lang="zh-CN" altLang="en-US"/>
              <a:t>如决策树，随机森林，SVM</a:t>
            </a:r>
            <a:endParaRPr lang="zh-CN" altLang="en-US"/>
          </a:p>
        </p:txBody>
      </p:sp>
      <p:pic>
        <p:nvPicPr>
          <p:cNvPr id="7" name="图片 6"/>
          <p:cNvPicPr>
            <a:picLocks noChangeAspect="1"/>
          </p:cNvPicPr>
          <p:nvPr/>
        </p:nvPicPr>
        <p:blipFill>
          <a:blip r:embed="rId1"/>
          <a:stretch>
            <a:fillRect/>
          </a:stretch>
        </p:blipFill>
        <p:spPr>
          <a:xfrm>
            <a:off x="570865" y="3286760"/>
            <a:ext cx="6915150" cy="1743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461645" y="490220"/>
            <a:ext cx="4064000" cy="368300"/>
          </a:xfrm>
          <a:prstGeom prst="rect">
            <a:avLst/>
          </a:prstGeom>
          <a:noFill/>
        </p:spPr>
        <p:txBody>
          <a:bodyPr wrap="square" rtlCol="0">
            <a:spAutoFit/>
          </a:bodyPr>
          <a:p>
            <a:r>
              <a:rPr lang="zh-CN" altLang="en-US" b="1"/>
              <a:t>训练模型</a:t>
            </a:r>
            <a:endParaRPr lang="zh-CN" altLang="en-US" b="1"/>
          </a:p>
        </p:txBody>
      </p:sp>
      <p:pic>
        <p:nvPicPr>
          <p:cNvPr id="5" name="图片 4"/>
          <p:cNvPicPr>
            <a:picLocks noChangeAspect="1"/>
          </p:cNvPicPr>
          <p:nvPr/>
        </p:nvPicPr>
        <p:blipFill>
          <a:blip r:embed="rId1"/>
          <a:stretch>
            <a:fillRect/>
          </a:stretch>
        </p:blipFill>
        <p:spPr>
          <a:xfrm>
            <a:off x="461645" y="1663700"/>
            <a:ext cx="5191125" cy="303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p>
                <a:pPr algn="l">
                  <a:lnSpc>
                    <a:spcPct val="120000"/>
                  </a:lnSpc>
                  <a:defRPr/>
                </a:pP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p>
              <a:pPr algn="ctr"/>
              <a:endParaRPr sz="2400"/>
            </a:p>
          </p:txBody>
        </p:sp>
        <p:sp>
          <p:nvSpPr>
            <p:cNvPr id="7" name="TextBox 41"/>
            <p:cNvSpPr txBox="1"/>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p>
              <a:pPr algn="r">
                <a:buClr>
                  <a:prstClr val="white"/>
                </a:buClr>
                <a:defRPr/>
              </a:pPr>
              <a:endParaRPr lang="zh-CN" altLang="en-US" sz="1865" b="1" dirty="0">
                <a:solidFill>
                  <a:schemeClr val="bg1"/>
                </a:solidFill>
              </a:endParaRPr>
            </a:p>
          </p:txBody>
        </p:sp>
        <p:sp>
          <p:nvSpPr>
            <p:cNvPr id="3" name="TextBox 42"/>
            <p:cNvSpPr txBox="1"/>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p>
              <a:pPr algn="r">
                <a:lnSpc>
                  <a:spcPct val="120000"/>
                </a:lnSpc>
                <a:spcBef>
                  <a:spcPct val="0"/>
                </a:spcBef>
                <a:defRPr/>
              </a:pP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p>
              <a:pPr algn="ctr">
                <a:buClr>
                  <a:prstClr val="white"/>
                </a:buClr>
                <a:defRPr/>
              </a:pPr>
              <a:endParaRPr lang="en-US" altLang="ko-KR" sz="4535" b="1">
                <a:solidFill>
                  <a:schemeClr val="bg1"/>
                </a:solidFill>
              </a:endParaRP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p>
              <a:pPr algn="ctr"/>
              <a:endParaRPr sz="2400"/>
            </a:p>
          </p:txBody>
        </p:sp>
        <p:sp>
          <p:nvSpPr>
            <p:cNvPr id="4" name="TextBox 45"/>
            <p:cNvSpPr txBox="1"/>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p>
              <a:pPr algn="r">
                <a:buClr>
                  <a:prstClr val="white"/>
                </a:buClr>
                <a:defRPr/>
              </a:pPr>
              <a:endParaRPr lang="zh-CN" altLang="en-US" sz="1865" b="1">
                <a:solidFill>
                  <a:schemeClr val="bg1"/>
                </a:solidFill>
              </a:endParaRPr>
            </a:p>
          </p:txBody>
        </p:sp>
        <p:sp>
          <p:nvSpPr>
            <p:cNvPr id="12" name="TextBox 47"/>
            <p:cNvSpPr txBox="1"/>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p>
              <a:pPr algn="ctr">
                <a:buClr>
                  <a:prstClr val="white"/>
                </a:buClr>
                <a:defRPr/>
              </a:pPr>
              <a:endParaRPr lang="en-US" altLang="ko-KR" sz="4535" b="1">
                <a:solidFill>
                  <a:schemeClr val="bg1"/>
                </a:solidFill>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p>
              <a:pPr algn="ctr"/>
              <a:endParaRPr sz="2400"/>
            </a:p>
          </p:txBody>
        </p:sp>
        <p:sp>
          <p:nvSpPr>
            <p:cNvPr id="18" name="TextBox 49"/>
            <p:cNvSpPr txBox="1"/>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p>
              <a:pPr algn="ctr">
                <a:buClr>
                  <a:prstClr val="white"/>
                </a:buClr>
                <a:defRPr/>
              </a:pPr>
              <a:endParaRPr lang="en-US" altLang="ko-KR" sz="4535" b="1">
                <a:solidFill>
                  <a:schemeClr val="bg1"/>
                </a:solidFill>
              </a:endParaRPr>
            </a:p>
          </p:txBody>
        </p:sp>
        <p:grpSp>
          <p:nvGrpSpPr>
            <p:cNvPr id="19" name="Group 51"/>
            <p:cNvGrpSpPr/>
            <p:nvPr/>
          </p:nvGrpSpPr>
          <p:grpSpPr>
            <a:xfrm>
              <a:off x="10474461" y="4284751"/>
              <a:ext cx="655421" cy="1563811"/>
              <a:chOff x="5310189" y="1930400"/>
              <a:chExt cx="995363" cy="2374900"/>
            </a:xfrm>
          </p:grpSpPr>
          <p:sp>
            <p:nvSpPr>
              <p:cNvPr id="34" name="Freeform: Shape 52"/>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sp>
            <p:nvSpPr>
              <p:cNvPr id="35" name="Freeform: Shape 53"/>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sp>
            <p:nvSpPr>
              <p:cNvPr id="36" name="Freeform: Shape 54"/>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sp>
            <p:nvSpPr>
              <p:cNvPr id="37" name="Freeform: Shape 55"/>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sp>
            <p:nvSpPr>
              <p:cNvPr id="38" name="Freeform: Shape 56"/>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grpSp>
        <p:sp>
          <p:nvSpPr>
            <p:cNvPr id="20" name="Freeform: Shape 57"/>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ln>
          </p:spPr>
          <p:txBody>
            <a:bodyPr anchor="ctr"/>
            <a:p>
              <a:pPr algn="ctr"/>
              <a:endParaRPr sz="2400"/>
            </a:p>
          </p:txBody>
        </p:sp>
        <p:grpSp>
          <p:nvGrpSpPr>
            <p:cNvPr id="21" name="Group 58"/>
            <p:cNvGrpSpPr/>
            <p:nvPr/>
          </p:nvGrpSpPr>
          <p:grpSpPr>
            <a:xfrm>
              <a:off x="10142528" y="3763585"/>
              <a:ext cx="548770" cy="474713"/>
              <a:chOff x="6620815" y="3930208"/>
              <a:chExt cx="548770" cy="474713"/>
            </a:xfrm>
          </p:grpSpPr>
          <p:sp>
            <p:nvSpPr>
              <p:cNvPr id="22" name="Freeform: Shape 59"/>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p>
                <a:pPr algn="ctr"/>
                <a:endParaRPr sz="2400"/>
              </a:p>
            </p:txBody>
          </p:sp>
          <p:grpSp>
            <p:nvGrpSpPr>
              <p:cNvPr id="23" name="Group 60"/>
              <p:cNvGrpSpPr/>
              <p:nvPr/>
            </p:nvGrpSpPr>
            <p:grpSpPr>
              <a:xfrm>
                <a:off x="6789651" y="3985752"/>
                <a:ext cx="217730" cy="331040"/>
                <a:chOff x="7672388" y="5945188"/>
                <a:chExt cx="466725" cy="709613"/>
              </a:xfrm>
            </p:grpSpPr>
            <p:sp>
              <p:nvSpPr>
                <p:cNvPr id="24" name="Freeform: Shape 61"/>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sp>
              <p:nvSpPr>
                <p:cNvPr id="25" name="Freeform: Shape 62"/>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sz="2400"/>
                </a:p>
              </p:txBody>
            </p:sp>
          </p:grpSp>
        </p:grpSp>
        <p:sp>
          <p:nvSpPr>
            <p:cNvPr id="26" name="TextBox 63"/>
            <p:cNvSpPr txBox="1"/>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p>
              <a:pPr>
                <a:buClr>
                  <a:prstClr val="white"/>
                </a:buClr>
                <a:defRPr/>
              </a:pPr>
              <a:endParaRPr lang="zh-CN" altLang="en-US" sz="1865" b="1">
                <a:solidFill>
                  <a:schemeClr val="bg1"/>
                </a:solidFill>
              </a:endParaRPr>
            </a:p>
          </p:txBody>
        </p:sp>
        <p:grpSp>
          <p:nvGrpSpPr>
            <p:cNvPr id="29" name="Group 65"/>
            <p:cNvGrpSpPr/>
            <p:nvPr/>
          </p:nvGrpSpPr>
          <p:grpSpPr>
            <a:xfrm>
              <a:off x="6331502" y="5828822"/>
              <a:ext cx="5066645" cy="232259"/>
              <a:chOff x="-304902" y="5954171"/>
              <a:chExt cx="5573307" cy="232259"/>
            </a:xfrm>
          </p:grpSpPr>
          <p:cxnSp>
            <p:nvCxnSpPr>
              <p:cNvPr id="57"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0"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1"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2"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3"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4"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5"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67" name="TextBox 95"/>
            <p:cNvSpPr txBox="1"/>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p>
              <a:pPr algn="r">
                <a:lnSpc>
                  <a:spcPct val="120000"/>
                </a:lnSpc>
                <a:spcBef>
                  <a:spcPct val="0"/>
                </a:spcBef>
                <a:defRPr/>
              </a:pP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68" name="TextBox 96"/>
            <p:cNvSpPr txBox="1"/>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p>
              <a:pPr>
                <a:lnSpc>
                  <a:spcPct val="120000"/>
                </a:lnSpc>
                <a:spcBef>
                  <a:spcPct val="0"/>
                </a:spcBef>
                <a:defRPr/>
              </a:pP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9" name="文本框 68"/>
          <p:cNvSpPr txBox="1"/>
          <p:nvPr/>
        </p:nvSpPr>
        <p:spPr>
          <a:xfrm>
            <a:off x="7307580" y="2828925"/>
            <a:ext cx="4064000" cy="2584450"/>
          </a:xfrm>
          <a:prstGeom prst="rect">
            <a:avLst/>
          </a:prstGeom>
          <a:noFill/>
        </p:spPr>
        <p:txBody>
          <a:bodyPr wrap="square" rtlCol="0">
            <a:spAutoFit/>
          </a:bodyPr>
          <a:p>
            <a:r>
              <a:rPr lang="zh-CN" altLang="en-US">
                <a:gradFill>
                  <a:gsLst>
                    <a:gs pos="0">
                      <a:srgbClr val="012D86"/>
                    </a:gs>
                    <a:gs pos="100000">
                      <a:srgbClr val="0E2557"/>
                    </a:gs>
                  </a:gsLst>
                  <a:lin scaled="0"/>
                </a:gradFill>
              </a:rPr>
              <a:t>任务描述：我们日常学习以及工作中会收到非常多的邮件，除了与学习工作相关的邮件，还会收到许多垃圾邮件，包括广告邮件、欺诈邮件等等。本任务通过邮件中包含的文本内容来判断该邮件是正常邮件（ham）还是垃圾邮件（spam），来实现自动化垃圾邮件过滤，是一种典型的文本分类任务。</a:t>
            </a:r>
            <a:endParaRPr lang="zh-CN" altLang="en-US">
              <a:gradFill>
                <a:gsLst>
                  <a:gs pos="0">
                    <a:srgbClr val="012D86"/>
                  </a:gs>
                  <a:gs pos="100000">
                    <a:srgbClr val="0E2557"/>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1775478" y="3237468"/>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692150" y="605790"/>
            <a:ext cx="4064000" cy="368300"/>
          </a:xfrm>
          <a:prstGeom prst="rect">
            <a:avLst/>
          </a:prstGeom>
          <a:noFill/>
        </p:spPr>
        <p:txBody>
          <a:bodyPr wrap="square" rtlCol="0">
            <a:spAutoFit/>
          </a:bodyPr>
          <a:p>
            <a:r>
              <a:rPr lang="zh-CN" altLang="en-US" b="1"/>
              <a:t>预测结果</a:t>
            </a:r>
            <a:endParaRPr lang="zh-CN" altLang="en-US" b="1"/>
          </a:p>
        </p:txBody>
      </p:sp>
      <p:sp>
        <p:nvSpPr>
          <p:cNvPr id="7" name="文本框 3"/>
          <p:cNvSpPr txBox="1">
            <a:spLocks noChangeArrowheads="1"/>
          </p:cNvSpPr>
          <p:nvPr/>
        </p:nvSpPr>
        <p:spPr bwMode="auto">
          <a:xfrm>
            <a:off x="4875548" y="4028678"/>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pic>
        <p:nvPicPr>
          <p:cNvPr id="8" name="图片 7"/>
          <p:cNvPicPr>
            <a:picLocks noChangeAspect="1"/>
          </p:cNvPicPr>
          <p:nvPr/>
        </p:nvPicPr>
        <p:blipFill>
          <a:blip r:embed="rId1"/>
          <a:stretch>
            <a:fillRect/>
          </a:stretch>
        </p:blipFill>
        <p:spPr>
          <a:xfrm>
            <a:off x="1918335" y="2817495"/>
            <a:ext cx="5200650" cy="3219450"/>
          </a:xfrm>
          <a:prstGeom prst="rect">
            <a:avLst/>
          </a:prstGeom>
        </p:spPr>
      </p:pic>
      <p:sp>
        <p:nvSpPr>
          <p:cNvPr id="9" name="文本框 8"/>
          <p:cNvSpPr txBox="1"/>
          <p:nvPr/>
        </p:nvSpPr>
        <p:spPr>
          <a:xfrm>
            <a:off x="1918335" y="1580515"/>
            <a:ext cx="6776720" cy="645160"/>
          </a:xfrm>
          <a:prstGeom prst="rect">
            <a:avLst/>
          </a:prstGeom>
          <a:noFill/>
        </p:spPr>
        <p:txBody>
          <a:bodyPr wrap="square" rtlCol="0">
            <a:spAutoFit/>
          </a:bodyPr>
          <a:p>
            <a:r>
              <a:rPr lang="zh-CN" altLang="en-US"/>
              <a:t>用逻辑回归模型对第</a:t>
            </a:r>
            <a:r>
              <a:rPr lang="en-US" altLang="zh-CN"/>
              <a:t>40</a:t>
            </a:r>
            <a:r>
              <a:rPr lang="zh-CN" altLang="en-US"/>
              <a:t>到</a:t>
            </a:r>
            <a:r>
              <a:rPr lang="en-US" altLang="zh-CN"/>
              <a:t>50</a:t>
            </a:r>
            <a:r>
              <a:rPr lang="zh-CN" altLang="en-US"/>
              <a:t>行的数据进行</a:t>
            </a:r>
            <a:r>
              <a:rPr lang="zh-CN" altLang="en-US"/>
              <a:t>预测</a:t>
            </a:r>
            <a:endParaRPr lang="zh-CN" altLang="en-US"/>
          </a:p>
          <a:p>
            <a:r>
              <a:rPr lang="zh-CN" altLang="en-US"/>
              <a:t>可以看到预测集y_pred_class和测试集Y_test[40:50]结果</a:t>
            </a:r>
            <a:r>
              <a:rPr lang="zh-CN" altLang="en-US"/>
              <a:t>一致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1"/>
          <p:cNvGrpSpPr/>
          <p:nvPr/>
        </p:nvGrpSpPr>
        <p:grpSpPr>
          <a:xfrm>
            <a:off x="531335" y="1147370"/>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p:spPr>
          <p:txBody>
            <a:bodyPr vert="horz" wrap="square" lIns="121883" tIns="60941" rIns="121883" bIns="60941" numCol="1" anchor="t" anchorCtr="0" compatLnSpc="1"/>
            <a:p>
              <a:endParaRPr lang="zh-CN" altLang="en-US" sz="2400"/>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p:spPr>
          <p:txBody>
            <a:bodyPr vert="horz" wrap="square" lIns="121883" tIns="60941" rIns="121883" bIns="60941" numCol="1" anchor="t" anchorCtr="0" compatLnSpc="1"/>
            <a:p>
              <a:endParaRPr lang="zh-CN" altLang="en-US" sz="2400"/>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p:spPr>
          <p:txBody>
            <a:bodyPr vert="horz" wrap="square" lIns="121883" tIns="60941" rIns="121883" bIns="60941" numCol="1" anchor="t" anchorCtr="0" compatLnSpc="1"/>
            <a:p>
              <a:endParaRPr lang="zh-CN" altLang="en-US" sz="2400"/>
            </a:p>
          </p:txBody>
        </p:sp>
      </p:grpSp>
      <p:grpSp>
        <p:nvGrpSpPr>
          <p:cNvPr id="7" name="组合 6"/>
          <p:cNvGrpSpPr/>
          <p:nvPr/>
        </p:nvGrpSpPr>
        <p:grpSpPr>
          <a:xfrm>
            <a:off x="531335" y="2335187"/>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p>
              <a:endParaRPr lang="zh-CN" altLang="en-US" sz="2400"/>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p>
              <a:endParaRPr lang="zh-CN" altLang="en-US" sz="2400"/>
            </a:p>
          </p:txBody>
        </p:sp>
      </p:grpSp>
      <p:grpSp>
        <p:nvGrpSpPr>
          <p:cNvPr id="8" name="组合 7"/>
          <p:cNvGrpSpPr/>
          <p:nvPr/>
        </p:nvGrpSpPr>
        <p:grpSpPr>
          <a:xfrm>
            <a:off x="531335" y="3120714"/>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p>
              <a:endParaRPr lang="zh-CN" altLang="en-US" sz="2400"/>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p>
              <a:endParaRPr lang="zh-CN" altLang="en-US" sz="2400"/>
            </a:p>
          </p:txBody>
        </p:sp>
      </p:grpSp>
      <p:grpSp>
        <p:nvGrpSpPr>
          <p:cNvPr id="9" name="组合 8"/>
          <p:cNvGrpSpPr/>
          <p:nvPr/>
        </p:nvGrpSpPr>
        <p:grpSpPr>
          <a:xfrm>
            <a:off x="531335" y="3904122"/>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p>
              <a:endParaRPr lang="zh-CN" altLang="en-US" sz="2400"/>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p>
              <a:endParaRPr lang="zh-CN" altLang="en-US" sz="2400"/>
            </a:p>
          </p:txBody>
        </p:sp>
      </p:grpSp>
      <p:grpSp>
        <p:nvGrpSpPr>
          <p:cNvPr id="10" name="组合 10"/>
          <p:cNvGrpSpPr/>
          <p:nvPr/>
        </p:nvGrpSpPr>
        <p:grpSpPr>
          <a:xfrm>
            <a:off x="2025240" y="2335188"/>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p>
              <a:endParaRPr lang="zh-CN" altLang="en-US" sz="2400"/>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p>
              <a:endParaRPr lang="zh-CN" altLang="en-US" sz="2400"/>
            </a:p>
          </p:txBody>
        </p:sp>
      </p:grpSp>
      <p:grpSp>
        <p:nvGrpSpPr>
          <p:cNvPr id="11" name="组合 12"/>
          <p:cNvGrpSpPr/>
          <p:nvPr/>
        </p:nvGrpSpPr>
        <p:grpSpPr>
          <a:xfrm>
            <a:off x="2025240" y="3904122"/>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p>
              <a:endParaRPr lang="zh-CN" altLang="en-US" sz="2400"/>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p>
              <a:endParaRPr lang="zh-CN" altLang="en-US" sz="2400"/>
            </a:p>
          </p:txBody>
        </p:sp>
      </p:grpSp>
      <p:grpSp>
        <p:nvGrpSpPr>
          <p:cNvPr id="12" name="组合 11"/>
          <p:cNvGrpSpPr/>
          <p:nvPr/>
        </p:nvGrpSpPr>
        <p:grpSpPr>
          <a:xfrm>
            <a:off x="2025240" y="3120714"/>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p>
              <a:endParaRPr lang="zh-CN" altLang="en-US" sz="2400"/>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p>
              <a:endParaRPr lang="zh-CN" altLang="en-US" sz="2400"/>
            </a:p>
          </p:txBody>
        </p:sp>
      </p:grpSp>
      <p:grpSp>
        <p:nvGrpSpPr>
          <p:cNvPr id="13" name="组合 9"/>
          <p:cNvGrpSpPr/>
          <p:nvPr/>
        </p:nvGrpSpPr>
        <p:grpSpPr>
          <a:xfrm>
            <a:off x="2025240" y="1551778"/>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
              <a:endParaRPr lang="zh-CN" altLang="en-US" sz="2400"/>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grpSp>
      <p:grpSp>
        <p:nvGrpSpPr>
          <p:cNvPr id="14" name="组合 67"/>
          <p:cNvGrpSpPr/>
          <p:nvPr/>
        </p:nvGrpSpPr>
        <p:grpSpPr>
          <a:xfrm>
            <a:off x="3093828" y="2489754"/>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grpSp>
      <p:grpSp>
        <p:nvGrpSpPr>
          <p:cNvPr id="15" name="组合 69"/>
          <p:cNvGrpSpPr/>
          <p:nvPr/>
        </p:nvGrpSpPr>
        <p:grpSpPr>
          <a:xfrm>
            <a:off x="3110753" y="4107384"/>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grpSp>
      <p:grpSp>
        <p:nvGrpSpPr>
          <p:cNvPr id="16" name="组合 66"/>
          <p:cNvGrpSpPr/>
          <p:nvPr/>
        </p:nvGrpSpPr>
        <p:grpSpPr>
          <a:xfrm>
            <a:off x="4018526" y="1731752"/>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
              <a:endParaRPr lang="zh-CN" altLang="en-US" sz="2400"/>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
              <a:endParaRPr lang="zh-CN" altLang="en-US" sz="2400"/>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
              <a:endParaRPr lang="zh-CN" altLang="en-US" sz="2400"/>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
              <a:endParaRPr lang="zh-CN" altLang="en-US" sz="2400"/>
            </a:p>
          </p:txBody>
        </p:sp>
      </p:grpSp>
      <p:grpSp>
        <p:nvGrpSpPr>
          <p:cNvPr id="17" name="组合 68"/>
          <p:cNvGrpSpPr/>
          <p:nvPr/>
        </p:nvGrpSpPr>
        <p:grpSpPr>
          <a:xfrm>
            <a:off x="3997363" y="3345150"/>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p>
              <a:endParaRPr lang="zh-CN" altLang="en-US" sz="2400"/>
            </a:p>
          </p:txBody>
        </p:sp>
      </p:grpSp>
      <p:sp>
        <p:nvSpPr>
          <p:cNvPr id="71" name="Rectangle 41"/>
          <p:cNvSpPr>
            <a:spLocks noChangeArrowheads="1"/>
          </p:cNvSpPr>
          <p:nvPr/>
        </p:nvSpPr>
        <p:spPr bwMode="auto">
          <a:xfrm>
            <a:off x="6320662" y="728509"/>
            <a:ext cx="4895199"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sym typeface="+mn-ea"/>
              </a:rPr>
              <a:t>逻辑回归（Logistic Regression*\*）****是用于处理因变量为分类变量的回归问题，常见的是二分类或二项分布问题，也可以处理多分类问题，它实际上是属于一种分类方法。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支持向量机（support vector machine，SVM）的基本模型是定义在特征空间上间隔最大的线性分类器</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随机森林就是通过集成学习的思想将多棵树集成的一种算法，它的基本单元是决策树，而它的本质属于机器学习的一大分支——集成学习（Ensemble Learning）方法。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决策树学习的算法通常是一个递归地选择最优特征，并根据该特征对训练数据进行分割，使得各个子数据集有一个最好的分类的过程。这一过程对应着对特征空间的划分，也对应着决策树的构建。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4" name="矩形 73"/>
          <p:cNvSpPr/>
          <p:nvPr/>
        </p:nvSpPr>
        <p:spPr>
          <a:xfrm>
            <a:off x="4624938" y="1707969"/>
            <a:ext cx="995680" cy="386080"/>
          </a:xfrm>
          <a:prstGeom prst="rect">
            <a:avLst/>
          </a:prstGeom>
        </p:spPr>
        <p:txBody>
          <a:bodyPr wrap="none">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逻辑回归</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5" name="矩形 74"/>
          <p:cNvSpPr/>
          <p:nvPr/>
        </p:nvSpPr>
        <p:spPr>
          <a:xfrm>
            <a:off x="3728791" y="2507337"/>
            <a:ext cx="1652270" cy="386080"/>
          </a:xfrm>
          <a:prstGeom prst="rect">
            <a:avLst/>
          </a:prstGeom>
        </p:spPr>
        <p:txBody>
          <a:bodyPr wrap="none">
            <a:spAutoFit/>
          </a:bodyPr>
          <a:p>
            <a:pPr defTabSz="1450340">
              <a:lnSpc>
                <a:spcPct val="120000"/>
              </a:lnSpc>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SVM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支持</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向量机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6" name="矩形 75"/>
          <p:cNvSpPr/>
          <p:nvPr/>
        </p:nvSpPr>
        <p:spPr>
          <a:xfrm>
            <a:off x="4624937" y="3325602"/>
            <a:ext cx="995680" cy="386080"/>
          </a:xfrm>
          <a:prstGeom prst="rect">
            <a:avLst/>
          </a:prstGeom>
        </p:spPr>
        <p:txBody>
          <a:bodyPr wrap="none">
            <a:spAutoFit/>
          </a:bodyPr>
          <a:p>
            <a:pPr algn="l"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sym typeface="+mn-ea"/>
              </a:rPr>
              <a:t>随机森林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7" name="矩形 76"/>
          <p:cNvSpPr/>
          <p:nvPr/>
        </p:nvSpPr>
        <p:spPr>
          <a:xfrm>
            <a:off x="3747189" y="4081485"/>
            <a:ext cx="792480" cy="386080"/>
          </a:xfrm>
          <a:prstGeom prst="rect">
            <a:avLst/>
          </a:prstGeom>
        </p:spPr>
        <p:txBody>
          <a:bodyPr wrap="none">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决策树</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cxnSp>
        <p:nvCxnSpPr>
          <p:cNvPr id="79" name="直接连接符 78"/>
          <p:cNvCxnSpPr/>
          <p:nvPr/>
        </p:nvCxnSpPr>
        <p:spPr>
          <a:xfrm>
            <a:off x="5992144" y="1341365"/>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30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1+#ppt_w/2"/>
                                          </p:val>
                                        </p:tav>
                                        <p:tav tm="100000">
                                          <p:val>
                                            <p:strVal val="#ppt_x"/>
                                          </p:val>
                                        </p:tav>
                                      </p:tavLst>
                                    </p:anim>
                                    <p:anim calcmode="lin" valueType="num">
                                      <p:cBhvr additive="base">
                                        <p:cTn id="83"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ldLvl="0" animBg="1"/>
      <p:bldP spid="74" grpId="0"/>
      <p:bldP spid="75" grpId="0"/>
      <p:bldP spid="7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974993" y="3352403"/>
            <a:ext cx="5110163" cy="768350"/>
          </a:xfrm>
          <a:prstGeom prst="rect">
            <a:avLst/>
          </a:prstGeom>
          <a:noFill/>
          <a:ln w="9525">
            <a:noFill/>
            <a:miter lim="800000"/>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模型评估</a:t>
            </a: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1878031" y="123771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682691" y="499554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888856" y="197212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2459"/>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endParaRPr lang="zh-CN" altLang="en-US" sz="4800" b="1" dirty="0">
                <a:latin typeface="幼圆" panose="02010509060101010101" pitchFamily="49" charset="-122"/>
                <a:ea typeface="幼圆" panose="020105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783590" y="561975"/>
            <a:ext cx="4064000" cy="645160"/>
          </a:xfrm>
          <a:prstGeom prst="rect">
            <a:avLst/>
          </a:prstGeom>
          <a:noFill/>
        </p:spPr>
        <p:txBody>
          <a:bodyPr wrap="square" rtlCol="0">
            <a:spAutoFit/>
          </a:bodyPr>
          <a:p>
            <a:r>
              <a:rPr lang="zh-CN" altLang="en-US"/>
              <a:t>完成模型训练以及测试集的结果预测后，需要评估模型的性能</a:t>
            </a:r>
            <a:endParaRPr lang="zh-CN" altLang="en-US"/>
          </a:p>
        </p:txBody>
      </p:sp>
      <p:sp>
        <p:nvSpPr>
          <p:cNvPr id="7" name="同心圆 6"/>
          <p:cNvSpPr/>
          <p:nvPr/>
        </p:nvSpPr>
        <p:spPr>
          <a:xfrm>
            <a:off x="3262638" y="221060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3403706" y="235171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同心圆 9"/>
          <p:cNvSpPr/>
          <p:nvPr/>
        </p:nvSpPr>
        <p:spPr>
          <a:xfrm>
            <a:off x="5933388" y="221060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6074455" y="235171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7"/>
          <p:cNvSpPr txBox="1"/>
          <p:nvPr/>
        </p:nvSpPr>
        <p:spPr>
          <a:xfrm>
            <a:off x="2902378" y="4234647"/>
            <a:ext cx="2445347" cy="1252855"/>
          </a:xfrm>
          <a:prstGeom prst="rect">
            <a:avLst/>
          </a:prstGeom>
          <a:noFill/>
        </p:spPr>
        <p:txBody>
          <a:bodyPr wrap="square" lIns="134345" tIns="67173" rIns="134345" bIns="67173">
            <a:spAutoFit/>
          </a:bodyPr>
          <a:p>
            <a:pPr lvl="0" algn="ctr">
              <a:lnSpc>
                <a:spcPct val="130000"/>
              </a:lnSpc>
              <a:defRPr/>
            </a:pPr>
            <a:r>
              <a:rPr lang="zh-CN" altLang="en-US" sz="2800">
                <a:solidFill>
                  <a:schemeClr val="accent2">
                    <a:lumMod val="75000"/>
                  </a:schemeClr>
                </a:solidFill>
                <a:sym typeface="+mn-ea"/>
              </a:rPr>
              <a:t>计算测试集分类准确率</a:t>
            </a:r>
            <a:endParaRPr lang="zh-CN" altLang="en-US" sz="2800" dirty="0">
              <a:solidFill>
                <a:schemeClr val="accent2">
                  <a:lumMod val="75000"/>
                </a:schemeClr>
              </a:solidFill>
              <a:latin typeface="微软雅黑" panose="020B0503020204020204" pitchFamily="34" charset="-122"/>
              <a:ea typeface="微软雅黑" panose="020B0503020204020204" pitchFamily="34" charset="-122"/>
              <a:sym typeface="+mn-ea"/>
            </a:endParaRPr>
          </a:p>
        </p:txBody>
      </p:sp>
      <p:sp>
        <p:nvSpPr>
          <p:cNvPr id="20" name="文本框 17"/>
          <p:cNvSpPr txBox="1"/>
          <p:nvPr/>
        </p:nvSpPr>
        <p:spPr>
          <a:xfrm>
            <a:off x="5573127" y="4234647"/>
            <a:ext cx="2445347" cy="1252855"/>
          </a:xfrm>
          <a:prstGeom prst="rect">
            <a:avLst/>
          </a:prstGeom>
          <a:noFill/>
        </p:spPr>
        <p:txBody>
          <a:bodyPr wrap="square" lIns="134345" tIns="67173" rIns="134345" bIns="67173">
            <a:spAutoFit/>
          </a:bodyPr>
          <a:p>
            <a:pPr lvl="0" algn="ctr">
              <a:lnSpc>
                <a:spcPct val="130000"/>
              </a:lnSpc>
              <a:defRPr/>
            </a:pPr>
            <a:r>
              <a:rPr lang="zh-CN" altLang="en-US" sz="2800">
                <a:gradFill>
                  <a:gsLst>
                    <a:gs pos="42000">
                      <a:srgbClr val="88CBCC"/>
                    </a:gs>
                    <a:gs pos="0">
                      <a:srgbClr val="ADDBDC"/>
                    </a:gs>
                    <a:gs pos="100000">
                      <a:srgbClr val="62BBBB"/>
                    </a:gs>
                  </a:gsLst>
                  <a:lin scaled="1"/>
                </a:gradFill>
                <a:sym typeface="+mn-ea"/>
              </a:rPr>
              <a:t>预测结果的展示</a:t>
            </a:r>
            <a:endParaRPr lang="zh-CN" altLang="en-US" sz="2800" dirty="0">
              <a:gradFill>
                <a:gsLst>
                  <a:gs pos="42000">
                    <a:srgbClr val="88CBCC"/>
                  </a:gs>
                  <a:gs pos="0">
                    <a:srgbClr val="ADDBDC"/>
                  </a:gs>
                  <a:gs pos="100000">
                    <a:srgbClr val="62BBBB"/>
                  </a:gs>
                </a:gsLst>
                <a:lin scaled="1"/>
              </a:gra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750"/>
                                        <p:tgtEl>
                                          <p:spTgt spid="7"/>
                                        </p:tgtEl>
                                      </p:cBhvr>
                                    </p:animEffect>
                                  </p:childTnLst>
                                </p:cTn>
                              </p:par>
                              <p:par>
                                <p:cTn id="16" presetID="31" presetClass="entr" presetSubtype="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 calcmode="lin" valueType="num">
                                      <p:cBhvr>
                                        <p:cTn id="20" dur="750" fill="hold"/>
                                        <p:tgtEl>
                                          <p:spTgt spid="8"/>
                                        </p:tgtEl>
                                        <p:attrNameLst>
                                          <p:attrName>style.rotation</p:attrName>
                                        </p:attrNameLst>
                                      </p:cBhvr>
                                      <p:tavLst>
                                        <p:tav tm="0">
                                          <p:val>
                                            <p:fltVal val="90"/>
                                          </p:val>
                                        </p:tav>
                                        <p:tav tm="100000">
                                          <p:val>
                                            <p:fltVal val="0"/>
                                          </p:val>
                                        </p:tav>
                                      </p:tavLst>
                                    </p:anim>
                                    <p:animEffect transition="in" filter="fade">
                                      <p:cBhvr>
                                        <p:cTn id="21" dur="750"/>
                                        <p:tgtEl>
                                          <p:spTgt spid="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750"/>
                                        <p:tgtEl>
                                          <p:spTgt spid="10"/>
                                        </p:tgtEl>
                                      </p:cBhvr>
                                    </p:animEffect>
                                  </p:childTnLst>
                                </p:cTn>
                              </p:par>
                              <p:par>
                                <p:cTn id="30" presetID="31" presetClass="entr" presetSubtype="0" fill="hold" grpId="0" nodeType="withEffect">
                                  <p:stCondLst>
                                    <p:cond delay="250"/>
                                  </p:stCondLst>
                                  <p:childTnLst>
                                    <p:set>
                                      <p:cBhvr>
                                        <p:cTn id="31" dur="1" fill="hold">
                                          <p:stCondLst>
                                            <p:cond delay="0"/>
                                          </p:stCondLst>
                                        </p:cTn>
                                        <p:tgtEl>
                                          <p:spTgt spid="11"/>
                                        </p:tgtEl>
                                        <p:attrNameLst>
                                          <p:attrName>style.visibility</p:attrName>
                                        </p:attrNameLst>
                                      </p:cBhvr>
                                      <p:to>
                                        <p:strVal val="visible"/>
                                      </p:to>
                                    </p:set>
                                    <p:anim calcmode="lin" valueType="num">
                                      <p:cBhvr>
                                        <p:cTn id="32" dur="750" fill="hold"/>
                                        <p:tgtEl>
                                          <p:spTgt spid="11"/>
                                        </p:tgtEl>
                                        <p:attrNameLst>
                                          <p:attrName>ppt_w</p:attrName>
                                        </p:attrNameLst>
                                      </p:cBhvr>
                                      <p:tavLst>
                                        <p:tav tm="0">
                                          <p:val>
                                            <p:fltVal val="0"/>
                                          </p:val>
                                        </p:tav>
                                        <p:tav tm="100000">
                                          <p:val>
                                            <p:strVal val="#ppt_w"/>
                                          </p:val>
                                        </p:tav>
                                      </p:tavLst>
                                    </p:anim>
                                    <p:anim calcmode="lin" valueType="num">
                                      <p:cBhvr>
                                        <p:cTn id="33" dur="750" fill="hold"/>
                                        <p:tgtEl>
                                          <p:spTgt spid="11"/>
                                        </p:tgtEl>
                                        <p:attrNameLst>
                                          <p:attrName>ppt_h</p:attrName>
                                        </p:attrNameLst>
                                      </p:cBhvr>
                                      <p:tavLst>
                                        <p:tav tm="0">
                                          <p:val>
                                            <p:fltVal val="0"/>
                                          </p:val>
                                        </p:tav>
                                        <p:tav tm="100000">
                                          <p:val>
                                            <p:strVal val="#ppt_h"/>
                                          </p:val>
                                        </p:tav>
                                      </p:tavLst>
                                    </p:anim>
                                    <p:anim calcmode="lin" valueType="num">
                                      <p:cBhvr>
                                        <p:cTn id="34" dur="750" fill="hold"/>
                                        <p:tgtEl>
                                          <p:spTgt spid="11"/>
                                        </p:tgtEl>
                                        <p:attrNameLst>
                                          <p:attrName>style.rotation</p:attrName>
                                        </p:attrNameLst>
                                      </p:cBhvr>
                                      <p:tavLst>
                                        <p:tav tm="0">
                                          <p:val>
                                            <p:fltVal val="90"/>
                                          </p:val>
                                        </p:tav>
                                        <p:tav tm="100000">
                                          <p:val>
                                            <p:fltVal val="0"/>
                                          </p:val>
                                        </p:tav>
                                      </p:tavLst>
                                    </p:anim>
                                    <p:animEffect transition="in" filter="fade">
                                      <p:cBhvr>
                                        <p:cTn id="35" dur="750"/>
                                        <p:tgtEl>
                                          <p:spTgt spid="11"/>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7" grpId="0" bldLvl="0" animBg="1"/>
      <p:bldP spid="8" grpId="0" bldLvl="0" animBg="1"/>
      <p:bldP spid="10" grpId="0" bldLvl="0" animBg="1"/>
      <p:bldP spid="11" grpId="0" bldLvl="0" animBg="1"/>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6609715" y="974090"/>
            <a:ext cx="4064000" cy="368300"/>
          </a:xfrm>
          <a:prstGeom prst="rect">
            <a:avLst/>
          </a:prstGeom>
          <a:noFill/>
        </p:spPr>
        <p:txBody>
          <a:bodyPr wrap="square" rtlCol="0">
            <a:spAutoFit/>
          </a:bodyPr>
          <a:p>
            <a:r>
              <a:rPr lang="zh-CN" altLang="en-US"/>
              <a:t>可视化不同方法的预测</a:t>
            </a:r>
            <a:r>
              <a:rPr lang="zh-CN" altLang="en-US"/>
              <a:t>准确值</a:t>
            </a:r>
            <a:endParaRPr lang="zh-CN" altLang="en-US"/>
          </a:p>
        </p:txBody>
      </p:sp>
      <p:pic>
        <p:nvPicPr>
          <p:cNvPr id="3" name="图片 2"/>
          <p:cNvPicPr>
            <a:picLocks noChangeAspect="1"/>
          </p:cNvPicPr>
          <p:nvPr/>
        </p:nvPicPr>
        <p:blipFill>
          <a:blip r:embed="rId1"/>
          <a:stretch>
            <a:fillRect/>
          </a:stretch>
        </p:blipFill>
        <p:spPr>
          <a:xfrm>
            <a:off x="692150" y="974090"/>
            <a:ext cx="5153025" cy="5457825"/>
          </a:xfrm>
          <a:prstGeom prst="rect">
            <a:avLst/>
          </a:prstGeom>
        </p:spPr>
      </p:pic>
      <p:sp>
        <p:nvSpPr>
          <p:cNvPr id="4" name="文本框 3"/>
          <p:cNvSpPr txBox="1"/>
          <p:nvPr/>
        </p:nvSpPr>
        <p:spPr>
          <a:xfrm>
            <a:off x="6609715" y="2026285"/>
            <a:ext cx="5059680" cy="4246245"/>
          </a:xfrm>
          <a:prstGeom prst="rect">
            <a:avLst/>
          </a:prstGeom>
          <a:noFill/>
        </p:spPr>
        <p:txBody>
          <a:bodyPr wrap="square" rtlCol="0">
            <a:spAutoFit/>
          </a:bodyPr>
          <a:p>
            <a:r>
              <a:rPr lang="zh-CN" altLang="en-US"/>
              <a:t>通过直方图可以清晰地发现，线性分类器（逻辑回归、SVM）的准确率要高于树模型分类器（决策树、随机森林），逻辑回归的准确性是最高的，</a:t>
            </a:r>
            <a:r>
              <a:rPr lang="zh-CN" altLang="en-US"/>
              <a:t>因为本文中，使用的特征是词袋特征，因此每个特征之间的关联度不是很大。适合使用线性分类器。</a:t>
            </a:r>
            <a:endParaRPr lang="zh-CN" altLang="en-US"/>
          </a:p>
          <a:p>
            <a:endParaRPr lang="zh-CN" altLang="en-US"/>
          </a:p>
          <a:p>
            <a:r>
              <a:rPr lang="zh-CN" altLang="en-US"/>
              <a:t>而树模型是基于特征分裂出子节点，因此当特征之间的关联度较高时才会有比较好的分类结果。</a:t>
            </a:r>
            <a:endParaRPr lang="zh-CN" altLang="en-US"/>
          </a:p>
          <a:p>
            <a:r>
              <a:rPr lang="zh-CN" altLang="en-US"/>
              <a:t>比如当预测一个孩子的身高时，决策树的第一层可能是孩子的性别，第二层是孩子的体重。这说明孩子的性别特征和体重特征有较高的关联度。</a:t>
            </a:r>
            <a:endParaRPr lang="zh-CN" altLang="en-US"/>
          </a:p>
          <a:p>
            <a:endParaRPr lang="zh-CN" altLang="en-US"/>
          </a:p>
          <a:p>
            <a:r>
              <a:rPr lang="zh-CN" altLang="en-US"/>
              <a:t>针对词袋特征，特征之间关联度较低，使用树模型的效果没有使用线性分类器好。</a:t>
            </a:r>
            <a:endParaRPr lang="zh-CN" altLang="en-US"/>
          </a:p>
        </p:txBody>
      </p:sp>
      <p:sp>
        <p:nvSpPr>
          <p:cNvPr id="7" name="文本框 6"/>
          <p:cNvSpPr txBox="1"/>
          <p:nvPr/>
        </p:nvSpPr>
        <p:spPr>
          <a:xfrm>
            <a:off x="836930" y="405765"/>
            <a:ext cx="4064000" cy="1383665"/>
          </a:xfrm>
          <a:prstGeom prst="rect">
            <a:avLst/>
          </a:prstGeom>
          <a:noFill/>
        </p:spPr>
        <p:txBody>
          <a:bodyPr wrap="square" rtlCol="0">
            <a:spAutoFit/>
          </a:bodyPr>
          <a:p>
            <a:r>
              <a:rPr lang="zh-CN" altLang="en-US" sz="2800">
                <a:solidFill>
                  <a:schemeClr val="accent2">
                    <a:lumMod val="75000"/>
                  </a:schemeClr>
                </a:solidFill>
                <a:sym typeface="+mn-ea"/>
              </a:rPr>
              <a:t>计算测试集分类准确率</a:t>
            </a:r>
            <a:endParaRPr lang="zh-CN" altLang="en-US" sz="2800" dirty="0">
              <a:solidFill>
                <a:schemeClr val="accent2">
                  <a:lumMod val="75000"/>
                </a:schemeClr>
              </a:solidFill>
              <a:latin typeface="微软雅黑" panose="020B0503020204020204" pitchFamily="34" charset="-122"/>
              <a:ea typeface="微软雅黑" panose="020B0503020204020204" pitchFamily="34" charset="-122"/>
              <a:sym typeface="+mn-ea"/>
            </a:endParaRPr>
          </a:p>
          <a:p>
            <a:endParaRPr lang="zh-CN" altLang="en-US" sz="2800"/>
          </a:p>
          <a:p>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807720" y="781050"/>
            <a:ext cx="4064000" cy="953135"/>
          </a:xfrm>
          <a:prstGeom prst="rect">
            <a:avLst/>
          </a:prstGeom>
          <a:noFill/>
        </p:spPr>
        <p:txBody>
          <a:bodyPr wrap="square" rtlCol="0">
            <a:spAutoFit/>
          </a:bodyPr>
          <a:p>
            <a:r>
              <a:rPr lang="zh-CN" altLang="en-US" sz="2800">
                <a:gradFill>
                  <a:gsLst>
                    <a:gs pos="42000">
                      <a:srgbClr val="88CBCC"/>
                    </a:gs>
                    <a:gs pos="0">
                      <a:srgbClr val="ADDBDC"/>
                    </a:gs>
                    <a:gs pos="100000">
                      <a:srgbClr val="62BBBB"/>
                    </a:gs>
                  </a:gsLst>
                  <a:lin scaled="1"/>
                </a:gradFill>
                <a:sym typeface="+mn-ea"/>
              </a:rPr>
              <a:t>预测结果的展示</a:t>
            </a:r>
            <a:endParaRPr lang="zh-CN" altLang="en-US" sz="2800" dirty="0">
              <a:gradFill>
                <a:gsLst>
                  <a:gs pos="42000">
                    <a:srgbClr val="88CBCC"/>
                  </a:gs>
                  <a:gs pos="0">
                    <a:srgbClr val="ADDBDC"/>
                  </a:gs>
                  <a:gs pos="100000">
                    <a:srgbClr val="62BBBB"/>
                  </a:gs>
                </a:gsLst>
                <a:lin scaled="1"/>
              </a:gradFill>
              <a:latin typeface="微软雅黑" panose="020B0503020204020204" pitchFamily="34" charset="-122"/>
              <a:ea typeface="微软雅黑" panose="020B0503020204020204" pitchFamily="34" charset="-122"/>
              <a:sym typeface="+mn-ea"/>
            </a:endParaRPr>
          </a:p>
          <a:p>
            <a:endParaRPr lang="zh-CN" altLang="en-US" sz="2800"/>
          </a:p>
        </p:txBody>
      </p:sp>
      <p:sp>
        <p:nvSpPr>
          <p:cNvPr id="4" name="文本框 3"/>
          <p:cNvSpPr txBox="1"/>
          <p:nvPr/>
        </p:nvSpPr>
        <p:spPr>
          <a:xfrm>
            <a:off x="6219825" y="2193290"/>
            <a:ext cx="5203825" cy="1645285"/>
          </a:xfrm>
          <a:prstGeom prst="rect">
            <a:avLst/>
          </a:prstGeom>
          <a:noFill/>
        </p:spPr>
        <p:txBody>
          <a:bodyPr wrap="square" rtlCol="0">
            <a:noAutofit/>
          </a:bodyPr>
          <a:p>
            <a:endParaRPr lang="zh-CN" altLang="en-US"/>
          </a:p>
        </p:txBody>
      </p:sp>
      <p:sp>
        <p:nvSpPr>
          <p:cNvPr id="5" name="文本框 3"/>
          <p:cNvSpPr txBox="1">
            <a:spLocks noChangeArrowheads="1"/>
          </p:cNvSpPr>
          <p:nvPr/>
        </p:nvSpPr>
        <p:spPr bwMode="auto">
          <a:xfrm>
            <a:off x="762018" y="4388723"/>
            <a:ext cx="5110163" cy="768350"/>
          </a:xfrm>
          <a:prstGeom prst="rect">
            <a:avLst/>
          </a:prstGeom>
          <a:noFill/>
          <a:ln w="9525">
            <a:noFill/>
            <a:miter lim="800000"/>
          </a:ln>
        </p:spPr>
        <p:txBody>
          <a:bodyPr wrap="square">
            <a:spAutoFit/>
          </a:bodyPr>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pic>
        <p:nvPicPr>
          <p:cNvPr id="6" name="图片 5"/>
          <p:cNvPicPr>
            <a:picLocks noChangeAspect="1"/>
          </p:cNvPicPr>
          <p:nvPr/>
        </p:nvPicPr>
        <p:blipFill>
          <a:blip r:embed="rId1"/>
          <a:stretch>
            <a:fillRect/>
          </a:stretch>
        </p:blipFill>
        <p:spPr>
          <a:xfrm>
            <a:off x="908050" y="3035935"/>
            <a:ext cx="5200650" cy="3219450"/>
          </a:xfrm>
          <a:prstGeom prst="rect">
            <a:avLst/>
          </a:prstGeom>
        </p:spPr>
      </p:pic>
      <p:sp>
        <p:nvSpPr>
          <p:cNvPr id="7" name="文本框 6"/>
          <p:cNvSpPr txBox="1"/>
          <p:nvPr/>
        </p:nvSpPr>
        <p:spPr>
          <a:xfrm>
            <a:off x="908050" y="1529080"/>
            <a:ext cx="6776720" cy="645160"/>
          </a:xfrm>
          <a:prstGeom prst="rect">
            <a:avLst/>
          </a:prstGeom>
          <a:noFill/>
        </p:spPr>
        <p:txBody>
          <a:bodyPr wrap="square" rtlCol="0">
            <a:spAutoFit/>
          </a:bodyPr>
          <a:p>
            <a:r>
              <a:rPr lang="zh-CN" altLang="en-US"/>
              <a:t>用逻辑回归模型对第</a:t>
            </a:r>
            <a:r>
              <a:rPr lang="en-US" altLang="zh-CN"/>
              <a:t>40</a:t>
            </a:r>
            <a:r>
              <a:rPr lang="zh-CN" altLang="en-US"/>
              <a:t>到</a:t>
            </a:r>
            <a:r>
              <a:rPr lang="en-US" altLang="zh-CN"/>
              <a:t>50</a:t>
            </a:r>
            <a:r>
              <a:rPr lang="zh-CN" altLang="en-US"/>
              <a:t>行的数据进行</a:t>
            </a:r>
            <a:r>
              <a:rPr lang="zh-CN" altLang="en-US"/>
              <a:t>预测</a:t>
            </a:r>
            <a:endParaRPr lang="zh-CN" altLang="en-US"/>
          </a:p>
          <a:p>
            <a:r>
              <a:rPr lang="zh-CN" altLang="en-US"/>
              <a:t>可以看到预测集y_pred_class和测试集Y_test[40:50]结果</a:t>
            </a:r>
            <a:r>
              <a:rPr lang="zh-CN" altLang="en-US"/>
              <a:t>一致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974993" y="3352403"/>
            <a:ext cx="5110163" cy="768350"/>
          </a:xfrm>
          <a:prstGeom prst="rect">
            <a:avLst/>
          </a:prstGeom>
          <a:noFill/>
          <a:ln w="9525">
            <a:noFill/>
            <a:miter lim="800000"/>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总结与反思</a:t>
            </a: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1878031" y="123771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682691" y="499554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888856" y="197212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2459"/>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endParaRPr lang="zh-CN" altLang="en-US" sz="4800" b="1" dirty="0">
                <a:latin typeface="幼圆" panose="02010509060101010101" pitchFamily="49" charset="-122"/>
                <a:ea typeface="幼圆" panose="020105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9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1270000" y="1353820"/>
            <a:ext cx="8075930" cy="3138170"/>
          </a:xfrm>
          <a:prstGeom prst="rect">
            <a:avLst/>
          </a:prstGeom>
          <a:noFill/>
        </p:spPr>
        <p:txBody>
          <a:bodyPr wrap="square" rtlCol="0">
            <a:spAutoFit/>
          </a:bodyPr>
          <a:p>
            <a:pPr indent="457200"/>
            <a:r>
              <a:rPr lang="zh-CN" altLang="en-US"/>
              <a:t>通过本次的垃圾邮件过滤代码实战，走完了解决实际问题的过程</a:t>
            </a:r>
            <a:r>
              <a:rPr lang="en-US" altLang="zh-CN"/>
              <a:t>————</a:t>
            </a:r>
            <a:r>
              <a:rPr lang="zh-CN" altLang="en-US"/>
              <a:t>数据的分析和数据的预处理、使用多种模型进行预测、以及对比分析不同模型实验结果。我直观地感受到了机器学习相关方面的知识是如何运用到实践中取</a:t>
            </a:r>
            <a:r>
              <a:rPr lang="zh-CN" altLang="en-US"/>
              <a:t>的。</a:t>
            </a:r>
            <a:endParaRPr lang="zh-CN" altLang="en-US"/>
          </a:p>
          <a:p>
            <a:pPr indent="457200"/>
            <a:r>
              <a:rPr lang="zh-CN" altLang="en-US"/>
              <a:t>一开始确实是对于一个陌生的问题不知道该怎样处理，但经过这一次实战以后我相信如果以后再碰到此类问题不会不知</a:t>
            </a:r>
            <a:r>
              <a:rPr lang="zh-CN" altLang="en-US"/>
              <a:t>道从何</a:t>
            </a:r>
            <a:r>
              <a:rPr lang="zh-CN" altLang="en-US"/>
              <a:t>开始了。</a:t>
            </a:r>
            <a:endParaRPr lang="zh-CN" altLang="en-US"/>
          </a:p>
          <a:p>
            <a:pPr indent="457200"/>
            <a:r>
              <a:rPr lang="zh-CN" altLang="en-US"/>
              <a:t>在实践过程中遇到的一大理解困难就是在处理数据向量化过程中遇到的</a:t>
            </a:r>
            <a:r>
              <a:rPr lang="zh-CN" altLang="en-US">
                <a:sym typeface="+mn-ea"/>
              </a:rPr>
              <a:t>CountVectorizer统计词频矩阵和</a:t>
            </a:r>
            <a:r>
              <a:rPr lang="zh-CN" altLang="en-US">
                <a:sym typeface="+mn-ea"/>
              </a:rPr>
              <a:t>TF-IDF统计词频特征，因为这两个东西对我来说尤为陌生但又是处理文本分类问题时比较重要的。</a:t>
            </a:r>
            <a:endParaRPr lang="zh-CN" altLang="en-US">
              <a:highlight>
                <a:srgbClr val="FFFF00"/>
              </a:highlight>
            </a:endParaRPr>
          </a:p>
          <a:p>
            <a:pPr indent="457200"/>
            <a:endParaRPr lang="zh-CN" altLang="en-US">
              <a:highlight>
                <a:srgbClr val="FFFF00"/>
              </a:highlight>
            </a:endParaRPr>
          </a:p>
          <a:p>
            <a:pPr indent="457200"/>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635" y="5552440"/>
            <a:ext cx="2311400"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zh-CN" altLang="en-US" sz="2000" dirty="0">
                <a:solidFill>
                  <a:schemeClr val="bg1"/>
                </a:solidFill>
                <a:latin typeface="幼圆" panose="02010509060101010101" pitchFamily="49" charset="-122"/>
                <a:ea typeface="幼圆" panose="02010509060101010101" pitchFamily="49" charset="-122"/>
              </a:rPr>
              <a:t>林茜茜</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7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endParaRPr lang="zh-CN" altLang="en-US" sz="7200" b="1" spc="400" dirty="0">
              <a:solidFill>
                <a:srgbClr val="1C1C73"/>
              </a:solidFill>
              <a:latin typeface="幼圆" panose="02010509060101010101" pitchFamily="49" charset="-122"/>
              <a:ea typeface="幼圆" panose="02010509060101010101"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anose="02010509060101010101" pitchFamily="49" charset="-122"/>
              <a:ea typeface="幼圆" panose="02010509060101010101" pitchFamily="49" charset="-122"/>
            </a:endParaRPr>
          </a:p>
        </p:txBody>
      </p:sp>
      <p:sp>
        <p:nvSpPr>
          <p:cNvPr id="5" name="Rectangle 6"/>
          <p:cNvSpPr/>
          <p:nvPr/>
        </p:nvSpPr>
        <p:spPr>
          <a:xfrm>
            <a:off x="970466" y="1411982"/>
            <a:ext cx="1594929" cy="369332"/>
          </a:xfrm>
          <a:prstGeom prst="rect">
            <a:avLst/>
          </a:prstGeom>
        </p:spPr>
        <p:txBody>
          <a:bodyPr wrap="none">
            <a:normAutofit fontScale="725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endParaRPr lang="en-US" altLang="zh-CN" sz="2400" b="1" spc="400" dirty="0">
              <a:solidFill>
                <a:srgbClr val="1C1C73"/>
              </a:solidFill>
              <a:latin typeface="幼圆" panose="02010509060101010101" pitchFamily="49" charset="-122"/>
              <a:ea typeface="幼圆" panose="02010509060101010101"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stretch>
            <a:fillRect/>
          </a:stretch>
        </p:blipFill>
        <p:spPr>
          <a:xfrm>
            <a:off x="1079500" y="1919605"/>
            <a:ext cx="9651365" cy="3552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974993" y="3352403"/>
            <a:ext cx="5110163" cy="1445260"/>
          </a:xfrm>
          <a:prstGeom prst="rect">
            <a:avLst/>
          </a:prstGeom>
          <a:noFill/>
          <a:ln w="9525">
            <a:noFill/>
            <a:miter lim="800000"/>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数据可视化分析以及数据</a:t>
            </a: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预处理</a:t>
            </a: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1878031" y="123771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682691" y="499554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888856" y="197212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endParaRPr lang="zh-CN" altLang="en-US" sz="4800" b="1" dirty="0">
                <a:latin typeface="幼圆" panose="02010509060101010101" pitchFamily="49" charset="-122"/>
                <a:ea typeface="幼圆" panose="020105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1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p:cNvSpPr/>
          <p:nvPr/>
        </p:nvSpPr>
        <p:spPr>
          <a:xfrm>
            <a:off x="1062764" y="269200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 name="Freeform: Shape 4"/>
          <p:cNvSpPr/>
          <p:nvPr/>
        </p:nvSpPr>
        <p:spPr>
          <a:xfrm>
            <a:off x="1061292" y="347747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1059820" y="426555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1064376" y="189246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1062242" y="1657985"/>
            <a:ext cx="2825921" cy="708496"/>
            <a:chOff x="3513687" y="1178719"/>
            <a:chExt cx="2119441" cy="531372"/>
          </a:xfrm>
        </p:grpSpPr>
        <p:sp>
          <p:nvSpPr>
            <p:cNvPr id="4"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72500"/>
            </a:bodyPr>
            <a:lstStyle/>
            <a:p>
              <a:pPr algn="ctr"/>
              <a:r>
                <a:rPr lang="zh-CN" altLang="en-US" sz="2135" b="1">
                  <a:solidFill>
                    <a:schemeClr val="bg1"/>
                  </a:solidFill>
                </a:rPr>
                <a:t>读取数据</a:t>
              </a:r>
              <a:endParaRPr lang="zh-CN" altLang="en-US" sz="2135" b="1">
                <a:solidFill>
                  <a:schemeClr val="bg1"/>
                </a:solidFill>
              </a:endParaRPr>
            </a:p>
          </p:txBody>
        </p:sp>
      </p:grpSp>
      <p:grpSp>
        <p:nvGrpSpPr>
          <p:cNvPr id="49" name="组合 48"/>
          <p:cNvGrpSpPr/>
          <p:nvPr/>
        </p:nvGrpSpPr>
        <p:grpSpPr>
          <a:xfrm>
            <a:off x="1062242" y="269150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72500"/>
            </a:bodyPr>
            <a:lstStyle/>
            <a:p>
              <a:pPr algn="ctr"/>
              <a:r>
                <a:rPr lang="zh-CN" altLang="en-US" sz="2135" b="1">
                  <a:solidFill>
                    <a:schemeClr val="bg1"/>
                  </a:solidFill>
                </a:rPr>
                <a:t>数据分析</a:t>
              </a:r>
              <a:endParaRPr lang="zh-CN" altLang="en-US" sz="2135" b="1">
                <a:solidFill>
                  <a:schemeClr val="bg1"/>
                </a:solidFill>
              </a:endParaRPr>
            </a:p>
          </p:txBody>
        </p:sp>
      </p:grpSp>
      <p:grpSp>
        <p:nvGrpSpPr>
          <p:cNvPr id="47" name="组合 46"/>
          <p:cNvGrpSpPr/>
          <p:nvPr/>
        </p:nvGrpSpPr>
        <p:grpSpPr>
          <a:xfrm>
            <a:off x="1061957" y="426229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72500"/>
            </a:bodyPr>
            <a:lstStyle/>
            <a:p>
              <a:pPr algn="ctr"/>
              <a:r>
                <a:rPr lang="zh-CN" altLang="en-US" sz="2135" b="1">
                  <a:solidFill>
                    <a:schemeClr val="bg1"/>
                  </a:solidFill>
                </a:rPr>
                <a:t>数据预处理</a:t>
              </a:r>
              <a:endParaRPr lang="zh-CN" altLang="en-US" sz="2135" b="1">
                <a:solidFill>
                  <a:schemeClr val="bg1"/>
                </a:solidFill>
              </a:endParaRPr>
            </a:p>
          </p:txBody>
        </p:sp>
      </p:grpSp>
      <p:grpSp>
        <p:nvGrpSpPr>
          <p:cNvPr id="48" name="组合 47"/>
          <p:cNvGrpSpPr/>
          <p:nvPr/>
        </p:nvGrpSpPr>
        <p:grpSpPr>
          <a:xfrm>
            <a:off x="1062242" y="347737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72500"/>
            </a:bodyPr>
            <a:lstStyle/>
            <a:p>
              <a:pPr algn="ctr"/>
              <a:r>
                <a:rPr lang="zh-CN" altLang="en-US" sz="2135" b="1">
                  <a:solidFill>
                    <a:schemeClr val="bg1"/>
                  </a:solidFill>
                </a:rPr>
                <a:t>数据可视化</a:t>
              </a:r>
              <a:endParaRPr lang="zh-CN" altLang="en-US" sz="2135" b="1">
                <a:solidFill>
                  <a:schemeClr val="bg1"/>
                </a:solidFill>
              </a:endParaRPr>
            </a:p>
          </p:txBody>
        </p:sp>
      </p:grpSp>
      <p:grpSp>
        <p:nvGrpSpPr>
          <p:cNvPr id="46" name="组合 45"/>
          <p:cNvGrpSpPr/>
          <p:nvPr/>
        </p:nvGrpSpPr>
        <p:grpSpPr>
          <a:xfrm>
            <a:off x="1057824" y="505566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72500"/>
            </a:bodyPr>
            <a:lstStyle/>
            <a:p>
              <a:pPr algn="ctr"/>
              <a:r>
                <a:rPr lang="zh-CN" altLang="en-US" sz="2135" b="1">
                  <a:solidFill>
                    <a:schemeClr val="bg1"/>
                  </a:solidFill>
                </a:rPr>
                <a:t>数据集划分和向量化</a:t>
              </a:r>
              <a:endParaRPr lang="zh-CN" altLang="en-US" sz="2135" b="1">
                <a:solidFill>
                  <a:schemeClr val="bg1"/>
                </a:solidFill>
              </a:endParaRPr>
            </a:p>
          </p:txBody>
        </p:sp>
      </p:grpSp>
      <p:sp>
        <p:nvSpPr>
          <p:cNvPr id="61" name="文本框 60"/>
          <p:cNvSpPr txBox="1"/>
          <p:nvPr/>
        </p:nvSpPr>
        <p:spPr>
          <a:xfrm>
            <a:off x="562610" y="412115"/>
            <a:ext cx="3818890" cy="580390"/>
          </a:xfrm>
          <a:prstGeom prst="rect">
            <a:avLst/>
          </a:prstGeom>
          <a:noFill/>
        </p:spPr>
        <p:txBody>
          <a:bodyPr wrap="square" rtlCol="0">
            <a:noAutofit/>
          </a:bodyPr>
          <a:p>
            <a:r>
              <a:rPr lang="zh-CN" altLang="en-US" sz="2000" b="1" dirty="0">
                <a:solidFill>
                  <a:schemeClr val="tx1"/>
                </a:solidFill>
                <a:latin typeface="幼圆" panose="02010509060101010101" pitchFamily="49" charset="-122"/>
                <a:ea typeface="幼圆" panose="02010509060101010101" pitchFamily="49" charset="-122"/>
                <a:sym typeface="Arial" panose="020B0604020202020204" pitchFamily="34" charset="0"/>
              </a:rPr>
              <a:t>数据可视化分析以及数据预处理</a:t>
            </a:r>
            <a:endParaRPr lang="zh-CN" altLang="en-US" sz="2000" b="1" dirty="0">
              <a:solidFill>
                <a:schemeClr val="tx1"/>
              </a:solidFill>
              <a:latin typeface="幼圆" panose="02010509060101010101" pitchFamily="49" charset="-122"/>
              <a:ea typeface="幼圆" panose="02010509060101010101" pitchFamily="49" charset="-122"/>
              <a:sym typeface="Arial" panose="020B0604020202020204" pitchFamily="34" charset="0"/>
            </a:endParaRPr>
          </a:p>
          <a:p>
            <a:endParaRPr lang="zh-CN" altLang="en-US" sz="2000" b="1" dirty="0">
              <a:solidFill>
                <a:schemeClr val="tx1"/>
              </a:solidFill>
              <a:latin typeface="幼圆" panose="02010509060101010101" pitchFamily="49" charset="-122"/>
              <a:ea typeface="幼圆" panose="02010509060101010101" pitchFamily="49" charset="-122"/>
              <a:sym typeface="Arial" panose="020B0604020202020204" pitchFamily="34" charset="0"/>
            </a:endParaRPr>
          </a:p>
        </p:txBody>
      </p:sp>
      <p:sp>
        <p:nvSpPr>
          <p:cNvPr id="62" name="文本框 61"/>
          <p:cNvSpPr txBox="1"/>
          <p:nvPr/>
        </p:nvSpPr>
        <p:spPr>
          <a:xfrm>
            <a:off x="5306060" y="1637030"/>
            <a:ext cx="4454525" cy="2659380"/>
          </a:xfrm>
          <a:prstGeom prst="rect">
            <a:avLst/>
          </a:prstGeom>
          <a:noFill/>
        </p:spPr>
        <p:txBody>
          <a:bodyPr wrap="square" rtlCol="0">
            <a:noAutofit/>
          </a:bodyPr>
          <a:p>
            <a:r>
              <a:rPr lang="zh-CN" altLang="en-US"/>
              <a:t>下载下来的数据集是csv格式的，每条数据有两列，分别是文本内容和对应的标签（ham or spam）。我们首先利用python的pandas库读取csv文件中的数据，然后先对数据进行简单分析，然后对数据进行预处理，最后是将文本内容向量化，文本向量化后才可以利用算法模型进行文本分类任务。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34" grpId="0" bldLvl="0" animBg="1"/>
      <p:bldP spid="3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704850" y="455930"/>
            <a:ext cx="4064000" cy="368300"/>
          </a:xfrm>
          <a:prstGeom prst="rect">
            <a:avLst/>
          </a:prstGeom>
          <a:noFill/>
        </p:spPr>
        <p:txBody>
          <a:bodyPr wrap="square" rtlCol="0">
            <a:spAutoFit/>
          </a:bodyPr>
          <a:p>
            <a:r>
              <a:rPr lang="zh-CN" altLang="en-US" b="1"/>
              <a:t>数据导入</a:t>
            </a:r>
            <a:endParaRPr lang="zh-CN" altLang="en-US" b="1"/>
          </a:p>
        </p:txBody>
      </p:sp>
      <p:pic>
        <p:nvPicPr>
          <p:cNvPr id="4" name="图片 3"/>
          <p:cNvPicPr>
            <a:picLocks noChangeAspect="1"/>
          </p:cNvPicPr>
          <p:nvPr/>
        </p:nvPicPr>
        <p:blipFill>
          <a:blip r:embed="rId1"/>
          <a:stretch>
            <a:fillRect/>
          </a:stretch>
        </p:blipFill>
        <p:spPr>
          <a:xfrm>
            <a:off x="704850" y="3063875"/>
            <a:ext cx="5805805" cy="3005455"/>
          </a:xfrm>
          <a:prstGeom prst="rect">
            <a:avLst/>
          </a:prstGeom>
        </p:spPr>
      </p:pic>
      <p:sp>
        <p:nvSpPr>
          <p:cNvPr id="5" name="文本框 4"/>
          <p:cNvSpPr txBox="1"/>
          <p:nvPr/>
        </p:nvSpPr>
        <p:spPr>
          <a:xfrm>
            <a:off x="1077595" y="1067435"/>
            <a:ext cx="8117840" cy="1753235"/>
          </a:xfrm>
          <a:prstGeom prst="rect">
            <a:avLst/>
          </a:prstGeom>
          <a:noFill/>
        </p:spPr>
        <p:txBody>
          <a:bodyPr wrap="square" rtlCol="0">
            <a:spAutoFit/>
          </a:bodyPr>
          <a:p>
            <a:r>
              <a:rPr lang="zh-CN" altLang="en-US"/>
              <a:t>我们首先通过pandas工具包的read_csv()方法来读取csv格式的数据集文件，读取为dataframe格式的数据</a:t>
            </a:r>
            <a:endParaRPr lang="zh-CN" altLang="en-US"/>
          </a:p>
          <a:p>
            <a:r>
              <a:rPr lang="zh-CN" altLang="en-US"/>
              <a:t>通过dropna去除掉其中为空值的数据</a:t>
            </a:r>
            <a:endParaRPr lang="zh-CN" altLang="en-US"/>
          </a:p>
          <a:p>
            <a:r>
              <a:rPr lang="zh-CN" altLang="en-US"/>
              <a:t>通过head()方法来查看dataframe中的前五条数据</a:t>
            </a:r>
            <a:endParaRPr lang="zh-CN" altLang="en-US"/>
          </a:p>
          <a:p>
            <a:endParaRPr lang="zh-CN" altLang="en-US"/>
          </a:p>
          <a:p>
            <a:r>
              <a:rPr lang="zh-CN" altLang="en-US"/>
              <a:t>可以看到每条训练数据都有对应的标签label和对应的文本内容message。</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490220" y="556895"/>
            <a:ext cx="4064000" cy="368300"/>
          </a:xfrm>
          <a:prstGeom prst="rect">
            <a:avLst/>
          </a:prstGeom>
          <a:noFill/>
        </p:spPr>
        <p:txBody>
          <a:bodyPr wrap="square" rtlCol="0">
            <a:spAutoFit/>
          </a:bodyPr>
          <a:p>
            <a:r>
              <a:rPr lang="zh-CN" altLang="en-US" b="1"/>
              <a:t>数据分析</a:t>
            </a:r>
            <a:endParaRPr lang="zh-CN" altLang="en-US" b="1"/>
          </a:p>
        </p:txBody>
      </p:sp>
      <p:sp>
        <p:nvSpPr>
          <p:cNvPr id="5" name="文本框 4"/>
          <p:cNvSpPr txBox="1"/>
          <p:nvPr/>
        </p:nvSpPr>
        <p:spPr>
          <a:xfrm>
            <a:off x="620395" y="1313180"/>
            <a:ext cx="10052050" cy="922020"/>
          </a:xfrm>
          <a:prstGeom prst="rect">
            <a:avLst/>
          </a:prstGeom>
          <a:noFill/>
        </p:spPr>
        <p:txBody>
          <a:bodyPr wrap="square" rtlCol="0">
            <a:spAutoFit/>
          </a:bodyPr>
          <a:p>
            <a:r>
              <a:rPr lang="zh-CN" altLang="en-US"/>
              <a:t>利用groupby()方法来组合ham类和spam类的数据，然后通过describe()方法来查看基本统计数据；可以看到ham类一共有4825条数据，非重复数据有4516条；spam类一共有747条数据，非重复数据一共有653条</a:t>
            </a:r>
            <a:endParaRPr lang="zh-CN" altLang="en-US"/>
          </a:p>
        </p:txBody>
      </p:sp>
      <p:sp>
        <p:nvSpPr>
          <p:cNvPr id="6" name="文本框 5"/>
          <p:cNvSpPr txBox="1"/>
          <p:nvPr/>
        </p:nvSpPr>
        <p:spPr>
          <a:xfrm>
            <a:off x="880110" y="3917315"/>
            <a:ext cx="6849110" cy="368300"/>
          </a:xfrm>
          <a:prstGeom prst="rect">
            <a:avLst/>
          </a:prstGeom>
          <a:noFill/>
        </p:spPr>
        <p:txBody>
          <a:bodyPr wrap="square" rtlCol="0">
            <a:spAutoFit/>
          </a:bodyPr>
          <a:p>
            <a:r>
              <a:rPr lang="zh-CN" altLang="en-US"/>
              <a:t>将标签数值化，数值化后才可以利用算法模型进行训练和数据预测。</a:t>
            </a:r>
            <a:endParaRPr lang="zh-CN" altLang="en-US"/>
          </a:p>
        </p:txBody>
      </p:sp>
      <p:pic>
        <p:nvPicPr>
          <p:cNvPr id="9" name="图片 8"/>
          <p:cNvPicPr>
            <a:picLocks noChangeAspect="1"/>
          </p:cNvPicPr>
          <p:nvPr/>
        </p:nvPicPr>
        <p:blipFill>
          <a:blip r:embed="rId1"/>
          <a:stretch>
            <a:fillRect/>
          </a:stretch>
        </p:blipFill>
        <p:spPr>
          <a:xfrm>
            <a:off x="620395" y="2235200"/>
            <a:ext cx="4505325" cy="1552575"/>
          </a:xfrm>
          <a:prstGeom prst="rect">
            <a:avLst/>
          </a:prstGeom>
        </p:spPr>
      </p:pic>
      <p:pic>
        <p:nvPicPr>
          <p:cNvPr id="10" name="图片 9"/>
          <p:cNvPicPr>
            <a:picLocks noChangeAspect="1"/>
          </p:cNvPicPr>
          <p:nvPr/>
        </p:nvPicPr>
        <p:blipFill>
          <a:blip r:embed="rId2"/>
          <a:stretch>
            <a:fillRect/>
          </a:stretch>
        </p:blipFill>
        <p:spPr>
          <a:xfrm>
            <a:off x="620395" y="4415155"/>
            <a:ext cx="4095750" cy="1857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721360" y="807720"/>
            <a:ext cx="9632315" cy="1198880"/>
          </a:xfrm>
          <a:prstGeom prst="rect">
            <a:avLst/>
          </a:prstGeom>
          <a:noFill/>
        </p:spPr>
        <p:txBody>
          <a:bodyPr wrap="square" rtlCol="0">
            <a:spAutoFit/>
          </a:bodyPr>
          <a:p>
            <a:r>
              <a:rPr lang="zh-CN" altLang="en-US">
                <a:sym typeface="+mn-ea"/>
              </a:rPr>
              <a:t>统计每条数据中message的文本长度：len统计字符串长度，利用apply()方法运用到每一条数据，最后用head()方法查看前五条数据，可以看到数据中多了一列message_len，对应每一条数据中的message长度。</a:t>
            </a:r>
            <a:endParaRPr lang="zh-CN" altLang="en-US"/>
          </a:p>
          <a:p>
            <a:endParaRPr lang="zh-CN" altLang="en-US"/>
          </a:p>
        </p:txBody>
      </p:sp>
      <p:pic>
        <p:nvPicPr>
          <p:cNvPr id="3" name="图片 2"/>
          <p:cNvPicPr>
            <a:picLocks noChangeAspect="1"/>
          </p:cNvPicPr>
          <p:nvPr/>
        </p:nvPicPr>
        <p:blipFill>
          <a:blip r:embed="rId1"/>
          <a:stretch>
            <a:fillRect/>
          </a:stretch>
        </p:blipFill>
        <p:spPr>
          <a:xfrm>
            <a:off x="903605" y="2490470"/>
            <a:ext cx="4467225" cy="1876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sp>
        <p:nvSpPr>
          <p:cNvPr id="2" name="文本框 1"/>
          <p:cNvSpPr txBox="1"/>
          <p:nvPr/>
        </p:nvSpPr>
        <p:spPr>
          <a:xfrm>
            <a:off x="504825" y="418465"/>
            <a:ext cx="4064000" cy="368300"/>
          </a:xfrm>
          <a:prstGeom prst="rect">
            <a:avLst/>
          </a:prstGeom>
          <a:noFill/>
        </p:spPr>
        <p:txBody>
          <a:bodyPr wrap="square" rtlCol="0">
            <a:spAutoFit/>
          </a:bodyPr>
          <a:p>
            <a:r>
              <a:rPr lang="zh-CN" altLang="en-US" b="1"/>
              <a:t>数据可视化</a:t>
            </a:r>
            <a:endParaRPr lang="zh-CN" altLang="en-US" b="1"/>
          </a:p>
        </p:txBody>
      </p:sp>
      <p:sp>
        <p:nvSpPr>
          <p:cNvPr id="5" name="文本框 4"/>
          <p:cNvSpPr txBox="1"/>
          <p:nvPr/>
        </p:nvSpPr>
        <p:spPr>
          <a:xfrm>
            <a:off x="634365" y="981710"/>
            <a:ext cx="10746105" cy="3709035"/>
          </a:xfrm>
          <a:prstGeom prst="rect">
            <a:avLst/>
          </a:prstGeom>
          <a:noFill/>
        </p:spPr>
        <p:txBody>
          <a:bodyPr wrap="square" rtlCol="0">
            <a:noAutofit/>
          </a:bodyPr>
          <a:p>
            <a:r>
              <a:rPr lang="zh-CN" altLang="en-US"/>
              <a:t>这里利用matplotlib工具包进行数据的简单可视化。这里将不同类别邮件的文本长度以直方图的方式可视化出来。</a:t>
            </a:r>
            <a:endParaRPr lang="zh-CN" altLang="en-US"/>
          </a:p>
          <a:p>
            <a:endParaRPr lang="zh-CN" altLang="en-US"/>
          </a:p>
          <a:p>
            <a:r>
              <a:rPr lang="zh-CN" altLang="en-US"/>
              <a:t>首先利用figure()声明图片编号、图片大小等等。figsize参数传入图片的大小。</a:t>
            </a:r>
            <a:endParaRPr lang="zh-CN" altLang="en-US"/>
          </a:p>
          <a:p>
            <a:r>
              <a:rPr lang="zh-CN" altLang="en-US"/>
              <a:t>取出标签为ham的数据，将文本长度message_len以直方图的形式画出来。plot()为画图的方法，其中bins指定柱状条数；kind指定图片类型（直方图、折线图等等）；color指定柱状图的颜色；label指定柱状图的标签名称；alpha指定颜色透明度。</a:t>
            </a:r>
            <a:endParaRPr lang="zh-CN" altLang="en-US"/>
          </a:p>
          <a:p>
            <a:r>
              <a:rPr lang="zh-CN" altLang="en-US"/>
              <a:t>取出标签为spam的数据，重复以上画图操作。</a:t>
            </a:r>
            <a:endParaRPr lang="zh-CN" altLang="en-US"/>
          </a:p>
          <a:p>
            <a:r>
              <a:rPr lang="zh-CN" altLang="en-US"/>
              <a:t>legend()方法用于显示图例，同时可以设置图例的大小。</a:t>
            </a:r>
            <a:endParaRPr lang="zh-CN" altLang="en-US"/>
          </a:p>
          <a:p>
            <a:r>
              <a:rPr lang="zh-CN" altLang="en-US"/>
              <a:t>xlabel()方法用于添加横坐标的标题。</a:t>
            </a:r>
            <a:endParaRPr lang="zh-CN" altLang="en-US"/>
          </a:p>
          <a:p>
            <a:endParaRPr lang="zh-CN" altLang="en-US"/>
          </a:p>
        </p:txBody>
      </p:sp>
      <p:pic>
        <p:nvPicPr>
          <p:cNvPr id="6" name="图片 5"/>
          <p:cNvPicPr>
            <a:picLocks noChangeAspect="1"/>
          </p:cNvPicPr>
          <p:nvPr/>
        </p:nvPicPr>
        <p:blipFill>
          <a:blip r:embed="rId1"/>
          <a:stretch>
            <a:fillRect/>
          </a:stretch>
        </p:blipFill>
        <p:spPr>
          <a:xfrm>
            <a:off x="634365" y="3990975"/>
            <a:ext cx="5600700" cy="1552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0"/>
                                        </p:tgtEl>
                                        <p:attrNameLst>
                                          <p:attrName>ppt_y</p:attrName>
                                        </p:attrNameLst>
                                      </p:cBhvr>
                                      <p:tavLst>
                                        <p:tav tm="0">
                                          <p:val>
                                            <p:strVal val="#ppt_y"/>
                                          </p:val>
                                        </p:tav>
                                        <p:tav tm="100000">
                                          <p:val>
                                            <p:strVal val="#ppt_y"/>
                                          </p:val>
                                        </p:tav>
                                      </p:tavLst>
                                    </p:anim>
                                    <p:anim calcmode="lin" valueType="num">
                                      <p:cBhvr>
                                        <p:cTn id="9"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tags/tag1.xml><?xml version="1.0" encoding="utf-8"?>
<p:tagLst xmlns:p="http://schemas.openxmlformats.org/presentationml/2006/main">
  <p:tag name="KSO_WPP_MARK_KEY" val="9ee5c5fe-e346-4b82-bfcc-0969cffceac3"/>
  <p:tag name="COMMONDATA" val="eyJoZGlkIjoiZjQ2ZTc1YTg5ZDJiYTYyYWM3MjNkMzgyZTQxYjI0MjgifQ=="/>
</p:tagLst>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3844</Words>
  <Application>WPS 演示</Application>
  <PresentationFormat>宽屏</PresentationFormat>
  <Paragraphs>188</Paragraphs>
  <Slides>28</Slides>
  <Notes>17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28</vt:i4>
      </vt:variant>
    </vt:vector>
  </HeadingPairs>
  <TitlesOfParts>
    <vt:vector size="49" baseType="lpstr">
      <vt:lpstr>Arial</vt:lpstr>
      <vt:lpstr>宋体</vt:lpstr>
      <vt:lpstr>Wingdings</vt:lpstr>
      <vt:lpstr>幼圆</vt:lpstr>
      <vt:lpstr>Gill Sans</vt:lpstr>
      <vt:lpstr>微软雅黑</vt:lpstr>
      <vt:lpstr>FontAwesome</vt:lpstr>
      <vt:lpstr>AMGDT</vt:lpstr>
      <vt:lpstr>Lato</vt:lpstr>
      <vt:lpstr>等线</vt:lpstr>
      <vt:lpstr>Arial Unicode MS</vt:lpstr>
      <vt:lpstr>等线 Light</vt:lpstr>
      <vt:lpstr>Impact</vt:lpstr>
      <vt:lpstr>Open Sans</vt:lpstr>
      <vt:lpstr>Meiryo</vt:lpstr>
      <vt:lpstr>Arial Narrow</vt:lpstr>
      <vt:lpstr>Calibri</vt:lpstr>
      <vt:lpstr>Calibri Light</vt:lpstr>
      <vt:lpstr>Gill Sans MT</vt:lpstr>
      <vt:lpstr>Malgun Gothic</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cp:lastModifiedBy>
  <cp:revision>31</cp:revision>
  <dcterms:created xsi:type="dcterms:W3CDTF">2018-05-16T09:32:00Z</dcterms:created>
  <dcterms:modified xsi:type="dcterms:W3CDTF">2022-11-11T15:22:37Z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BFD479D4E92F4F31915C411B3C653063</vt:lpwstr>
  </property>
  <property fmtid="{D5CDD505-2E9C-101B-9397-08002B2CF9AE}" pid="3" name="KSOProductBuildVer">
    <vt:lpwstr>2052-11.1.0.12763</vt:lpwstr>
  </property>
</Properties>
</file>